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E0D2B-7063-D14F-9740-B3A314FC8626}" v="6" dt="2025-03-26T13:50:22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E700-24F6-EE86-529B-C85867930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E617B-C063-44EE-0CD3-590B66F52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9E09A-1210-EAA8-8581-E1100503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9BC9-FA5E-9B4A-8D65-A729A0D70EC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CBCE-4519-F483-1E54-36E83EDC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D248A-A5F3-78F2-3C7B-B978B34F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E71-EB88-4D43-B6D7-05C3AF9A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1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E074-F6FF-7BEF-F3D9-306C8E89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A193A-F6A4-F9BA-7280-BCE9B47B1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5D4D-E27F-CB30-1BCF-95C13A5F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9BC9-FA5E-9B4A-8D65-A729A0D70EC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285C1-513E-E7CA-CE5C-2B35A41F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A1BB-BF5B-8DE0-7695-9031B3C4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E71-EB88-4D43-B6D7-05C3AF9A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F7584-4C6C-7E1D-9BC6-CDEE4F484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AEF2A-A505-D64E-0CA5-44EA68821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D8311-00D6-80BF-72DF-39B2BBFB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9BC9-FA5E-9B4A-8D65-A729A0D70EC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24CF9-1372-C8F9-2FF1-4F8E125F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4BC93-4B80-4CB1-6BC6-A716BCF3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E71-EB88-4D43-B6D7-05C3AF9A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6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BE47-8AE8-B90D-8227-E0CDB155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8042-AE1A-EFD5-D624-262DA27D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C7389-7C68-1AFA-D633-8611C73F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9BC9-FA5E-9B4A-8D65-A729A0D70EC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D5D0-3FB8-134B-1A4F-7067BD55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04660-AB0A-3EF8-0FA0-4D5F389F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E71-EB88-4D43-B6D7-05C3AF9A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4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76E5-E285-A17F-1D0A-253BEED5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9B60-750B-A6BF-5BE6-49186DF8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640E6-40A8-3218-2692-F6CC9756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9BC9-FA5E-9B4A-8D65-A729A0D70EC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5837-76A8-3D31-39BF-DA1FF17E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4EF59-F756-3DE4-B53C-8D48FE6A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E71-EB88-4D43-B6D7-05C3AF9A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0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1E22-FEA4-03B1-3D40-314CD155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8A1F-B4AF-F4D3-3A8F-26C87F0DD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7B3C0-E185-4D38-49FC-44EDDB9CF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75AAA-7523-9522-3905-74BFFEE0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9BC9-FA5E-9B4A-8D65-A729A0D70EC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0FC46-7AA6-E287-8FD9-B46924CD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7CA57-7A16-79F8-8D7D-9A528DB3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E71-EB88-4D43-B6D7-05C3AF9A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7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46BB-7ABC-EA4B-075E-A72C79BC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9D669-C22C-61AA-73BA-B2B944A4F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4880D-CD42-DCAE-5506-635051357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9EA3A-D598-0B8A-1A94-0C7291EC2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35028-9EDB-A512-BB51-9B45BEC7A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CDCFF-8495-183A-E968-208DED9F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9BC9-FA5E-9B4A-8D65-A729A0D70EC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E7888-4D86-9BB2-F9A0-A2892F27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CBC65-03F2-02A7-6E77-7500EAB6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E71-EB88-4D43-B6D7-05C3AF9A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9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005D-6576-6B69-0282-A0FA8EBE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FCF9D-D033-1A7F-7AAC-40636CF2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9BC9-FA5E-9B4A-8D65-A729A0D70EC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6D9F4-FC29-0259-E840-CCB020D3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592B2-73B2-F343-C739-11E30C35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E71-EB88-4D43-B6D7-05C3AF9A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7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6EA05-2F64-9659-20D8-3333F4A5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9BC9-FA5E-9B4A-8D65-A729A0D70EC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61002-36C5-644F-F6DE-292C9EC0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171F0-9063-35E7-3DDB-DBCBAF58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E71-EB88-4D43-B6D7-05C3AF9A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9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C487-5AFF-8997-01C0-98B52D28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631C-FA81-7C16-96A4-32C8A7B24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66DE0-AE0F-F569-68B1-A2F9DB52D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8B974-AD64-3BCF-D4B6-25EBAE2A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9BC9-FA5E-9B4A-8D65-A729A0D70EC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3A2C8-00BA-A5D9-4AC1-5A7F848F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9FA9C-8722-7640-99D4-3A355038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E71-EB88-4D43-B6D7-05C3AF9A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5F29-70BA-EFF4-C7C3-DB304A43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87467-F1C3-EF4D-CCC2-7E5500643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25C00-F89E-183E-D4A4-BC56E54A9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5F613-B995-4BB5-B5B8-5E99A419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9BC9-FA5E-9B4A-8D65-A729A0D70EC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D25C5-4C0A-7EDA-AB85-5FF21767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7435E-4CB3-93E1-51E8-5D4BF3EC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E71-EB88-4D43-B6D7-05C3AF9A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6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60BD1-BFE7-80DF-0E83-AB2CDC31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516EA-8C92-341D-C678-C672C85A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E2F8-59D6-945E-7B73-6BBDCE55D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999BC9-FA5E-9B4A-8D65-A729A0D70EC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39EE7-F398-6943-5B69-C7AC6D467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10221-F23F-1686-2AB1-F42DC21FA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ECDE71-EB88-4D43-B6D7-05C3AF9A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7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support/privac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7;p4">
            <a:extLst>
              <a:ext uri="{FF2B5EF4-FFF2-40B4-BE49-F238E27FC236}">
                <a16:creationId xmlns:a16="http://schemas.microsoft.com/office/drawing/2014/main" id="{777094C2-4C3B-85F8-45DC-F61C0B1B209A}"/>
              </a:ext>
            </a:extLst>
          </p:cNvPr>
          <p:cNvGrpSpPr/>
          <p:nvPr/>
        </p:nvGrpSpPr>
        <p:grpSpPr>
          <a:xfrm>
            <a:off x="190819" y="2282754"/>
            <a:ext cx="1649896" cy="1311965"/>
            <a:chOff x="942562" y="460446"/>
            <a:chExt cx="1649896" cy="1311965"/>
          </a:xfrm>
        </p:grpSpPr>
        <p:sp>
          <p:nvSpPr>
            <p:cNvPr id="5" name="Google Shape;88;p4">
              <a:extLst>
                <a:ext uri="{FF2B5EF4-FFF2-40B4-BE49-F238E27FC236}">
                  <a16:creationId xmlns:a16="http://schemas.microsoft.com/office/drawing/2014/main" id="{4C6A5A77-E430-AB4A-2684-A0EC5D08EE6D}"/>
                </a:ext>
              </a:extLst>
            </p:cNvPr>
            <p:cNvSpPr/>
            <p:nvPr/>
          </p:nvSpPr>
          <p:spPr>
            <a:xfrm>
              <a:off x="942562" y="460446"/>
              <a:ext cx="1649896" cy="131196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8224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AWS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(</a:t>
              </a:r>
              <a:r>
                <a:rPr lang="en-US" sz="1600" dirty="0" err="1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tcrd.ncats.io</a:t>
              </a:r>
              <a:r>
                <a:rPr lang="en-US" sz="16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)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Google Shape;89;p4">
              <a:extLst>
                <a:ext uri="{FF2B5EF4-FFF2-40B4-BE49-F238E27FC236}">
                  <a16:creationId xmlns:a16="http://schemas.microsoft.com/office/drawing/2014/main" id="{70F995AA-00B2-9921-764A-7EF43781470D}"/>
                </a:ext>
              </a:extLst>
            </p:cNvPr>
            <p:cNvSpPr/>
            <p:nvPr/>
          </p:nvSpPr>
          <p:spPr>
            <a:xfrm>
              <a:off x="1003056" y="526091"/>
              <a:ext cx="1519827" cy="1187914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FA62DBC-E0CE-4BCA-C124-9C7BE658CA06}"/>
              </a:ext>
            </a:extLst>
          </p:cNvPr>
          <p:cNvSpPr txBox="1"/>
          <p:nvPr/>
        </p:nvSpPr>
        <p:spPr>
          <a:xfrm>
            <a:off x="251313" y="1885794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C07D4-CBFE-A76D-AF61-D060F5B69489}"/>
              </a:ext>
            </a:extLst>
          </p:cNvPr>
          <p:cNvSpPr txBox="1"/>
          <p:nvPr/>
        </p:nvSpPr>
        <p:spPr>
          <a:xfrm>
            <a:off x="7833120" y="2479724"/>
            <a:ext cx="2532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Pharos Public Web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9EED9-B2F4-035F-5461-83C3D8E2FF76}"/>
              </a:ext>
            </a:extLst>
          </p:cNvPr>
          <p:cNvSpPr txBox="1"/>
          <p:nvPr/>
        </p:nvSpPr>
        <p:spPr>
          <a:xfrm>
            <a:off x="148437" y="3785422"/>
            <a:ext cx="2240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Public Data Resources organized in a relational database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Access: Separate credentials for read and write access)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Security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AWS security settings (managed by ITRB)</a:t>
            </a:r>
          </a:p>
          <a:p>
            <a:pPr marL="285750" indent="-285750">
              <a:buFontTx/>
              <a:buChar char="-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7C4BB6-5A2B-F204-EC3F-0F400A5DD4EA}"/>
              </a:ext>
            </a:extLst>
          </p:cNvPr>
          <p:cNvCxnSpPr>
            <a:stCxn id="5" idx="3"/>
          </p:cNvCxnSpPr>
          <p:nvPr/>
        </p:nvCxnSpPr>
        <p:spPr>
          <a:xfrm>
            <a:off x="1840715" y="2938737"/>
            <a:ext cx="1706621" cy="16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oogle Shape;87;p4">
            <a:extLst>
              <a:ext uri="{FF2B5EF4-FFF2-40B4-BE49-F238E27FC236}">
                <a16:creationId xmlns:a16="http://schemas.microsoft.com/office/drawing/2014/main" id="{87B5A97F-D4AC-5980-4184-FA4DEFD42D14}"/>
              </a:ext>
            </a:extLst>
          </p:cNvPr>
          <p:cNvGrpSpPr/>
          <p:nvPr/>
        </p:nvGrpSpPr>
        <p:grpSpPr>
          <a:xfrm>
            <a:off x="3562740" y="2299090"/>
            <a:ext cx="1649896" cy="1311965"/>
            <a:chOff x="942562" y="460446"/>
            <a:chExt cx="1649896" cy="1311965"/>
          </a:xfrm>
        </p:grpSpPr>
        <p:sp>
          <p:nvSpPr>
            <p:cNvPr id="14" name="Google Shape;88;p4">
              <a:extLst>
                <a:ext uri="{FF2B5EF4-FFF2-40B4-BE49-F238E27FC236}">
                  <a16:creationId xmlns:a16="http://schemas.microsoft.com/office/drawing/2014/main" id="{858E8ECB-B470-03FA-36D3-786B6C73C931}"/>
                </a:ext>
              </a:extLst>
            </p:cNvPr>
            <p:cNvSpPr/>
            <p:nvPr/>
          </p:nvSpPr>
          <p:spPr>
            <a:xfrm>
              <a:off x="942562" y="460446"/>
              <a:ext cx="1649896" cy="131196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8224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Google Cloud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(</a:t>
              </a:r>
              <a:r>
                <a:rPr lang="en-US" sz="1600" dirty="0" err="1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ncatsidg</a:t>
              </a:r>
              <a:r>
                <a:rPr lang="en-US" sz="16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)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89;p4">
              <a:extLst>
                <a:ext uri="{FF2B5EF4-FFF2-40B4-BE49-F238E27FC236}">
                  <a16:creationId xmlns:a16="http://schemas.microsoft.com/office/drawing/2014/main" id="{22C7E9B9-B0E9-0049-DF0B-5DABE72AC3D5}"/>
                </a:ext>
              </a:extLst>
            </p:cNvPr>
            <p:cNvSpPr/>
            <p:nvPr/>
          </p:nvSpPr>
          <p:spPr>
            <a:xfrm>
              <a:off x="1003056" y="526091"/>
              <a:ext cx="1519827" cy="1187914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221D723-12D1-3586-DC64-D09BA7DA471E}"/>
              </a:ext>
            </a:extLst>
          </p:cNvPr>
          <p:cNvSpPr txBox="1"/>
          <p:nvPr/>
        </p:nvSpPr>
        <p:spPr>
          <a:xfrm>
            <a:off x="3151414" y="3815660"/>
            <a:ext cx="22405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backend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Includes a Redis Cache layer that is queried first.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If cache results do not exist, then the AWS gets queried through MySQL queries.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Access: Pharos staff and ITRB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Security: google security settings (managed by ITRB)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84160C-4DAD-EE85-93D0-BC57610D1ADA}"/>
              </a:ext>
            </a:extLst>
          </p:cNvPr>
          <p:cNvSpPr txBox="1"/>
          <p:nvPr/>
        </p:nvSpPr>
        <p:spPr>
          <a:xfrm>
            <a:off x="1876876" y="2538719"/>
            <a:ext cx="1637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MySQL Queries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09E5D8-5221-B1CA-1A45-3EB5CFBC92B3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212635" y="2825923"/>
            <a:ext cx="2620485" cy="1217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55F25D-4AA9-58EA-0602-5513E7508C30}"/>
              </a:ext>
            </a:extLst>
          </p:cNvPr>
          <p:cNvSpPr txBox="1"/>
          <p:nvPr/>
        </p:nvSpPr>
        <p:spPr>
          <a:xfrm rot="1383784">
            <a:off x="5183897" y="3303370"/>
            <a:ext cx="2114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Transferred via https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A624A0-1DBF-49E1-DD08-DD3E3565D02E}"/>
              </a:ext>
            </a:extLst>
          </p:cNvPr>
          <p:cNvSpPr txBox="1"/>
          <p:nvPr/>
        </p:nvSpPr>
        <p:spPr>
          <a:xfrm rot="1166007">
            <a:off x="5801359" y="2944494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Public data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E2B198E-89C1-A665-3CC0-3A24F99D4B42}"/>
              </a:ext>
            </a:extLst>
          </p:cNvPr>
          <p:cNvSpPr/>
          <p:nvPr/>
        </p:nvSpPr>
        <p:spPr>
          <a:xfrm>
            <a:off x="7833120" y="3155795"/>
            <a:ext cx="2375210" cy="17760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pharos.nih.gov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(NCATS on-prem ncatslnifxpdv06.ncats.nih.gov)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8097D5-F944-DCB6-2DA7-35CF320FE4F0}"/>
              </a:ext>
            </a:extLst>
          </p:cNvPr>
          <p:cNvSpPr txBox="1"/>
          <p:nvPr/>
        </p:nvSpPr>
        <p:spPr>
          <a:xfrm>
            <a:off x="7601555" y="5147536"/>
            <a:ext cx="3873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Communication through APIs via https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Access: Pharos staff and ITRB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Security: server security settings (managed by ITRB)</a:t>
            </a:r>
          </a:p>
          <a:p>
            <a:pPr marL="285750" indent="-285750">
              <a:buFontTx/>
              <a:buChar char="-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89FB71-E5FB-47BE-D5FF-10347D75CD4E}"/>
              </a:ext>
            </a:extLst>
          </p:cNvPr>
          <p:cNvSpPr txBox="1"/>
          <p:nvPr/>
        </p:nvSpPr>
        <p:spPr>
          <a:xfrm>
            <a:off x="4034872" y="190340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B0A27-2C7A-89AF-6C5A-7BA1B3B7D5B0}"/>
              </a:ext>
            </a:extLst>
          </p:cNvPr>
          <p:cNvSpPr txBox="1"/>
          <p:nvPr/>
        </p:nvSpPr>
        <p:spPr>
          <a:xfrm>
            <a:off x="1941458" y="3016537"/>
            <a:ext cx="16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TCP connection</a:t>
            </a:r>
          </a:p>
        </p:txBody>
      </p:sp>
      <p:sp>
        <p:nvSpPr>
          <p:cNvPr id="32" name="U-Turn Arrow 31">
            <a:extLst>
              <a:ext uri="{FF2B5EF4-FFF2-40B4-BE49-F238E27FC236}">
                <a16:creationId xmlns:a16="http://schemas.microsoft.com/office/drawing/2014/main" id="{47E76209-2B8D-4929-C659-401CADD452F7}"/>
              </a:ext>
            </a:extLst>
          </p:cNvPr>
          <p:cNvSpPr/>
          <p:nvPr/>
        </p:nvSpPr>
        <p:spPr>
          <a:xfrm rot="16200000" flipV="1">
            <a:off x="8867363" y="2210762"/>
            <a:ext cx="3406173" cy="724238"/>
          </a:xfrm>
          <a:prstGeom prst="uturnArrow">
            <a:avLst>
              <a:gd name="adj1" fmla="val 11313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: Rounded Corners 11">
            <a:extLst>
              <a:ext uri="{FF2B5EF4-FFF2-40B4-BE49-F238E27FC236}">
                <a16:creationId xmlns:a16="http://schemas.microsoft.com/office/drawing/2014/main" id="{EABE9820-3A43-2FBD-E7C1-4267B9BFC0E3}"/>
              </a:ext>
            </a:extLst>
          </p:cNvPr>
          <p:cNvSpPr/>
          <p:nvPr/>
        </p:nvSpPr>
        <p:spPr>
          <a:xfrm>
            <a:off x="8792912" y="438605"/>
            <a:ext cx="1566213" cy="116955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 descr="Logo, company name&#10;&#10;Description automatically generated">
            <a:extLst>
              <a:ext uri="{FF2B5EF4-FFF2-40B4-BE49-F238E27FC236}">
                <a16:creationId xmlns:a16="http://schemas.microsoft.com/office/drawing/2014/main" id="{F79B0900-FBBC-C2D7-DF8F-DE1B42E76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172" y="536710"/>
            <a:ext cx="953159" cy="95315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001ABAF-D35B-3A1A-C09C-8328F4470B72}"/>
              </a:ext>
            </a:extLst>
          </p:cNvPr>
          <p:cNvSpPr txBox="1"/>
          <p:nvPr/>
        </p:nvSpPr>
        <p:spPr>
          <a:xfrm>
            <a:off x="5503820" y="46068"/>
            <a:ext cx="332309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-Users with accounts can save lists of targets, diseases or ligands.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Unique Identifier (UID) is created per user account with Firebase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Location: Google cloud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Access: Social log in (FB, Twitter, GitHub, Google); Owner Permissions: Pharos Staff</a:t>
            </a:r>
            <a:endParaRPr lang="en-US" sz="1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Security: Google Firebase security settings(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https://firebase.google.com/support/privacy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D3CB9C-64F7-59FA-3A62-75C1BDB880F8}"/>
              </a:ext>
            </a:extLst>
          </p:cNvPr>
          <p:cNvSpPr txBox="1"/>
          <p:nvPr/>
        </p:nvSpPr>
        <p:spPr>
          <a:xfrm>
            <a:off x="8941914" y="53734"/>
            <a:ext cx="2532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685B86-F288-AF88-1A57-373A689D1752}"/>
              </a:ext>
            </a:extLst>
          </p:cNvPr>
          <p:cNvSpPr txBox="1"/>
          <p:nvPr/>
        </p:nvSpPr>
        <p:spPr>
          <a:xfrm>
            <a:off x="278780" y="189571"/>
            <a:ext cx="5376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Pharos – </a:t>
            </a:r>
            <a:r>
              <a:rPr lang="en-US" sz="2800" b="1" dirty="0" err="1"/>
              <a:t>pharos.nih.gov</a:t>
            </a:r>
            <a:r>
              <a:rPr lang="en-US" sz="2800" b="1" dirty="0"/>
              <a:t> (public)</a:t>
            </a:r>
          </a:p>
        </p:txBody>
      </p:sp>
    </p:spTree>
    <p:extLst>
      <p:ext uri="{BB962C8B-B14F-4D97-AF65-F5344CB8AC3E}">
        <p14:creationId xmlns:p14="http://schemas.microsoft.com/office/powerpoint/2010/main" val="209081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4b77578-9773-42d5-8507-251ca2dc2b06}" enabled="0" method="" siteId="{14b77578-9773-42d5-8507-251ca2dc2b0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231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Mathe, Ewy (NIH/NCATS) [E]</dc:creator>
  <cp:lastModifiedBy>Kelleher, Keith (NIH/NCATS) [E]</cp:lastModifiedBy>
  <cp:revision>2</cp:revision>
  <dcterms:created xsi:type="dcterms:W3CDTF">2025-03-26T13:09:37Z</dcterms:created>
  <dcterms:modified xsi:type="dcterms:W3CDTF">2025-03-26T14:03:44Z</dcterms:modified>
</cp:coreProperties>
</file>