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4"/>
  </p:notesMasterIdLst>
  <p:handoutMasterIdLst>
    <p:handoutMasterId r:id="rId15"/>
  </p:handoutMasterIdLst>
  <p:sldIdLst>
    <p:sldId id="597" r:id="rId2"/>
    <p:sldId id="598" r:id="rId3"/>
    <p:sldId id="607" r:id="rId4"/>
    <p:sldId id="608" r:id="rId5"/>
    <p:sldId id="599" r:id="rId6"/>
    <p:sldId id="600" r:id="rId7"/>
    <p:sldId id="601" r:id="rId8"/>
    <p:sldId id="602" r:id="rId9"/>
    <p:sldId id="603" r:id="rId10"/>
    <p:sldId id="604" r:id="rId11"/>
    <p:sldId id="605" r:id="rId12"/>
    <p:sldId id="606" r:id="rId13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4" clrIdx="0">
    <p:extLst>
      <p:ext uri="{19B8F6BF-5375-455C-9EA6-DF929625EA0E}">
        <p15:presenceInfo xmlns:p15="http://schemas.microsoft.com/office/powerpoint/2012/main" userId="Michelle Howell" providerId="None"/>
      </p:ext>
    </p:extLst>
  </p:cmAuthor>
  <p:cmAuthor id="2" name="Jenny JING-IN. Tsai-Smith" initials="JJT" lastIdx="6" clrIdx="1">
    <p:extLst>
      <p:ext uri="{19B8F6BF-5375-455C-9EA6-DF929625EA0E}">
        <p15:presenceInfo xmlns:p15="http://schemas.microsoft.com/office/powerpoint/2012/main" userId="S-1-5-21-3138815620-4253048750-3916773603-411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FA"/>
    <a:srgbClr val="2E6576"/>
    <a:srgbClr val="408399"/>
    <a:srgbClr val="5D5B59"/>
    <a:srgbClr val="285B6E"/>
    <a:srgbClr val="F9F6F0"/>
    <a:srgbClr val="5E5B59"/>
    <a:srgbClr val="A5B4B4"/>
    <a:srgbClr val="C74633"/>
    <a:srgbClr val="AE4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5846" autoAdjust="0"/>
  </p:normalViewPr>
  <p:slideViewPr>
    <p:cSldViewPr snapToGrid="0" showGuides="1">
      <p:cViewPr varScale="1">
        <p:scale>
          <a:sx n="128" d="100"/>
          <a:sy n="128" d="100"/>
        </p:scale>
        <p:origin x="107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44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194"/>
    </p:cViewPr>
  </p:sorterViewPr>
  <p:notesViewPr>
    <p:cSldViewPr snapToGrid="0" showGuides="1">
      <p:cViewPr varScale="1">
        <p:scale>
          <a:sx n="92" d="100"/>
          <a:sy n="92" d="100"/>
        </p:scale>
        <p:origin x="8160" y="72"/>
      </p:cViewPr>
      <p:guideLst>
        <p:guide orient="horz" pos="388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>
                <a:latin typeface="Oracle Sans Tab" panose="020B0503020204020204" pitchFamily="34" charset="0"/>
              </a:rPr>
              <a:t>2/24/22</a:t>
            </a:fld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>
                <a:latin typeface="Oracle Sans Tab" panose="020B0503020204020204" pitchFamily="34" charset="0"/>
              </a:rPr>
              <a:t>‹#›</a:t>
            </a:fld>
            <a:endParaRPr lang="en-US" dirty="0">
              <a:latin typeface="Oracle Sans Tab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4F9C25BA-F9B0-4418-8CA0-3A9DF1256BA5}" type="datetimeFigureOut">
              <a:rPr lang="en-US" smtClean="0"/>
              <a:pPr/>
              <a:t>2/23/22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C5964-3162-43B5-B1EC-63C8D166D7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369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C96C0F11-AAE4-4147-BF68-F2C0EE130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0484" y="20917"/>
            <a:ext cx="4331516" cy="2542941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5595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3188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349A69-90E3-45DB-BC86-3B7FB26B13E2}"/>
              </a:ext>
            </a:extLst>
          </p:cNvPr>
          <p:cNvSpPr/>
          <p:nvPr userDrawn="1"/>
        </p:nvSpPr>
        <p:spPr>
          <a:xfrm>
            <a:off x="0" y="0"/>
            <a:ext cx="190482" cy="6857365"/>
          </a:xfrm>
          <a:prstGeom prst="rect">
            <a:avLst/>
          </a:prstGeom>
          <a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</p:spTree>
    <p:extLst>
      <p:ext uri="{BB962C8B-B14F-4D97-AF65-F5344CB8AC3E}">
        <p14:creationId xmlns:p14="http://schemas.microsoft.com/office/powerpoint/2010/main" val="311639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14698CB0-77BC-6148-8112-EFC83C0F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A30E9B-4EB7-4882-9E42-67210E9CC0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1525" y="1600200"/>
            <a:ext cx="10677525" cy="450799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5CB6F3B-CCE4-4193-8EAA-C4A6D27C7D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loud">
            <a:extLst>
              <a:ext uri="{FF2B5EF4-FFF2-40B4-BE49-F238E27FC236}">
                <a16:creationId xmlns:a16="http://schemas.microsoft.com/office/drawing/2014/main" id="{C4B9D6C0-2524-2D47-8A0E-258A2FB7D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D9CD-CDC4-4642-8CDA-7351404FC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loud">
            <a:extLst>
              <a:ext uri="{FF2B5EF4-FFF2-40B4-BE49-F238E27FC236}">
                <a16:creationId xmlns:a16="http://schemas.microsoft.com/office/drawing/2014/main" id="{8BD8F955-3E3E-4E6E-A650-C4E0C8049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2"/>
          </a:xfrm>
          <a:prstGeom prst="rect">
            <a:avLst/>
          </a:prstGeom>
        </p:spPr>
      </p:pic>
      <p:pic>
        <p:nvPicPr>
          <p:cNvPr id="6" name="OTag">
            <a:extLst>
              <a:ext uri="{FF2B5EF4-FFF2-40B4-BE49-F238E27FC236}">
                <a16:creationId xmlns:a16="http://schemas.microsoft.com/office/drawing/2014/main" id="{0F682282-A332-4D5C-89F4-38480EC33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00F1077A-D301-437A-8CE7-A0EA6CDEC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loud">
            <a:extLst>
              <a:ext uri="{FF2B5EF4-FFF2-40B4-BE49-F238E27FC236}">
                <a16:creationId xmlns:a16="http://schemas.microsoft.com/office/drawing/2014/main" id="{26C48C61-C945-46B0-BC5F-E47874C63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83" b="29623"/>
          <a:stretch/>
        </p:blipFill>
        <p:spPr>
          <a:xfrm>
            <a:off x="6694964" y="290623"/>
            <a:ext cx="5101904" cy="1538170"/>
          </a:xfrm>
          <a:prstGeom prst="rect">
            <a:avLst/>
          </a:prstGeom>
        </p:spPr>
      </p:pic>
      <p:sp>
        <p:nvSpPr>
          <p:cNvPr id="14" name="Title">
            <a:extLst>
              <a:ext uri="{FF2B5EF4-FFF2-40B4-BE49-F238E27FC236}">
                <a16:creationId xmlns:a16="http://schemas.microsoft.com/office/drawing/2014/main" id="{C5B988DC-BF6C-334D-85AD-4F0BEE2F3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508000"/>
            <a:ext cx="10671048" cy="492103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" panose="020B0503020204020204" pitchFamily="34" charset="0"/>
                <a:ea typeface="+mn-ea"/>
                <a:cs typeface="Oracle Sans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7A7E286-6F34-C745-B594-99BF177EC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">
            <a:extLst>
              <a:ext uri="{FF2B5EF4-FFF2-40B4-BE49-F238E27FC236}">
                <a16:creationId xmlns:a16="http://schemas.microsoft.com/office/drawing/2014/main" id="{9B38191F-5718-D34F-A1D1-D1C28CE0A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rgbClr val="8B8580"/>
                </a:solidFill>
              </a:defRPr>
            </a:lvl1pPr>
          </a:lstStyle>
          <a:p>
            <a:r>
              <a:rPr lang="en-US"/>
              <a:t>Copyright © 2022, Oracle and/or its affiliates  |  Confidential: Internal/Restricted/Highly Restricted</a:t>
            </a:r>
            <a:endParaRPr lang="en-US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98B76A7F-F012-4E7A-8F57-5A0BFEF019F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8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917" r:id="rId2"/>
    <p:sldLayoutId id="2147483774" r:id="rId3"/>
    <p:sldLayoutId id="2147483756" r:id="rId4"/>
    <p:sldLayoutId id="2147483918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Oracle Sans Tab" panose="020B0503020204020204" pitchFamily="34" charset="0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>
          <a:solidFill>
            <a:schemeClr val="tx1"/>
          </a:solidFill>
          <a:latin typeface="Oracle Sans Tab Light" panose="020B0403020204020204" pitchFamily="34" charset="0"/>
          <a:ea typeface="+mn-ea"/>
          <a:cs typeface="Oracle Sans Tab Light" panose="020B0403020204020204" pitchFamily="34" charset="0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  <p15:guide id="7" orient="horz" pos="590" userDrawn="1">
          <p15:clr>
            <a:srgbClr val="F26B43"/>
          </p15:clr>
        </p15:guide>
        <p15:guide id="8" pos="72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6E7149-3CAB-CC43-BCC1-23D39C9C0F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Built on the converged Oracle Database and Oracle Exadata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DF275-9748-274B-B437-656D7E0E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4" y="182403"/>
            <a:ext cx="11423125" cy="822960"/>
          </a:xfrm>
        </p:spPr>
        <p:txBody>
          <a:bodyPr/>
          <a:lstStyle/>
          <a:p>
            <a:r>
              <a:rPr lang="en-US" dirty="0"/>
              <a:t>One Autonomous Database – For Both Transactional and Analytic Workloads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D7757-129A-734E-A4E1-65B18D1A26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© 2022, Oracle and/or its affiliates  |  Confidential: Internal/Restricted/Highly Restricted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BEC3C-2945-EF4A-9ADE-32639BFF70D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rgbClr val="8B858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5D60D9-5372-5F40-9443-0F9AE5BDC3C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EF2E87A6-1394-674A-98A1-3C1DB656FE1C}"/>
              </a:ext>
            </a:extLst>
          </p:cNvPr>
          <p:cNvSpPr/>
          <p:nvPr/>
        </p:nvSpPr>
        <p:spPr>
          <a:xfrm rot="16200000">
            <a:off x="1428856" y="1848494"/>
            <a:ext cx="3660455" cy="3502152"/>
          </a:xfrm>
          <a:prstGeom prst="triangle">
            <a:avLst>
              <a:gd name="adj" fmla="val 39187"/>
            </a:avLst>
          </a:prstGeom>
          <a:gradFill>
            <a:gsLst>
              <a:gs pos="68000">
                <a:schemeClr val="accent3">
                  <a:lumMod val="30000"/>
                  <a:lumOff val="70000"/>
                </a:schemeClr>
              </a:gs>
              <a:gs pos="99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9EE30F36-7BE8-AB45-8DD7-A90062752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448" y="1548690"/>
            <a:ext cx="1987778" cy="1885841"/>
          </a:xfrm>
          <a:prstGeom prst="rect">
            <a:avLst/>
          </a:prstGeom>
        </p:spPr>
      </p:pic>
      <p:pic>
        <p:nvPicPr>
          <p:cNvPr id="9" name="Picture 8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CE3E84E-64C0-5E48-BE51-697F848FC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0448" y="3852673"/>
            <a:ext cx="1987778" cy="1885840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D5938D6-04CC-D94E-B932-93A39AC6796E}"/>
              </a:ext>
            </a:extLst>
          </p:cNvPr>
          <p:cNvSpPr txBox="1">
            <a:spLocks/>
          </p:cNvSpPr>
          <p:nvPr/>
        </p:nvSpPr>
        <p:spPr>
          <a:xfrm>
            <a:off x="5988226" y="1883656"/>
            <a:ext cx="5781112" cy="145352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  <a:lvl3pPr marL="547688" marR="0" indent="-182563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3pPr>
            <a:lvl4pPr marL="730250" marR="0" indent="-182563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4pPr>
            <a:lvl5pPr marL="91440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sz="12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5pPr>
            <a:lvl6pPr marL="109728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12801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b="1" dirty="0">
                <a:ea typeface="MS PGothic" charset="0"/>
              </a:rPr>
              <a:t>ADB for Transaction Processing </a:t>
            </a:r>
          </a:p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b="1" dirty="0">
                <a:ea typeface="MS PGothic" charset="0"/>
              </a:rPr>
              <a:t>and Mixed Workloads - ATP</a:t>
            </a:r>
          </a:p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>
                <a:cs typeface="Oracle Sans Cd Light" panose="020B0406020204020204" pitchFamily="34" charset="0"/>
              </a:rPr>
              <a:t>Pre-configured for row format, indexes, </a:t>
            </a:r>
            <a:br>
              <a:rPr lang="en-US" dirty="0">
                <a:cs typeface="Oracle Sans Cd Light" panose="020B0406020204020204" pitchFamily="34" charset="0"/>
              </a:rPr>
            </a:br>
            <a:r>
              <a:rPr lang="en-US" dirty="0">
                <a:cs typeface="Oracle Sans Cd Light" panose="020B0406020204020204" pitchFamily="34" charset="0"/>
              </a:rPr>
              <a:t>and data caching to accelerate </a:t>
            </a:r>
            <a:br>
              <a:rPr lang="en-US" dirty="0">
                <a:cs typeface="Oracle Sans Cd Light" panose="020B0406020204020204" pitchFamily="34" charset="0"/>
              </a:rPr>
            </a:br>
            <a:r>
              <a:rPr lang="en-US" b="1" dirty="0">
                <a:solidFill>
                  <a:schemeClr val="accent6"/>
                </a:solidFill>
                <a:cs typeface="Oracle Sans Cd Light" panose="020B0406020204020204" pitchFamily="34" charset="0"/>
              </a:rPr>
              <a:t>transaction processing </a:t>
            </a:r>
            <a:r>
              <a:rPr lang="en-US" dirty="0">
                <a:cs typeface="Oracle Sans Cd Light" panose="020B0406020204020204" pitchFamily="34" charset="0"/>
              </a:rPr>
              <a:t>and </a:t>
            </a:r>
            <a:r>
              <a:rPr lang="en-US" b="1" dirty="0">
                <a:solidFill>
                  <a:schemeClr val="accent6"/>
                </a:solidFill>
                <a:cs typeface="Oracle Sans Cd Light" panose="020B0406020204020204" pitchFamily="34" charset="0"/>
              </a:rPr>
              <a:t>mixed workloads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Oracle Sans Cd Light" panose="020B0406020204020204" pitchFamily="34" charset="0"/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23841597-CEA7-BE46-B969-C449F266CAD5}"/>
              </a:ext>
            </a:extLst>
          </p:cNvPr>
          <p:cNvSpPr txBox="1">
            <a:spLocks/>
          </p:cNvSpPr>
          <p:nvPr/>
        </p:nvSpPr>
        <p:spPr>
          <a:xfrm>
            <a:off x="6096000" y="4253271"/>
            <a:ext cx="5957896" cy="1453525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1pPr>
            <a:lvl2pPr marL="365760" marR="0" indent="-18288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Oracle Sans Tab" panose="020B0503020204020204" pitchFamily="34" charset="0"/>
              </a:defRPr>
            </a:lvl2pPr>
            <a:lvl3pPr marL="547688" marR="0" indent="-182563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3pPr>
            <a:lvl4pPr marL="730250" marR="0" indent="-182563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4pPr>
            <a:lvl5pPr marL="914400" marR="0" indent="-182880" algn="l" defTabSz="914400" rtl="0" eaLnBrk="1" fontAlgn="auto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  <a:defRPr sz="1200" kern="1200">
                <a:solidFill>
                  <a:schemeClr val="tx1"/>
                </a:solidFill>
                <a:latin typeface="Oracle Sans Tab Light" panose="020B0403020204020204" pitchFamily="34" charset="0"/>
                <a:ea typeface="+mn-ea"/>
                <a:cs typeface="Oracle Sans Tab Light" panose="020B0403020204020204" pitchFamily="34" charset="0"/>
              </a:defRPr>
            </a:lvl5pPr>
            <a:lvl6pPr marL="109728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6pPr>
            <a:lvl7pPr marL="1280160" indent="-182880" algn="l" defTabSz="914400" rtl="0" eaLnBrk="1" latinLnBrk="0" hangingPunct="1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Oracle Sans Light" panose="020B0403020204020204" pitchFamily="34" charset="0"/>
                <a:ea typeface="+mn-ea"/>
                <a:cs typeface="Oracle Sans Light" panose="020B0403020204020204" pitchFamily="34" charset="0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US" b="1" dirty="0">
                <a:ea typeface="MS PGothic" charset="0"/>
              </a:rPr>
              <a:t>ADB for Analytics </a:t>
            </a:r>
          </a:p>
          <a:p>
            <a:pPr lvl="0" algn="ctr">
              <a:defRPr/>
            </a:pPr>
            <a:r>
              <a:rPr lang="en-US" b="1" dirty="0">
                <a:ea typeface="MS PGothic" charset="0"/>
              </a:rPr>
              <a:t>and Data Warehousing - ADW</a:t>
            </a:r>
          </a:p>
          <a:p>
            <a:pPr algn="ctr"/>
            <a:r>
              <a:rPr lang="en-US" dirty="0">
                <a:cs typeface="Oracle Sans Cd Light" panose="020B0406020204020204" pitchFamily="34" charset="0"/>
              </a:rPr>
              <a:t>Pre-configured for columnar format, </a:t>
            </a:r>
            <a:br>
              <a:rPr lang="en-US" dirty="0">
                <a:cs typeface="Oracle Sans Cd Light" panose="020B0406020204020204" pitchFamily="34" charset="0"/>
              </a:rPr>
            </a:br>
            <a:r>
              <a:rPr lang="en-US" dirty="0">
                <a:cs typeface="Oracle Sans Cd Light" panose="020B0406020204020204" pitchFamily="34" charset="0"/>
              </a:rPr>
              <a:t>partitioning, and large joins to accelerate </a:t>
            </a:r>
            <a:br>
              <a:rPr lang="en-US" dirty="0">
                <a:cs typeface="Oracle Sans Cd Light" panose="020B0406020204020204" pitchFamily="34" charset="0"/>
              </a:rPr>
            </a:br>
            <a:r>
              <a:rPr lang="en-US" b="1" dirty="0">
                <a:solidFill>
                  <a:schemeClr val="accent6"/>
                </a:solidFill>
                <a:cs typeface="Oracle Sans Cd Light" panose="020B0406020204020204" pitchFamily="34" charset="0"/>
              </a:rPr>
              <a:t>analytics</a:t>
            </a:r>
            <a:r>
              <a:rPr lang="en-US" b="1" dirty="0">
                <a:cs typeface="Oracle Sans Cd Light" panose="020B0406020204020204" pitchFamily="34" charset="0"/>
              </a:rPr>
              <a:t>,</a:t>
            </a:r>
            <a:r>
              <a:rPr lang="en-US" b="1" dirty="0">
                <a:solidFill>
                  <a:schemeClr val="accent5"/>
                </a:solidFill>
                <a:cs typeface="Oracle Sans Cd Light" panose="020B0406020204020204" pitchFamily="34" charset="0"/>
              </a:rPr>
              <a:t> </a:t>
            </a:r>
            <a:r>
              <a:rPr lang="en-US" b="1" dirty="0">
                <a:solidFill>
                  <a:schemeClr val="accent6"/>
                </a:solidFill>
                <a:cs typeface="Oracle Sans Cd Light" panose="020B0406020204020204" pitchFamily="34" charset="0"/>
              </a:rPr>
              <a:t>data warehouse</a:t>
            </a:r>
            <a:r>
              <a:rPr lang="en-US" dirty="0">
                <a:cs typeface="Oracle Sans Cd Light" panose="020B0406020204020204" pitchFamily="34" charset="0"/>
              </a:rPr>
              <a:t>, and </a:t>
            </a:r>
            <a:r>
              <a:rPr lang="en-US" b="1" dirty="0">
                <a:solidFill>
                  <a:schemeClr val="accent6"/>
                </a:solidFill>
                <a:cs typeface="Oracle Sans Cd Light" panose="020B0406020204020204" pitchFamily="34" charset="0"/>
              </a:rPr>
              <a:t>data lakehouse</a:t>
            </a:r>
            <a:endParaRPr lang="en-US" sz="1600" b="1" dirty="0">
              <a:solidFill>
                <a:schemeClr val="accent6"/>
              </a:solidFill>
              <a:cs typeface="Oracle Sans Cd Light" panose="020B0406020204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3601E0-A13B-F54C-82F6-8FD8B8289216}"/>
              </a:ext>
            </a:extLst>
          </p:cNvPr>
          <p:cNvGrpSpPr/>
          <p:nvPr/>
        </p:nvGrpSpPr>
        <p:grpSpPr>
          <a:xfrm>
            <a:off x="-46990" y="2008367"/>
            <a:ext cx="3051197" cy="3396121"/>
            <a:chOff x="-46990" y="2008367"/>
            <a:chExt cx="3051197" cy="339612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402294-9866-2D4C-97EE-A0B8510C300F}"/>
                </a:ext>
              </a:extLst>
            </p:cNvPr>
            <p:cNvSpPr/>
            <p:nvPr/>
          </p:nvSpPr>
          <p:spPr>
            <a:xfrm>
              <a:off x="-46990" y="4481158"/>
              <a:ext cx="305119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Autonomous </a:t>
              </a:r>
              <a:br>
                <a:rPr lang="en-US" b="1" dirty="0"/>
              </a:br>
              <a:r>
                <a:rPr lang="en-US" b="1" dirty="0"/>
                <a:t>Database </a:t>
              </a:r>
              <a:br>
                <a:rPr lang="en-US" b="1" dirty="0"/>
              </a:br>
              <a:r>
                <a:rPr lang="en-US" b="1" dirty="0"/>
                <a:t>(ADB)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E806BD-CBD6-D648-9287-F1088E9202EE}"/>
                </a:ext>
              </a:extLst>
            </p:cNvPr>
            <p:cNvSpPr/>
            <p:nvPr/>
          </p:nvSpPr>
          <p:spPr>
            <a:xfrm>
              <a:off x="1541563" y="3582099"/>
              <a:ext cx="649000" cy="7034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Placeholder 17">
              <a:extLst>
                <a:ext uri="{FF2B5EF4-FFF2-40B4-BE49-F238E27FC236}">
                  <a16:creationId xmlns:a16="http://schemas.microsoft.com/office/drawing/2014/main" id="{A47DD3FE-20C5-2946-9586-C82B003E7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0784" y="2008367"/>
              <a:ext cx="2943423" cy="2943423"/>
            </a:xfrm>
            <a:prstGeom prst="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B01CF-FCE1-794E-B67F-AC4445A4F5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873BD0C-D312-5349-9A94-931FFE24E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31" y="0"/>
            <a:ext cx="10139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0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260E49D-3CD0-DC44-9B33-9750B322D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50" y="0"/>
            <a:ext cx="102336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1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99B374-FC62-D543-BFD9-C77BAAC24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64" y="0"/>
            <a:ext cx="9768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19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4716D27-AF02-FE42-91F7-5E42BE973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33"/>
            <a:ext cx="12192000" cy="6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0D0FEAF7-E550-FA4F-BB3D-18EC911B9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31" y="0"/>
            <a:ext cx="10139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CAE3BB7-1F2E-5243-A26F-E432CD48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616" y="0"/>
            <a:ext cx="7476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92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EF619C7-31FE-8C41-8CAD-9C939E20E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14" y="0"/>
            <a:ext cx="9342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35236DE-0C5B-8F47-90DE-4FD515C41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579" y="0"/>
            <a:ext cx="8476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78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black, monitor&#10;&#10;Description automatically generated">
            <a:extLst>
              <a:ext uri="{FF2B5EF4-FFF2-40B4-BE49-F238E27FC236}">
                <a16:creationId xmlns:a16="http://schemas.microsoft.com/office/drawing/2014/main" id="{5529A58C-B7FE-B548-B692-40DD2A443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65" y="0"/>
            <a:ext cx="10097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6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2D0AC5-5666-A845-80D3-DC3D219CC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31" y="0"/>
            <a:ext cx="10139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7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F00DFA0-9765-7D4A-BFEB-C1B4EFAB1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431" y="0"/>
            <a:ext cx="10139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6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 Pillars">
  <a:themeElements>
    <a:clrScheme name="Oracle Redwood 08-26-2020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00688C"/>
      </a:hlink>
      <a:folHlink>
        <a:srgbClr val="00688C"/>
      </a:folHlink>
    </a:clrScheme>
    <a:fontScheme name="Oracle Sans Tabular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Position 6">
      <a:srgbClr val="FFFFFF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Oracle Redwood Modern v1.1.potx" id="{90EC28AD-73B7-49E5-B95A-D51B4BC18020}" vid="{A14BC67F-9127-4887-B9D1-2274AF0C5E61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Parent Master Pillars</Template>
  <TotalTime>25258</TotalTime>
  <Words>108</Words>
  <Application>Microsoft Macintosh PowerPoint</Application>
  <PresentationFormat>Widescreen</PresentationFormat>
  <Paragraphs>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Georgia</vt:lpstr>
      <vt:lpstr>Oracle Sans</vt:lpstr>
      <vt:lpstr>Oracle Sans Light</vt:lpstr>
      <vt:lpstr>Oracle Sans Tab</vt:lpstr>
      <vt:lpstr>Oracle Sans Tab Light</vt:lpstr>
      <vt:lpstr>System Font Regular</vt:lpstr>
      <vt:lpstr>Parent Master Pillars</vt:lpstr>
      <vt:lpstr>One Autonomous Database – For Both Transactional and Analytic Workloads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Database Immersion Training</dc:title>
  <dc:subject>Oracle Database Immersion Training</dc:subject>
  <dc:creator>Maria Colgan</dc:creator>
  <cp:keywords/>
  <dc:description>INTERNAL ONLY</dc:description>
  <cp:lastModifiedBy>Kris Rice</cp:lastModifiedBy>
  <cp:revision>642</cp:revision>
  <cp:lastPrinted>2021-05-12T19:08:44Z</cp:lastPrinted>
  <dcterms:created xsi:type="dcterms:W3CDTF">2021-03-29T15:30:46Z</dcterms:created>
  <dcterms:modified xsi:type="dcterms:W3CDTF">2022-02-24T17:06:32Z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2231507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D8.0.11</vt:lpwstr>
  </property>
</Properties>
</file>