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6D37CC-1D8F-4478-9AAB-12A5E4E167EF}" type="datetimeFigureOut">
              <a:rPr lang="en-IE" smtClean="0"/>
              <a:t>04/02/2016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171236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D37CC-1D8F-4478-9AAB-12A5E4E167EF}" type="datetimeFigureOut">
              <a:rPr lang="en-IE" smtClean="0"/>
              <a:t>04/02/2016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1611445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D37CC-1D8F-4478-9AAB-12A5E4E167EF}" type="datetimeFigureOut">
              <a:rPr lang="en-IE" smtClean="0"/>
              <a:t>04/02/2016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75970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D37CC-1D8F-4478-9AAB-12A5E4E167EF}" type="datetimeFigureOut">
              <a:rPr lang="en-IE" smtClean="0"/>
              <a:t>04/02/2016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5520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D37CC-1D8F-4478-9AAB-12A5E4E167EF}" type="datetimeFigureOut">
              <a:rPr lang="en-IE" smtClean="0"/>
              <a:t>04/02/2016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405033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6D37CC-1D8F-4478-9AAB-12A5E4E167EF}" type="datetimeFigureOut">
              <a:rPr lang="en-IE" smtClean="0"/>
              <a:t>04/02/2016</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3598782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6D37CC-1D8F-4478-9AAB-12A5E4E167EF}" type="datetimeFigureOut">
              <a:rPr lang="en-IE" smtClean="0"/>
              <a:t>04/02/2016</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151600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6D37CC-1D8F-4478-9AAB-12A5E4E167EF}" type="datetimeFigureOut">
              <a:rPr lang="en-IE" smtClean="0"/>
              <a:t>04/02/2016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165213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6D37CC-1D8F-4478-9AAB-12A5E4E167EF}" type="datetimeFigureOut">
              <a:rPr lang="en-IE" smtClean="0"/>
              <a:t>04/02/2016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251659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D6D37CC-1D8F-4478-9AAB-12A5E4E167EF}" type="datetimeFigureOut">
              <a:rPr lang="en-IE" smtClean="0"/>
              <a:t>04/02/2016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326903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D37CC-1D8F-4478-9AAB-12A5E4E167EF}" type="datetimeFigureOut">
              <a:rPr lang="en-IE" smtClean="0"/>
              <a:t>04/02/2016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227681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6D37CC-1D8F-4478-9AAB-12A5E4E167EF}" type="datetimeFigureOut">
              <a:rPr lang="en-IE" smtClean="0"/>
              <a:t>04/02/2016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229999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6D37CC-1D8F-4478-9AAB-12A5E4E167EF}" type="datetimeFigureOut">
              <a:rPr lang="en-IE" smtClean="0"/>
              <a:t>04/02/2016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182383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D6D37CC-1D8F-4478-9AAB-12A5E4E167EF}" type="datetimeFigureOut">
              <a:rPr lang="en-IE" smtClean="0"/>
              <a:t>04/02/2016</a:t>
            </a:fld>
            <a:endParaRPr lang="en-IE"/>
          </a:p>
        </p:txBody>
      </p:sp>
      <p:sp>
        <p:nvSpPr>
          <p:cNvPr id="5" name="Footer Placeholder 3"/>
          <p:cNvSpPr>
            <a:spLocks noGrp="1"/>
          </p:cNvSpPr>
          <p:nvPr>
            <p:ph type="ftr" sz="quarter" idx="11"/>
          </p:nvPr>
        </p:nvSpPr>
        <p:spPr/>
        <p:txBody>
          <a:bodyPr/>
          <a:lstStyle/>
          <a:p>
            <a:endParaRPr lang="en-IE"/>
          </a:p>
        </p:txBody>
      </p:sp>
      <p:sp>
        <p:nvSpPr>
          <p:cNvPr id="6" name="Slide Number Placeholder 4"/>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276002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6D37CC-1D8F-4478-9AAB-12A5E4E167EF}" type="datetimeFigureOut">
              <a:rPr lang="en-IE" smtClean="0"/>
              <a:t>04/02/2016</a:t>
            </a:fld>
            <a:endParaRPr lang="en-IE"/>
          </a:p>
        </p:txBody>
      </p:sp>
      <p:sp>
        <p:nvSpPr>
          <p:cNvPr id="5" name="Footer Placeholder 2"/>
          <p:cNvSpPr>
            <a:spLocks noGrp="1"/>
          </p:cNvSpPr>
          <p:nvPr>
            <p:ph type="ftr" sz="quarter" idx="11"/>
          </p:nvPr>
        </p:nvSpPr>
        <p:spPr/>
        <p:txBody>
          <a:bodyPr/>
          <a:lstStyle/>
          <a:p>
            <a:endParaRPr lang="en-IE"/>
          </a:p>
        </p:txBody>
      </p:sp>
      <p:sp>
        <p:nvSpPr>
          <p:cNvPr id="6" name="Slide Number Placeholder 3"/>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3320239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D6D37CC-1D8F-4478-9AAB-12A5E4E167EF}" type="datetimeFigureOut">
              <a:rPr lang="en-IE" smtClean="0"/>
              <a:t>04/02/2016</a:t>
            </a:fld>
            <a:endParaRPr lang="en-IE"/>
          </a:p>
        </p:txBody>
      </p:sp>
      <p:sp>
        <p:nvSpPr>
          <p:cNvPr id="5" name="Footer Placeholder 5"/>
          <p:cNvSpPr>
            <a:spLocks noGrp="1"/>
          </p:cNvSpPr>
          <p:nvPr>
            <p:ph type="ftr" sz="quarter" idx="11"/>
          </p:nvPr>
        </p:nvSpPr>
        <p:spPr/>
        <p:txBody>
          <a:bodyPr/>
          <a:lstStyle/>
          <a:p>
            <a:endParaRPr lang="en-IE"/>
          </a:p>
        </p:txBody>
      </p:sp>
      <p:sp>
        <p:nvSpPr>
          <p:cNvPr id="6" name="Slide Number Placeholder 6"/>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83110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D37CC-1D8F-4478-9AAB-12A5E4E167EF}" type="datetimeFigureOut">
              <a:rPr lang="en-IE" smtClean="0"/>
              <a:t>04/02/2016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9015C98-FD52-454D-8C62-6BFD0EA24B80}" type="slidenum">
              <a:rPr lang="en-IE" smtClean="0"/>
              <a:t>‹#›</a:t>
            </a:fld>
            <a:endParaRPr lang="en-IE"/>
          </a:p>
        </p:txBody>
      </p:sp>
    </p:spTree>
    <p:extLst>
      <p:ext uri="{BB962C8B-B14F-4D97-AF65-F5344CB8AC3E}">
        <p14:creationId xmlns:p14="http://schemas.microsoft.com/office/powerpoint/2010/main" val="38911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6D37CC-1D8F-4478-9AAB-12A5E4E167EF}" type="datetimeFigureOut">
              <a:rPr lang="en-IE" smtClean="0"/>
              <a:t>04/02/2016</a:t>
            </a:fld>
            <a:endParaRPr lang="en-I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9015C98-FD52-454D-8C62-6BFD0EA24B80}" type="slidenum">
              <a:rPr lang="en-IE" smtClean="0"/>
              <a:t>‹#›</a:t>
            </a:fld>
            <a:endParaRPr lang="en-IE"/>
          </a:p>
        </p:txBody>
      </p:sp>
    </p:spTree>
    <p:extLst>
      <p:ext uri="{BB962C8B-B14F-4D97-AF65-F5344CB8AC3E}">
        <p14:creationId xmlns:p14="http://schemas.microsoft.com/office/powerpoint/2010/main" val="24441243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ga-IE" dirty="0" smtClean="0"/>
              <a:t>Design Patterns</a:t>
            </a:r>
            <a:endParaRPr lang="en-IE" dirty="0"/>
          </a:p>
        </p:txBody>
      </p:sp>
      <p:sp>
        <p:nvSpPr>
          <p:cNvPr id="3" name="Subtitle 2"/>
          <p:cNvSpPr>
            <a:spLocks noGrp="1"/>
          </p:cNvSpPr>
          <p:nvPr>
            <p:ph type="subTitle" idx="1"/>
          </p:nvPr>
        </p:nvSpPr>
        <p:spPr/>
        <p:txBody>
          <a:bodyPr/>
          <a:lstStyle/>
          <a:p>
            <a:r>
              <a:rPr lang="ga-IE" dirty="0" smtClean="0"/>
              <a:t>Swapnil parashar</a:t>
            </a:r>
            <a:endParaRPr lang="en-IE" dirty="0"/>
          </a:p>
        </p:txBody>
      </p:sp>
    </p:spTree>
    <p:extLst>
      <p:ext uri="{BB962C8B-B14F-4D97-AF65-F5344CB8AC3E}">
        <p14:creationId xmlns:p14="http://schemas.microsoft.com/office/powerpoint/2010/main" val="2207736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z="3200"/>
              <a:t>Fat Client – One layer</a:t>
            </a:r>
          </a:p>
        </p:txBody>
      </p:sp>
      <p:pic>
        <p:nvPicPr>
          <p:cNvPr id="1024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16439" y="2143126"/>
            <a:ext cx="3159125" cy="3438525"/>
          </a:xfrm>
          <a:noFill/>
          <a:ln/>
        </p:spPr>
      </p:pic>
    </p:spTree>
    <p:extLst>
      <p:ext uri="{BB962C8B-B14F-4D97-AF65-F5344CB8AC3E}">
        <p14:creationId xmlns:p14="http://schemas.microsoft.com/office/powerpoint/2010/main" val="2264593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z="3200"/>
              <a:t>Fat Client – Two layers</a:t>
            </a:r>
          </a:p>
        </p:txBody>
      </p:sp>
      <p:pic>
        <p:nvPicPr>
          <p:cNvPr id="1126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354514" y="2170113"/>
            <a:ext cx="3482975" cy="3384550"/>
          </a:xfrm>
          <a:noFill/>
          <a:ln/>
        </p:spPr>
      </p:pic>
    </p:spTree>
    <p:extLst>
      <p:ext uri="{BB962C8B-B14F-4D97-AF65-F5344CB8AC3E}">
        <p14:creationId xmlns:p14="http://schemas.microsoft.com/office/powerpoint/2010/main" val="2950119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z="3200"/>
              <a:t>Fat Client – Three layers</a:t>
            </a:r>
          </a:p>
        </p:txBody>
      </p:sp>
      <p:pic>
        <p:nvPicPr>
          <p:cNvPr id="12292"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462464" y="2238376"/>
            <a:ext cx="3267075" cy="3249613"/>
          </a:xfrm>
          <a:noFill/>
          <a:ln/>
        </p:spPr>
      </p:pic>
    </p:spTree>
    <p:extLst>
      <p:ext uri="{BB962C8B-B14F-4D97-AF65-F5344CB8AC3E}">
        <p14:creationId xmlns:p14="http://schemas.microsoft.com/office/powerpoint/2010/main" val="566762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z="3200"/>
              <a:t>Web Page hosting –One layer</a:t>
            </a:r>
          </a:p>
        </p:txBody>
      </p:sp>
      <p:pic>
        <p:nvPicPr>
          <p:cNvPr id="1331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354514" y="2162176"/>
            <a:ext cx="3482975" cy="3402013"/>
          </a:xfrm>
          <a:noFill/>
          <a:ln/>
        </p:spPr>
      </p:pic>
    </p:spTree>
    <p:extLst>
      <p:ext uri="{BB962C8B-B14F-4D97-AF65-F5344CB8AC3E}">
        <p14:creationId xmlns:p14="http://schemas.microsoft.com/office/powerpoint/2010/main" val="86859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z="3200"/>
              <a:t>Web Page hosting –Two layers</a:t>
            </a:r>
          </a:p>
        </p:txBody>
      </p:sp>
      <p:pic>
        <p:nvPicPr>
          <p:cNvPr id="1434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479926" y="2184401"/>
            <a:ext cx="3230563" cy="3357563"/>
          </a:xfrm>
          <a:noFill/>
          <a:ln/>
        </p:spPr>
      </p:pic>
    </p:spTree>
    <p:extLst>
      <p:ext uri="{BB962C8B-B14F-4D97-AF65-F5344CB8AC3E}">
        <p14:creationId xmlns:p14="http://schemas.microsoft.com/office/powerpoint/2010/main" val="4174770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z="3200"/>
              <a:t>Web Page hosting –Three layers</a:t>
            </a:r>
          </a:p>
        </p:txBody>
      </p:sp>
      <p:pic>
        <p:nvPicPr>
          <p:cNvPr id="1536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443414" y="2066926"/>
            <a:ext cx="3303587" cy="3590925"/>
          </a:xfrm>
          <a:noFill/>
          <a:ln/>
        </p:spPr>
      </p:pic>
    </p:spTree>
    <p:extLst>
      <p:ext uri="{BB962C8B-B14F-4D97-AF65-F5344CB8AC3E}">
        <p14:creationId xmlns:p14="http://schemas.microsoft.com/office/powerpoint/2010/main" val="970913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3200"/>
              <a:t>Servers</a:t>
            </a:r>
          </a:p>
        </p:txBody>
      </p:sp>
      <p:sp>
        <p:nvSpPr>
          <p:cNvPr id="16387" name="Rectangle 3"/>
          <p:cNvSpPr>
            <a:spLocks noGrp="1" noChangeArrowheads="1"/>
          </p:cNvSpPr>
          <p:nvPr>
            <p:ph type="body" idx="1"/>
          </p:nvPr>
        </p:nvSpPr>
        <p:spPr/>
        <p:txBody>
          <a:bodyPr/>
          <a:lstStyle/>
          <a:p>
            <a:pPr algn="l" rtl="0"/>
            <a:r>
              <a:rPr lang="en-US" altLang="en-US" sz="2400"/>
              <a:t>Server architectures are commonly composed of one to three code layers implemented in one to three tiers.</a:t>
            </a:r>
          </a:p>
          <a:p>
            <a:pPr algn="l" rtl="0"/>
            <a:endParaRPr lang="en-US" altLang="en-US" sz="2400"/>
          </a:p>
          <a:p>
            <a:pPr algn="l" rtl="0"/>
            <a:r>
              <a:rPr lang="en-US" altLang="en-US" sz="2400"/>
              <a:t>There are Pros and Cons for the three different kinds of server architecture.</a:t>
            </a:r>
          </a:p>
        </p:txBody>
      </p:sp>
    </p:spTree>
    <p:extLst>
      <p:ext uri="{BB962C8B-B14F-4D97-AF65-F5344CB8AC3E}">
        <p14:creationId xmlns:p14="http://schemas.microsoft.com/office/powerpoint/2010/main" val="1017698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z="3200"/>
              <a:t>One-Tier Server architecture</a:t>
            </a:r>
          </a:p>
        </p:txBody>
      </p:sp>
      <p:sp>
        <p:nvSpPr>
          <p:cNvPr id="18435" name="Rectangle 3"/>
          <p:cNvSpPr>
            <a:spLocks noGrp="1" noChangeArrowheads="1"/>
          </p:cNvSpPr>
          <p:nvPr>
            <p:ph type="body" idx="1"/>
          </p:nvPr>
        </p:nvSpPr>
        <p:spPr/>
        <p:txBody>
          <a:bodyPr/>
          <a:lstStyle/>
          <a:p>
            <a:pPr algn="l" rtl="0"/>
            <a:r>
              <a:rPr lang="en-US" altLang="en-US" sz="2400" b="1"/>
              <a:t>Pros</a:t>
            </a:r>
          </a:p>
          <a:p>
            <a:pPr lvl="2" algn="l" rtl="0"/>
            <a:r>
              <a:rPr lang="en-US" altLang="en-US"/>
              <a:t>Very convenient</a:t>
            </a:r>
          </a:p>
          <a:p>
            <a:pPr lvl="2" algn="l" rtl="0"/>
            <a:r>
              <a:rPr lang="en-US" altLang="en-US"/>
              <a:t> Quick to develop and deploy</a:t>
            </a:r>
          </a:p>
          <a:p>
            <a:pPr lvl="2" algn="l" rtl="0"/>
            <a:endParaRPr lang="en-US" altLang="en-US"/>
          </a:p>
          <a:p>
            <a:pPr lvl="2" algn="l" rtl="0">
              <a:buFontTx/>
              <a:buNone/>
            </a:pPr>
            <a:endParaRPr lang="en-US" altLang="en-US"/>
          </a:p>
          <a:p>
            <a:pPr algn="l" rtl="0"/>
            <a:r>
              <a:rPr lang="en-US" altLang="en-US" sz="2400" b="1"/>
              <a:t>Cons</a:t>
            </a:r>
          </a:p>
          <a:p>
            <a:pPr lvl="2" algn="l" rtl="0"/>
            <a:r>
              <a:rPr lang="en-US" altLang="en-US"/>
              <a:t>Less scalable</a:t>
            </a:r>
          </a:p>
          <a:p>
            <a:pPr lvl="2" algn="l" rtl="0"/>
            <a:r>
              <a:rPr lang="en-US" altLang="en-US"/>
              <a:t>Hard to secure</a:t>
            </a:r>
          </a:p>
        </p:txBody>
      </p:sp>
    </p:spTree>
    <p:extLst>
      <p:ext uri="{BB962C8B-B14F-4D97-AF65-F5344CB8AC3E}">
        <p14:creationId xmlns:p14="http://schemas.microsoft.com/office/powerpoint/2010/main" val="1330276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z="3200"/>
              <a:t>One-Tier Server architecture</a:t>
            </a:r>
          </a:p>
        </p:txBody>
      </p:sp>
      <p:pic>
        <p:nvPicPr>
          <p:cNvPr id="1946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536825" y="2054226"/>
            <a:ext cx="7118350" cy="3617913"/>
          </a:xfrm>
          <a:noFill/>
          <a:ln/>
        </p:spPr>
      </p:pic>
    </p:spTree>
    <p:extLst>
      <p:ext uri="{BB962C8B-B14F-4D97-AF65-F5344CB8AC3E}">
        <p14:creationId xmlns:p14="http://schemas.microsoft.com/office/powerpoint/2010/main" val="2667208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z="3200"/>
              <a:t>Two-Tiers Server architecture</a:t>
            </a:r>
          </a:p>
        </p:txBody>
      </p:sp>
      <p:sp>
        <p:nvSpPr>
          <p:cNvPr id="20483" name="Rectangle 3"/>
          <p:cNvSpPr>
            <a:spLocks noGrp="1" noChangeArrowheads="1"/>
          </p:cNvSpPr>
          <p:nvPr>
            <p:ph type="body" idx="1"/>
          </p:nvPr>
        </p:nvSpPr>
        <p:spPr/>
        <p:txBody>
          <a:bodyPr/>
          <a:lstStyle/>
          <a:p>
            <a:pPr marL="609600" indent="-609600"/>
            <a:r>
              <a:rPr lang="en-US" altLang="en-US" b="1"/>
              <a:t>Pros</a:t>
            </a:r>
          </a:p>
          <a:p>
            <a:pPr marL="1371600" lvl="2" indent="-457200"/>
            <a:r>
              <a:rPr lang="en-US" altLang="en-US" sz="2000"/>
              <a:t>Convenient</a:t>
            </a:r>
          </a:p>
          <a:p>
            <a:pPr marL="1371600" lvl="2" indent="-457200"/>
            <a:r>
              <a:rPr lang="en-US" altLang="en-US" sz="2000"/>
              <a:t> Allows database server specialization</a:t>
            </a:r>
          </a:p>
          <a:p>
            <a:pPr marL="1371600" lvl="2" indent="-457200"/>
            <a:endParaRPr lang="en-US" altLang="en-US" sz="2000"/>
          </a:p>
          <a:p>
            <a:pPr marL="1371600" lvl="2" indent="-457200"/>
            <a:endParaRPr lang="en-US" altLang="en-US" sz="2000"/>
          </a:p>
          <a:p>
            <a:pPr marL="609600" indent="-609600"/>
            <a:r>
              <a:rPr lang="en-US" altLang="en-US" sz="2400" b="1"/>
              <a:t>Cons</a:t>
            </a:r>
          </a:p>
          <a:p>
            <a:pPr marL="1371600" lvl="2" indent="-457200"/>
            <a:r>
              <a:rPr lang="en-US" altLang="en-US" sz="1800"/>
              <a:t> </a:t>
            </a:r>
            <a:r>
              <a:rPr lang="en-US" altLang="en-US" sz="2000"/>
              <a:t>Less scalable</a:t>
            </a:r>
          </a:p>
          <a:p>
            <a:pPr marL="1371600" lvl="2" indent="-457200"/>
            <a:r>
              <a:rPr lang="en-US" altLang="en-US" sz="2000"/>
              <a:t>Hard to secure</a:t>
            </a:r>
          </a:p>
          <a:p>
            <a:pPr marL="1371600" lvl="2" indent="-457200"/>
            <a:r>
              <a:rPr lang="en-US" altLang="en-US" sz="2000"/>
              <a:t>More expensive</a:t>
            </a:r>
          </a:p>
        </p:txBody>
      </p:sp>
    </p:spTree>
    <p:extLst>
      <p:ext uri="{BB962C8B-B14F-4D97-AF65-F5344CB8AC3E}">
        <p14:creationId xmlns:p14="http://schemas.microsoft.com/office/powerpoint/2010/main" val="413624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Design Issues</a:t>
            </a:r>
            <a:endParaRPr lang="en-IE" dirty="0"/>
          </a:p>
        </p:txBody>
      </p:sp>
      <p:sp>
        <p:nvSpPr>
          <p:cNvPr id="3" name="Content Placeholder 2"/>
          <p:cNvSpPr>
            <a:spLocks noGrp="1"/>
          </p:cNvSpPr>
          <p:nvPr>
            <p:ph idx="1"/>
          </p:nvPr>
        </p:nvSpPr>
        <p:spPr>
          <a:xfrm>
            <a:off x="1103312" y="2052918"/>
            <a:ext cx="4089790" cy="4195481"/>
          </a:xfrm>
        </p:spPr>
        <p:txBody>
          <a:bodyPr>
            <a:normAutofit/>
          </a:bodyPr>
          <a:lstStyle/>
          <a:p>
            <a:r>
              <a:rPr lang="en-IE" dirty="0" err="1" smtClean="0"/>
              <a:t>Authen</a:t>
            </a:r>
            <a:r>
              <a:rPr lang="ga-IE" dirty="0"/>
              <a:t>t</a:t>
            </a:r>
            <a:r>
              <a:rPr lang="en-IE" dirty="0" smtClean="0"/>
              <a:t>ca</a:t>
            </a:r>
            <a:r>
              <a:rPr lang="ga-IE" dirty="0" smtClean="0"/>
              <a:t>ti</a:t>
            </a:r>
            <a:r>
              <a:rPr lang="en-IE" dirty="0" smtClean="0"/>
              <a:t>on</a:t>
            </a:r>
            <a:r>
              <a:rPr lang="ga-IE" dirty="0" smtClean="0"/>
              <a:t> </a:t>
            </a:r>
            <a:r>
              <a:rPr lang="en-IE" dirty="0" smtClean="0"/>
              <a:t>and</a:t>
            </a:r>
            <a:r>
              <a:rPr lang="ga-IE" dirty="0" smtClean="0"/>
              <a:t> </a:t>
            </a:r>
            <a:r>
              <a:rPr lang="en-IE" dirty="0" err="1" smtClean="0"/>
              <a:t>Authoriza</a:t>
            </a:r>
            <a:r>
              <a:rPr lang="ga-IE" dirty="0" smtClean="0"/>
              <a:t>ti</a:t>
            </a:r>
            <a:r>
              <a:rPr lang="en-IE" dirty="0" smtClean="0"/>
              <a:t>on</a:t>
            </a:r>
            <a:endParaRPr lang="en-IE" dirty="0"/>
          </a:p>
          <a:p>
            <a:r>
              <a:rPr lang="en-IE" dirty="0" smtClean="0"/>
              <a:t>Caching</a:t>
            </a:r>
            <a:r>
              <a:rPr lang="ga-IE" dirty="0" smtClean="0"/>
              <a:t> </a:t>
            </a:r>
            <a:endParaRPr lang="en-IE" dirty="0"/>
          </a:p>
          <a:p>
            <a:r>
              <a:rPr lang="en-IE" dirty="0" err="1" smtClean="0"/>
              <a:t>Communica</a:t>
            </a:r>
            <a:r>
              <a:rPr lang="ga-IE" dirty="0" smtClean="0"/>
              <a:t>ti</a:t>
            </a:r>
            <a:r>
              <a:rPr lang="en-IE" dirty="0" smtClean="0"/>
              <a:t>on</a:t>
            </a:r>
            <a:endParaRPr lang="en-IE" dirty="0"/>
          </a:p>
          <a:p>
            <a:r>
              <a:rPr lang="en-IE" dirty="0" err="1" smtClean="0"/>
              <a:t>Configura</a:t>
            </a:r>
            <a:r>
              <a:rPr lang="ga-IE" dirty="0" smtClean="0"/>
              <a:t>ti</a:t>
            </a:r>
            <a:r>
              <a:rPr lang="en-IE" dirty="0" smtClean="0"/>
              <a:t>on</a:t>
            </a:r>
            <a:r>
              <a:rPr lang="ga-IE" dirty="0"/>
              <a:t> </a:t>
            </a:r>
            <a:r>
              <a:rPr lang="en-IE" dirty="0" smtClean="0"/>
              <a:t>Management</a:t>
            </a:r>
            <a:endParaRPr lang="ga-IE" dirty="0"/>
          </a:p>
          <a:p>
            <a:r>
              <a:rPr lang="en-IE" dirty="0" smtClean="0"/>
              <a:t>Data</a:t>
            </a:r>
            <a:r>
              <a:rPr lang="ga-IE" dirty="0" smtClean="0"/>
              <a:t> </a:t>
            </a:r>
            <a:r>
              <a:rPr lang="en-IE" dirty="0" smtClean="0"/>
              <a:t>Access</a:t>
            </a:r>
            <a:endParaRPr lang="ga-IE" dirty="0" smtClean="0"/>
          </a:p>
          <a:p>
            <a:r>
              <a:rPr lang="en-IE" dirty="0" smtClean="0"/>
              <a:t>Device</a:t>
            </a:r>
            <a:r>
              <a:rPr lang="ga-IE" dirty="0" smtClean="0"/>
              <a:t> </a:t>
            </a:r>
            <a:r>
              <a:rPr lang="en-IE" dirty="0" smtClean="0"/>
              <a:t>Specifics</a:t>
            </a:r>
            <a:endParaRPr lang="en-IE" dirty="0"/>
          </a:p>
          <a:p>
            <a:r>
              <a:rPr lang="en-IE" dirty="0" err="1" smtClean="0"/>
              <a:t>Excep</a:t>
            </a:r>
            <a:r>
              <a:rPr lang="ga-IE" dirty="0" smtClean="0"/>
              <a:t>ti</a:t>
            </a:r>
            <a:r>
              <a:rPr lang="en-IE" dirty="0" smtClean="0"/>
              <a:t>on</a:t>
            </a:r>
            <a:r>
              <a:rPr lang="ga-IE" dirty="0"/>
              <a:t> Management</a:t>
            </a:r>
          </a:p>
          <a:p>
            <a:endParaRPr lang="en-IE" dirty="0" smtClean="0"/>
          </a:p>
          <a:p>
            <a:endParaRPr lang="en-IE" dirty="0" smtClean="0"/>
          </a:p>
          <a:p>
            <a:endParaRPr lang="en-IE" dirty="0"/>
          </a:p>
        </p:txBody>
      </p:sp>
      <p:sp>
        <p:nvSpPr>
          <p:cNvPr id="4" name="Rectangle 3"/>
          <p:cNvSpPr/>
          <p:nvPr/>
        </p:nvSpPr>
        <p:spPr>
          <a:xfrm>
            <a:off x="6188016" y="1853248"/>
            <a:ext cx="3862818" cy="1938992"/>
          </a:xfrm>
          <a:prstGeom prst="rect">
            <a:avLst/>
          </a:prstGeom>
        </p:spPr>
        <p:txBody>
          <a:bodyPr wrap="square">
            <a:spAutoFit/>
          </a:bodyPr>
          <a:lstStyle/>
          <a:p>
            <a:pPr marL="285750" indent="-285750">
              <a:buFont typeface="Arial" panose="020B0604020202020204" pitchFamily="34" charset="0"/>
              <a:buChar char="•"/>
            </a:pPr>
            <a:r>
              <a:rPr lang="en-IE" sz="2000" dirty="0">
                <a:latin typeface="+mj-lt"/>
                <a:ea typeface="+mj-ea"/>
                <a:cs typeface="+mj-cs"/>
              </a:rPr>
              <a:t>Logging</a:t>
            </a:r>
          </a:p>
          <a:p>
            <a:pPr marL="285750" indent="-285750">
              <a:buFont typeface="Arial" panose="020B0604020202020204" pitchFamily="34" charset="0"/>
              <a:buChar char="•"/>
            </a:pPr>
            <a:r>
              <a:rPr lang="en-IE" sz="2000" dirty="0" err="1" smtClean="0">
                <a:latin typeface="+mj-lt"/>
                <a:ea typeface="+mj-ea"/>
                <a:cs typeface="+mj-cs"/>
              </a:rPr>
              <a:t>Por</a:t>
            </a:r>
            <a:r>
              <a:rPr lang="ga-IE" sz="2000" dirty="0" smtClean="0">
                <a:latin typeface="+mj-lt"/>
                <a:ea typeface="+mj-ea"/>
                <a:cs typeface="+mj-cs"/>
              </a:rPr>
              <a:t>ti</a:t>
            </a:r>
            <a:r>
              <a:rPr lang="en-IE" sz="2000" dirty="0" smtClean="0">
                <a:latin typeface="+mj-lt"/>
                <a:ea typeface="+mj-ea"/>
                <a:cs typeface="+mj-cs"/>
              </a:rPr>
              <a:t>ng</a:t>
            </a:r>
            <a:r>
              <a:rPr lang="ga-IE" sz="2000" dirty="0">
                <a:latin typeface="+mj-lt"/>
                <a:ea typeface="+mj-ea"/>
                <a:cs typeface="+mj-cs"/>
              </a:rPr>
              <a:t> </a:t>
            </a:r>
            <a:r>
              <a:rPr lang="en-IE" sz="2000" dirty="0" smtClean="0">
                <a:latin typeface="+mj-lt"/>
                <a:ea typeface="+mj-ea"/>
                <a:cs typeface="+mj-cs"/>
              </a:rPr>
              <a:t>Applica</a:t>
            </a:r>
            <a:r>
              <a:rPr lang="ga-IE" sz="2000" dirty="0" smtClean="0">
                <a:latin typeface="+mj-lt"/>
                <a:ea typeface="+mj-ea"/>
                <a:cs typeface="+mj-cs"/>
              </a:rPr>
              <a:t>ti</a:t>
            </a:r>
            <a:r>
              <a:rPr lang="en-IE" sz="2000" dirty="0" err="1" smtClean="0">
                <a:latin typeface="+mj-lt"/>
                <a:ea typeface="+mj-ea"/>
                <a:cs typeface="+mj-cs"/>
              </a:rPr>
              <a:t>ons</a:t>
            </a:r>
            <a:endParaRPr lang="en-IE" sz="2000" dirty="0">
              <a:latin typeface="+mj-lt"/>
              <a:ea typeface="+mj-ea"/>
              <a:cs typeface="+mj-cs"/>
            </a:endParaRPr>
          </a:p>
          <a:p>
            <a:pPr marL="285750" indent="-285750">
              <a:buFont typeface="Arial" panose="020B0604020202020204" pitchFamily="34" charset="0"/>
              <a:buChar char="•"/>
            </a:pPr>
            <a:r>
              <a:rPr lang="en-IE" sz="2000" dirty="0" smtClean="0">
                <a:latin typeface="+mj-lt"/>
                <a:ea typeface="+mj-ea"/>
                <a:cs typeface="+mj-cs"/>
              </a:rPr>
              <a:t>Power</a:t>
            </a:r>
            <a:r>
              <a:rPr lang="ga-IE" sz="2000" dirty="0" smtClean="0">
                <a:latin typeface="+mj-lt"/>
                <a:ea typeface="+mj-ea"/>
                <a:cs typeface="+mj-cs"/>
              </a:rPr>
              <a:t> </a:t>
            </a:r>
            <a:r>
              <a:rPr lang="en-IE" sz="2000" dirty="0" smtClean="0">
                <a:latin typeface="+mj-lt"/>
                <a:ea typeface="+mj-ea"/>
                <a:cs typeface="+mj-cs"/>
              </a:rPr>
              <a:t>Management</a:t>
            </a:r>
            <a:endParaRPr lang="en-IE" sz="2000" dirty="0">
              <a:latin typeface="+mj-lt"/>
              <a:ea typeface="+mj-ea"/>
              <a:cs typeface="+mj-cs"/>
            </a:endParaRPr>
          </a:p>
          <a:p>
            <a:pPr marL="285750" indent="-285750">
              <a:buFont typeface="Arial" panose="020B0604020202020204" pitchFamily="34" charset="0"/>
              <a:buChar char="•"/>
            </a:pPr>
            <a:r>
              <a:rPr lang="en-IE" sz="2000" dirty="0" err="1" smtClean="0">
                <a:latin typeface="+mj-lt"/>
                <a:ea typeface="+mj-ea"/>
                <a:cs typeface="+mj-cs"/>
              </a:rPr>
              <a:t>Synchroniza</a:t>
            </a:r>
            <a:r>
              <a:rPr lang="ga-IE" sz="2000" dirty="0" smtClean="0">
                <a:latin typeface="+mj-lt"/>
                <a:ea typeface="+mj-ea"/>
                <a:cs typeface="+mj-cs"/>
              </a:rPr>
              <a:t>ti</a:t>
            </a:r>
            <a:r>
              <a:rPr lang="en-IE" sz="2000" dirty="0" smtClean="0">
                <a:latin typeface="+mj-lt"/>
                <a:ea typeface="+mj-ea"/>
                <a:cs typeface="+mj-cs"/>
              </a:rPr>
              <a:t>on</a:t>
            </a:r>
            <a:endParaRPr lang="en-IE" sz="2000" dirty="0">
              <a:latin typeface="+mj-lt"/>
              <a:ea typeface="+mj-ea"/>
              <a:cs typeface="+mj-cs"/>
            </a:endParaRPr>
          </a:p>
          <a:p>
            <a:pPr marL="285750" indent="-285750">
              <a:buFont typeface="Arial" panose="020B0604020202020204" pitchFamily="34" charset="0"/>
              <a:buChar char="•"/>
            </a:pPr>
            <a:r>
              <a:rPr lang="en-IE" sz="2000" dirty="0" err="1" smtClean="0">
                <a:latin typeface="+mj-lt"/>
                <a:ea typeface="+mj-ea"/>
                <a:cs typeface="+mj-cs"/>
              </a:rPr>
              <a:t>Tes</a:t>
            </a:r>
            <a:r>
              <a:rPr lang="ga-IE" sz="2000" dirty="0">
                <a:latin typeface="+mj-lt"/>
                <a:ea typeface="+mj-ea"/>
                <a:cs typeface="+mj-cs"/>
              </a:rPr>
              <a:t>t</a:t>
            </a:r>
            <a:r>
              <a:rPr lang="en-IE" sz="2000" dirty="0" smtClean="0">
                <a:latin typeface="+mj-lt"/>
                <a:ea typeface="+mj-ea"/>
                <a:cs typeface="+mj-cs"/>
              </a:rPr>
              <a:t>ng</a:t>
            </a:r>
            <a:endParaRPr lang="en-IE" sz="2000" dirty="0">
              <a:latin typeface="+mj-lt"/>
              <a:ea typeface="+mj-ea"/>
              <a:cs typeface="+mj-cs"/>
            </a:endParaRPr>
          </a:p>
          <a:p>
            <a:pPr marL="285750" indent="-285750">
              <a:buFont typeface="Arial" panose="020B0604020202020204" pitchFamily="34" charset="0"/>
              <a:buChar char="•"/>
            </a:pPr>
            <a:r>
              <a:rPr lang="en-IE" sz="2000" dirty="0" smtClean="0">
                <a:latin typeface="+mj-lt"/>
                <a:ea typeface="+mj-ea"/>
                <a:cs typeface="+mj-cs"/>
              </a:rPr>
              <a:t>User</a:t>
            </a:r>
            <a:r>
              <a:rPr lang="ga-IE" sz="2000" dirty="0" smtClean="0">
                <a:latin typeface="+mj-lt"/>
                <a:ea typeface="+mj-ea"/>
                <a:cs typeface="+mj-cs"/>
              </a:rPr>
              <a:t> </a:t>
            </a:r>
            <a:r>
              <a:rPr lang="en-IE" sz="2000" dirty="0" smtClean="0">
                <a:latin typeface="+mj-lt"/>
                <a:ea typeface="+mj-ea"/>
                <a:cs typeface="+mj-cs"/>
              </a:rPr>
              <a:t>Interface</a:t>
            </a:r>
            <a:r>
              <a:rPr lang="ga-IE" sz="2000" dirty="0" smtClean="0">
                <a:latin typeface="+mj-lt"/>
                <a:ea typeface="+mj-ea"/>
                <a:cs typeface="+mj-cs"/>
              </a:rPr>
              <a:t> </a:t>
            </a:r>
            <a:r>
              <a:rPr lang="en-IE" sz="2000" dirty="0" err="1" smtClean="0">
                <a:latin typeface="+mj-lt"/>
                <a:ea typeface="+mj-ea"/>
                <a:cs typeface="+mj-cs"/>
              </a:rPr>
              <a:t>Valida</a:t>
            </a:r>
            <a:r>
              <a:rPr lang="ga-IE" sz="2000" dirty="0" smtClean="0">
                <a:latin typeface="+mj-lt"/>
                <a:ea typeface="+mj-ea"/>
                <a:cs typeface="+mj-cs"/>
              </a:rPr>
              <a:t>ti</a:t>
            </a:r>
            <a:r>
              <a:rPr lang="en-IE" sz="2000" dirty="0" smtClean="0">
                <a:latin typeface="+mj-lt"/>
                <a:ea typeface="+mj-ea"/>
                <a:cs typeface="+mj-cs"/>
              </a:rPr>
              <a:t>on</a:t>
            </a:r>
            <a:endParaRPr lang="en-IE" sz="2000" dirty="0">
              <a:latin typeface="+mj-lt"/>
              <a:ea typeface="+mj-ea"/>
              <a:cs typeface="+mj-cs"/>
            </a:endParaRPr>
          </a:p>
        </p:txBody>
      </p:sp>
    </p:spTree>
    <p:extLst>
      <p:ext uri="{BB962C8B-B14F-4D97-AF65-F5344CB8AC3E}">
        <p14:creationId xmlns:p14="http://schemas.microsoft.com/office/powerpoint/2010/main" val="1202355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3200"/>
              <a:t>Two-Tiers Server architecture</a:t>
            </a:r>
          </a:p>
        </p:txBody>
      </p:sp>
      <p:pic>
        <p:nvPicPr>
          <p:cNvPr id="2150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625726" y="2027239"/>
            <a:ext cx="6938963" cy="3671887"/>
          </a:xfrm>
          <a:noFill/>
          <a:ln/>
        </p:spPr>
      </p:pic>
    </p:spTree>
    <p:extLst>
      <p:ext uri="{BB962C8B-B14F-4D97-AF65-F5344CB8AC3E}">
        <p14:creationId xmlns:p14="http://schemas.microsoft.com/office/powerpoint/2010/main" val="1334402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z="3200"/>
              <a:t>Three-Tiers Server architecture</a:t>
            </a:r>
          </a:p>
        </p:txBody>
      </p:sp>
      <p:sp>
        <p:nvSpPr>
          <p:cNvPr id="22531" name="Rectangle 3"/>
          <p:cNvSpPr>
            <a:spLocks noGrp="1" noChangeArrowheads="1"/>
          </p:cNvSpPr>
          <p:nvPr>
            <p:ph type="body" idx="1"/>
          </p:nvPr>
        </p:nvSpPr>
        <p:spPr/>
        <p:txBody>
          <a:bodyPr/>
          <a:lstStyle/>
          <a:p>
            <a:pPr algn="l" rtl="0"/>
            <a:r>
              <a:rPr lang="en-US" altLang="en-US" b="1"/>
              <a:t>Pros</a:t>
            </a:r>
          </a:p>
          <a:p>
            <a:pPr lvl="2" algn="l" rtl="0"/>
            <a:r>
              <a:rPr lang="en-US" altLang="en-US"/>
              <a:t> Scalable</a:t>
            </a:r>
          </a:p>
          <a:p>
            <a:pPr lvl="2" algn="l" rtl="0"/>
            <a:r>
              <a:rPr lang="en-US" altLang="en-US"/>
              <a:t> Secured behind firewalls and zones</a:t>
            </a:r>
          </a:p>
          <a:p>
            <a:pPr lvl="2" algn="l" rtl="0"/>
            <a:r>
              <a:rPr lang="en-US" altLang="en-US"/>
              <a:t>Allows database server specialization</a:t>
            </a:r>
          </a:p>
          <a:p>
            <a:pPr algn="l" rtl="0"/>
            <a:r>
              <a:rPr lang="en-US" altLang="en-US" b="1"/>
              <a:t>Cons</a:t>
            </a:r>
          </a:p>
          <a:p>
            <a:pPr lvl="2" algn="l" rtl="0"/>
            <a:r>
              <a:rPr lang="en-US" altLang="en-US"/>
              <a:t>Overkill</a:t>
            </a:r>
          </a:p>
          <a:p>
            <a:pPr lvl="2" algn="l" rtl="0"/>
            <a:r>
              <a:rPr lang="en-US" altLang="en-US"/>
              <a:t>More difficult to develop</a:t>
            </a:r>
          </a:p>
          <a:p>
            <a:pPr lvl="2" algn="l" rtl="0"/>
            <a:r>
              <a:rPr lang="en-US" altLang="en-US"/>
              <a:t> More difficult to manage</a:t>
            </a:r>
          </a:p>
          <a:p>
            <a:pPr lvl="2" algn="l" rtl="0"/>
            <a:r>
              <a:rPr lang="en-US" altLang="en-US"/>
              <a:t> More expensive</a:t>
            </a:r>
          </a:p>
        </p:txBody>
      </p:sp>
    </p:spTree>
    <p:extLst>
      <p:ext uri="{BB962C8B-B14F-4D97-AF65-F5344CB8AC3E}">
        <p14:creationId xmlns:p14="http://schemas.microsoft.com/office/powerpoint/2010/main" val="3763209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200"/>
              <a:t>Three-Tiers Server architecture</a:t>
            </a:r>
          </a:p>
        </p:txBody>
      </p:sp>
      <p:pic>
        <p:nvPicPr>
          <p:cNvPr id="2355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625726" y="2179638"/>
            <a:ext cx="6938963" cy="3365500"/>
          </a:xfrm>
          <a:noFill/>
          <a:ln/>
        </p:spPr>
      </p:pic>
    </p:spTree>
    <p:extLst>
      <p:ext uri="{BB962C8B-B14F-4D97-AF65-F5344CB8AC3E}">
        <p14:creationId xmlns:p14="http://schemas.microsoft.com/office/powerpoint/2010/main" val="7464643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z="3200"/>
              <a:t>Connection Types</a:t>
            </a:r>
          </a:p>
        </p:txBody>
      </p:sp>
      <p:sp>
        <p:nvSpPr>
          <p:cNvPr id="24579" name="Rectangle 3"/>
          <p:cNvSpPr>
            <a:spLocks noGrp="1" noChangeArrowheads="1"/>
          </p:cNvSpPr>
          <p:nvPr>
            <p:ph type="body" idx="1"/>
          </p:nvPr>
        </p:nvSpPr>
        <p:spPr/>
        <p:txBody>
          <a:bodyPr/>
          <a:lstStyle/>
          <a:p>
            <a:pPr algn="l" rtl="0"/>
            <a:r>
              <a:rPr lang="en-US" altLang="en-US" sz="2800"/>
              <a:t>Mobile devices typically operate in one of three modes: </a:t>
            </a:r>
          </a:p>
          <a:p>
            <a:pPr algn="l" rtl="0"/>
            <a:endParaRPr lang="en-US" altLang="en-US" sz="2800"/>
          </a:p>
          <a:p>
            <a:pPr lvl="1" algn="l" rtl="0"/>
            <a:r>
              <a:rPr lang="en-US" altLang="en-US"/>
              <a:t>partially connected, </a:t>
            </a:r>
          </a:p>
          <a:p>
            <a:pPr lvl="1" algn="l" rtl="0"/>
            <a:r>
              <a:rPr lang="en-US" altLang="en-US"/>
              <a:t>never connected</a:t>
            </a:r>
          </a:p>
          <a:p>
            <a:pPr lvl="1" algn="l" rtl="0"/>
            <a:r>
              <a:rPr lang="en-US" altLang="en-US"/>
              <a:t>always connected,</a:t>
            </a:r>
          </a:p>
        </p:txBody>
      </p:sp>
    </p:spTree>
    <p:extLst>
      <p:ext uri="{BB962C8B-B14F-4D97-AF65-F5344CB8AC3E}">
        <p14:creationId xmlns:p14="http://schemas.microsoft.com/office/powerpoint/2010/main" val="1905962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z="3200"/>
              <a:t>Always connected</a:t>
            </a:r>
          </a:p>
        </p:txBody>
      </p:sp>
      <p:sp>
        <p:nvSpPr>
          <p:cNvPr id="25603" name="Rectangle 3"/>
          <p:cNvSpPr>
            <a:spLocks noGrp="1" noChangeArrowheads="1"/>
          </p:cNvSpPr>
          <p:nvPr>
            <p:ph type="body" idx="1"/>
          </p:nvPr>
        </p:nvSpPr>
        <p:spPr/>
        <p:txBody>
          <a:bodyPr>
            <a:normAutofit fontScale="92500"/>
          </a:bodyPr>
          <a:lstStyle/>
          <a:p>
            <a:pPr algn="l" rtl="0"/>
            <a:r>
              <a:rPr lang="en-US" altLang="en-US" sz="2400"/>
              <a:t>A mobile device, such as a cellular telephone or RIM device, normally operates in an always connected mode.</a:t>
            </a:r>
            <a:endParaRPr lang="ar-JO" altLang="en-US" sz="2400"/>
          </a:p>
          <a:p>
            <a:pPr algn="l" rtl="0"/>
            <a:r>
              <a:rPr lang="en-US" altLang="en-US" sz="2400"/>
              <a:t>An enterprise might have a wireless network and set of applications and servers that allow employees to connect and use their mobile devices while on company premises.</a:t>
            </a:r>
          </a:p>
          <a:p>
            <a:pPr algn="l" rtl="0"/>
            <a:r>
              <a:rPr lang="en-US" altLang="en-US" sz="2400"/>
              <a:t>Mobile devices, such as PDAs, Tablet PCs, and Laptop PCs,  become extensions of the existing applications and infrastructure, permitting users the ability to always be connected to the applications while freely moving about the office.</a:t>
            </a:r>
          </a:p>
          <a:p>
            <a:pPr algn="l" rtl="0"/>
            <a:endParaRPr lang="en-US" altLang="en-US" sz="2400" b="1"/>
          </a:p>
        </p:txBody>
      </p:sp>
    </p:spTree>
    <p:extLst>
      <p:ext uri="{BB962C8B-B14F-4D97-AF65-F5344CB8AC3E}">
        <p14:creationId xmlns:p14="http://schemas.microsoft.com/office/powerpoint/2010/main" val="2755419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z="3200"/>
              <a:t>Partially Connected</a:t>
            </a:r>
          </a:p>
        </p:txBody>
      </p:sp>
      <p:sp>
        <p:nvSpPr>
          <p:cNvPr id="26627" name="Rectangle 3"/>
          <p:cNvSpPr>
            <a:spLocks noGrp="1" noChangeArrowheads="1"/>
          </p:cNvSpPr>
          <p:nvPr>
            <p:ph type="body" idx="1"/>
          </p:nvPr>
        </p:nvSpPr>
        <p:spPr/>
        <p:txBody>
          <a:bodyPr>
            <a:normAutofit lnSpcReduction="10000"/>
          </a:bodyPr>
          <a:lstStyle/>
          <a:p>
            <a:pPr algn="l" rtl="0">
              <a:lnSpc>
                <a:spcPct val="90000"/>
              </a:lnSpc>
            </a:pPr>
            <a:r>
              <a:rPr lang="en-US" altLang="en-US" sz="2400"/>
              <a:t>There are many scenarios where the mobile device is actually out of contact for extended periods of time.</a:t>
            </a:r>
          </a:p>
          <a:p>
            <a:pPr algn="l" rtl="0">
              <a:lnSpc>
                <a:spcPct val="90000"/>
              </a:lnSpc>
            </a:pPr>
            <a:r>
              <a:rPr lang="en-US" altLang="en-US" sz="2400"/>
              <a:t>For example, a mobile office worker might periodically connect to a server at the office to obtain email, contact information, or tasks to be done.</a:t>
            </a:r>
          </a:p>
          <a:p>
            <a:pPr algn="l" rtl="0">
              <a:lnSpc>
                <a:spcPct val="90000"/>
              </a:lnSpc>
            </a:pPr>
            <a:r>
              <a:rPr lang="en-US" altLang="en-US" sz="2400"/>
              <a:t> The worker then disconnects the mobile device and carries out his/her normal tasks away from the office, during which time he/she might refer to the downloaded information. </a:t>
            </a:r>
          </a:p>
          <a:p>
            <a:pPr algn="l" rtl="0">
              <a:lnSpc>
                <a:spcPct val="90000"/>
              </a:lnSpc>
            </a:pPr>
            <a:r>
              <a:rPr lang="en-US" altLang="en-US" sz="2400"/>
              <a:t>The user might also update the information locally on his/her mobile device before reconnecting at a later time to resynchronize the mobile device with the server.</a:t>
            </a:r>
          </a:p>
          <a:p>
            <a:pPr algn="l" rtl="0">
              <a:lnSpc>
                <a:spcPct val="90000"/>
              </a:lnSpc>
            </a:pPr>
            <a:endParaRPr lang="en-US" altLang="en-US" sz="2400" b="1"/>
          </a:p>
        </p:txBody>
      </p:sp>
    </p:spTree>
    <p:extLst>
      <p:ext uri="{BB962C8B-B14F-4D97-AF65-F5344CB8AC3E}">
        <p14:creationId xmlns:p14="http://schemas.microsoft.com/office/powerpoint/2010/main" val="2176993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z="3200"/>
              <a:t>Never Connected</a:t>
            </a:r>
          </a:p>
        </p:txBody>
      </p:sp>
      <p:sp>
        <p:nvSpPr>
          <p:cNvPr id="27651" name="Rectangle 3"/>
          <p:cNvSpPr>
            <a:spLocks noGrp="1" noChangeArrowheads="1"/>
          </p:cNvSpPr>
          <p:nvPr>
            <p:ph type="body" idx="1"/>
          </p:nvPr>
        </p:nvSpPr>
        <p:spPr/>
        <p:txBody>
          <a:bodyPr/>
          <a:lstStyle/>
          <a:p>
            <a:pPr algn="l" rtl="0"/>
            <a:r>
              <a:rPr lang="en-US" altLang="en-US" sz="2400"/>
              <a:t>There are also several mobile devices that never connect to back-end systems, such as certain gaming devices.</a:t>
            </a:r>
          </a:p>
          <a:p>
            <a:pPr algn="l" rtl="0"/>
            <a:endParaRPr lang="en-US" altLang="en-US" sz="2400"/>
          </a:p>
          <a:p>
            <a:pPr algn="l" rtl="0"/>
            <a:r>
              <a:rPr lang="en-US" altLang="en-US" sz="2400"/>
              <a:t>Not an interesting case for us.</a:t>
            </a:r>
          </a:p>
        </p:txBody>
      </p:sp>
    </p:spTree>
    <p:extLst>
      <p:ext uri="{BB962C8B-B14F-4D97-AF65-F5344CB8AC3E}">
        <p14:creationId xmlns:p14="http://schemas.microsoft.com/office/powerpoint/2010/main" val="28822574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z="3200"/>
              <a:t>Synchronization</a:t>
            </a:r>
          </a:p>
        </p:txBody>
      </p:sp>
      <p:sp>
        <p:nvSpPr>
          <p:cNvPr id="28675" name="Rectangle 3"/>
          <p:cNvSpPr>
            <a:spLocks noGrp="1" noChangeArrowheads="1"/>
          </p:cNvSpPr>
          <p:nvPr>
            <p:ph type="body" idx="1"/>
          </p:nvPr>
        </p:nvSpPr>
        <p:spPr/>
        <p:txBody>
          <a:bodyPr/>
          <a:lstStyle/>
          <a:p>
            <a:pPr algn="l" rtl="0"/>
            <a:r>
              <a:rPr lang="en-US" altLang="en-US" sz="2400"/>
              <a:t>The connection type affects the way in which you can synchronize data between the mobile device and back-end systems</a:t>
            </a:r>
            <a:r>
              <a:rPr lang="ar-JO" altLang="en-US" sz="2400"/>
              <a:t>ز</a:t>
            </a:r>
          </a:p>
          <a:p>
            <a:pPr algn="l" rtl="0"/>
            <a:endParaRPr lang="ar-JO" altLang="en-US" sz="2400"/>
          </a:p>
          <a:p>
            <a:pPr algn="l" rtl="0"/>
            <a:r>
              <a:rPr lang="en-US" altLang="en-US" sz="2400"/>
              <a:t>Synchronization is possible in two ways: continuously or through a  store-and-forward method</a:t>
            </a:r>
          </a:p>
        </p:txBody>
      </p:sp>
    </p:spTree>
    <p:extLst>
      <p:ext uri="{BB962C8B-B14F-4D97-AF65-F5344CB8AC3E}">
        <p14:creationId xmlns:p14="http://schemas.microsoft.com/office/powerpoint/2010/main" val="33871751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z="3200"/>
              <a:t>Continuous Communication</a:t>
            </a:r>
          </a:p>
        </p:txBody>
      </p:sp>
      <p:sp>
        <p:nvSpPr>
          <p:cNvPr id="29699" name="Rectangle 3"/>
          <p:cNvSpPr>
            <a:spLocks noGrp="1" noChangeArrowheads="1"/>
          </p:cNvSpPr>
          <p:nvPr>
            <p:ph type="body" idx="1"/>
          </p:nvPr>
        </p:nvSpPr>
        <p:spPr/>
        <p:txBody>
          <a:bodyPr/>
          <a:lstStyle/>
          <a:p>
            <a:pPr algn="l" rtl="0"/>
            <a:r>
              <a:rPr lang="en-US" altLang="en-US" sz="2800"/>
              <a:t>When the connectivity between the client and server is </a:t>
            </a:r>
            <a:r>
              <a:rPr lang="en-US" altLang="en-US" sz="2800" b="1"/>
              <a:t>continuous</a:t>
            </a:r>
            <a:r>
              <a:rPr lang="en-US" altLang="en-US" sz="2800"/>
              <a:t>, the </a:t>
            </a:r>
            <a:r>
              <a:rPr lang="en-US" altLang="en-US" sz="2800" b="1"/>
              <a:t>synchronization</a:t>
            </a:r>
            <a:r>
              <a:rPr lang="en-US" altLang="en-US" sz="2800"/>
              <a:t> of data between client and server is continuous and can be achieved through </a:t>
            </a:r>
            <a:r>
              <a:rPr lang="en-US" altLang="en-US" sz="2800" b="1"/>
              <a:t>synchronous</a:t>
            </a:r>
            <a:r>
              <a:rPr lang="en-US" altLang="en-US" sz="2800"/>
              <a:t> or </a:t>
            </a:r>
            <a:r>
              <a:rPr lang="en-US" altLang="en-US" sz="2800" b="1"/>
              <a:t>asynchronous</a:t>
            </a:r>
            <a:r>
              <a:rPr lang="en-US" altLang="en-US" sz="2800"/>
              <a:t> means</a:t>
            </a:r>
          </a:p>
        </p:txBody>
      </p:sp>
    </p:spTree>
    <p:extLst>
      <p:ext uri="{BB962C8B-B14F-4D97-AF65-F5344CB8AC3E}">
        <p14:creationId xmlns:p14="http://schemas.microsoft.com/office/powerpoint/2010/main" val="854843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z="3200"/>
              <a:t>Continuous Communication</a:t>
            </a:r>
          </a:p>
        </p:txBody>
      </p:sp>
      <p:pic>
        <p:nvPicPr>
          <p:cNvPr id="3072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127376" y="1600201"/>
            <a:ext cx="5935663" cy="4525963"/>
          </a:xfrm>
          <a:noFill/>
          <a:ln/>
        </p:spPr>
      </p:pic>
    </p:spTree>
    <p:extLst>
      <p:ext uri="{BB962C8B-B14F-4D97-AF65-F5344CB8AC3E}">
        <p14:creationId xmlns:p14="http://schemas.microsoft.com/office/powerpoint/2010/main" val="828969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Introduction</a:t>
            </a:r>
          </a:p>
        </p:txBody>
      </p:sp>
      <p:sp>
        <p:nvSpPr>
          <p:cNvPr id="3075" name="Rectangle 3"/>
          <p:cNvSpPr>
            <a:spLocks noGrp="1" noChangeArrowheads="1"/>
          </p:cNvSpPr>
          <p:nvPr>
            <p:ph type="body" idx="1"/>
          </p:nvPr>
        </p:nvSpPr>
        <p:spPr/>
        <p:txBody>
          <a:bodyPr>
            <a:normAutofit lnSpcReduction="10000"/>
          </a:bodyPr>
          <a:lstStyle/>
          <a:p>
            <a:pPr algn="l" rtl="0"/>
            <a:r>
              <a:rPr lang="en-US" altLang="en-US" sz="2400"/>
              <a:t>We will review several interesting architectural patterns and describe why they are useful as general mobile application architecture</a:t>
            </a:r>
            <a:r>
              <a:rPr lang="ar-JO" altLang="en-US" sz="2400"/>
              <a:t>  </a:t>
            </a:r>
            <a:r>
              <a:rPr lang="en-US" altLang="en-US" sz="2400"/>
              <a:t> solutions.</a:t>
            </a:r>
            <a:endParaRPr lang="ar-JO" altLang="en-US" sz="2400"/>
          </a:p>
          <a:p>
            <a:pPr algn="l" rtl="0"/>
            <a:endParaRPr lang="ar-JO" altLang="en-US" sz="2400"/>
          </a:p>
          <a:p>
            <a:pPr algn="l" rtl="0"/>
            <a:r>
              <a:rPr lang="en-US" altLang="en-US" sz="2400"/>
              <a:t>Client/server architecture (and its variants)  is often adopted for this kind of applications.</a:t>
            </a:r>
            <a:endParaRPr lang="ar-JO" altLang="en-US" sz="2400"/>
          </a:p>
          <a:p>
            <a:pPr algn="l" rtl="0"/>
            <a:endParaRPr lang="ar-JO" altLang="en-US" sz="2400"/>
          </a:p>
          <a:p>
            <a:pPr algn="l" rtl="0"/>
            <a:r>
              <a:rPr lang="en-US" altLang="en-US" sz="2400"/>
              <a:t>However we have to take into consideration some specific aspects related to the mobile devices (clients), and their connectivity with servers.</a:t>
            </a:r>
          </a:p>
          <a:p>
            <a:pPr algn="l" rtl="0"/>
            <a:endParaRPr lang="en-US" altLang="en-US" sz="2400"/>
          </a:p>
        </p:txBody>
      </p:sp>
    </p:spTree>
    <p:extLst>
      <p:ext uri="{BB962C8B-B14F-4D97-AF65-F5344CB8AC3E}">
        <p14:creationId xmlns:p14="http://schemas.microsoft.com/office/powerpoint/2010/main" val="4683115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z="3200"/>
              <a:t>Store and Forward Synchronization</a:t>
            </a:r>
          </a:p>
        </p:txBody>
      </p:sp>
      <p:sp>
        <p:nvSpPr>
          <p:cNvPr id="31747" name="Rectangle 3"/>
          <p:cNvSpPr>
            <a:spLocks noGrp="1" noChangeArrowheads="1"/>
          </p:cNvSpPr>
          <p:nvPr>
            <p:ph type="body" idx="1"/>
          </p:nvPr>
        </p:nvSpPr>
        <p:spPr/>
        <p:txBody>
          <a:bodyPr>
            <a:normAutofit lnSpcReduction="10000"/>
          </a:bodyPr>
          <a:lstStyle/>
          <a:p>
            <a:pPr algn="l" rtl="0"/>
            <a:r>
              <a:rPr lang="en-US" altLang="en-US" sz="2400"/>
              <a:t>When connectivity between a client and server cannot be guaranteed, it is still possible to store and transmit information safely using a method called “store-and-forward.”</a:t>
            </a:r>
          </a:p>
          <a:p>
            <a:pPr algn="l" rtl="0"/>
            <a:r>
              <a:rPr lang="en-US" altLang="en-US" sz="2400"/>
              <a:t>Suppose, for example, that a mobile user wishes to enter data while his/her mobile device is not connected to a server. A mobile client application can initially store the data in a local data</a:t>
            </a:r>
            <a:r>
              <a:rPr lang="ar-JO" altLang="en-US" sz="2800"/>
              <a:t> </a:t>
            </a:r>
            <a:r>
              <a:rPr lang="en-US" altLang="en-US" sz="2800"/>
              <a:t>.</a:t>
            </a:r>
            <a:endParaRPr lang="ar-JO" altLang="en-US" sz="2800"/>
          </a:p>
          <a:p>
            <a:pPr algn="l" rtl="0"/>
            <a:r>
              <a:rPr lang="en-US" altLang="en-US" sz="2400"/>
              <a:t>Later, when a connection has been established, the mobile application will forward the data from the local database to the database on the server</a:t>
            </a:r>
            <a:endParaRPr lang="ar-JO" altLang="en-US" sz="2400"/>
          </a:p>
          <a:p>
            <a:pPr algn="l" rtl="0"/>
            <a:endParaRPr lang="en-IE" altLang="en-US" sz="2400"/>
          </a:p>
        </p:txBody>
      </p:sp>
    </p:spTree>
    <p:extLst>
      <p:ext uri="{BB962C8B-B14F-4D97-AF65-F5344CB8AC3E}">
        <p14:creationId xmlns:p14="http://schemas.microsoft.com/office/powerpoint/2010/main" val="1161958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z="3600"/>
              <a:t>Store and Forward Synchronization</a:t>
            </a:r>
          </a:p>
        </p:txBody>
      </p:sp>
      <p:pic>
        <p:nvPicPr>
          <p:cNvPr id="32772"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443289" y="1600201"/>
            <a:ext cx="5305425" cy="4525963"/>
          </a:xfrm>
          <a:noFill/>
          <a:ln/>
        </p:spPr>
      </p:pic>
    </p:spTree>
    <p:extLst>
      <p:ext uri="{BB962C8B-B14F-4D97-AF65-F5344CB8AC3E}">
        <p14:creationId xmlns:p14="http://schemas.microsoft.com/office/powerpoint/2010/main" val="964015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sz="3200"/>
              <a:t>Clients</a:t>
            </a:r>
          </a:p>
        </p:txBody>
      </p:sp>
      <p:sp>
        <p:nvSpPr>
          <p:cNvPr id="4099" name="Rectangle 3"/>
          <p:cNvSpPr>
            <a:spLocks noGrp="1" noChangeArrowheads="1"/>
          </p:cNvSpPr>
          <p:nvPr>
            <p:ph type="body" idx="1"/>
          </p:nvPr>
        </p:nvSpPr>
        <p:spPr/>
        <p:txBody>
          <a:bodyPr>
            <a:normAutofit lnSpcReduction="10000"/>
          </a:bodyPr>
          <a:lstStyle/>
          <a:p>
            <a:pPr algn="l" rtl="0"/>
            <a:r>
              <a:rPr lang="en-US" altLang="en-US" sz="2800"/>
              <a:t>There are many mobile device types, including RIM devices, cellular telephones, PDAs, Tablet</a:t>
            </a:r>
          </a:p>
          <a:p>
            <a:pPr algn="l" rtl="0">
              <a:buFontTx/>
              <a:buNone/>
            </a:pPr>
            <a:r>
              <a:rPr lang="en-US" altLang="en-US" sz="2800"/>
              <a:t>    PCs, and Laptop PCs. </a:t>
            </a:r>
          </a:p>
          <a:p>
            <a:pPr algn="l" rtl="0">
              <a:buFontTx/>
              <a:buNone/>
            </a:pPr>
            <a:endParaRPr lang="en-US" altLang="en-US" sz="2800"/>
          </a:p>
          <a:p>
            <a:pPr algn="l" rtl="0"/>
            <a:r>
              <a:rPr lang="en-US" altLang="en-US" sz="2800"/>
              <a:t>These mobile devices can typically operate as thin clients or fat clients, or they can be developed so that they can host web pages </a:t>
            </a:r>
          </a:p>
          <a:p>
            <a:pPr algn="l" rtl="0">
              <a:buFontTx/>
              <a:buNone/>
            </a:pPr>
            <a:endParaRPr lang="en-US" altLang="en-US" sz="2800"/>
          </a:p>
          <a:p>
            <a:pPr algn="l" rtl="0"/>
            <a:r>
              <a:rPr lang="en-US" altLang="en-US" sz="2800"/>
              <a:t>we describe these client types in more detail.</a:t>
            </a:r>
          </a:p>
        </p:txBody>
      </p:sp>
    </p:spTree>
    <p:extLst>
      <p:ext uri="{BB962C8B-B14F-4D97-AF65-F5344CB8AC3E}">
        <p14:creationId xmlns:p14="http://schemas.microsoft.com/office/powerpoint/2010/main" val="3149369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z="3200"/>
              <a:t>Thin Clients</a:t>
            </a:r>
          </a:p>
        </p:txBody>
      </p:sp>
      <p:sp>
        <p:nvSpPr>
          <p:cNvPr id="5123" name="Rectangle 3"/>
          <p:cNvSpPr>
            <a:spLocks noGrp="1" noChangeArrowheads="1"/>
          </p:cNvSpPr>
          <p:nvPr>
            <p:ph type="body" idx="1"/>
          </p:nvPr>
        </p:nvSpPr>
        <p:spPr/>
        <p:txBody>
          <a:bodyPr>
            <a:normAutofit lnSpcReduction="10000"/>
          </a:bodyPr>
          <a:lstStyle/>
          <a:p>
            <a:pPr algn="l" rtl="0"/>
            <a:r>
              <a:rPr lang="en-US" altLang="en-US" sz="2400"/>
              <a:t>Thin clients have no custom application code and completely rely on the server for their functionality. </a:t>
            </a:r>
          </a:p>
          <a:p>
            <a:pPr algn="l" rtl="0">
              <a:buFontTx/>
              <a:buNone/>
            </a:pPr>
            <a:endParaRPr lang="en-US" altLang="en-US" sz="2400"/>
          </a:p>
          <a:p>
            <a:pPr algn="l" rtl="0"/>
            <a:r>
              <a:rPr lang="en-US" altLang="en-US" sz="2400"/>
              <a:t>They do not depend as heavily on the mobile device’s operating system or the mobile device type as fat clients</a:t>
            </a:r>
            <a:r>
              <a:rPr lang="en-US" altLang="en-US"/>
              <a:t>.</a:t>
            </a:r>
          </a:p>
          <a:p>
            <a:pPr algn="l" rtl="0"/>
            <a:r>
              <a:rPr lang="en-US" altLang="en-US" sz="2400"/>
              <a:t>Thin clients typically use widely available web and Wireless Application Protocol (WAP) browsers to display the following types of application content pages:</a:t>
            </a:r>
            <a:endParaRPr lang="ar-JO" altLang="en-US" sz="2400"/>
          </a:p>
          <a:p>
            <a:pPr lvl="2" algn="l" rtl="0"/>
            <a:r>
              <a:rPr lang="ar-JO" altLang="en-US" sz="1800"/>
              <a:t>ًًً</a:t>
            </a:r>
            <a:r>
              <a:rPr lang="en-US" altLang="en-US" sz="1800"/>
              <a:t>Web (html, xml)</a:t>
            </a:r>
          </a:p>
          <a:p>
            <a:pPr lvl="2" algn="l" rtl="0"/>
            <a:r>
              <a:rPr lang="en-US" altLang="en-US" sz="1800"/>
              <a:t>Wap (wml,..)</a:t>
            </a:r>
          </a:p>
        </p:txBody>
      </p:sp>
    </p:spTree>
    <p:extLst>
      <p:ext uri="{BB962C8B-B14F-4D97-AF65-F5344CB8AC3E}">
        <p14:creationId xmlns:p14="http://schemas.microsoft.com/office/powerpoint/2010/main" val="2529048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z="3200"/>
              <a:t>Thin clients</a:t>
            </a:r>
          </a:p>
        </p:txBody>
      </p:sp>
      <p:pic>
        <p:nvPicPr>
          <p:cNvPr id="614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181475" y="1700213"/>
            <a:ext cx="4052888" cy="4521200"/>
          </a:xfrm>
          <a:noFill/>
          <a:ln/>
        </p:spPr>
      </p:pic>
    </p:spTree>
    <p:extLst>
      <p:ext uri="{BB962C8B-B14F-4D97-AF65-F5344CB8AC3E}">
        <p14:creationId xmlns:p14="http://schemas.microsoft.com/office/powerpoint/2010/main" val="810046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z="3200"/>
              <a:t>Fat clients</a:t>
            </a:r>
          </a:p>
        </p:txBody>
      </p:sp>
      <p:sp>
        <p:nvSpPr>
          <p:cNvPr id="7171" name="Rectangle 3"/>
          <p:cNvSpPr>
            <a:spLocks noGrp="1" noChangeArrowheads="1"/>
          </p:cNvSpPr>
          <p:nvPr>
            <p:ph type="body" idx="1"/>
          </p:nvPr>
        </p:nvSpPr>
        <p:spPr/>
        <p:txBody>
          <a:bodyPr>
            <a:normAutofit fontScale="92500" lnSpcReduction="20000"/>
          </a:bodyPr>
          <a:lstStyle/>
          <a:p>
            <a:pPr algn="l" rtl="0"/>
            <a:r>
              <a:rPr lang="en-US" altLang="en-US"/>
              <a:t>Fat clients typically have one to three layers of application code on them and can operate independently from a server for some period of time.</a:t>
            </a:r>
            <a:endParaRPr lang="ar-JO" altLang="en-US"/>
          </a:p>
          <a:p>
            <a:pPr algn="l" rtl="0"/>
            <a:endParaRPr lang="ar-JO" altLang="en-US"/>
          </a:p>
          <a:p>
            <a:pPr algn="l" rtl="0"/>
            <a:r>
              <a:rPr lang="en-US" altLang="en-US"/>
              <a:t>Typically, fat clients are most useful in situations where communication between a client and server cannot be guaranteed.</a:t>
            </a:r>
          </a:p>
          <a:p>
            <a:pPr algn="l" rtl="0"/>
            <a:endParaRPr lang="en-US" altLang="en-US"/>
          </a:p>
          <a:p>
            <a:pPr algn="l" rtl="0"/>
            <a:r>
              <a:rPr lang="en-US" altLang="en-US"/>
              <a:t>For example, a fat client application may be able to accept user input and store data in a local database until connectivity with the server is re-established and the data can be moved to the server. </a:t>
            </a:r>
          </a:p>
          <a:p>
            <a:pPr algn="l" rtl="0">
              <a:buFontTx/>
              <a:buNone/>
            </a:pPr>
            <a:endParaRPr lang="en-US" altLang="en-US"/>
          </a:p>
          <a:p>
            <a:pPr algn="l" rtl="0"/>
            <a:r>
              <a:rPr lang="en-US" altLang="en-US"/>
              <a:t>This allows a user to continue working even if he/she is out of contact with the server.</a:t>
            </a:r>
          </a:p>
          <a:p>
            <a:pPr algn="l" rtl="0"/>
            <a:endParaRPr lang="en-US" altLang="en-US"/>
          </a:p>
        </p:txBody>
      </p:sp>
    </p:spTree>
    <p:extLst>
      <p:ext uri="{BB962C8B-B14F-4D97-AF65-F5344CB8AC3E}">
        <p14:creationId xmlns:p14="http://schemas.microsoft.com/office/powerpoint/2010/main" val="1869445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3200"/>
              <a:t>Fat clients</a:t>
            </a:r>
          </a:p>
        </p:txBody>
      </p:sp>
      <p:sp>
        <p:nvSpPr>
          <p:cNvPr id="8195" name="Rectangle 3"/>
          <p:cNvSpPr>
            <a:spLocks noGrp="1" noChangeArrowheads="1"/>
          </p:cNvSpPr>
          <p:nvPr>
            <p:ph type="body" idx="1"/>
          </p:nvPr>
        </p:nvSpPr>
        <p:spPr/>
        <p:txBody>
          <a:bodyPr/>
          <a:lstStyle/>
          <a:p>
            <a:pPr algn="l" rtl="0"/>
            <a:r>
              <a:rPr lang="en-US" altLang="en-US"/>
              <a:t>Fat clients depend heavily on the operating system and mobile device type and the code can be difficult to release and distribute.</a:t>
            </a:r>
          </a:p>
          <a:p>
            <a:pPr algn="l" rtl="0">
              <a:buFontTx/>
              <a:buNone/>
            </a:pPr>
            <a:r>
              <a:rPr lang="en-US" altLang="en-US"/>
              <a:t> </a:t>
            </a:r>
          </a:p>
          <a:p>
            <a:pPr algn="l" rtl="0"/>
            <a:r>
              <a:rPr lang="en-US" altLang="en-US"/>
              <a:t>You may also have to support multiple code versions over multiple devices</a:t>
            </a:r>
            <a:endParaRPr lang="ar-JO" altLang="en-US"/>
          </a:p>
          <a:p>
            <a:pPr algn="l" rtl="0"/>
            <a:r>
              <a:rPr lang="en-US" altLang="en-US"/>
              <a:t>Fat clients can be implemented using one, two, or three layers of application code.</a:t>
            </a:r>
          </a:p>
          <a:p>
            <a:pPr algn="l" rtl="0">
              <a:buFontTx/>
              <a:buNone/>
            </a:pPr>
            <a:endParaRPr lang="ar-JO" altLang="en-US"/>
          </a:p>
          <a:p>
            <a:pPr algn="l" rtl="0"/>
            <a:r>
              <a:rPr lang="en-US" altLang="en-US"/>
              <a:t>However, if you only use one layer it is extremely difficult to isolate the individual areas of functionality and reuse and distribute the code over multiple device types</a:t>
            </a:r>
          </a:p>
        </p:txBody>
      </p:sp>
    </p:spTree>
    <p:extLst>
      <p:ext uri="{BB962C8B-B14F-4D97-AF65-F5344CB8AC3E}">
        <p14:creationId xmlns:p14="http://schemas.microsoft.com/office/powerpoint/2010/main" val="3946102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z="3200"/>
              <a:t>Web page Hosting</a:t>
            </a:r>
          </a:p>
        </p:txBody>
      </p:sp>
      <p:sp>
        <p:nvSpPr>
          <p:cNvPr id="9219" name="Rectangle 3"/>
          <p:cNvSpPr>
            <a:spLocks noGrp="1" noChangeArrowheads="1"/>
          </p:cNvSpPr>
          <p:nvPr>
            <p:ph type="body" idx="1"/>
          </p:nvPr>
        </p:nvSpPr>
        <p:spPr/>
        <p:txBody>
          <a:bodyPr/>
          <a:lstStyle/>
          <a:p>
            <a:pPr algn="l" rtl="0"/>
            <a:r>
              <a:rPr lang="en-US" altLang="en-US" sz="2400"/>
              <a:t>It is  possible to display and service web pages on the mobile device even when the mobile client is only periodically connected to the network and back-end systems. </a:t>
            </a:r>
          </a:p>
          <a:p>
            <a:pPr algn="l" rtl="0"/>
            <a:r>
              <a:rPr lang="en-US" altLang="en-US" sz="2400"/>
              <a:t>In order to do so, we need the equivalent of a “mini” web server on the mobile device</a:t>
            </a:r>
          </a:p>
        </p:txBody>
      </p:sp>
    </p:spTree>
    <p:extLst>
      <p:ext uri="{BB962C8B-B14F-4D97-AF65-F5344CB8AC3E}">
        <p14:creationId xmlns:p14="http://schemas.microsoft.com/office/powerpoint/2010/main" val="968349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64</TotalTime>
  <Words>1047</Words>
  <Application>Microsoft Office PowerPoint</Application>
  <PresentationFormat>Widescreen</PresentationFormat>
  <Paragraphs>129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Century Gothic</vt:lpstr>
      <vt:lpstr>Times New Roman</vt:lpstr>
      <vt:lpstr>Wingdings 3</vt:lpstr>
      <vt:lpstr>Ion</vt:lpstr>
      <vt:lpstr>Design Patterns</vt:lpstr>
      <vt:lpstr>Design Issues</vt:lpstr>
      <vt:lpstr>Introduction</vt:lpstr>
      <vt:lpstr>Clients</vt:lpstr>
      <vt:lpstr>Thin Clients</vt:lpstr>
      <vt:lpstr>Thin clients</vt:lpstr>
      <vt:lpstr>Fat clients</vt:lpstr>
      <vt:lpstr>Fat clients</vt:lpstr>
      <vt:lpstr>Web page Hosting</vt:lpstr>
      <vt:lpstr>Fat Client – One layer</vt:lpstr>
      <vt:lpstr>Fat Client – Two layers</vt:lpstr>
      <vt:lpstr>Fat Client – Three layers</vt:lpstr>
      <vt:lpstr>Web Page hosting –One layer</vt:lpstr>
      <vt:lpstr>Web Page hosting –Two layers</vt:lpstr>
      <vt:lpstr>Web Page hosting –Three layers</vt:lpstr>
      <vt:lpstr>Servers</vt:lpstr>
      <vt:lpstr>One-Tier Server architecture</vt:lpstr>
      <vt:lpstr>One-Tier Server architecture</vt:lpstr>
      <vt:lpstr>Two-Tiers Server architecture</vt:lpstr>
      <vt:lpstr>Two-Tiers Server architecture</vt:lpstr>
      <vt:lpstr>Three-Tiers Server architecture</vt:lpstr>
      <vt:lpstr>Three-Tiers Server architecture</vt:lpstr>
      <vt:lpstr>Connection Types</vt:lpstr>
      <vt:lpstr>Always connected</vt:lpstr>
      <vt:lpstr>Partially Connected</vt:lpstr>
      <vt:lpstr>Never Connected</vt:lpstr>
      <vt:lpstr>Synchronization</vt:lpstr>
      <vt:lpstr>Continuous Communication</vt:lpstr>
      <vt:lpstr>Continuous Communication</vt:lpstr>
      <vt:lpstr>Store and Forward Synchronization</vt:lpstr>
      <vt:lpstr>Store and Forward Synchronization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Architecture and Security</dc:title>
  <dc:creator>Anu Sahni</dc:creator>
  <cp:lastModifiedBy>Anu Sahni</cp:lastModifiedBy>
  <cp:revision>7</cp:revision>
  <dcterms:created xsi:type="dcterms:W3CDTF">2016-01-29T16:09:14Z</dcterms:created>
  <dcterms:modified xsi:type="dcterms:W3CDTF">2016-02-04T21:27:54Z</dcterms:modified>
</cp:coreProperties>
</file>