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6D37CC-1D8F-4478-9AAB-12A5E4E167EF}" type="datetimeFigureOut">
              <a:rPr lang="en-IE" smtClean="0"/>
              <a:t>29/01/2016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171236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D37CC-1D8F-4478-9AAB-12A5E4E167EF}" type="datetimeFigureOut">
              <a:rPr lang="en-IE" smtClean="0"/>
              <a:t>29/01/2016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1611445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D37CC-1D8F-4478-9AAB-12A5E4E167EF}" type="datetimeFigureOut">
              <a:rPr lang="en-IE" smtClean="0"/>
              <a:t>29/01/2016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75970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D37CC-1D8F-4478-9AAB-12A5E4E167EF}" type="datetimeFigureOut">
              <a:rPr lang="en-IE" smtClean="0"/>
              <a:t>29/01/2016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5520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D37CC-1D8F-4478-9AAB-12A5E4E167EF}" type="datetimeFigureOut">
              <a:rPr lang="en-IE" smtClean="0"/>
              <a:t>29/01/2016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405033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6D37CC-1D8F-4478-9AAB-12A5E4E167EF}" type="datetimeFigureOut">
              <a:rPr lang="en-IE" smtClean="0"/>
              <a:t>29/01/2016</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3598782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6D37CC-1D8F-4478-9AAB-12A5E4E167EF}" type="datetimeFigureOut">
              <a:rPr lang="en-IE" smtClean="0"/>
              <a:t>29/01/2016</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151600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6D37CC-1D8F-4478-9AAB-12A5E4E167EF}" type="datetimeFigureOut">
              <a:rPr lang="en-IE" smtClean="0"/>
              <a:t>29/01/2016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165213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6D37CC-1D8F-4478-9AAB-12A5E4E167EF}" type="datetimeFigureOut">
              <a:rPr lang="en-IE" smtClean="0"/>
              <a:t>29/01/2016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251659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D6D37CC-1D8F-4478-9AAB-12A5E4E167EF}" type="datetimeFigureOut">
              <a:rPr lang="en-IE" smtClean="0"/>
              <a:t>29/01/2016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326903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D37CC-1D8F-4478-9AAB-12A5E4E167EF}" type="datetimeFigureOut">
              <a:rPr lang="en-IE" smtClean="0"/>
              <a:t>29/01/2016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227681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6D37CC-1D8F-4478-9AAB-12A5E4E167EF}" type="datetimeFigureOut">
              <a:rPr lang="en-IE" smtClean="0"/>
              <a:t>29/01/2016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229999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6D37CC-1D8F-4478-9AAB-12A5E4E167EF}" type="datetimeFigureOut">
              <a:rPr lang="en-IE" smtClean="0"/>
              <a:t>29/01/2016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182383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D6D37CC-1D8F-4478-9AAB-12A5E4E167EF}" type="datetimeFigureOut">
              <a:rPr lang="en-IE" smtClean="0"/>
              <a:t>29/01/2016</a:t>
            </a:fld>
            <a:endParaRPr lang="en-IE"/>
          </a:p>
        </p:txBody>
      </p:sp>
      <p:sp>
        <p:nvSpPr>
          <p:cNvPr id="5" name="Footer Placeholder 3"/>
          <p:cNvSpPr>
            <a:spLocks noGrp="1"/>
          </p:cNvSpPr>
          <p:nvPr>
            <p:ph type="ftr" sz="quarter" idx="11"/>
          </p:nvPr>
        </p:nvSpPr>
        <p:spPr/>
        <p:txBody>
          <a:bodyPr/>
          <a:lstStyle/>
          <a:p>
            <a:endParaRPr lang="en-IE"/>
          </a:p>
        </p:txBody>
      </p:sp>
      <p:sp>
        <p:nvSpPr>
          <p:cNvPr id="6" name="Slide Number Placeholder 4"/>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276002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6D37CC-1D8F-4478-9AAB-12A5E4E167EF}" type="datetimeFigureOut">
              <a:rPr lang="en-IE" smtClean="0"/>
              <a:t>29/01/2016</a:t>
            </a:fld>
            <a:endParaRPr lang="en-IE"/>
          </a:p>
        </p:txBody>
      </p:sp>
      <p:sp>
        <p:nvSpPr>
          <p:cNvPr id="5" name="Footer Placeholder 2"/>
          <p:cNvSpPr>
            <a:spLocks noGrp="1"/>
          </p:cNvSpPr>
          <p:nvPr>
            <p:ph type="ftr" sz="quarter" idx="11"/>
          </p:nvPr>
        </p:nvSpPr>
        <p:spPr/>
        <p:txBody>
          <a:bodyPr/>
          <a:lstStyle/>
          <a:p>
            <a:endParaRPr lang="en-IE"/>
          </a:p>
        </p:txBody>
      </p:sp>
      <p:sp>
        <p:nvSpPr>
          <p:cNvPr id="6" name="Slide Number Placeholder 3"/>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3320239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D6D37CC-1D8F-4478-9AAB-12A5E4E167EF}" type="datetimeFigureOut">
              <a:rPr lang="en-IE" smtClean="0"/>
              <a:t>29/01/2016</a:t>
            </a:fld>
            <a:endParaRPr lang="en-IE"/>
          </a:p>
        </p:txBody>
      </p:sp>
      <p:sp>
        <p:nvSpPr>
          <p:cNvPr id="5" name="Footer Placeholder 5"/>
          <p:cNvSpPr>
            <a:spLocks noGrp="1"/>
          </p:cNvSpPr>
          <p:nvPr>
            <p:ph type="ftr" sz="quarter" idx="11"/>
          </p:nvPr>
        </p:nvSpPr>
        <p:spPr/>
        <p:txBody>
          <a:bodyPr/>
          <a:lstStyle/>
          <a:p>
            <a:endParaRPr lang="en-IE"/>
          </a:p>
        </p:txBody>
      </p:sp>
      <p:sp>
        <p:nvSpPr>
          <p:cNvPr id="6" name="Slide Number Placeholder 6"/>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83110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D37CC-1D8F-4478-9AAB-12A5E4E167EF}" type="datetimeFigureOut">
              <a:rPr lang="en-IE" smtClean="0"/>
              <a:t>29/01/2016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38911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6D37CC-1D8F-4478-9AAB-12A5E4E167EF}" type="datetimeFigureOut">
              <a:rPr lang="en-IE" smtClean="0"/>
              <a:t>29/01/2016</a:t>
            </a:fld>
            <a:endParaRPr lang="en-I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9015C98-FD52-454D-8C62-6BFD0EA24B80}" type="slidenum">
              <a:rPr lang="en-IE" smtClean="0"/>
              <a:t>‹#›</a:t>
            </a:fld>
            <a:endParaRPr lang="en-IE"/>
          </a:p>
        </p:txBody>
      </p:sp>
    </p:spTree>
    <p:extLst>
      <p:ext uri="{BB962C8B-B14F-4D97-AF65-F5344CB8AC3E}">
        <p14:creationId xmlns:p14="http://schemas.microsoft.com/office/powerpoint/2010/main" val="24441243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ga-IE" dirty="0" smtClean="0"/>
              <a:t>Mobile Architecture and Security</a:t>
            </a:r>
            <a:endParaRPr lang="en-IE" dirty="0"/>
          </a:p>
        </p:txBody>
      </p:sp>
      <p:sp>
        <p:nvSpPr>
          <p:cNvPr id="3" name="Subtitle 2"/>
          <p:cNvSpPr>
            <a:spLocks noGrp="1"/>
          </p:cNvSpPr>
          <p:nvPr>
            <p:ph type="subTitle" idx="1"/>
          </p:nvPr>
        </p:nvSpPr>
        <p:spPr/>
        <p:txBody>
          <a:bodyPr/>
          <a:lstStyle/>
          <a:p>
            <a:r>
              <a:rPr lang="ga-IE" dirty="0" smtClean="0"/>
              <a:t>Swapnil parashar</a:t>
            </a:r>
            <a:endParaRPr lang="en-IE" dirty="0"/>
          </a:p>
        </p:txBody>
      </p:sp>
    </p:spTree>
    <p:extLst>
      <p:ext uri="{BB962C8B-B14F-4D97-AF65-F5344CB8AC3E}">
        <p14:creationId xmlns:p14="http://schemas.microsoft.com/office/powerpoint/2010/main" val="2207736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Designing a Mobile Security Architecture </a:t>
            </a:r>
            <a:endParaRPr lang="en-IE" dirty="0"/>
          </a:p>
        </p:txBody>
      </p:sp>
      <p:sp>
        <p:nvSpPr>
          <p:cNvPr id="3" name="Content Placeholder 2"/>
          <p:cNvSpPr>
            <a:spLocks noGrp="1"/>
          </p:cNvSpPr>
          <p:nvPr>
            <p:ph idx="1"/>
          </p:nvPr>
        </p:nvSpPr>
        <p:spPr/>
        <p:txBody>
          <a:bodyPr>
            <a:normAutofit/>
          </a:bodyPr>
          <a:lstStyle/>
          <a:p>
            <a:r>
              <a:rPr lang="en-US" dirty="0"/>
              <a:t>•  WHY? The Contextual Mobile Security Architecture</a:t>
            </a:r>
            <a:endParaRPr lang="en-IE" dirty="0"/>
          </a:p>
          <a:p>
            <a:r>
              <a:rPr lang="en-US" dirty="0"/>
              <a:t> </a:t>
            </a:r>
            <a:endParaRPr lang="en-IE" dirty="0"/>
          </a:p>
          <a:p>
            <a:r>
              <a:rPr lang="en-US" dirty="0"/>
              <a:t>The contextual architecture takes in input from the business requirements and all the constraints (policies, guidance, legal, regulation) as well as assumptions. It will then define a clear and shared view on the scope and the principles that will drive the secure mobile architecture. This means there is ultimately</a:t>
            </a:r>
            <a:endParaRPr lang="en-IE" dirty="0"/>
          </a:p>
          <a:p>
            <a:r>
              <a:rPr lang="en-US" dirty="0"/>
              <a:t>a focus on data and application level security instead of relying only on network security only.</a:t>
            </a:r>
            <a:endParaRPr lang="en-IE" dirty="0"/>
          </a:p>
          <a:p>
            <a:endParaRPr lang="en-IE" dirty="0"/>
          </a:p>
        </p:txBody>
      </p:sp>
    </p:spTree>
    <p:extLst>
      <p:ext uri="{BB962C8B-B14F-4D97-AF65-F5344CB8AC3E}">
        <p14:creationId xmlns:p14="http://schemas.microsoft.com/office/powerpoint/2010/main" val="2599129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Designing a Mobile Security Architecture </a:t>
            </a:r>
            <a:endParaRPr lang="en-IE" dirty="0"/>
          </a:p>
        </p:txBody>
      </p:sp>
      <p:sp>
        <p:nvSpPr>
          <p:cNvPr id="3" name="Content Placeholder 2"/>
          <p:cNvSpPr>
            <a:spLocks noGrp="1"/>
          </p:cNvSpPr>
          <p:nvPr>
            <p:ph idx="1"/>
          </p:nvPr>
        </p:nvSpPr>
        <p:spPr/>
        <p:txBody>
          <a:bodyPr>
            <a:normAutofit/>
          </a:bodyPr>
          <a:lstStyle/>
          <a:p>
            <a:r>
              <a:rPr lang="en-US" dirty="0" smtClean="0"/>
              <a:t>•  </a:t>
            </a:r>
            <a:r>
              <a:rPr lang="en-US" dirty="0"/>
              <a:t>WHAT? The Conceptual Mobile Security Architecture</a:t>
            </a:r>
            <a:endParaRPr lang="en-IE" dirty="0"/>
          </a:p>
          <a:p>
            <a:r>
              <a:rPr lang="en-US" dirty="0"/>
              <a:t> </a:t>
            </a:r>
            <a:endParaRPr lang="en-IE" dirty="0"/>
          </a:p>
          <a:p>
            <a:r>
              <a:rPr lang="en-US" dirty="0"/>
              <a:t>The conceptual security architecture aims to identify the security requirements. The way to identify security requirements is mainly to perform a risk assessment; what are the most significant threats and consequently what are</a:t>
            </a:r>
            <a:endParaRPr lang="en-IE" dirty="0"/>
          </a:p>
          <a:p>
            <a:r>
              <a:rPr lang="en-US" dirty="0"/>
              <a:t>the security services that must be implemented to reduce the corresponding risks.</a:t>
            </a:r>
            <a:endParaRPr lang="en-IE" dirty="0"/>
          </a:p>
          <a:p>
            <a:endParaRPr lang="en-IE" dirty="0"/>
          </a:p>
        </p:txBody>
      </p:sp>
    </p:spTree>
    <p:extLst>
      <p:ext uri="{BB962C8B-B14F-4D97-AF65-F5344CB8AC3E}">
        <p14:creationId xmlns:p14="http://schemas.microsoft.com/office/powerpoint/2010/main" val="866774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Designing a Mobile Security Architecture </a:t>
            </a:r>
            <a:endParaRPr lang="en-IE" dirty="0"/>
          </a:p>
        </p:txBody>
      </p:sp>
      <p:sp>
        <p:nvSpPr>
          <p:cNvPr id="3" name="Content Placeholder 2"/>
          <p:cNvSpPr>
            <a:spLocks noGrp="1"/>
          </p:cNvSpPr>
          <p:nvPr>
            <p:ph idx="1"/>
          </p:nvPr>
        </p:nvSpPr>
        <p:spPr/>
        <p:txBody>
          <a:bodyPr>
            <a:normAutofit/>
          </a:bodyPr>
          <a:lstStyle/>
          <a:p>
            <a:r>
              <a:rPr lang="en-US" dirty="0"/>
              <a:t>•  HOW? The Logical Mobile Security Architecture</a:t>
            </a:r>
            <a:endParaRPr lang="en-IE" dirty="0"/>
          </a:p>
          <a:p>
            <a:r>
              <a:rPr lang="en-US" dirty="0"/>
              <a:t> </a:t>
            </a:r>
            <a:endParaRPr lang="en-IE" dirty="0"/>
          </a:p>
          <a:p>
            <a:r>
              <a:rPr lang="en-US" dirty="0"/>
              <a:t>This logical architecture intends to provide a logical model which delivers the security services while conforming to the principles and models as set out in the Contextual</a:t>
            </a:r>
            <a:endParaRPr lang="en-IE" dirty="0"/>
          </a:p>
          <a:p>
            <a:r>
              <a:rPr lang="en-US" dirty="0"/>
              <a:t>Architecture and the Conceptual Mobile Security Architecture. The purpose of the Logical Security Architecture is to communicate how security should be implemented.</a:t>
            </a:r>
            <a:endParaRPr lang="en-IE" dirty="0"/>
          </a:p>
          <a:p>
            <a:endParaRPr lang="en-IE" dirty="0"/>
          </a:p>
        </p:txBody>
      </p:sp>
    </p:spTree>
    <p:extLst>
      <p:ext uri="{BB962C8B-B14F-4D97-AF65-F5344CB8AC3E}">
        <p14:creationId xmlns:p14="http://schemas.microsoft.com/office/powerpoint/2010/main" val="3110857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Designing a Mobile Security Architecture </a:t>
            </a:r>
            <a:endParaRPr lang="en-IE" dirty="0"/>
          </a:p>
        </p:txBody>
      </p:sp>
      <p:sp>
        <p:nvSpPr>
          <p:cNvPr id="3" name="Content Placeholder 2"/>
          <p:cNvSpPr>
            <a:spLocks noGrp="1"/>
          </p:cNvSpPr>
          <p:nvPr>
            <p:ph idx="1"/>
          </p:nvPr>
        </p:nvSpPr>
        <p:spPr/>
        <p:txBody>
          <a:bodyPr>
            <a:normAutofit/>
          </a:bodyPr>
          <a:lstStyle/>
          <a:p>
            <a:r>
              <a:rPr lang="en-US" dirty="0"/>
              <a:t>•  WITH WHAT? The Physical Mobile Security Architecture</a:t>
            </a:r>
            <a:endParaRPr lang="en-IE" dirty="0"/>
          </a:p>
          <a:p>
            <a:r>
              <a:rPr lang="en-US" dirty="0"/>
              <a:t> </a:t>
            </a:r>
            <a:endParaRPr lang="en-IE" dirty="0"/>
          </a:p>
          <a:p>
            <a:r>
              <a:rPr lang="en-US" dirty="0"/>
              <a:t>The physical architecture is the selection of technologies and products that will be used to implement the Logical Mobile Security Architecture patterns defined in the step before</a:t>
            </a:r>
            <a:endParaRPr lang="en-IE" dirty="0"/>
          </a:p>
        </p:txBody>
      </p:sp>
    </p:spTree>
    <p:extLst>
      <p:ext uri="{BB962C8B-B14F-4D97-AF65-F5344CB8AC3E}">
        <p14:creationId xmlns:p14="http://schemas.microsoft.com/office/powerpoint/2010/main" val="1320932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Implementing Mobile Security</a:t>
            </a:r>
            <a:r>
              <a:rPr lang="en-IE" dirty="0"/>
              <a:t/>
            </a:r>
            <a:br>
              <a:rPr lang="en-IE" dirty="0"/>
            </a:br>
            <a:endParaRPr lang="en-IE" dirty="0"/>
          </a:p>
        </p:txBody>
      </p:sp>
      <p:sp>
        <p:nvSpPr>
          <p:cNvPr id="3" name="Content Placeholder 2"/>
          <p:cNvSpPr>
            <a:spLocks noGrp="1"/>
          </p:cNvSpPr>
          <p:nvPr>
            <p:ph idx="1"/>
          </p:nvPr>
        </p:nvSpPr>
        <p:spPr/>
        <p:txBody>
          <a:bodyPr>
            <a:normAutofit fontScale="77500" lnSpcReduction="20000"/>
          </a:bodyPr>
          <a:lstStyle/>
          <a:p>
            <a:r>
              <a:rPr lang="en-US" dirty="0"/>
              <a:t>Having established the approach of creating a mobile security architecture in a structured way, it’s vital to look at the concrete challenges that need to be dealt with. The most important areas are:</a:t>
            </a:r>
            <a:endParaRPr lang="en-IE" dirty="0"/>
          </a:p>
          <a:p>
            <a:r>
              <a:rPr lang="en-US" dirty="0"/>
              <a:t> </a:t>
            </a:r>
            <a:endParaRPr lang="en-IE" dirty="0"/>
          </a:p>
          <a:p>
            <a:r>
              <a:rPr lang="en-US" dirty="0"/>
              <a:t>•  Mobile Platforms: Evaluate security considerations for iOS, Android, and Windows Phone</a:t>
            </a:r>
            <a:endParaRPr lang="en-IE" dirty="0"/>
          </a:p>
          <a:p>
            <a:r>
              <a:rPr lang="en-US" dirty="0"/>
              <a:t>•  Mobile Apps, websites, and architecture: Security for apps, websites accessed from mobile browsers, and the important role of a solid software architecture</a:t>
            </a:r>
            <a:endParaRPr lang="en-IE" dirty="0"/>
          </a:p>
          <a:p>
            <a:r>
              <a:rPr lang="en-US" dirty="0"/>
              <a:t>•  Access Control: Select an authentication mechanism</a:t>
            </a:r>
            <a:endParaRPr lang="en-IE" dirty="0"/>
          </a:p>
          <a:p>
            <a:r>
              <a:rPr lang="en-US" dirty="0"/>
              <a:t>•  Data in Transit: Choose how to encrypt data communication</a:t>
            </a:r>
            <a:endParaRPr lang="en-IE" dirty="0"/>
          </a:p>
          <a:p>
            <a:r>
              <a:rPr lang="en-US" dirty="0"/>
              <a:t>•  Data at Rest: Set up secure data storage and containerization</a:t>
            </a:r>
            <a:endParaRPr lang="en-IE" dirty="0"/>
          </a:p>
          <a:p>
            <a:r>
              <a:rPr lang="en-US" dirty="0"/>
              <a:t>•  Mobile Testing: Test the security aspects (confidentiality, integrity, etc.) of the mobile solution</a:t>
            </a:r>
            <a:endParaRPr lang="en-IE" dirty="0"/>
          </a:p>
          <a:p>
            <a:r>
              <a:rPr lang="en-US" dirty="0"/>
              <a:t>•  Mobile Enterprise Platforms: managing mobile devices, apps, and content in a secure way.</a:t>
            </a:r>
            <a:endParaRPr lang="en-IE" dirty="0"/>
          </a:p>
        </p:txBody>
      </p:sp>
    </p:spTree>
    <p:extLst>
      <p:ext uri="{BB962C8B-B14F-4D97-AF65-F5344CB8AC3E}">
        <p14:creationId xmlns:p14="http://schemas.microsoft.com/office/powerpoint/2010/main" val="2657948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Mobile Platforms</a:t>
            </a:r>
            <a:r>
              <a:rPr lang="en-IE" dirty="0"/>
              <a:t/>
            </a:r>
            <a:br>
              <a:rPr lang="en-IE" dirty="0"/>
            </a:br>
            <a:endParaRPr lang="en-IE" dirty="0"/>
          </a:p>
        </p:txBody>
      </p:sp>
      <p:sp>
        <p:nvSpPr>
          <p:cNvPr id="3" name="Content Placeholder 2"/>
          <p:cNvSpPr>
            <a:spLocks noGrp="1"/>
          </p:cNvSpPr>
          <p:nvPr>
            <p:ph idx="1"/>
          </p:nvPr>
        </p:nvSpPr>
        <p:spPr/>
        <p:txBody>
          <a:bodyPr>
            <a:normAutofit fontScale="70000" lnSpcReduction="20000"/>
          </a:bodyPr>
          <a:lstStyle/>
          <a:p>
            <a:r>
              <a:rPr lang="en-US" dirty="0"/>
              <a:t>Several mobile operating systems drive millions of applications on billions of devices. </a:t>
            </a:r>
            <a:endParaRPr lang="ga-IE" dirty="0" smtClean="0"/>
          </a:p>
          <a:p>
            <a:r>
              <a:rPr lang="en-US" dirty="0" smtClean="0"/>
              <a:t>Android is the only operating system built on open source. Its open nature, spread across multiple device manufacturers, means that manufacturers should have the policy to distribute updates</a:t>
            </a:r>
            <a:r>
              <a:rPr lang="ga-IE" dirty="0"/>
              <a:t> </a:t>
            </a:r>
            <a:r>
              <a:rPr lang="en-US" dirty="0" smtClean="0"/>
              <a:t>at the required frequency, which is not always the case4. </a:t>
            </a:r>
            <a:endParaRPr lang="ga-IE" dirty="0" smtClean="0"/>
          </a:p>
          <a:p>
            <a:r>
              <a:rPr lang="en-US" dirty="0" smtClean="0"/>
              <a:t>For this reason, security holes on Android devices can be left unpatched for a long time. The closed source code models of iOS and Windows Phone tend to update all devices within a matter of weeks of updates being available5, thereby quickly fixing security issues.</a:t>
            </a:r>
            <a:endParaRPr lang="en-IE" dirty="0" smtClean="0"/>
          </a:p>
          <a:p>
            <a:r>
              <a:rPr lang="en-US" dirty="0"/>
              <a:t> </a:t>
            </a:r>
            <a:r>
              <a:rPr lang="en-US" dirty="0" smtClean="0"/>
              <a:t>Regarding </a:t>
            </a:r>
            <a:r>
              <a:rPr lang="en-US" dirty="0"/>
              <a:t>mobile application distribution, all three operating </a:t>
            </a:r>
            <a:r>
              <a:rPr lang="en-US" dirty="0" smtClean="0"/>
              <a:t>systems</a:t>
            </a:r>
            <a:r>
              <a:rPr lang="ga-IE" dirty="0" smtClean="0"/>
              <a:t> (Android, iOS, Windows 10)</a:t>
            </a:r>
            <a:r>
              <a:rPr lang="en-US" dirty="0" smtClean="0"/>
              <a:t> </a:t>
            </a:r>
            <a:r>
              <a:rPr lang="en-US" dirty="0"/>
              <a:t>have app stores with a built-in aim of </a:t>
            </a:r>
            <a:r>
              <a:rPr lang="en-US" dirty="0" smtClean="0"/>
              <a:t>preventing</a:t>
            </a:r>
            <a:r>
              <a:rPr lang="ga-IE" dirty="0" smtClean="0"/>
              <a:t> </a:t>
            </a:r>
            <a:r>
              <a:rPr lang="en-US" dirty="0" smtClean="0"/>
              <a:t>the </a:t>
            </a:r>
            <a:r>
              <a:rPr lang="en-US" dirty="0"/>
              <a:t>downloading of malicious software (malware). In the</a:t>
            </a:r>
            <a:endParaRPr lang="en-IE" dirty="0"/>
          </a:p>
          <a:p>
            <a:r>
              <a:rPr lang="en-US" dirty="0" smtClean="0"/>
              <a:t>iOS </a:t>
            </a:r>
            <a:r>
              <a:rPr lang="en-US" dirty="0"/>
              <a:t>App Store and Windows Phone Store, each app will go through an approval process before they are made available to users, making it significantly harder for malware to be spread. There </a:t>
            </a:r>
            <a:r>
              <a:rPr lang="ga-IE" dirty="0" smtClean="0"/>
              <a:t>was</a:t>
            </a:r>
            <a:r>
              <a:rPr lang="en-US" dirty="0" smtClean="0"/>
              <a:t> </a:t>
            </a:r>
            <a:r>
              <a:rPr lang="en-US" dirty="0"/>
              <a:t>no such rigorous process for Android apps in Google’s Play </a:t>
            </a:r>
            <a:r>
              <a:rPr lang="en-US" dirty="0" smtClean="0"/>
              <a:t>Store</a:t>
            </a:r>
            <a:r>
              <a:rPr lang="ga-IE" dirty="0" smtClean="0"/>
              <a:t>, but it has changed now. </a:t>
            </a:r>
            <a:r>
              <a:rPr lang="en-US" dirty="0" smtClean="0"/>
              <a:t>High </a:t>
            </a:r>
            <a:r>
              <a:rPr lang="en-US" dirty="0"/>
              <a:t>risk apps are removed but the risk of distributing apps tainted with malware is clearly </a:t>
            </a:r>
            <a:r>
              <a:rPr lang="en-US" dirty="0" smtClean="0"/>
              <a:t>higher</a:t>
            </a:r>
            <a:r>
              <a:rPr lang="ga-IE" dirty="0"/>
              <a:t> </a:t>
            </a:r>
            <a:r>
              <a:rPr lang="en-US" dirty="0" smtClean="0"/>
              <a:t>with </a:t>
            </a:r>
            <a:r>
              <a:rPr lang="en-US" dirty="0"/>
              <a:t>Android devices. The fact that it’s even possible to install apps not distributed through Google Play, further increases that risk. Windows Phone and iOS don’t allow distribution of apps from outside their own app stores except in very specific enterprise cases.</a:t>
            </a:r>
            <a:endParaRPr lang="en-IE" dirty="0"/>
          </a:p>
          <a:p>
            <a:r>
              <a:rPr lang="en-US" dirty="0"/>
              <a:t> </a:t>
            </a:r>
            <a:endParaRPr lang="en-IE" dirty="0"/>
          </a:p>
          <a:p>
            <a:endParaRPr lang="en-IE" dirty="0"/>
          </a:p>
        </p:txBody>
      </p:sp>
    </p:spTree>
    <p:extLst>
      <p:ext uri="{BB962C8B-B14F-4D97-AF65-F5344CB8AC3E}">
        <p14:creationId xmlns:p14="http://schemas.microsoft.com/office/powerpoint/2010/main" val="3621655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Apps, Websites, and Architecture</a:t>
            </a:r>
            <a:r>
              <a:rPr lang="en-IE" dirty="0"/>
              <a:t/>
            </a:r>
            <a:br>
              <a:rPr lang="en-IE" dirty="0"/>
            </a:br>
            <a:endParaRPr lang="en-IE" dirty="0"/>
          </a:p>
        </p:txBody>
      </p:sp>
      <p:sp>
        <p:nvSpPr>
          <p:cNvPr id="3" name="Content Placeholder 2"/>
          <p:cNvSpPr>
            <a:spLocks noGrp="1"/>
          </p:cNvSpPr>
          <p:nvPr>
            <p:ph idx="1"/>
          </p:nvPr>
        </p:nvSpPr>
        <p:spPr/>
        <p:txBody>
          <a:bodyPr>
            <a:normAutofit fontScale="92500" lnSpcReduction="10000"/>
          </a:bodyPr>
          <a:lstStyle/>
          <a:p>
            <a:r>
              <a:rPr lang="en-US" dirty="0" smtClean="0"/>
              <a:t>There </a:t>
            </a:r>
            <a:r>
              <a:rPr lang="en-US" dirty="0"/>
              <a:t>are two main ways to deliver content and functionality to mobile devices: via mobile apps or via websites that are viewed through a web browser.</a:t>
            </a:r>
            <a:endParaRPr lang="en-IE" dirty="0"/>
          </a:p>
          <a:p>
            <a:r>
              <a:rPr lang="en-US" dirty="0"/>
              <a:t> </a:t>
            </a:r>
            <a:endParaRPr lang="en-IE" dirty="0"/>
          </a:p>
          <a:p>
            <a:r>
              <a:rPr lang="en-US" dirty="0"/>
              <a:t>The majority of apps available are written in a programming language that is platform-specific.  All are compiled into a binary executable file that is made to download and run</a:t>
            </a:r>
            <a:endParaRPr lang="en-IE" dirty="0"/>
          </a:p>
          <a:p>
            <a:r>
              <a:rPr lang="en-US" dirty="0"/>
              <a:t>entirely on each specific platform. These are generally referred to as native apps. However, most of these apps also include some web content and functionality that is either distributed with the app or accessed in real-time from a web server through a native component (often called a web view). Such apps are referred to as hybrid apps. The parts of a native app that consist of web content and functionality have the same security risks as any web site run in the browser</a:t>
            </a:r>
            <a:endParaRPr lang="en-IE" dirty="0"/>
          </a:p>
        </p:txBody>
      </p:sp>
    </p:spTree>
    <p:extLst>
      <p:ext uri="{BB962C8B-B14F-4D97-AF65-F5344CB8AC3E}">
        <p14:creationId xmlns:p14="http://schemas.microsoft.com/office/powerpoint/2010/main" val="16963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Apps, Websites, and Architecture</a:t>
            </a:r>
            <a:r>
              <a:rPr lang="en-IE" dirty="0"/>
              <a:t/>
            </a:r>
            <a:br>
              <a:rPr lang="en-IE" dirty="0"/>
            </a:br>
            <a:endParaRPr lang="en-IE" dirty="0"/>
          </a:p>
        </p:txBody>
      </p:sp>
      <p:sp>
        <p:nvSpPr>
          <p:cNvPr id="3" name="Content Placeholder 2"/>
          <p:cNvSpPr>
            <a:spLocks noGrp="1"/>
          </p:cNvSpPr>
          <p:nvPr>
            <p:ph idx="1"/>
          </p:nvPr>
        </p:nvSpPr>
        <p:spPr>
          <a:xfrm>
            <a:off x="1022499" y="2504048"/>
            <a:ext cx="8946541" cy="4195481"/>
          </a:xfrm>
        </p:spPr>
        <p:txBody>
          <a:bodyPr/>
          <a:lstStyle/>
          <a:p>
            <a:endParaRPr lang="en-IE" dirty="0"/>
          </a:p>
        </p:txBody>
      </p:sp>
      <p:pic>
        <p:nvPicPr>
          <p:cNvPr id="165" name="Picture 164"/>
          <p:cNvPicPr>
            <a:picLocks noChangeAspect="1"/>
          </p:cNvPicPr>
          <p:nvPr/>
        </p:nvPicPr>
        <p:blipFill rotWithShape="1">
          <a:blip r:embed="rId2"/>
          <a:srcRect l="27965" t="49231" r="27516" b="16240"/>
          <a:stretch/>
        </p:blipFill>
        <p:spPr>
          <a:xfrm>
            <a:off x="1277633" y="2728767"/>
            <a:ext cx="8141677" cy="3552094"/>
          </a:xfrm>
          <a:prstGeom prst="rect">
            <a:avLst/>
          </a:prstGeom>
        </p:spPr>
      </p:pic>
    </p:spTree>
    <p:extLst>
      <p:ext uri="{BB962C8B-B14F-4D97-AF65-F5344CB8AC3E}">
        <p14:creationId xmlns:p14="http://schemas.microsoft.com/office/powerpoint/2010/main" val="4258173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Apps, Websites, and Architecture</a:t>
            </a:r>
            <a:r>
              <a:rPr lang="en-IE" dirty="0"/>
              <a:t/>
            </a:r>
            <a:br>
              <a:rPr lang="en-IE" dirty="0"/>
            </a:br>
            <a:endParaRPr lang="en-IE" dirty="0"/>
          </a:p>
        </p:txBody>
      </p:sp>
      <p:sp>
        <p:nvSpPr>
          <p:cNvPr id="3" name="Content Placeholder 2"/>
          <p:cNvSpPr>
            <a:spLocks noGrp="1"/>
          </p:cNvSpPr>
          <p:nvPr>
            <p:ph idx="1"/>
          </p:nvPr>
        </p:nvSpPr>
        <p:spPr>
          <a:xfrm>
            <a:off x="1022499" y="2504048"/>
            <a:ext cx="8946541" cy="4195481"/>
          </a:xfrm>
        </p:spPr>
        <p:txBody>
          <a:bodyPr>
            <a:normAutofit fontScale="70000" lnSpcReduction="20000"/>
          </a:bodyPr>
          <a:lstStyle/>
          <a:p>
            <a:r>
              <a:rPr lang="en-US" dirty="0"/>
              <a:t>The fact that developers of native (and hybrid) apps have full control of the functionality implemented is both a security risk and an opportunity. Therefore, any organizations implementing these kinds of apps need to outline software architectural and coding guidelines that focus on mobile security issues and recommendations.</a:t>
            </a:r>
            <a:endParaRPr lang="en-IE" dirty="0"/>
          </a:p>
          <a:p>
            <a:r>
              <a:rPr lang="en-US" dirty="0"/>
              <a:t>For example, a solid software architecture would consider a mobile (or multi-channel) service on the intranet that is made accessible in a secure way (e.g. via SSL and </a:t>
            </a:r>
            <a:r>
              <a:rPr lang="en-US" dirty="0" smtClean="0"/>
              <a:t>Basic</a:t>
            </a:r>
            <a:r>
              <a:rPr lang="ga-IE" dirty="0" smtClean="0"/>
              <a:t> </a:t>
            </a:r>
            <a:r>
              <a:rPr lang="en-US" dirty="0" smtClean="0"/>
              <a:t>Authentication</a:t>
            </a:r>
            <a:r>
              <a:rPr lang="en-US" dirty="0"/>
              <a:t>) from the Internet through a reverse proxy. That way none of the backend systems are exposed directly, and the integrations are made easier in a secure environment (the intranet).</a:t>
            </a:r>
            <a:endParaRPr lang="en-IE" dirty="0"/>
          </a:p>
          <a:p>
            <a:r>
              <a:rPr lang="en-US" dirty="0"/>
              <a:t> </a:t>
            </a:r>
            <a:r>
              <a:rPr lang="en-US" dirty="0" smtClean="0"/>
              <a:t>The </a:t>
            </a:r>
            <a:r>
              <a:rPr lang="en-US" dirty="0"/>
              <a:t>security considerations for websites accessed through the browser on a mobile device are mostly the same as for any web application, and include risks such as cross-site scripting and request forgery, broken access control, file inclusion</a:t>
            </a:r>
            <a:endParaRPr lang="en-IE" dirty="0"/>
          </a:p>
          <a:p>
            <a:r>
              <a:rPr lang="en-US" dirty="0"/>
              <a:t>and creation, and various types of injection (SQL, command, scripting, </a:t>
            </a:r>
            <a:r>
              <a:rPr lang="en-US" dirty="0" err="1"/>
              <a:t>etc</a:t>
            </a:r>
            <a:r>
              <a:rPr lang="en-US" dirty="0"/>
              <a:t>). There are also some specific mobile security risks that relate to the form factor, such as smaller screens.</a:t>
            </a:r>
            <a:endParaRPr lang="en-IE" dirty="0"/>
          </a:p>
          <a:p>
            <a:r>
              <a:rPr lang="en-US" dirty="0"/>
              <a:t>For example, the URL is often abbreviated, preventing the user from knowing what site is actually accessed and any mobile browser specific security flaws.</a:t>
            </a:r>
            <a:endParaRPr lang="en-IE" dirty="0"/>
          </a:p>
          <a:p>
            <a:r>
              <a:rPr lang="en-US" dirty="0"/>
              <a:t> </a:t>
            </a:r>
            <a:r>
              <a:rPr lang="en-US" dirty="0" smtClean="0"/>
              <a:t>The </a:t>
            </a:r>
            <a:r>
              <a:rPr lang="en-US" dirty="0"/>
              <a:t>best general advice is to include mobile browsers on the most important platforms when designing, implementing, and testing websites for both customers and employees</a:t>
            </a:r>
            <a:endParaRPr lang="en-IE" dirty="0"/>
          </a:p>
        </p:txBody>
      </p:sp>
    </p:spTree>
    <p:extLst>
      <p:ext uri="{BB962C8B-B14F-4D97-AF65-F5344CB8AC3E}">
        <p14:creationId xmlns:p14="http://schemas.microsoft.com/office/powerpoint/2010/main" val="2436989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a:t>
            </a:r>
            <a:r>
              <a:rPr lang="en-IE" dirty="0"/>
              <a:t/>
            </a:r>
            <a:br>
              <a:rPr lang="en-IE" dirty="0"/>
            </a:br>
            <a:endParaRPr lang="en-IE" dirty="0"/>
          </a:p>
        </p:txBody>
      </p:sp>
      <p:sp>
        <p:nvSpPr>
          <p:cNvPr id="3" name="Content Placeholder 2"/>
          <p:cNvSpPr>
            <a:spLocks noGrp="1"/>
          </p:cNvSpPr>
          <p:nvPr>
            <p:ph idx="1"/>
          </p:nvPr>
        </p:nvSpPr>
        <p:spPr/>
        <p:txBody>
          <a:bodyPr/>
          <a:lstStyle/>
          <a:p>
            <a:endParaRPr lang="en-IE" dirty="0"/>
          </a:p>
        </p:txBody>
      </p:sp>
      <p:graphicFrame>
        <p:nvGraphicFramePr>
          <p:cNvPr id="5" name="Object 4"/>
          <p:cNvGraphicFramePr>
            <a:graphicFrameLocks noChangeAspect="1"/>
          </p:cNvGraphicFramePr>
          <p:nvPr>
            <p:extLst>
              <p:ext uri="{D42A27DB-BD31-4B8C-83A1-F6EECF244321}">
                <p14:modId xmlns:p14="http://schemas.microsoft.com/office/powerpoint/2010/main" val="2853070390"/>
              </p:ext>
            </p:extLst>
          </p:nvPr>
        </p:nvGraphicFramePr>
        <p:xfrm>
          <a:off x="1985333" y="2642533"/>
          <a:ext cx="6496050" cy="3016250"/>
        </p:xfrm>
        <a:graphic>
          <a:graphicData uri="http://schemas.openxmlformats.org/presentationml/2006/ole">
            <mc:AlternateContent xmlns:mc="http://schemas.openxmlformats.org/markup-compatibility/2006">
              <mc:Choice xmlns:v="urn:schemas-microsoft-com:vml" Requires="v">
                <p:oleObj spid="_x0000_s4098" name="Document" r:id="rId3" imgW="6496251" imgH="3016858" progId="Word.Document.12">
                  <p:embed/>
                </p:oleObj>
              </mc:Choice>
              <mc:Fallback>
                <p:oleObj name="Document" r:id="rId3" imgW="6496251" imgH="3016858" progId="Word.Document.12">
                  <p:embed/>
                  <p:pic>
                    <p:nvPicPr>
                      <p:cNvPr id="0" name=""/>
                      <p:cNvPicPr/>
                      <p:nvPr/>
                    </p:nvPicPr>
                    <p:blipFill>
                      <a:blip r:embed="rId4"/>
                      <a:stretch>
                        <a:fillRect/>
                      </a:stretch>
                    </p:blipFill>
                    <p:spPr>
                      <a:xfrm>
                        <a:off x="1985333" y="2642533"/>
                        <a:ext cx="6496050" cy="3016250"/>
                      </a:xfrm>
                      <a:prstGeom prst="rect">
                        <a:avLst/>
                      </a:prstGeom>
                    </p:spPr>
                  </p:pic>
                </p:oleObj>
              </mc:Fallback>
            </mc:AlternateContent>
          </a:graphicData>
        </a:graphic>
      </p:graphicFrame>
    </p:spTree>
    <p:extLst>
      <p:ext uri="{BB962C8B-B14F-4D97-AF65-F5344CB8AC3E}">
        <p14:creationId xmlns:p14="http://schemas.microsoft.com/office/powerpoint/2010/main" val="176906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Overview</a:t>
            </a:r>
            <a:endParaRPr lang="en-IE" dirty="0"/>
          </a:p>
        </p:txBody>
      </p:sp>
      <p:sp>
        <p:nvSpPr>
          <p:cNvPr id="3" name="Content Placeholder 2"/>
          <p:cNvSpPr>
            <a:spLocks noGrp="1"/>
          </p:cNvSpPr>
          <p:nvPr>
            <p:ph idx="1"/>
          </p:nvPr>
        </p:nvSpPr>
        <p:spPr/>
        <p:txBody>
          <a:bodyPr/>
          <a:lstStyle/>
          <a:p>
            <a:r>
              <a:rPr lang="en-IE" dirty="0" smtClean="0"/>
              <a:t>Mobile Application Architecture (15%)</a:t>
            </a:r>
          </a:p>
          <a:p>
            <a:pPr lvl="1"/>
            <a:r>
              <a:rPr lang="en-IE" dirty="0" smtClean="0"/>
              <a:t>Key mobile application components</a:t>
            </a:r>
          </a:p>
          <a:p>
            <a:pPr lvl="1"/>
            <a:r>
              <a:rPr lang="en-IE" dirty="0" smtClean="0"/>
              <a:t>Design considerations for mobile applications</a:t>
            </a:r>
          </a:p>
          <a:p>
            <a:pPr lvl="1"/>
            <a:r>
              <a:rPr lang="en-IE" dirty="0" smtClean="0"/>
              <a:t>Performance considerations</a:t>
            </a:r>
          </a:p>
          <a:p>
            <a:pPr lvl="1"/>
            <a:r>
              <a:rPr lang="en-IE" dirty="0" smtClean="0"/>
              <a:t>Architectural patterns and design patterns applicable to mobile solutions</a:t>
            </a:r>
          </a:p>
          <a:p>
            <a:pPr lvl="1"/>
            <a:r>
              <a:rPr lang="en-IE" dirty="0" smtClean="0"/>
              <a:t>Implementation technologies.</a:t>
            </a:r>
            <a:endParaRPr lang="en-IE" dirty="0"/>
          </a:p>
        </p:txBody>
      </p:sp>
    </p:spTree>
    <p:extLst>
      <p:ext uri="{BB962C8B-B14F-4D97-AF65-F5344CB8AC3E}">
        <p14:creationId xmlns:p14="http://schemas.microsoft.com/office/powerpoint/2010/main" val="4150755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a:t>
            </a:r>
            <a:r>
              <a:rPr lang="en-IE" dirty="0"/>
              <a:t/>
            </a:r>
            <a:br>
              <a:rPr lang="en-IE" dirty="0"/>
            </a:br>
            <a:endParaRPr lang="en-IE" dirty="0"/>
          </a:p>
        </p:txBody>
      </p:sp>
      <p:sp>
        <p:nvSpPr>
          <p:cNvPr id="3" name="Content Placeholder 2"/>
          <p:cNvSpPr>
            <a:spLocks noGrp="1"/>
          </p:cNvSpPr>
          <p:nvPr>
            <p:ph idx="1"/>
          </p:nvPr>
        </p:nvSpPr>
        <p:spPr/>
        <p:txBody>
          <a:bodyPr>
            <a:normAutofit fontScale="70000" lnSpcReduction="20000"/>
          </a:bodyPr>
          <a:lstStyle/>
          <a:p>
            <a:r>
              <a:rPr lang="en-US" dirty="0"/>
              <a:t>Depending on the nature of the enterprise there are several established means of authenticating users. Many systems authenticate users via username and password. </a:t>
            </a:r>
            <a:r>
              <a:rPr lang="en-US" dirty="0" smtClean="0"/>
              <a:t>Others</a:t>
            </a:r>
            <a:r>
              <a:rPr lang="ga-IE" dirty="0" smtClean="0"/>
              <a:t>  </a:t>
            </a:r>
            <a:r>
              <a:rPr lang="en-US" dirty="0" smtClean="0"/>
              <a:t>use </a:t>
            </a:r>
            <a:r>
              <a:rPr lang="en-US" dirty="0"/>
              <a:t>one-time passwords. </a:t>
            </a:r>
            <a:endParaRPr lang="ga-IE" dirty="0" smtClean="0"/>
          </a:p>
          <a:p>
            <a:r>
              <a:rPr lang="en-US" dirty="0" smtClean="0"/>
              <a:t>Once </a:t>
            </a:r>
            <a:r>
              <a:rPr lang="en-US" dirty="0"/>
              <a:t>a user is logged in there is normally policy around how long they can remain logged in before the session expires. This traditional approach may not be ideal for mobile.</a:t>
            </a:r>
            <a:endParaRPr lang="en-IE" dirty="0"/>
          </a:p>
          <a:p>
            <a:r>
              <a:rPr lang="en-US" dirty="0"/>
              <a:t> </a:t>
            </a:r>
            <a:r>
              <a:rPr lang="en-US" dirty="0" smtClean="0"/>
              <a:t>In </a:t>
            </a:r>
            <a:r>
              <a:rPr lang="en-US" dirty="0"/>
              <a:t>deciding to use a native (or hybrid) app, certain things must be considered:</a:t>
            </a:r>
            <a:endParaRPr lang="en-IE" dirty="0"/>
          </a:p>
          <a:p>
            <a:r>
              <a:rPr lang="en-US" dirty="0"/>
              <a:t> </a:t>
            </a:r>
            <a:r>
              <a:rPr lang="en-US" dirty="0" smtClean="0"/>
              <a:t>•  </a:t>
            </a:r>
            <a:r>
              <a:rPr lang="en-US" dirty="0"/>
              <a:t>Must the user enter their username and password each time they use the application or can it be remembered?</a:t>
            </a:r>
            <a:endParaRPr lang="en-IE" dirty="0"/>
          </a:p>
          <a:p>
            <a:r>
              <a:rPr lang="en-US" dirty="0"/>
              <a:t>•  How long should a session last?</a:t>
            </a:r>
            <a:endParaRPr lang="en-IE" dirty="0"/>
          </a:p>
          <a:p>
            <a:r>
              <a:rPr lang="en-US" dirty="0"/>
              <a:t>•  Must users enter their credentials every time the device is unlocked or resumes from sleep?</a:t>
            </a:r>
            <a:endParaRPr lang="en-IE" dirty="0"/>
          </a:p>
          <a:p>
            <a:r>
              <a:rPr lang="en-US" dirty="0"/>
              <a:t>•  If the password is invalid what should be done with data on the device?</a:t>
            </a:r>
            <a:endParaRPr lang="en-IE" dirty="0"/>
          </a:p>
          <a:p>
            <a:r>
              <a:rPr lang="en-US" dirty="0"/>
              <a:t> </a:t>
            </a:r>
            <a:endParaRPr lang="en-IE" dirty="0"/>
          </a:p>
          <a:p>
            <a:r>
              <a:rPr lang="en-US" dirty="0"/>
              <a:t/>
            </a:r>
            <a:br>
              <a:rPr lang="en-US" dirty="0"/>
            </a:br>
            <a:endParaRPr lang="en-IE" dirty="0"/>
          </a:p>
        </p:txBody>
      </p:sp>
    </p:spTree>
    <p:extLst>
      <p:ext uri="{BB962C8B-B14F-4D97-AF65-F5344CB8AC3E}">
        <p14:creationId xmlns:p14="http://schemas.microsoft.com/office/powerpoint/2010/main" val="3541444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a:t>
            </a:r>
            <a:r>
              <a:rPr lang="en-IE" dirty="0"/>
              <a:t/>
            </a:r>
            <a:br>
              <a:rPr lang="en-IE" dirty="0"/>
            </a:br>
            <a:endParaRPr lang="en-IE" dirty="0"/>
          </a:p>
        </p:txBody>
      </p:sp>
      <p:sp>
        <p:nvSpPr>
          <p:cNvPr id="3" name="Content Placeholder 2"/>
          <p:cNvSpPr>
            <a:spLocks noGrp="1"/>
          </p:cNvSpPr>
          <p:nvPr>
            <p:ph idx="1"/>
          </p:nvPr>
        </p:nvSpPr>
        <p:spPr/>
        <p:txBody>
          <a:bodyPr>
            <a:normAutofit fontScale="85000" lnSpcReduction="20000"/>
          </a:bodyPr>
          <a:lstStyle/>
          <a:p>
            <a:r>
              <a:rPr lang="en-US" dirty="0" smtClean="0"/>
              <a:t>How </a:t>
            </a:r>
            <a:r>
              <a:rPr lang="en-US" dirty="0"/>
              <a:t>these questions are answered will inform the organization’s security needs as well as impact the user experience. It will be necessary to strike a balance between security and user experience based on needs. It is important to assess the risks being created by providing a better</a:t>
            </a:r>
            <a:endParaRPr lang="en-IE" dirty="0"/>
          </a:p>
          <a:p>
            <a:r>
              <a:rPr lang="en-US" dirty="0"/>
              <a:t>user experience.</a:t>
            </a:r>
            <a:endParaRPr lang="en-IE" dirty="0"/>
          </a:p>
          <a:p>
            <a:r>
              <a:rPr lang="en-US" dirty="0"/>
              <a:t> </a:t>
            </a:r>
            <a:endParaRPr lang="en-IE" dirty="0"/>
          </a:p>
          <a:p>
            <a:r>
              <a:rPr lang="en-US" dirty="0"/>
              <a:t>Instead of requiring the username and password every time, consider a design that uses an alternative password solely for the mobile app. For example, the user might first log in using their username and password, they would then generate a short, four digit PIN to access the application in future. Although this password itself is less secure than a normal password it can be designed to work only from that one mobile device and through no other service and can </a:t>
            </a:r>
            <a:r>
              <a:rPr lang="en-US" dirty="0" smtClean="0"/>
              <a:t>be</a:t>
            </a:r>
            <a:r>
              <a:rPr lang="ga-IE" dirty="0" smtClean="0"/>
              <a:t> </a:t>
            </a:r>
            <a:r>
              <a:rPr lang="en-US" dirty="0" smtClean="0"/>
              <a:t>revoked </a:t>
            </a:r>
            <a:r>
              <a:rPr lang="en-US" dirty="0"/>
              <a:t>if the device is compromised without inconveniencing the whole account.</a:t>
            </a:r>
            <a:endParaRPr lang="en-IE" dirty="0"/>
          </a:p>
          <a:p>
            <a:r>
              <a:rPr lang="en-US" dirty="0"/>
              <a:t/>
            </a:r>
            <a:br>
              <a:rPr lang="en-US" dirty="0"/>
            </a:br>
            <a:endParaRPr lang="en-IE" dirty="0"/>
          </a:p>
        </p:txBody>
      </p:sp>
    </p:spTree>
    <p:extLst>
      <p:ext uri="{BB962C8B-B14F-4D97-AF65-F5344CB8AC3E}">
        <p14:creationId xmlns:p14="http://schemas.microsoft.com/office/powerpoint/2010/main" val="14585395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a:t>
            </a:r>
            <a:endParaRPr lang="en-IE" dirty="0"/>
          </a:p>
        </p:txBody>
      </p:sp>
      <p:sp>
        <p:nvSpPr>
          <p:cNvPr id="3" name="Content Placeholder 2"/>
          <p:cNvSpPr>
            <a:spLocks noGrp="1"/>
          </p:cNvSpPr>
          <p:nvPr>
            <p:ph idx="1"/>
          </p:nvPr>
        </p:nvSpPr>
        <p:spPr/>
        <p:txBody>
          <a:bodyPr>
            <a:normAutofit fontScale="70000" lnSpcReduction="20000"/>
          </a:bodyPr>
          <a:lstStyle/>
          <a:p>
            <a:r>
              <a:rPr lang="en-US" dirty="0"/>
              <a:t>Two-factor authentication (TFA) for apps might be considered. Popular with online banking and corporate VPN applications, this is where, in addition to a password or PIN, a user </a:t>
            </a:r>
            <a:r>
              <a:rPr lang="en-US" dirty="0" smtClean="0"/>
              <a:t>has</a:t>
            </a:r>
            <a:r>
              <a:rPr lang="ga-IE" dirty="0" smtClean="0"/>
              <a:t> </a:t>
            </a:r>
            <a:r>
              <a:rPr lang="en-US" dirty="0" smtClean="0"/>
              <a:t>a </a:t>
            </a:r>
            <a:r>
              <a:rPr lang="en-US" dirty="0"/>
              <a:t>separate device that generates a one-time password. It is ideal in areas requiring extra security. As near-field- communication (NFC) becomes more popular there are possibilities to develop TFA solutions using NFC rather than one-time passwords. Such authentication will always be more secure but it requires users to carry another item </a:t>
            </a:r>
            <a:r>
              <a:rPr lang="en-US" dirty="0" smtClean="0"/>
              <a:t>of</a:t>
            </a:r>
            <a:r>
              <a:rPr lang="ga-IE" dirty="0" smtClean="0"/>
              <a:t> </a:t>
            </a:r>
            <a:r>
              <a:rPr lang="en-US" dirty="0" smtClean="0"/>
              <a:t>technology</a:t>
            </a:r>
            <a:r>
              <a:rPr lang="en-US" dirty="0"/>
              <a:t>. What impact would this have on users and would it limit people wanting to use the app?</a:t>
            </a:r>
            <a:endParaRPr lang="en-IE" dirty="0"/>
          </a:p>
          <a:p>
            <a:r>
              <a:rPr lang="en-US" dirty="0" smtClean="0"/>
              <a:t>Associated </a:t>
            </a:r>
            <a:r>
              <a:rPr lang="en-US" dirty="0"/>
              <a:t>to authentication are user interface and spyware issues. By essence, mobile apps are used in public spaces with surrounding people who may not be known to </a:t>
            </a:r>
            <a:r>
              <a:rPr lang="en-US" dirty="0" smtClean="0"/>
              <a:t>the</a:t>
            </a:r>
            <a:r>
              <a:rPr lang="ga-IE" dirty="0" smtClean="0"/>
              <a:t> </a:t>
            </a:r>
            <a:r>
              <a:rPr lang="en-US" dirty="0" smtClean="0"/>
              <a:t>user</a:t>
            </a:r>
            <a:r>
              <a:rPr lang="en-US" dirty="0"/>
              <a:t>. Warding against the curious or malicious onlooker, the recommendation would be to design a secure Graphical User Interface that uses a random numeric keypad, or ensures a password is not displayed in clear text. It is </a:t>
            </a:r>
            <a:r>
              <a:rPr lang="en-US" dirty="0" smtClean="0"/>
              <a:t>also</a:t>
            </a:r>
            <a:r>
              <a:rPr lang="ga-IE" dirty="0" smtClean="0"/>
              <a:t> </a:t>
            </a:r>
            <a:r>
              <a:rPr lang="en-US" dirty="0" smtClean="0"/>
              <a:t>recommended </a:t>
            </a:r>
            <a:r>
              <a:rPr lang="en-US" dirty="0"/>
              <a:t>to equip corporate smartphones with a privacy screen filter.</a:t>
            </a:r>
            <a:endParaRPr lang="en-IE" dirty="0"/>
          </a:p>
          <a:p>
            <a:r>
              <a:rPr lang="en-US" dirty="0" smtClean="0"/>
              <a:t>The </a:t>
            </a:r>
            <a:r>
              <a:rPr lang="en-US" dirty="0"/>
              <a:t>key to any decisions around authentication involves trade-offs between user experience and risk. The more layers of complexity are added the more risk of frustrating the user. What is being stored on the device? And if it </a:t>
            </a:r>
            <a:r>
              <a:rPr lang="en-US" dirty="0" smtClean="0"/>
              <a:t>were</a:t>
            </a:r>
            <a:r>
              <a:rPr lang="ga-IE" dirty="0" smtClean="0"/>
              <a:t> </a:t>
            </a:r>
            <a:r>
              <a:rPr lang="en-US" dirty="0" smtClean="0"/>
              <a:t>compromised </a:t>
            </a:r>
            <a:r>
              <a:rPr lang="en-US" dirty="0"/>
              <a:t>how will this impact the enterprise’s business? Is the act of creating a more secure authentication system due to perceived rather than actual risks? Once these issues are understood it will be possible to select the most suitable authentication mechanism. This may vary from app to app and from internal to external user depending on the overall mobile strategy.</a:t>
            </a:r>
            <a:endParaRPr lang="en-IE" dirty="0"/>
          </a:p>
          <a:p>
            <a:endParaRPr lang="en-IE" dirty="0"/>
          </a:p>
        </p:txBody>
      </p:sp>
    </p:spTree>
    <p:extLst>
      <p:ext uri="{BB962C8B-B14F-4D97-AF65-F5344CB8AC3E}">
        <p14:creationId xmlns:p14="http://schemas.microsoft.com/office/powerpoint/2010/main" val="3640910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a:t>
            </a:r>
            <a:endParaRPr lang="en-IE" dirty="0"/>
          </a:p>
        </p:txBody>
      </p:sp>
      <p:sp>
        <p:nvSpPr>
          <p:cNvPr id="3" name="Content Placeholder 2"/>
          <p:cNvSpPr>
            <a:spLocks noGrp="1"/>
          </p:cNvSpPr>
          <p:nvPr>
            <p:ph idx="1"/>
          </p:nvPr>
        </p:nvSpPr>
        <p:spPr/>
        <p:txBody>
          <a:bodyPr>
            <a:normAutofit/>
          </a:bodyPr>
          <a:lstStyle/>
          <a:p>
            <a:r>
              <a:rPr lang="en-US" dirty="0"/>
              <a:t>Internet access control and interface blockage </a:t>
            </a:r>
            <a:r>
              <a:rPr lang="en-US" dirty="0" smtClean="0"/>
              <a:t>issues</a:t>
            </a:r>
            <a:r>
              <a:rPr lang="ga-IE" dirty="0" smtClean="0"/>
              <a:t> </a:t>
            </a:r>
            <a:r>
              <a:rPr lang="en-US" dirty="0" smtClean="0"/>
              <a:t>must </a:t>
            </a:r>
            <a:r>
              <a:rPr lang="en-US" dirty="0"/>
              <a:t>also be addressed. These issues cannot be covered in detail within this paper but will include how to address direct access authorization, prohibition of split tunneling, and compulsory use of company Internet access. </a:t>
            </a:r>
            <a:endParaRPr lang="ga-IE" dirty="0" smtClean="0"/>
          </a:p>
          <a:p>
            <a:r>
              <a:rPr lang="en-US" dirty="0" smtClean="0"/>
              <a:t>One </a:t>
            </a:r>
            <a:r>
              <a:rPr lang="en-US" dirty="0"/>
              <a:t>way to avoid counterproductive employee activity, for example, </a:t>
            </a:r>
            <a:r>
              <a:rPr lang="en-US" dirty="0" smtClean="0"/>
              <a:t>is</a:t>
            </a:r>
            <a:r>
              <a:rPr lang="ga-IE" dirty="0" smtClean="0"/>
              <a:t> </a:t>
            </a:r>
            <a:r>
              <a:rPr lang="en-US" dirty="0" smtClean="0"/>
              <a:t>to </a:t>
            </a:r>
            <a:r>
              <a:rPr lang="en-US" dirty="0"/>
              <a:t>establish a company policy that requires users to agree that when a device is being used for work, it will be on the company network. If those employees know they must use the company’s wireless network, they will be more inclined to keep activities to company policy.</a:t>
            </a:r>
            <a:endParaRPr lang="en-IE" dirty="0"/>
          </a:p>
          <a:p>
            <a:endParaRPr lang="en-IE" dirty="0"/>
          </a:p>
        </p:txBody>
      </p:sp>
    </p:spTree>
    <p:extLst>
      <p:ext uri="{BB962C8B-B14F-4D97-AF65-F5344CB8AC3E}">
        <p14:creationId xmlns:p14="http://schemas.microsoft.com/office/powerpoint/2010/main" val="33990567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 Transit</a:t>
            </a:r>
            <a:r>
              <a:rPr lang="en-IE" dirty="0"/>
              <a:t/>
            </a:r>
            <a:br>
              <a:rPr lang="en-IE" dirty="0"/>
            </a:br>
            <a:endParaRPr lang="en-IE" dirty="0"/>
          </a:p>
        </p:txBody>
      </p:sp>
      <p:sp>
        <p:nvSpPr>
          <p:cNvPr id="3" name="Content Placeholder 2"/>
          <p:cNvSpPr>
            <a:spLocks noGrp="1"/>
          </p:cNvSpPr>
          <p:nvPr>
            <p:ph idx="1"/>
          </p:nvPr>
        </p:nvSpPr>
        <p:spPr/>
        <p:txBody>
          <a:bodyPr/>
          <a:lstStyle/>
          <a:p>
            <a:r>
              <a:rPr lang="en-US" dirty="0"/>
              <a:t>There are three main ways to securely transmit data to mobile devices: VPN, SSL, or custom encryption using third party or bespoke solutions. VPNs are the known and standard </a:t>
            </a:r>
            <a:r>
              <a:rPr lang="en-US" dirty="0" smtClean="0"/>
              <a:t>way</a:t>
            </a:r>
            <a:r>
              <a:rPr lang="ga-IE" dirty="0" smtClean="0"/>
              <a:t> </a:t>
            </a:r>
            <a:r>
              <a:rPr lang="en-US" dirty="0" smtClean="0"/>
              <a:t>to </a:t>
            </a:r>
            <a:r>
              <a:rPr lang="en-US" dirty="0"/>
              <a:t>secure sensitive data transmission for employees within an organization that requires access from a remote site. In most organizations they are used to access internal systems and are designed for traditional, not mobile, computing applications. </a:t>
            </a:r>
            <a:endParaRPr lang="ga-IE" dirty="0" smtClean="0"/>
          </a:p>
          <a:p>
            <a:r>
              <a:rPr lang="en-US" dirty="0" smtClean="0"/>
              <a:t>Although </a:t>
            </a:r>
            <a:r>
              <a:rPr lang="en-US" dirty="0"/>
              <a:t>VPNs can be used for mobile devices there are a number of drawbacks (unreliable and slow </a:t>
            </a:r>
            <a:r>
              <a:rPr lang="en-US" dirty="0" smtClean="0"/>
              <a:t>over</a:t>
            </a:r>
            <a:r>
              <a:rPr lang="ga-IE" dirty="0" smtClean="0"/>
              <a:t> </a:t>
            </a:r>
            <a:r>
              <a:rPr lang="en-US" dirty="0" smtClean="0"/>
              <a:t>2G/3G </a:t>
            </a:r>
            <a:r>
              <a:rPr lang="en-US" dirty="0"/>
              <a:t>connections, significant configuration overhead, poor user experience, </a:t>
            </a:r>
            <a:r>
              <a:rPr lang="en-US" dirty="0" err="1"/>
              <a:t>etc</a:t>
            </a:r>
            <a:r>
              <a:rPr lang="en-US" dirty="0"/>
              <a:t>).</a:t>
            </a:r>
            <a:endParaRPr lang="en-IE" dirty="0"/>
          </a:p>
          <a:p>
            <a:endParaRPr lang="en-IE" dirty="0"/>
          </a:p>
        </p:txBody>
      </p:sp>
    </p:spTree>
    <p:extLst>
      <p:ext uri="{BB962C8B-B14F-4D97-AF65-F5344CB8AC3E}">
        <p14:creationId xmlns:p14="http://schemas.microsoft.com/office/powerpoint/2010/main" val="3836345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 Transit</a:t>
            </a:r>
            <a:r>
              <a:rPr lang="en-IE" dirty="0"/>
              <a:t/>
            </a:r>
            <a:br>
              <a:rPr lang="en-IE" dirty="0"/>
            </a:br>
            <a:endParaRPr lang="en-IE" dirty="0"/>
          </a:p>
        </p:txBody>
      </p:sp>
      <p:sp>
        <p:nvSpPr>
          <p:cNvPr id="3" name="Content Placeholder 2"/>
          <p:cNvSpPr>
            <a:spLocks noGrp="1"/>
          </p:cNvSpPr>
          <p:nvPr>
            <p:ph idx="1"/>
          </p:nvPr>
        </p:nvSpPr>
        <p:spPr/>
        <p:txBody>
          <a:bodyPr/>
          <a:lstStyle/>
          <a:p>
            <a:r>
              <a:rPr lang="en-IE" dirty="0"/>
              <a:t>Ideally, a mobile security strategy that works for both internal and external users and that complements the mobile experience should be designed. The most popular way to secure data in transport from the physical connection is to use HTTPS (secure HTTP or SSL, more correctly referred </a:t>
            </a:r>
            <a:r>
              <a:rPr lang="en-IE" dirty="0" smtClean="0"/>
              <a:t>to</a:t>
            </a:r>
            <a:r>
              <a:rPr lang="ga-IE" dirty="0" smtClean="0"/>
              <a:t> </a:t>
            </a:r>
            <a:r>
              <a:rPr lang="en-IE" dirty="0" smtClean="0"/>
              <a:t>as </a:t>
            </a:r>
            <a:r>
              <a:rPr lang="en-IE" dirty="0"/>
              <a:t>TLS). </a:t>
            </a:r>
            <a:endParaRPr lang="ga-IE" dirty="0" smtClean="0"/>
          </a:p>
          <a:p>
            <a:r>
              <a:rPr lang="en-IE" dirty="0" smtClean="0"/>
              <a:t>The </a:t>
            </a:r>
            <a:r>
              <a:rPr lang="en-IE" dirty="0"/>
              <a:t>technology is tried and trusted and for all but the most secure data, when twinned with suitable authentication and access control mechanisms, offers a high level of security.</a:t>
            </a:r>
          </a:p>
          <a:p>
            <a:r>
              <a:rPr lang="en-IE" dirty="0"/>
              <a:t> </a:t>
            </a:r>
            <a:endParaRPr lang="en-IE" dirty="0"/>
          </a:p>
        </p:txBody>
      </p:sp>
      <p:grpSp>
        <p:nvGrpSpPr>
          <p:cNvPr id="5" name="Group 1"/>
          <p:cNvGrpSpPr>
            <a:grpSpLocks/>
          </p:cNvGrpSpPr>
          <p:nvPr/>
        </p:nvGrpSpPr>
        <p:grpSpPr bwMode="auto">
          <a:xfrm>
            <a:off x="2841625" y="911225"/>
            <a:ext cx="1588" cy="261938"/>
            <a:chOff x="4474" y="1434"/>
            <a:chExt cx="2" cy="412"/>
          </a:xfrm>
        </p:grpSpPr>
        <p:sp>
          <p:nvSpPr>
            <p:cNvPr id="6" name="Freeform 2"/>
            <p:cNvSpPr>
              <a:spLocks/>
            </p:cNvSpPr>
            <p:nvPr/>
          </p:nvSpPr>
          <p:spPr bwMode="auto">
            <a:xfrm>
              <a:off x="4474" y="1434"/>
              <a:ext cx="2" cy="412"/>
            </a:xfrm>
            <a:custGeom>
              <a:avLst/>
              <a:gdLst>
                <a:gd name="T0" fmla="+- 0 1434 1434"/>
                <a:gd name="T1" fmla="*/ 1434 h 412"/>
                <a:gd name="T2" fmla="+- 0 1846 1434"/>
                <a:gd name="T3" fmla="*/ 1846 h 412"/>
                <a:gd name="T4" fmla="+- 0 1434 1434"/>
                <a:gd name="T5" fmla="*/ 1434 h 412"/>
              </a:gdLst>
              <a:ahLst/>
              <a:cxnLst>
                <a:cxn ang="0">
                  <a:pos x="0" y="T1"/>
                </a:cxn>
                <a:cxn ang="0">
                  <a:pos x="0" y="T3"/>
                </a:cxn>
                <a:cxn ang="0">
                  <a:pos x="0" y="T5"/>
                </a:cxn>
              </a:cxnLst>
              <a:rect l="0" t="0" r="r" b="b"/>
              <a:pathLst>
                <a:path h="412">
                  <a:moveTo>
                    <a:pt x="0" y="0"/>
                  </a:moveTo>
                  <a:lnTo>
                    <a:pt x="0" y="412"/>
                  </a:lnTo>
                  <a:lnTo>
                    <a:pt x="0" y="0"/>
                  </a:lnTo>
                </a:path>
              </a:pathLst>
            </a:custGeom>
            <a:solidFill>
              <a:srgbClr val="B03B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spTree>
    <p:extLst>
      <p:ext uri="{BB962C8B-B14F-4D97-AF65-F5344CB8AC3E}">
        <p14:creationId xmlns:p14="http://schemas.microsoft.com/office/powerpoint/2010/main" val="3494713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Data in transit</a:t>
            </a:r>
            <a:endParaRPr lang="en-IE" dirty="0"/>
          </a:p>
        </p:txBody>
      </p:sp>
      <p:sp>
        <p:nvSpPr>
          <p:cNvPr id="3" name="Content Placeholder 2"/>
          <p:cNvSpPr>
            <a:spLocks noGrp="1"/>
          </p:cNvSpPr>
          <p:nvPr>
            <p:ph idx="1"/>
          </p:nvPr>
        </p:nvSpPr>
        <p:spPr/>
        <p:txBody>
          <a:bodyPr/>
          <a:lstStyle/>
          <a:p>
            <a:endParaRPr lang="en-IE" dirty="0"/>
          </a:p>
        </p:txBody>
      </p:sp>
      <p:graphicFrame>
        <p:nvGraphicFramePr>
          <p:cNvPr id="5" name="Object 4"/>
          <p:cNvGraphicFramePr>
            <a:graphicFrameLocks noChangeAspect="1"/>
          </p:cNvGraphicFramePr>
          <p:nvPr>
            <p:extLst>
              <p:ext uri="{D42A27DB-BD31-4B8C-83A1-F6EECF244321}">
                <p14:modId xmlns:p14="http://schemas.microsoft.com/office/powerpoint/2010/main" val="3006650862"/>
              </p:ext>
            </p:extLst>
          </p:nvPr>
        </p:nvGraphicFramePr>
        <p:xfrm>
          <a:off x="1804179" y="2602051"/>
          <a:ext cx="6496050" cy="3097213"/>
        </p:xfrm>
        <a:graphic>
          <a:graphicData uri="http://schemas.openxmlformats.org/presentationml/2006/ole">
            <mc:AlternateContent xmlns:mc="http://schemas.openxmlformats.org/markup-compatibility/2006">
              <mc:Choice xmlns:v="urn:schemas-microsoft-com:vml" Requires="v">
                <p:oleObj spid="_x0000_s11265" name="Document" r:id="rId3" imgW="6496251" imgH="3097433" progId="Word.Document.12">
                  <p:embed/>
                </p:oleObj>
              </mc:Choice>
              <mc:Fallback>
                <p:oleObj name="Document" r:id="rId3" imgW="6496251" imgH="3097433" progId="Word.Document.12">
                  <p:embed/>
                  <p:pic>
                    <p:nvPicPr>
                      <p:cNvPr id="0" name=""/>
                      <p:cNvPicPr/>
                      <p:nvPr/>
                    </p:nvPicPr>
                    <p:blipFill>
                      <a:blip r:embed="rId4"/>
                      <a:stretch>
                        <a:fillRect/>
                      </a:stretch>
                    </p:blipFill>
                    <p:spPr>
                      <a:xfrm>
                        <a:off x="1804179" y="2602051"/>
                        <a:ext cx="6496050" cy="3097213"/>
                      </a:xfrm>
                      <a:prstGeom prst="rect">
                        <a:avLst/>
                      </a:prstGeom>
                    </p:spPr>
                  </p:pic>
                </p:oleObj>
              </mc:Fallback>
            </mc:AlternateContent>
          </a:graphicData>
        </a:graphic>
      </p:graphicFrame>
    </p:spTree>
    <p:extLst>
      <p:ext uri="{BB962C8B-B14F-4D97-AF65-F5344CB8AC3E}">
        <p14:creationId xmlns:p14="http://schemas.microsoft.com/office/powerpoint/2010/main" val="2007117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 Transit</a:t>
            </a:r>
            <a:r>
              <a:rPr lang="en-IE" dirty="0"/>
              <a:t/>
            </a:r>
            <a:br>
              <a:rPr lang="en-IE" dirty="0"/>
            </a:br>
            <a:endParaRPr lang="en-IE" dirty="0"/>
          </a:p>
        </p:txBody>
      </p:sp>
      <p:sp>
        <p:nvSpPr>
          <p:cNvPr id="3" name="Content Placeholder 2"/>
          <p:cNvSpPr>
            <a:spLocks noGrp="1"/>
          </p:cNvSpPr>
          <p:nvPr>
            <p:ph idx="1"/>
          </p:nvPr>
        </p:nvSpPr>
        <p:spPr/>
        <p:txBody>
          <a:bodyPr>
            <a:normAutofit fontScale="92500" lnSpcReduction="20000"/>
          </a:bodyPr>
          <a:lstStyle/>
          <a:p>
            <a:r>
              <a:rPr lang="en-US" dirty="0"/>
              <a:t>There are two approaches to bespoke encryption  if there is a question of whether or not HTTPS will provide sufficient encryption. Transmitting all data with bespoke encryption</a:t>
            </a:r>
            <a:endParaRPr lang="en-IE" dirty="0"/>
          </a:p>
          <a:p>
            <a:r>
              <a:rPr lang="en-US" dirty="0"/>
              <a:t>will necessitate writing a native (or hybrid) application to take advantage of the device’s capabilities. Investing in bespoke encryption can be both time-consuming and risky. Without a suitable strategy around key exchange and storage, there is a risk of data being less secure than if SSL is used.</a:t>
            </a:r>
            <a:endParaRPr lang="en-IE" dirty="0"/>
          </a:p>
          <a:p>
            <a:r>
              <a:rPr lang="en-US" dirty="0"/>
              <a:t> </a:t>
            </a:r>
            <a:endParaRPr lang="en-IE" dirty="0"/>
          </a:p>
          <a:p>
            <a:r>
              <a:rPr lang="en-US" dirty="0"/>
              <a:t>If there is a willingness to invest in third party components, security frameworks and mobile enterprise application platforms (MEAPs) exist that can deliver high levels of security. Some of these have received FIPS 140-2 accreditation in the USA and similar levels elsewhere. There are many third party options to consider. Some are capable of securing data at rest, as well as data in transit.</a:t>
            </a:r>
            <a:endParaRPr lang="en-IE" dirty="0"/>
          </a:p>
        </p:txBody>
      </p:sp>
    </p:spTree>
    <p:extLst>
      <p:ext uri="{BB962C8B-B14F-4D97-AF65-F5344CB8AC3E}">
        <p14:creationId xmlns:p14="http://schemas.microsoft.com/office/powerpoint/2010/main" val="910967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Rest</a:t>
            </a:r>
            <a:r>
              <a:rPr lang="en-IE" dirty="0"/>
              <a:t/>
            </a:r>
            <a:br>
              <a:rPr lang="en-IE" dirty="0"/>
            </a:br>
            <a:endParaRPr lang="en-IE" dirty="0"/>
          </a:p>
        </p:txBody>
      </p:sp>
      <p:sp>
        <p:nvSpPr>
          <p:cNvPr id="3" name="Content Placeholder 2"/>
          <p:cNvSpPr>
            <a:spLocks noGrp="1"/>
          </p:cNvSpPr>
          <p:nvPr>
            <p:ph idx="1"/>
          </p:nvPr>
        </p:nvSpPr>
        <p:spPr/>
        <p:txBody>
          <a:bodyPr>
            <a:normAutofit lnSpcReduction="10000"/>
          </a:bodyPr>
          <a:lstStyle/>
          <a:p>
            <a:r>
              <a:rPr lang="en-US" dirty="0"/>
              <a:t>In a native (or hybrid) app, consideration must be given to what is done with any data that is downloaded.  It can be stored on the device’s internal storage but that obviously poses a security risk. To store data securely requires it to be encrypted. There are two ways to do this: either relying on the device’s built in encryption systems or by using some form of bespoke or third party encryption technology within the application.</a:t>
            </a:r>
            <a:endParaRPr lang="en-IE" dirty="0"/>
          </a:p>
          <a:p>
            <a:r>
              <a:rPr lang="en-US" dirty="0"/>
              <a:t> </a:t>
            </a:r>
            <a:r>
              <a:rPr lang="en-US" dirty="0" smtClean="0"/>
              <a:t>It </a:t>
            </a:r>
            <a:r>
              <a:rPr lang="en-US" dirty="0"/>
              <a:t>may be necessary to store many details: usernames, passwords, authentication tokens, encryption keys and personal data related to the user or the organization. </a:t>
            </a:r>
            <a:endParaRPr lang="ga-IE" dirty="0" smtClean="0"/>
          </a:p>
          <a:p>
            <a:r>
              <a:rPr lang="en-US" dirty="0"/>
              <a:t>Taking</a:t>
            </a:r>
            <a:r>
              <a:rPr lang="ga-IE" dirty="0"/>
              <a:t> </a:t>
            </a:r>
            <a:r>
              <a:rPr lang="en-US" dirty="0"/>
              <a:t>additional precautions to protect access to anything stored and data backup is prudent. Depending on the level of security needed there are several approaches.</a:t>
            </a:r>
            <a:endParaRPr lang="en-IE" dirty="0"/>
          </a:p>
          <a:p>
            <a:endParaRPr lang="en-IE" dirty="0"/>
          </a:p>
        </p:txBody>
      </p:sp>
    </p:spTree>
    <p:extLst>
      <p:ext uri="{BB962C8B-B14F-4D97-AF65-F5344CB8AC3E}">
        <p14:creationId xmlns:p14="http://schemas.microsoft.com/office/powerpoint/2010/main" val="12887137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Rest</a:t>
            </a:r>
            <a:r>
              <a:rPr lang="en-IE" dirty="0"/>
              <a:t/>
            </a:r>
            <a:br>
              <a:rPr lang="en-IE" dirty="0"/>
            </a:br>
            <a:endParaRPr lang="en-IE" dirty="0"/>
          </a:p>
        </p:txBody>
      </p:sp>
      <p:sp>
        <p:nvSpPr>
          <p:cNvPr id="3" name="Content Placeholder 2"/>
          <p:cNvSpPr>
            <a:spLocks noGrp="1"/>
          </p:cNvSpPr>
          <p:nvPr>
            <p:ph idx="1"/>
          </p:nvPr>
        </p:nvSpPr>
        <p:spPr/>
        <p:txBody>
          <a:bodyPr>
            <a:normAutofit fontScale="70000" lnSpcReduction="20000"/>
          </a:bodyPr>
          <a:lstStyle/>
          <a:p>
            <a:r>
              <a:rPr lang="en-US" dirty="0"/>
              <a:t> </a:t>
            </a:r>
            <a:r>
              <a:rPr lang="en-US" dirty="0" smtClean="0"/>
              <a:t>Most </a:t>
            </a:r>
            <a:r>
              <a:rPr lang="en-US" dirty="0"/>
              <a:t>mobile operating systems support some form of device encryption – this is operating system data protection. Android, iOS and Windows Phone all operate with full disk encryption, similar to that employed on laptops. The entire device is encrypted when it is not being used, offering great protection for stolen devices being cracked but none from malware on the device itself. These forms of encryption tend to rely on the user’s device PIN, but if the PIN is a simple four-digit number</a:t>
            </a:r>
            <a:endParaRPr lang="en-IE" dirty="0"/>
          </a:p>
          <a:p>
            <a:r>
              <a:rPr lang="en-US" dirty="0"/>
              <a:t>it is often possible to decrypt the data forensically in a matter of minutes10. Requiring longer, more complex alphanumeric passwords has been proven to be secure11. The information being stored on the device will determine whether these forms of encryption are sufficient, but what if a device is lost or stolen? It may be possible to wipe a corporate device, using a mobile device management (MDM) system to protect the data, but what wider impact would occur if a customer’s </a:t>
            </a:r>
            <a:r>
              <a:rPr lang="en-US" dirty="0" smtClean="0"/>
              <a:t>device</a:t>
            </a:r>
            <a:r>
              <a:rPr lang="ga-IE" dirty="0" smtClean="0"/>
              <a:t> </a:t>
            </a:r>
            <a:r>
              <a:rPr lang="en-US" dirty="0" smtClean="0"/>
              <a:t>were </a:t>
            </a:r>
            <a:r>
              <a:rPr lang="en-US" dirty="0"/>
              <a:t>stolen?</a:t>
            </a:r>
            <a:endParaRPr lang="en-IE" dirty="0"/>
          </a:p>
          <a:p>
            <a:r>
              <a:rPr lang="en-US" dirty="0"/>
              <a:t> </a:t>
            </a:r>
            <a:endParaRPr lang="en-IE" dirty="0"/>
          </a:p>
          <a:p>
            <a:r>
              <a:rPr lang="en-US" dirty="0"/>
              <a:t>If these standard operating system levels of protection are insufficient, it may be necessary to consider third party or custom solutions to encryption. This can be baked into the development process. The ultimate level of security can be obtained by using a secure container on the device where sensitive information is stored separately from the standard OS data on the device, even being protected in the case of a jailbreak or rooting.</a:t>
            </a:r>
            <a:endParaRPr lang="en-IE" dirty="0"/>
          </a:p>
          <a:p>
            <a:r>
              <a:rPr lang="en-US" dirty="0"/>
              <a:t/>
            </a:r>
            <a:br>
              <a:rPr lang="en-US" dirty="0"/>
            </a:br>
            <a:endParaRPr lang="en-IE" dirty="0"/>
          </a:p>
        </p:txBody>
      </p:sp>
    </p:spTree>
    <p:extLst>
      <p:ext uri="{BB962C8B-B14F-4D97-AF65-F5344CB8AC3E}">
        <p14:creationId xmlns:p14="http://schemas.microsoft.com/office/powerpoint/2010/main" val="3987860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Module Assessment Strategy</a:t>
            </a:r>
            <a:endParaRPr lang="en-IE" dirty="0"/>
          </a:p>
        </p:txBody>
      </p:sp>
      <p:sp>
        <p:nvSpPr>
          <p:cNvPr id="3" name="Content Placeholder 2"/>
          <p:cNvSpPr>
            <a:spLocks noGrp="1"/>
          </p:cNvSpPr>
          <p:nvPr>
            <p:ph idx="1"/>
          </p:nvPr>
        </p:nvSpPr>
        <p:spPr/>
        <p:txBody>
          <a:bodyPr/>
          <a:lstStyle/>
          <a:p>
            <a:r>
              <a:rPr lang="en-IE" dirty="0" smtClean="0"/>
              <a:t>Allocation </a:t>
            </a:r>
            <a:r>
              <a:rPr lang="en-IE" dirty="0"/>
              <a:t>of marks</a:t>
            </a:r>
          </a:p>
          <a:p>
            <a:pPr lvl="1"/>
            <a:r>
              <a:rPr lang="en-IE" dirty="0"/>
              <a:t>Terminal Exam 50</a:t>
            </a:r>
            <a:r>
              <a:rPr lang="en-IE" dirty="0" smtClean="0"/>
              <a:t>%</a:t>
            </a:r>
            <a:r>
              <a:rPr lang="ga-IE" dirty="0" smtClean="0"/>
              <a:t> - end of semester</a:t>
            </a:r>
            <a:endParaRPr lang="en-IE" dirty="0"/>
          </a:p>
          <a:p>
            <a:pPr lvl="1"/>
            <a:r>
              <a:rPr lang="en-IE" dirty="0"/>
              <a:t>Project 50</a:t>
            </a:r>
            <a:r>
              <a:rPr lang="en-IE" dirty="0" smtClean="0"/>
              <a:t>%</a:t>
            </a:r>
            <a:r>
              <a:rPr lang="ga-IE" dirty="0" smtClean="0"/>
              <a:t> - week 9</a:t>
            </a:r>
            <a:endParaRPr lang="en-IE" dirty="0"/>
          </a:p>
          <a:p>
            <a:pPr lvl="1"/>
            <a:r>
              <a:rPr lang="en-IE" dirty="0"/>
              <a:t>Total 100%</a:t>
            </a:r>
          </a:p>
        </p:txBody>
      </p:sp>
    </p:spTree>
    <p:extLst>
      <p:ext uri="{BB962C8B-B14F-4D97-AF65-F5344CB8AC3E}">
        <p14:creationId xmlns:p14="http://schemas.microsoft.com/office/powerpoint/2010/main" val="6191748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Rest</a:t>
            </a:r>
            <a:r>
              <a:rPr lang="en-IE" dirty="0"/>
              <a:t/>
            </a:r>
            <a:br>
              <a:rPr lang="en-IE" dirty="0"/>
            </a:br>
            <a:endParaRPr lang="en-IE" dirty="0"/>
          </a:p>
        </p:txBody>
      </p:sp>
      <p:sp>
        <p:nvSpPr>
          <p:cNvPr id="3" name="Content Placeholder 2"/>
          <p:cNvSpPr>
            <a:spLocks noGrp="1"/>
          </p:cNvSpPr>
          <p:nvPr>
            <p:ph idx="1"/>
          </p:nvPr>
        </p:nvSpPr>
        <p:spPr/>
        <p:txBody>
          <a:bodyPr>
            <a:normAutofit/>
          </a:bodyPr>
          <a:lstStyle/>
          <a:p>
            <a:r>
              <a:rPr lang="en-US" dirty="0"/>
              <a:t> </a:t>
            </a:r>
            <a:br>
              <a:rPr lang="en-US" dirty="0"/>
            </a:br>
            <a:endParaRPr lang="en-IE" dirty="0"/>
          </a:p>
        </p:txBody>
      </p:sp>
      <p:graphicFrame>
        <p:nvGraphicFramePr>
          <p:cNvPr id="5" name="Object 4"/>
          <p:cNvGraphicFramePr>
            <a:graphicFrameLocks noChangeAspect="1"/>
          </p:cNvGraphicFramePr>
          <p:nvPr>
            <p:extLst>
              <p:ext uri="{D42A27DB-BD31-4B8C-83A1-F6EECF244321}">
                <p14:modId xmlns:p14="http://schemas.microsoft.com/office/powerpoint/2010/main" val="2250941289"/>
              </p:ext>
            </p:extLst>
          </p:nvPr>
        </p:nvGraphicFramePr>
        <p:xfrm>
          <a:off x="1933575" y="1974282"/>
          <a:ext cx="6496050" cy="4046537"/>
        </p:xfrm>
        <a:graphic>
          <a:graphicData uri="http://schemas.openxmlformats.org/presentationml/2006/ole">
            <mc:AlternateContent xmlns:mc="http://schemas.openxmlformats.org/markup-compatibility/2006">
              <mc:Choice xmlns:v="urn:schemas-microsoft-com:vml" Requires="v">
                <p:oleObj spid="_x0000_s12289" name="Document" r:id="rId3" imgW="6496251" imgH="4046698" progId="Word.Document.12">
                  <p:embed/>
                </p:oleObj>
              </mc:Choice>
              <mc:Fallback>
                <p:oleObj name="Document" r:id="rId3" imgW="6496251" imgH="4046698" progId="Word.Document.12">
                  <p:embed/>
                  <p:pic>
                    <p:nvPicPr>
                      <p:cNvPr id="0" name=""/>
                      <p:cNvPicPr/>
                      <p:nvPr/>
                    </p:nvPicPr>
                    <p:blipFill>
                      <a:blip r:embed="rId4"/>
                      <a:stretch>
                        <a:fillRect/>
                      </a:stretch>
                    </p:blipFill>
                    <p:spPr>
                      <a:xfrm>
                        <a:off x="1933575" y="1974282"/>
                        <a:ext cx="6496050" cy="4046537"/>
                      </a:xfrm>
                      <a:prstGeom prst="rect">
                        <a:avLst/>
                      </a:prstGeom>
                    </p:spPr>
                  </p:pic>
                </p:oleObj>
              </mc:Fallback>
            </mc:AlternateContent>
          </a:graphicData>
        </a:graphic>
      </p:graphicFrame>
    </p:spTree>
    <p:extLst>
      <p:ext uri="{BB962C8B-B14F-4D97-AF65-F5344CB8AC3E}">
        <p14:creationId xmlns:p14="http://schemas.microsoft.com/office/powerpoint/2010/main" val="3163634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Delivering Secured Mobile </a:t>
            </a:r>
            <a:r>
              <a:rPr lang="en-US" b="1" dirty="0" smtClean="0"/>
              <a:t>Solutions</a:t>
            </a:r>
            <a:endParaRPr lang="en-IE" dirty="0"/>
          </a:p>
        </p:txBody>
      </p:sp>
      <p:sp>
        <p:nvSpPr>
          <p:cNvPr id="3" name="Content Placeholder 2"/>
          <p:cNvSpPr>
            <a:spLocks noGrp="1"/>
          </p:cNvSpPr>
          <p:nvPr>
            <p:ph idx="1"/>
          </p:nvPr>
        </p:nvSpPr>
        <p:spPr>
          <a:xfrm>
            <a:off x="1422490" y="2108481"/>
            <a:ext cx="8946541" cy="4195481"/>
          </a:xfrm>
        </p:spPr>
        <p:txBody>
          <a:bodyPr/>
          <a:lstStyle/>
          <a:p>
            <a:endParaRPr lang="en-IE" dirty="0"/>
          </a:p>
        </p:txBody>
      </p:sp>
      <p:grpSp>
        <p:nvGrpSpPr>
          <p:cNvPr id="4" name="Group 2"/>
          <p:cNvGrpSpPr>
            <a:grpSpLocks/>
          </p:cNvGrpSpPr>
          <p:nvPr/>
        </p:nvGrpSpPr>
        <p:grpSpPr bwMode="auto">
          <a:xfrm>
            <a:off x="2145702" y="1853248"/>
            <a:ext cx="6894782" cy="4450920"/>
            <a:chOff x="0" y="7350"/>
            <a:chExt cx="11906" cy="9488"/>
          </a:xfrm>
        </p:grpSpPr>
        <p:grpSp>
          <p:nvGrpSpPr>
            <p:cNvPr id="5" name="Group 3"/>
            <p:cNvGrpSpPr>
              <a:grpSpLocks/>
            </p:cNvGrpSpPr>
            <p:nvPr/>
          </p:nvGrpSpPr>
          <p:grpSpPr bwMode="auto">
            <a:xfrm>
              <a:off x="0" y="7556"/>
              <a:ext cx="11906" cy="9282"/>
              <a:chOff x="0" y="7556"/>
              <a:chExt cx="11906" cy="9282"/>
            </a:xfrm>
          </p:grpSpPr>
          <p:sp>
            <p:nvSpPr>
              <p:cNvPr id="14" name="Freeform 4"/>
              <p:cNvSpPr>
                <a:spLocks/>
              </p:cNvSpPr>
              <p:nvPr/>
            </p:nvSpPr>
            <p:spPr bwMode="auto">
              <a:xfrm>
                <a:off x="0" y="7556"/>
                <a:ext cx="11906" cy="9282"/>
              </a:xfrm>
              <a:custGeom>
                <a:avLst/>
                <a:gdLst>
                  <a:gd name="T0" fmla="*/ 0 w 11906"/>
                  <a:gd name="T1" fmla="+- 0 8553 7556"/>
                  <a:gd name="T2" fmla="*/ 8553 h 9282"/>
                  <a:gd name="T3" fmla="*/ 0 w 11906"/>
                  <a:gd name="T4" fmla="+- 0 16838 7556"/>
                  <a:gd name="T5" fmla="*/ 16838 h 9282"/>
                  <a:gd name="T6" fmla="*/ 11906 w 11906"/>
                  <a:gd name="T7" fmla="+- 0 16838 7556"/>
                  <a:gd name="T8" fmla="*/ 16838 h 9282"/>
                  <a:gd name="T9" fmla="*/ 11906 w 11906"/>
                  <a:gd name="T10" fmla="+- 0 9918 7556"/>
                  <a:gd name="T11" fmla="*/ 9918 h 9282"/>
                  <a:gd name="T12" fmla="*/ 1960 w 11906"/>
                  <a:gd name="T13" fmla="+- 0 9918 7556"/>
                  <a:gd name="T14" fmla="*/ 9918 h 9282"/>
                  <a:gd name="T15" fmla="*/ 1903 w 11906"/>
                  <a:gd name="T16" fmla="+- 0 9724 7556"/>
                  <a:gd name="T17" fmla="*/ 9724 h 9282"/>
                  <a:gd name="T18" fmla="*/ 1850 w 11906"/>
                  <a:gd name="T19" fmla="+- 0 9548 7556"/>
                  <a:gd name="T20" fmla="*/ 9548 h 9282"/>
                  <a:gd name="T21" fmla="*/ 1800 w 11906"/>
                  <a:gd name="T22" fmla="+- 0 9391 7556"/>
                  <a:gd name="T23" fmla="*/ 9391 h 9282"/>
                  <a:gd name="T24" fmla="*/ 1752 w 11906"/>
                  <a:gd name="T25" fmla="+- 0 9252 7556"/>
                  <a:gd name="T26" fmla="*/ 9252 h 9282"/>
                  <a:gd name="T27" fmla="*/ 1705 w 11906"/>
                  <a:gd name="T28" fmla="+- 0 9129 7556"/>
                  <a:gd name="T29" fmla="*/ 9129 h 9282"/>
                  <a:gd name="T30" fmla="*/ 1656 w 11906"/>
                  <a:gd name="T31" fmla="+- 0 9021 7556"/>
                  <a:gd name="T32" fmla="*/ 9021 h 9282"/>
                  <a:gd name="T33" fmla="*/ 1605 w 11906"/>
                  <a:gd name="T34" fmla="+- 0 8928 7556"/>
                  <a:gd name="T35" fmla="*/ 8928 h 9282"/>
                  <a:gd name="T36" fmla="*/ 1550 w 11906"/>
                  <a:gd name="T37" fmla="+- 0 8848 7556"/>
                  <a:gd name="T38" fmla="*/ 8848 h 9282"/>
                  <a:gd name="T39" fmla="*/ 1489 w 11906"/>
                  <a:gd name="T40" fmla="+- 0 8780 7556"/>
                  <a:gd name="T41" fmla="*/ 8780 h 9282"/>
                  <a:gd name="T42" fmla="*/ 1422 w 11906"/>
                  <a:gd name="T43" fmla="+- 0 8724 7556"/>
                  <a:gd name="T44" fmla="*/ 8724 h 9282"/>
                  <a:gd name="T45" fmla="*/ 1347 w 11906"/>
                  <a:gd name="T46" fmla="+- 0 8677 7556"/>
                  <a:gd name="T47" fmla="*/ 8677 h 9282"/>
                  <a:gd name="T48" fmla="*/ 1262 w 11906"/>
                  <a:gd name="T49" fmla="+- 0 8640 7556"/>
                  <a:gd name="T50" fmla="*/ 8640 h 9282"/>
                  <a:gd name="T51" fmla="*/ 1165 w 11906"/>
                  <a:gd name="T52" fmla="+- 0 8611 7556"/>
                  <a:gd name="T53" fmla="*/ 8611 h 9282"/>
                  <a:gd name="T54" fmla="*/ 1057 w 11906"/>
                  <a:gd name="T55" fmla="+- 0 8590 7556"/>
                  <a:gd name="T56" fmla="*/ 8590 h 9282"/>
                  <a:gd name="T57" fmla="*/ 935 w 11906"/>
                  <a:gd name="T58" fmla="+- 0 8574 7556"/>
                  <a:gd name="T59" fmla="*/ 8574 h 9282"/>
                  <a:gd name="T60" fmla="*/ 797 w 11906"/>
                  <a:gd name="T61" fmla="+- 0 8564 7556"/>
                  <a:gd name="T62" fmla="*/ 8564 h 9282"/>
                  <a:gd name="T63" fmla="*/ 642 w 11906"/>
                  <a:gd name="T64" fmla="+- 0 8557 7556"/>
                  <a:gd name="T65" fmla="*/ 8557 h 9282"/>
                  <a:gd name="T66" fmla="*/ 470 w 11906"/>
                  <a:gd name="T67" fmla="+- 0 8554 7556"/>
                  <a:gd name="T68" fmla="*/ 8554 h 9282"/>
                  <a:gd name="T69" fmla="*/ 0 w 11906"/>
                  <a:gd name="T70" fmla="+- 0 8553 7556"/>
                  <a:gd name="T71" fmla="*/ 8553 h 9282"/>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 ang="0">
                    <a:pos x="T51" y="T53"/>
                  </a:cxn>
                  <a:cxn ang="0">
                    <a:pos x="T54" y="T56"/>
                  </a:cxn>
                  <a:cxn ang="0">
                    <a:pos x="T57" y="T59"/>
                  </a:cxn>
                  <a:cxn ang="0">
                    <a:pos x="T60" y="T62"/>
                  </a:cxn>
                  <a:cxn ang="0">
                    <a:pos x="T63" y="T65"/>
                  </a:cxn>
                  <a:cxn ang="0">
                    <a:pos x="T66" y="T68"/>
                  </a:cxn>
                  <a:cxn ang="0">
                    <a:pos x="T69" y="T71"/>
                  </a:cxn>
                </a:cxnLst>
                <a:rect l="0" t="0" r="r" b="b"/>
                <a:pathLst>
                  <a:path w="11906" h="9282">
                    <a:moveTo>
                      <a:pt x="0" y="997"/>
                    </a:moveTo>
                    <a:lnTo>
                      <a:pt x="0" y="9282"/>
                    </a:lnTo>
                    <a:lnTo>
                      <a:pt x="11906" y="9282"/>
                    </a:lnTo>
                    <a:lnTo>
                      <a:pt x="11906" y="2362"/>
                    </a:lnTo>
                    <a:lnTo>
                      <a:pt x="1960" y="2362"/>
                    </a:lnTo>
                    <a:lnTo>
                      <a:pt x="1903" y="2168"/>
                    </a:lnTo>
                    <a:lnTo>
                      <a:pt x="1850" y="1992"/>
                    </a:lnTo>
                    <a:lnTo>
                      <a:pt x="1800" y="1835"/>
                    </a:lnTo>
                    <a:lnTo>
                      <a:pt x="1752" y="1696"/>
                    </a:lnTo>
                    <a:lnTo>
                      <a:pt x="1705" y="1573"/>
                    </a:lnTo>
                    <a:lnTo>
                      <a:pt x="1656" y="1465"/>
                    </a:lnTo>
                    <a:lnTo>
                      <a:pt x="1605" y="1372"/>
                    </a:lnTo>
                    <a:lnTo>
                      <a:pt x="1550" y="1292"/>
                    </a:lnTo>
                    <a:lnTo>
                      <a:pt x="1489" y="1224"/>
                    </a:lnTo>
                    <a:lnTo>
                      <a:pt x="1422" y="1168"/>
                    </a:lnTo>
                    <a:lnTo>
                      <a:pt x="1347" y="1121"/>
                    </a:lnTo>
                    <a:lnTo>
                      <a:pt x="1262" y="1084"/>
                    </a:lnTo>
                    <a:lnTo>
                      <a:pt x="1165" y="1055"/>
                    </a:lnTo>
                    <a:lnTo>
                      <a:pt x="1057" y="1034"/>
                    </a:lnTo>
                    <a:lnTo>
                      <a:pt x="935" y="1018"/>
                    </a:lnTo>
                    <a:lnTo>
                      <a:pt x="797" y="1008"/>
                    </a:lnTo>
                    <a:lnTo>
                      <a:pt x="642" y="1001"/>
                    </a:lnTo>
                    <a:lnTo>
                      <a:pt x="470" y="998"/>
                    </a:lnTo>
                    <a:lnTo>
                      <a:pt x="0" y="997"/>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15" name="Freeform 5"/>
              <p:cNvSpPr>
                <a:spLocks/>
              </p:cNvSpPr>
              <p:nvPr/>
            </p:nvSpPr>
            <p:spPr bwMode="auto">
              <a:xfrm>
                <a:off x="0" y="7556"/>
                <a:ext cx="11906" cy="9282"/>
              </a:xfrm>
              <a:custGeom>
                <a:avLst/>
                <a:gdLst>
                  <a:gd name="T0" fmla="*/ 11906 w 11906"/>
                  <a:gd name="T1" fmla="+- 0 7556 7556"/>
                  <a:gd name="T2" fmla="*/ 7556 h 9282"/>
                  <a:gd name="T3" fmla="*/ 11855 w 11906"/>
                  <a:gd name="T4" fmla="+- 0 7715 7556"/>
                  <a:gd name="T5" fmla="*/ 7715 h 9282"/>
                  <a:gd name="T6" fmla="*/ 11803 w 11906"/>
                  <a:gd name="T7" fmla="+- 0 7863 7556"/>
                  <a:gd name="T8" fmla="*/ 7863 h 9282"/>
                  <a:gd name="T9" fmla="*/ 11749 w 11906"/>
                  <a:gd name="T10" fmla="+- 0 7992 7556"/>
                  <a:gd name="T11" fmla="*/ 7992 h 9282"/>
                  <a:gd name="T12" fmla="*/ 11693 w 11906"/>
                  <a:gd name="T13" fmla="+- 0 8103 7556"/>
                  <a:gd name="T14" fmla="*/ 8103 h 9282"/>
                  <a:gd name="T15" fmla="*/ 11633 w 11906"/>
                  <a:gd name="T16" fmla="+- 0 8199 7556"/>
                  <a:gd name="T17" fmla="*/ 8199 h 9282"/>
                  <a:gd name="T18" fmla="*/ 11567 w 11906"/>
                  <a:gd name="T19" fmla="+- 0 8281 7556"/>
                  <a:gd name="T20" fmla="*/ 8281 h 9282"/>
                  <a:gd name="T21" fmla="*/ 11494 w 11906"/>
                  <a:gd name="T22" fmla="+- 0 8348 7556"/>
                  <a:gd name="T23" fmla="*/ 8348 h 9282"/>
                  <a:gd name="T24" fmla="*/ 11413 w 11906"/>
                  <a:gd name="T25" fmla="+- 0 8404 7556"/>
                  <a:gd name="T26" fmla="*/ 8404 h 9282"/>
                  <a:gd name="T27" fmla="*/ 11321 w 11906"/>
                  <a:gd name="T28" fmla="+- 0 8448 7556"/>
                  <a:gd name="T29" fmla="*/ 8448 h 9282"/>
                  <a:gd name="T30" fmla="*/ 11217 w 11906"/>
                  <a:gd name="T31" fmla="+- 0 8483 7556"/>
                  <a:gd name="T32" fmla="*/ 8483 h 9282"/>
                  <a:gd name="T33" fmla="*/ 11100 w 11906"/>
                  <a:gd name="T34" fmla="+- 0 8509 7556"/>
                  <a:gd name="T35" fmla="*/ 8509 h 9282"/>
                  <a:gd name="T36" fmla="*/ 10967 w 11906"/>
                  <a:gd name="T37" fmla="+- 0 8527 7556"/>
                  <a:gd name="T38" fmla="*/ 8527 h 9282"/>
                  <a:gd name="T39" fmla="*/ 10819 w 11906"/>
                  <a:gd name="T40" fmla="+- 0 8540 7556"/>
                  <a:gd name="T41" fmla="*/ 8540 h 9282"/>
                  <a:gd name="T42" fmla="*/ 10652 w 11906"/>
                  <a:gd name="T43" fmla="+- 0 8547 7556"/>
                  <a:gd name="T44" fmla="*/ 8547 h 9282"/>
                  <a:gd name="T45" fmla="*/ 10466 w 11906"/>
                  <a:gd name="T46" fmla="+- 0 8551 7556"/>
                  <a:gd name="T47" fmla="*/ 8551 h 9282"/>
                  <a:gd name="T48" fmla="*/ 10029 w 11906"/>
                  <a:gd name="T49" fmla="+- 0 8553 7556"/>
                  <a:gd name="T50" fmla="*/ 8553 h 9282"/>
                  <a:gd name="T51" fmla="*/ 3855 w 11906"/>
                  <a:gd name="T52" fmla="+- 0 8553 7556"/>
                  <a:gd name="T53" fmla="*/ 8553 h 9282"/>
                  <a:gd name="T54" fmla="*/ 3639 w 11906"/>
                  <a:gd name="T55" fmla="+- 0 8563 7556"/>
                  <a:gd name="T56" fmla="*/ 8563 h 9282"/>
                  <a:gd name="T57" fmla="*/ 3439 w 11906"/>
                  <a:gd name="T58" fmla="+- 0 8591 7556"/>
                  <a:gd name="T59" fmla="*/ 8591 h 9282"/>
                  <a:gd name="T60" fmla="*/ 3255 w 11906"/>
                  <a:gd name="T61" fmla="+- 0 8636 7556"/>
                  <a:gd name="T62" fmla="*/ 8636 h 9282"/>
                  <a:gd name="T63" fmla="*/ 3085 w 11906"/>
                  <a:gd name="T64" fmla="+- 0 8695 7556"/>
                  <a:gd name="T65" fmla="*/ 8695 h 9282"/>
                  <a:gd name="T66" fmla="*/ 2929 w 11906"/>
                  <a:gd name="T67" fmla="+- 0 8766 7556"/>
                  <a:gd name="T68" fmla="*/ 8766 h 9282"/>
                  <a:gd name="T69" fmla="*/ 2787 w 11906"/>
                  <a:gd name="T70" fmla="+- 0 8848 7556"/>
                  <a:gd name="T71" fmla="*/ 8848 h 9282"/>
                  <a:gd name="T72" fmla="*/ 2659 w 11906"/>
                  <a:gd name="T73" fmla="+- 0 8938 7556"/>
                  <a:gd name="T74" fmla="*/ 8938 h 9282"/>
                  <a:gd name="T75" fmla="*/ 2543 w 11906"/>
                  <a:gd name="T76" fmla="+- 0 9034 7556"/>
                  <a:gd name="T77" fmla="*/ 9034 h 9282"/>
                  <a:gd name="T78" fmla="*/ 2439 w 11906"/>
                  <a:gd name="T79" fmla="+- 0 9134 7556"/>
                  <a:gd name="T80" fmla="*/ 9134 h 9282"/>
                  <a:gd name="T81" fmla="*/ 2347 w 11906"/>
                  <a:gd name="T82" fmla="+- 0 9236 7556"/>
                  <a:gd name="T83" fmla="*/ 9236 h 9282"/>
                  <a:gd name="T84" fmla="*/ 2267 w 11906"/>
                  <a:gd name="T85" fmla="+- 0 9338 7556"/>
                  <a:gd name="T86" fmla="*/ 9338 h 9282"/>
                  <a:gd name="T87" fmla="*/ 2197 w 11906"/>
                  <a:gd name="T88" fmla="+- 0 9438 7556"/>
                  <a:gd name="T89" fmla="*/ 9438 h 9282"/>
                  <a:gd name="T90" fmla="*/ 2137 w 11906"/>
                  <a:gd name="T91" fmla="+- 0 9534 7556"/>
                  <a:gd name="T92" fmla="*/ 9534 h 9282"/>
                  <a:gd name="T93" fmla="*/ 2087 w 11906"/>
                  <a:gd name="T94" fmla="+- 0 9623 7556"/>
                  <a:gd name="T95" fmla="*/ 9623 h 9282"/>
                  <a:gd name="T96" fmla="*/ 2046 w 11906"/>
                  <a:gd name="T97" fmla="+- 0 9705 7556"/>
                  <a:gd name="T98" fmla="*/ 9705 h 9282"/>
                  <a:gd name="T99" fmla="*/ 2014 w 11906"/>
                  <a:gd name="T100" fmla="+- 0 9776 7556"/>
                  <a:gd name="T101" fmla="*/ 9776 h 9282"/>
                  <a:gd name="T102" fmla="*/ 1989 w 11906"/>
                  <a:gd name="T103" fmla="+- 0 9835 7556"/>
                  <a:gd name="T104" fmla="*/ 9835 h 9282"/>
                  <a:gd name="T105" fmla="*/ 1963 w 11906"/>
                  <a:gd name="T106" fmla="+- 0 9909 7556"/>
                  <a:gd name="T107" fmla="*/ 9909 h 9282"/>
                  <a:gd name="T108" fmla="*/ 1960 w 11906"/>
                  <a:gd name="T109" fmla="+- 0 9918 7556"/>
                  <a:gd name="T110" fmla="*/ 9918 h 9282"/>
                  <a:gd name="T111" fmla="*/ 11906 w 11906"/>
                  <a:gd name="T112" fmla="+- 0 9918 7556"/>
                  <a:gd name="T113" fmla="*/ 9918 h 9282"/>
                  <a:gd name="T114" fmla="*/ 11906 w 11906"/>
                  <a:gd name="T115" fmla="+- 0 7556 7556"/>
                  <a:gd name="T116" fmla="*/ 7556 h 9282"/>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 ang="0">
                    <a:pos x="T51" y="T53"/>
                  </a:cxn>
                  <a:cxn ang="0">
                    <a:pos x="T54" y="T56"/>
                  </a:cxn>
                  <a:cxn ang="0">
                    <a:pos x="T57" y="T59"/>
                  </a:cxn>
                  <a:cxn ang="0">
                    <a:pos x="T60" y="T62"/>
                  </a:cxn>
                  <a:cxn ang="0">
                    <a:pos x="T63" y="T65"/>
                  </a:cxn>
                  <a:cxn ang="0">
                    <a:pos x="T66" y="T68"/>
                  </a:cxn>
                  <a:cxn ang="0">
                    <a:pos x="T69" y="T71"/>
                  </a:cxn>
                  <a:cxn ang="0">
                    <a:pos x="T72" y="T74"/>
                  </a:cxn>
                  <a:cxn ang="0">
                    <a:pos x="T75" y="T77"/>
                  </a:cxn>
                  <a:cxn ang="0">
                    <a:pos x="T78" y="T80"/>
                  </a:cxn>
                  <a:cxn ang="0">
                    <a:pos x="T81" y="T83"/>
                  </a:cxn>
                  <a:cxn ang="0">
                    <a:pos x="T84" y="T86"/>
                  </a:cxn>
                  <a:cxn ang="0">
                    <a:pos x="T87" y="T89"/>
                  </a:cxn>
                  <a:cxn ang="0">
                    <a:pos x="T90" y="T92"/>
                  </a:cxn>
                  <a:cxn ang="0">
                    <a:pos x="T93" y="T95"/>
                  </a:cxn>
                  <a:cxn ang="0">
                    <a:pos x="T96" y="T98"/>
                  </a:cxn>
                  <a:cxn ang="0">
                    <a:pos x="T99" y="T101"/>
                  </a:cxn>
                  <a:cxn ang="0">
                    <a:pos x="T102" y="T104"/>
                  </a:cxn>
                  <a:cxn ang="0">
                    <a:pos x="T105" y="T107"/>
                  </a:cxn>
                  <a:cxn ang="0">
                    <a:pos x="T108" y="T110"/>
                  </a:cxn>
                  <a:cxn ang="0">
                    <a:pos x="T111" y="T113"/>
                  </a:cxn>
                  <a:cxn ang="0">
                    <a:pos x="T114" y="T116"/>
                  </a:cxn>
                </a:cxnLst>
                <a:rect l="0" t="0" r="r" b="b"/>
                <a:pathLst>
                  <a:path w="11906" h="9282">
                    <a:moveTo>
                      <a:pt x="11906" y="0"/>
                    </a:moveTo>
                    <a:lnTo>
                      <a:pt x="11855" y="159"/>
                    </a:lnTo>
                    <a:lnTo>
                      <a:pt x="11803" y="307"/>
                    </a:lnTo>
                    <a:lnTo>
                      <a:pt x="11749" y="436"/>
                    </a:lnTo>
                    <a:lnTo>
                      <a:pt x="11693" y="547"/>
                    </a:lnTo>
                    <a:lnTo>
                      <a:pt x="11633" y="643"/>
                    </a:lnTo>
                    <a:lnTo>
                      <a:pt x="11567" y="725"/>
                    </a:lnTo>
                    <a:lnTo>
                      <a:pt x="11494" y="792"/>
                    </a:lnTo>
                    <a:lnTo>
                      <a:pt x="11413" y="848"/>
                    </a:lnTo>
                    <a:lnTo>
                      <a:pt x="11321" y="892"/>
                    </a:lnTo>
                    <a:lnTo>
                      <a:pt x="11217" y="927"/>
                    </a:lnTo>
                    <a:lnTo>
                      <a:pt x="11100" y="953"/>
                    </a:lnTo>
                    <a:lnTo>
                      <a:pt x="10967" y="971"/>
                    </a:lnTo>
                    <a:lnTo>
                      <a:pt x="10819" y="984"/>
                    </a:lnTo>
                    <a:lnTo>
                      <a:pt x="10652" y="991"/>
                    </a:lnTo>
                    <a:lnTo>
                      <a:pt x="10466" y="995"/>
                    </a:lnTo>
                    <a:lnTo>
                      <a:pt x="10029" y="997"/>
                    </a:lnTo>
                    <a:lnTo>
                      <a:pt x="3855" y="997"/>
                    </a:lnTo>
                    <a:lnTo>
                      <a:pt x="3639" y="1007"/>
                    </a:lnTo>
                    <a:lnTo>
                      <a:pt x="3439" y="1035"/>
                    </a:lnTo>
                    <a:lnTo>
                      <a:pt x="3255" y="1080"/>
                    </a:lnTo>
                    <a:lnTo>
                      <a:pt x="3085" y="1139"/>
                    </a:lnTo>
                    <a:lnTo>
                      <a:pt x="2929" y="1210"/>
                    </a:lnTo>
                    <a:lnTo>
                      <a:pt x="2787" y="1292"/>
                    </a:lnTo>
                    <a:lnTo>
                      <a:pt x="2659" y="1382"/>
                    </a:lnTo>
                    <a:lnTo>
                      <a:pt x="2543" y="1478"/>
                    </a:lnTo>
                    <a:lnTo>
                      <a:pt x="2439" y="1578"/>
                    </a:lnTo>
                    <a:lnTo>
                      <a:pt x="2347" y="1680"/>
                    </a:lnTo>
                    <a:lnTo>
                      <a:pt x="2267" y="1782"/>
                    </a:lnTo>
                    <a:lnTo>
                      <a:pt x="2197" y="1882"/>
                    </a:lnTo>
                    <a:lnTo>
                      <a:pt x="2137" y="1978"/>
                    </a:lnTo>
                    <a:lnTo>
                      <a:pt x="2087" y="2067"/>
                    </a:lnTo>
                    <a:lnTo>
                      <a:pt x="2046" y="2149"/>
                    </a:lnTo>
                    <a:lnTo>
                      <a:pt x="2014" y="2220"/>
                    </a:lnTo>
                    <a:lnTo>
                      <a:pt x="1989" y="2279"/>
                    </a:lnTo>
                    <a:lnTo>
                      <a:pt x="1963" y="2353"/>
                    </a:lnTo>
                    <a:lnTo>
                      <a:pt x="1960" y="2362"/>
                    </a:lnTo>
                    <a:lnTo>
                      <a:pt x="11906" y="2362"/>
                    </a:lnTo>
                    <a:lnTo>
                      <a:pt x="11906" y="0"/>
                    </a:ln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553"/>
                <a:ext cx="11906" cy="82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7"/>
            <p:cNvGrpSpPr>
              <a:grpSpLocks/>
            </p:cNvGrpSpPr>
            <p:nvPr/>
          </p:nvGrpSpPr>
          <p:grpSpPr bwMode="auto">
            <a:xfrm>
              <a:off x="10090" y="13815"/>
              <a:ext cx="864" cy="1475"/>
              <a:chOff x="10090" y="13815"/>
              <a:chExt cx="864" cy="1475"/>
            </a:xfrm>
          </p:grpSpPr>
          <p:sp>
            <p:nvSpPr>
              <p:cNvPr id="13" name="Freeform 8"/>
              <p:cNvSpPr>
                <a:spLocks/>
              </p:cNvSpPr>
              <p:nvPr/>
            </p:nvSpPr>
            <p:spPr bwMode="auto">
              <a:xfrm>
                <a:off x="10090" y="13815"/>
                <a:ext cx="864" cy="1475"/>
              </a:xfrm>
              <a:custGeom>
                <a:avLst/>
                <a:gdLst>
                  <a:gd name="T0" fmla="+- 0 10412 10090"/>
                  <a:gd name="T1" fmla="*/ T0 w 864"/>
                  <a:gd name="T2" fmla="+- 0 15076 13815"/>
                  <a:gd name="T3" fmla="*/ 15076 h 1475"/>
                  <a:gd name="T4" fmla="+- 0 10418 10090"/>
                  <a:gd name="T5" fmla="*/ T4 w 864"/>
                  <a:gd name="T6" fmla="+- 0 15097 13815"/>
                  <a:gd name="T7" fmla="*/ 15097 h 1475"/>
                  <a:gd name="T8" fmla="+- 0 10436 10090"/>
                  <a:gd name="T9" fmla="*/ T8 w 864"/>
                  <a:gd name="T10" fmla="+- 0 15110 13815"/>
                  <a:gd name="T11" fmla="*/ 15110 h 1475"/>
                  <a:gd name="T12" fmla="+- 0 10588 10090"/>
                  <a:gd name="T13" fmla="*/ T12 w 864"/>
                  <a:gd name="T14" fmla="+- 0 15114 13815"/>
                  <a:gd name="T15" fmla="*/ 15114 h 1475"/>
                  <a:gd name="T16" fmla="+- 0 10609 10090"/>
                  <a:gd name="T17" fmla="*/ T16 w 864"/>
                  <a:gd name="T18" fmla="+- 0 15109 13815"/>
                  <a:gd name="T19" fmla="*/ 15109 h 1475"/>
                  <a:gd name="T20" fmla="+- 0 10626 10090"/>
                  <a:gd name="T21" fmla="*/ T20 w 864"/>
                  <a:gd name="T22" fmla="+- 0 15094 13815"/>
                  <a:gd name="T23" fmla="*/ 15094 h 1475"/>
                  <a:gd name="T24" fmla="+- 0 10631 10090"/>
                  <a:gd name="T25" fmla="*/ T24 w 864"/>
                  <a:gd name="T26" fmla="+- 0 15007 13815"/>
                  <a:gd name="T27" fmla="*/ 15007 h 1475"/>
                  <a:gd name="T28" fmla="+- 0 10624 10090"/>
                  <a:gd name="T29" fmla="*/ T28 w 864"/>
                  <a:gd name="T30" fmla="+- 0 14987 13815"/>
                  <a:gd name="T31" fmla="*/ 14987 h 1475"/>
                  <a:gd name="T32" fmla="+- 0 10607 10090"/>
                  <a:gd name="T33" fmla="*/ T32 w 864"/>
                  <a:gd name="T34" fmla="+- 0 14974 13815"/>
                  <a:gd name="T35" fmla="*/ 14974 h 1475"/>
                  <a:gd name="T36" fmla="+- 0 10284 10090"/>
                  <a:gd name="T37" fmla="*/ T36 w 864"/>
                  <a:gd name="T38" fmla="+- 0 14969 13815"/>
                  <a:gd name="T39" fmla="*/ 14969 h 1475"/>
                  <a:gd name="T40" fmla="+- 0 10260 10090"/>
                  <a:gd name="T41" fmla="*/ T40 w 864"/>
                  <a:gd name="T42" fmla="+- 0 14966 13815"/>
                  <a:gd name="T43" fmla="*/ 14966 h 1475"/>
                  <a:gd name="T44" fmla="+- 0 10221 10090"/>
                  <a:gd name="T45" fmla="*/ T44 w 864"/>
                  <a:gd name="T46" fmla="+- 0 14918 13815"/>
                  <a:gd name="T47" fmla="*/ 14918 h 1475"/>
                  <a:gd name="T48" fmla="+- 0 10220 10090"/>
                  <a:gd name="T49" fmla="*/ T48 w 864"/>
                  <a:gd name="T50" fmla="+- 0 13993 13815"/>
                  <a:gd name="T51" fmla="*/ 13993 h 1475"/>
                  <a:gd name="T52" fmla="+- 0 10254 10090"/>
                  <a:gd name="T53" fmla="*/ T52 w 864"/>
                  <a:gd name="T54" fmla="+- 0 13941 13815"/>
                  <a:gd name="T55" fmla="*/ 13941 h 1475"/>
                  <a:gd name="T56" fmla="+- 0 10759 10090"/>
                  <a:gd name="T57" fmla="*/ T56 w 864"/>
                  <a:gd name="T58" fmla="+- 0 13935 13815"/>
                  <a:gd name="T59" fmla="*/ 13935 h 1475"/>
                  <a:gd name="T60" fmla="+- 0 10815 10090"/>
                  <a:gd name="T61" fmla="*/ T60 w 864"/>
                  <a:gd name="T62" fmla="+- 0 13966 13815"/>
                  <a:gd name="T63" fmla="*/ 13966 h 1475"/>
                  <a:gd name="T64" fmla="+- 0 10822 10090"/>
                  <a:gd name="T65" fmla="*/ T64 w 864"/>
                  <a:gd name="T66" fmla="+- 0 15230 13815"/>
                  <a:gd name="T67" fmla="*/ 15230 h 1475"/>
                  <a:gd name="T68" fmla="+- 0 10789 10090"/>
                  <a:gd name="T69" fmla="*/ T68 w 864"/>
                  <a:gd name="T70" fmla="+- 0 15281 13815"/>
                  <a:gd name="T71" fmla="*/ 15281 h 1475"/>
                  <a:gd name="T72" fmla="+- 0 10244 10090"/>
                  <a:gd name="T73" fmla="*/ T72 w 864"/>
                  <a:gd name="T74" fmla="+- 0 15290 13815"/>
                  <a:gd name="T75" fmla="*/ 15290 h 1475"/>
                  <a:gd name="T76" fmla="+- 0 10216 10090"/>
                  <a:gd name="T77" fmla="*/ T76 w 864"/>
                  <a:gd name="T78" fmla="+- 0 15289 13815"/>
                  <a:gd name="T79" fmla="*/ 15289 h 1475"/>
                  <a:gd name="T80" fmla="+- 0 10149 10090"/>
                  <a:gd name="T81" fmla="*/ T80 w 864"/>
                  <a:gd name="T82" fmla="+- 0 15272 13815"/>
                  <a:gd name="T83" fmla="*/ 15272 h 1475"/>
                  <a:gd name="T84" fmla="+- 0 10098 10090"/>
                  <a:gd name="T85" fmla="*/ T84 w 864"/>
                  <a:gd name="T86" fmla="+- 0 15211 13815"/>
                  <a:gd name="T87" fmla="*/ 15211 h 1475"/>
                  <a:gd name="T88" fmla="+- 0 10090 10090"/>
                  <a:gd name="T89" fmla="*/ T88 w 864"/>
                  <a:gd name="T90" fmla="+- 0 13954 13815"/>
                  <a:gd name="T91" fmla="*/ 13954 h 1475"/>
                  <a:gd name="T92" fmla="+- 0 10091 10090"/>
                  <a:gd name="T93" fmla="*/ T92 w 864"/>
                  <a:gd name="T94" fmla="+- 0 13925 13815"/>
                  <a:gd name="T95" fmla="*/ 13925 h 1475"/>
                  <a:gd name="T96" fmla="+- 0 10112 10090"/>
                  <a:gd name="T97" fmla="*/ T96 w 864"/>
                  <a:gd name="T98" fmla="+- 0 13862 13815"/>
                  <a:gd name="T99" fmla="*/ 13862 h 1475"/>
                  <a:gd name="T100" fmla="+- 0 10181 10090"/>
                  <a:gd name="T101" fmla="*/ T100 w 864"/>
                  <a:gd name="T102" fmla="+- 0 13820 13815"/>
                  <a:gd name="T103" fmla="*/ 13820 h 1475"/>
                  <a:gd name="T104" fmla="+- 0 10798 10090"/>
                  <a:gd name="T105" fmla="*/ T104 w 864"/>
                  <a:gd name="T106" fmla="+- 0 13815 13815"/>
                  <a:gd name="T107" fmla="*/ 13815 h 1475"/>
                  <a:gd name="T108" fmla="+- 0 10826 10090"/>
                  <a:gd name="T109" fmla="*/ T108 w 864"/>
                  <a:gd name="T110" fmla="+- 0 13816 13815"/>
                  <a:gd name="T111" fmla="*/ 13816 h 1475"/>
                  <a:gd name="T112" fmla="+- 0 10893 10090"/>
                  <a:gd name="T113" fmla="*/ T112 w 864"/>
                  <a:gd name="T114" fmla="+- 0 13833 13815"/>
                  <a:gd name="T115" fmla="*/ 13833 h 1475"/>
                  <a:gd name="T116" fmla="+- 0 10944 10090"/>
                  <a:gd name="T117" fmla="*/ T116 w 864"/>
                  <a:gd name="T118" fmla="+- 0 13894 13815"/>
                  <a:gd name="T119" fmla="*/ 13894 h 1475"/>
                  <a:gd name="T120" fmla="+- 0 10952 10090"/>
                  <a:gd name="T121" fmla="*/ T120 w 864"/>
                  <a:gd name="T122" fmla="+- 0 14134 13815"/>
                  <a:gd name="T123" fmla="*/ 14134 h 1475"/>
                  <a:gd name="T124" fmla="+- 0 10953 10090"/>
                  <a:gd name="T125" fmla="*/ T124 w 864"/>
                  <a:gd name="T126" fmla="+- 0 14306 13815"/>
                  <a:gd name="T127" fmla="*/ 14306 h 1475"/>
                  <a:gd name="T128" fmla="+- 0 10953 10090"/>
                  <a:gd name="T129" fmla="*/ T128 w 864"/>
                  <a:gd name="T130" fmla="+- 0 14459 13815"/>
                  <a:gd name="T131" fmla="*/ 14459 h 1475"/>
                  <a:gd name="T132" fmla="+- 0 10953 10090"/>
                  <a:gd name="T133" fmla="*/ T132 w 864"/>
                  <a:gd name="T134" fmla="+- 0 14596 13815"/>
                  <a:gd name="T135" fmla="*/ 14596 h 1475"/>
                  <a:gd name="T136" fmla="+- 0 10954 10090"/>
                  <a:gd name="T137" fmla="*/ T136 w 864"/>
                  <a:gd name="T138" fmla="+- 0 14717 13815"/>
                  <a:gd name="T139" fmla="*/ 14717 h 1475"/>
                  <a:gd name="T140" fmla="+- 0 10954 10090"/>
                  <a:gd name="T141" fmla="*/ T140 w 864"/>
                  <a:gd name="T142" fmla="+- 0 14822 13815"/>
                  <a:gd name="T143" fmla="*/ 14822 h 1475"/>
                  <a:gd name="T144" fmla="+- 0 10954 10090"/>
                  <a:gd name="T145" fmla="*/ T144 w 864"/>
                  <a:gd name="T146" fmla="+- 0 14914 13815"/>
                  <a:gd name="T147" fmla="*/ 14914 h 1475"/>
                  <a:gd name="T148" fmla="+- 0 10954 10090"/>
                  <a:gd name="T149" fmla="*/ T148 w 864"/>
                  <a:gd name="T150" fmla="+- 0 14992 13815"/>
                  <a:gd name="T151" fmla="*/ 14992 h 1475"/>
                  <a:gd name="T152" fmla="+- 0 10954 10090"/>
                  <a:gd name="T153" fmla="*/ T152 w 864"/>
                  <a:gd name="T154" fmla="+- 0 15059 13815"/>
                  <a:gd name="T155" fmla="*/ 15059 h 1475"/>
                  <a:gd name="T156" fmla="+- 0 10954 10090"/>
                  <a:gd name="T157" fmla="*/ T156 w 864"/>
                  <a:gd name="T158" fmla="+- 0 15114 13815"/>
                  <a:gd name="T159" fmla="*/ 15114 h 1475"/>
                  <a:gd name="T160" fmla="+- 0 10954 10090"/>
                  <a:gd name="T161" fmla="*/ T160 w 864"/>
                  <a:gd name="T162" fmla="+- 0 15160 13815"/>
                  <a:gd name="T163" fmla="*/ 15160 h 1475"/>
                  <a:gd name="T164" fmla="+- 0 10954 10090"/>
                  <a:gd name="T165" fmla="*/ T164 w 864"/>
                  <a:gd name="T166" fmla="+- 0 15224 13815"/>
                  <a:gd name="T167" fmla="*/ 15224 h 1475"/>
                  <a:gd name="T168" fmla="+- 0 10952 10090"/>
                  <a:gd name="T169" fmla="*/ T168 w 864"/>
                  <a:gd name="T170" fmla="+- 0 15282 13815"/>
                  <a:gd name="T171" fmla="*/ 15282 h 14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Lst>
                <a:rect l="0" t="0" r="r" b="b"/>
                <a:pathLst>
                  <a:path w="864" h="1475">
                    <a:moveTo>
                      <a:pt x="322" y="1261"/>
                    </a:moveTo>
                    <a:lnTo>
                      <a:pt x="328" y="1282"/>
                    </a:lnTo>
                    <a:lnTo>
                      <a:pt x="346" y="1295"/>
                    </a:lnTo>
                    <a:lnTo>
                      <a:pt x="498" y="1299"/>
                    </a:lnTo>
                    <a:lnTo>
                      <a:pt x="519" y="1294"/>
                    </a:lnTo>
                    <a:lnTo>
                      <a:pt x="536" y="1279"/>
                    </a:lnTo>
                    <a:lnTo>
                      <a:pt x="541" y="1192"/>
                    </a:lnTo>
                    <a:lnTo>
                      <a:pt x="534" y="1172"/>
                    </a:lnTo>
                    <a:lnTo>
                      <a:pt x="517" y="1159"/>
                    </a:lnTo>
                    <a:lnTo>
                      <a:pt x="194" y="1154"/>
                    </a:lnTo>
                    <a:lnTo>
                      <a:pt x="170" y="1151"/>
                    </a:lnTo>
                    <a:lnTo>
                      <a:pt x="131" y="1103"/>
                    </a:lnTo>
                    <a:lnTo>
                      <a:pt x="130" y="178"/>
                    </a:lnTo>
                    <a:lnTo>
                      <a:pt x="164" y="126"/>
                    </a:lnTo>
                    <a:lnTo>
                      <a:pt x="669" y="120"/>
                    </a:lnTo>
                    <a:lnTo>
                      <a:pt x="725" y="151"/>
                    </a:lnTo>
                    <a:lnTo>
                      <a:pt x="732" y="1415"/>
                    </a:lnTo>
                    <a:lnTo>
                      <a:pt x="699" y="1466"/>
                    </a:lnTo>
                    <a:lnTo>
                      <a:pt x="154" y="1475"/>
                    </a:lnTo>
                    <a:lnTo>
                      <a:pt x="126" y="1474"/>
                    </a:lnTo>
                    <a:lnTo>
                      <a:pt x="59" y="1457"/>
                    </a:lnTo>
                    <a:lnTo>
                      <a:pt x="8" y="1396"/>
                    </a:lnTo>
                    <a:lnTo>
                      <a:pt x="0" y="139"/>
                    </a:lnTo>
                    <a:lnTo>
                      <a:pt x="1" y="110"/>
                    </a:lnTo>
                    <a:lnTo>
                      <a:pt x="22" y="47"/>
                    </a:lnTo>
                    <a:lnTo>
                      <a:pt x="91" y="5"/>
                    </a:lnTo>
                    <a:lnTo>
                      <a:pt x="708" y="0"/>
                    </a:lnTo>
                    <a:lnTo>
                      <a:pt x="736" y="1"/>
                    </a:lnTo>
                    <a:lnTo>
                      <a:pt x="803" y="18"/>
                    </a:lnTo>
                    <a:lnTo>
                      <a:pt x="854" y="79"/>
                    </a:lnTo>
                    <a:lnTo>
                      <a:pt x="862" y="319"/>
                    </a:lnTo>
                    <a:lnTo>
                      <a:pt x="863" y="491"/>
                    </a:lnTo>
                    <a:lnTo>
                      <a:pt x="863" y="644"/>
                    </a:lnTo>
                    <a:lnTo>
                      <a:pt x="863" y="781"/>
                    </a:lnTo>
                    <a:lnTo>
                      <a:pt x="864" y="902"/>
                    </a:lnTo>
                    <a:lnTo>
                      <a:pt x="864" y="1007"/>
                    </a:lnTo>
                    <a:lnTo>
                      <a:pt x="864" y="1099"/>
                    </a:lnTo>
                    <a:lnTo>
                      <a:pt x="864" y="1177"/>
                    </a:lnTo>
                    <a:lnTo>
                      <a:pt x="864" y="1244"/>
                    </a:lnTo>
                    <a:lnTo>
                      <a:pt x="864" y="1299"/>
                    </a:lnTo>
                    <a:lnTo>
                      <a:pt x="864" y="1345"/>
                    </a:lnTo>
                    <a:lnTo>
                      <a:pt x="864" y="1409"/>
                    </a:lnTo>
                    <a:lnTo>
                      <a:pt x="862" y="1467"/>
                    </a:lnTo>
                  </a:path>
                </a:pathLst>
              </a:custGeom>
              <a:noFill/>
              <a:ln w="12700">
                <a:solidFill>
                  <a:srgbClr val="A72C64"/>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grpSp>
        <p:grpSp>
          <p:nvGrpSpPr>
            <p:cNvPr id="7" name="Group 9"/>
            <p:cNvGrpSpPr>
              <a:grpSpLocks/>
            </p:cNvGrpSpPr>
            <p:nvPr/>
          </p:nvGrpSpPr>
          <p:grpSpPr bwMode="auto">
            <a:xfrm>
              <a:off x="10399" y="14237"/>
              <a:ext cx="245" cy="209"/>
              <a:chOff x="10399" y="14237"/>
              <a:chExt cx="245" cy="209"/>
            </a:xfrm>
          </p:grpSpPr>
          <p:sp>
            <p:nvSpPr>
              <p:cNvPr id="12" name="Freeform 10"/>
              <p:cNvSpPr>
                <a:spLocks/>
              </p:cNvSpPr>
              <p:nvPr/>
            </p:nvSpPr>
            <p:spPr bwMode="auto">
              <a:xfrm>
                <a:off x="10399" y="14237"/>
                <a:ext cx="245" cy="209"/>
              </a:xfrm>
              <a:custGeom>
                <a:avLst/>
                <a:gdLst>
                  <a:gd name="T0" fmla="+- 0 10399 10399"/>
                  <a:gd name="T1" fmla="*/ T0 w 245"/>
                  <a:gd name="T2" fmla="+- 0 14446 14237"/>
                  <a:gd name="T3" fmla="*/ 14446 h 209"/>
                  <a:gd name="T4" fmla="+- 0 10399 10399"/>
                  <a:gd name="T5" fmla="*/ T4 w 245"/>
                  <a:gd name="T6" fmla="+- 0 14359 14237"/>
                  <a:gd name="T7" fmla="*/ 14359 h 209"/>
                  <a:gd name="T8" fmla="+- 0 10402 10399"/>
                  <a:gd name="T9" fmla="*/ T8 w 245"/>
                  <a:gd name="T10" fmla="+- 0 14336 14237"/>
                  <a:gd name="T11" fmla="*/ 14336 h 209"/>
                  <a:gd name="T12" fmla="+- 0 10430 10399"/>
                  <a:gd name="T13" fmla="*/ T12 w 245"/>
                  <a:gd name="T14" fmla="+- 0 14277 14237"/>
                  <a:gd name="T15" fmla="*/ 14277 h 209"/>
                  <a:gd name="T16" fmla="+- 0 10485 10399"/>
                  <a:gd name="T17" fmla="*/ T16 w 245"/>
                  <a:gd name="T18" fmla="+- 0 14242 14237"/>
                  <a:gd name="T19" fmla="*/ 14242 h 209"/>
                  <a:gd name="T20" fmla="+- 0 10507 10399"/>
                  <a:gd name="T21" fmla="*/ T20 w 245"/>
                  <a:gd name="T22" fmla="+- 0 14237 14237"/>
                  <a:gd name="T23" fmla="*/ 14237 h 209"/>
                  <a:gd name="T24" fmla="+- 0 10532 10399"/>
                  <a:gd name="T25" fmla="*/ T24 w 245"/>
                  <a:gd name="T26" fmla="+- 0 14239 14237"/>
                  <a:gd name="T27" fmla="*/ 14239 h 209"/>
                  <a:gd name="T28" fmla="+- 0 10596 10399"/>
                  <a:gd name="T29" fmla="*/ T28 w 245"/>
                  <a:gd name="T30" fmla="+- 0 14264 14237"/>
                  <a:gd name="T31" fmla="*/ 14264 h 209"/>
                  <a:gd name="T32" fmla="+- 0 10635 10399"/>
                  <a:gd name="T33" fmla="*/ T32 w 245"/>
                  <a:gd name="T34" fmla="+- 0 14312 14237"/>
                  <a:gd name="T35" fmla="*/ 14312 h 209"/>
                  <a:gd name="T36" fmla="+- 0 10644 10399"/>
                  <a:gd name="T37" fmla="*/ T36 w 245"/>
                  <a:gd name="T38" fmla="+- 0 14353 14237"/>
                  <a:gd name="T39" fmla="*/ 14353 h 209"/>
                  <a:gd name="T40" fmla="+- 0 10645 10399"/>
                  <a:gd name="T41" fmla="*/ T40 w 245"/>
                  <a:gd name="T42" fmla="+- 0 14446 14237"/>
                  <a:gd name="T43" fmla="*/ 14446 h 2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45" h="209">
                    <a:moveTo>
                      <a:pt x="0" y="209"/>
                    </a:moveTo>
                    <a:lnTo>
                      <a:pt x="0" y="122"/>
                    </a:lnTo>
                    <a:lnTo>
                      <a:pt x="3" y="99"/>
                    </a:lnTo>
                    <a:lnTo>
                      <a:pt x="31" y="40"/>
                    </a:lnTo>
                    <a:lnTo>
                      <a:pt x="86" y="5"/>
                    </a:lnTo>
                    <a:lnTo>
                      <a:pt x="108" y="0"/>
                    </a:lnTo>
                    <a:lnTo>
                      <a:pt x="133" y="2"/>
                    </a:lnTo>
                    <a:lnTo>
                      <a:pt x="197" y="27"/>
                    </a:lnTo>
                    <a:lnTo>
                      <a:pt x="236" y="75"/>
                    </a:lnTo>
                    <a:lnTo>
                      <a:pt x="245" y="116"/>
                    </a:lnTo>
                    <a:lnTo>
                      <a:pt x="246" y="209"/>
                    </a:lnTo>
                  </a:path>
                </a:pathLst>
              </a:custGeom>
              <a:noFill/>
              <a:ln w="12700">
                <a:solidFill>
                  <a:srgbClr val="24676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grpSp>
        <p:grpSp>
          <p:nvGrpSpPr>
            <p:cNvPr id="8" name="Group 11"/>
            <p:cNvGrpSpPr>
              <a:grpSpLocks/>
            </p:cNvGrpSpPr>
            <p:nvPr/>
          </p:nvGrpSpPr>
          <p:grpSpPr bwMode="auto">
            <a:xfrm>
              <a:off x="10333" y="14446"/>
              <a:ext cx="377" cy="266"/>
              <a:chOff x="10333" y="14446"/>
              <a:chExt cx="377" cy="266"/>
            </a:xfrm>
          </p:grpSpPr>
          <p:sp>
            <p:nvSpPr>
              <p:cNvPr id="11" name="Freeform 12"/>
              <p:cNvSpPr>
                <a:spLocks/>
              </p:cNvSpPr>
              <p:nvPr/>
            </p:nvSpPr>
            <p:spPr bwMode="auto">
              <a:xfrm>
                <a:off x="10333" y="14446"/>
                <a:ext cx="377" cy="266"/>
              </a:xfrm>
              <a:custGeom>
                <a:avLst/>
                <a:gdLst>
                  <a:gd name="T0" fmla="+- 0 10333 10333"/>
                  <a:gd name="T1" fmla="*/ T0 w 377"/>
                  <a:gd name="T2" fmla="+- 0 14712 14446"/>
                  <a:gd name="T3" fmla="*/ 14712 h 266"/>
                  <a:gd name="T4" fmla="+- 0 10710 10333"/>
                  <a:gd name="T5" fmla="*/ T4 w 377"/>
                  <a:gd name="T6" fmla="+- 0 14712 14446"/>
                  <a:gd name="T7" fmla="*/ 14712 h 266"/>
                  <a:gd name="T8" fmla="+- 0 10710 10333"/>
                  <a:gd name="T9" fmla="*/ T8 w 377"/>
                  <a:gd name="T10" fmla="+- 0 14446 14446"/>
                  <a:gd name="T11" fmla="*/ 14446 h 266"/>
                  <a:gd name="T12" fmla="+- 0 10333 10333"/>
                  <a:gd name="T13" fmla="*/ T12 w 377"/>
                  <a:gd name="T14" fmla="+- 0 14446 14446"/>
                  <a:gd name="T15" fmla="*/ 14446 h 266"/>
                  <a:gd name="T16" fmla="+- 0 10333 10333"/>
                  <a:gd name="T17" fmla="*/ T16 w 377"/>
                  <a:gd name="T18" fmla="+- 0 14712 14446"/>
                  <a:gd name="T19" fmla="*/ 14712 h 266"/>
                </a:gdLst>
                <a:ahLst/>
                <a:cxnLst>
                  <a:cxn ang="0">
                    <a:pos x="T1" y="T3"/>
                  </a:cxn>
                  <a:cxn ang="0">
                    <a:pos x="T5" y="T7"/>
                  </a:cxn>
                  <a:cxn ang="0">
                    <a:pos x="T9" y="T11"/>
                  </a:cxn>
                  <a:cxn ang="0">
                    <a:pos x="T13" y="T15"/>
                  </a:cxn>
                  <a:cxn ang="0">
                    <a:pos x="T17" y="T19"/>
                  </a:cxn>
                </a:cxnLst>
                <a:rect l="0" t="0" r="r" b="b"/>
                <a:pathLst>
                  <a:path w="377" h="266">
                    <a:moveTo>
                      <a:pt x="0" y="266"/>
                    </a:moveTo>
                    <a:lnTo>
                      <a:pt x="377" y="266"/>
                    </a:lnTo>
                    <a:lnTo>
                      <a:pt x="377" y="0"/>
                    </a:lnTo>
                    <a:lnTo>
                      <a:pt x="0" y="0"/>
                    </a:lnTo>
                    <a:lnTo>
                      <a:pt x="0" y="266"/>
                    </a:lnTo>
                  </a:path>
                </a:pathLst>
              </a:custGeom>
              <a:noFill/>
              <a:ln w="12700">
                <a:solidFill>
                  <a:srgbClr val="24676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grpSp>
        <p:grpSp>
          <p:nvGrpSpPr>
            <p:cNvPr id="9" name="Group 13"/>
            <p:cNvGrpSpPr>
              <a:grpSpLocks/>
            </p:cNvGrpSpPr>
            <p:nvPr/>
          </p:nvGrpSpPr>
          <p:grpSpPr bwMode="auto">
            <a:xfrm>
              <a:off x="10484" y="14530"/>
              <a:ext cx="76" cy="137"/>
              <a:chOff x="10484" y="14530"/>
              <a:chExt cx="76" cy="137"/>
            </a:xfrm>
          </p:grpSpPr>
          <p:sp>
            <p:nvSpPr>
              <p:cNvPr id="10" name="Freeform 14"/>
              <p:cNvSpPr>
                <a:spLocks/>
              </p:cNvSpPr>
              <p:nvPr/>
            </p:nvSpPr>
            <p:spPr bwMode="auto">
              <a:xfrm>
                <a:off x="10484" y="14530"/>
                <a:ext cx="76" cy="137"/>
              </a:xfrm>
              <a:custGeom>
                <a:avLst/>
                <a:gdLst>
                  <a:gd name="T0" fmla="+- 0 10537 10484"/>
                  <a:gd name="T1" fmla="*/ T0 w 76"/>
                  <a:gd name="T2" fmla="+- 0 14530 14530"/>
                  <a:gd name="T3" fmla="*/ 14530 h 137"/>
                  <a:gd name="T4" fmla="+- 0 10510 10484"/>
                  <a:gd name="T5" fmla="*/ T4 w 76"/>
                  <a:gd name="T6" fmla="+- 0 14532 14530"/>
                  <a:gd name="T7" fmla="*/ 14532 h 137"/>
                  <a:gd name="T8" fmla="+- 0 10492 10484"/>
                  <a:gd name="T9" fmla="*/ T8 w 76"/>
                  <a:gd name="T10" fmla="+- 0 14542 14530"/>
                  <a:gd name="T11" fmla="*/ 14542 h 137"/>
                  <a:gd name="T12" fmla="+- 0 10484 10484"/>
                  <a:gd name="T13" fmla="*/ T12 w 76"/>
                  <a:gd name="T14" fmla="+- 0 14558 14530"/>
                  <a:gd name="T15" fmla="*/ 14558 h 137"/>
                  <a:gd name="T16" fmla="+- 0 10488 10484"/>
                  <a:gd name="T17" fmla="*/ T16 w 76"/>
                  <a:gd name="T18" fmla="+- 0 14582 14530"/>
                  <a:gd name="T19" fmla="*/ 14582 h 137"/>
                  <a:gd name="T20" fmla="+- 0 10500 10484"/>
                  <a:gd name="T21" fmla="*/ T20 w 76"/>
                  <a:gd name="T22" fmla="+- 0 14597 14530"/>
                  <a:gd name="T23" fmla="*/ 14597 h 137"/>
                  <a:gd name="T24" fmla="+- 0 10499 10484"/>
                  <a:gd name="T25" fmla="*/ T24 w 76"/>
                  <a:gd name="T26" fmla="+- 0 14667 14530"/>
                  <a:gd name="T27" fmla="*/ 14667 h 137"/>
                  <a:gd name="T28" fmla="+- 0 10545 10484"/>
                  <a:gd name="T29" fmla="*/ T28 w 76"/>
                  <a:gd name="T30" fmla="+- 0 14667 14530"/>
                  <a:gd name="T31" fmla="*/ 14667 h 137"/>
                  <a:gd name="T32" fmla="+- 0 10535 10484"/>
                  <a:gd name="T33" fmla="*/ T32 w 76"/>
                  <a:gd name="T34" fmla="+- 0 14601 14530"/>
                  <a:gd name="T35" fmla="*/ 14601 h 137"/>
                  <a:gd name="T36" fmla="+- 0 10552 10484"/>
                  <a:gd name="T37" fmla="*/ T36 w 76"/>
                  <a:gd name="T38" fmla="+- 0 14589 14530"/>
                  <a:gd name="T39" fmla="*/ 14589 h 137"/>
                  <a:gd name="T40" fmla="+- 0 10560 10484"/>
                  <a:gd name="T41" fmla="*/ T40 w 76"/>
                  <a:gd name="T42" fmla="+- 0 14570 14530"/>
                  <a:gd name="T43" fmla="*/ 14570 h 137"/>
                  <a:gd name="T44" fmla="+- 0 10560 10484"/>
                  <a:gd name="T45" fmla="*/ T44 w 76"/>
                  <a:gd name="T46" fmla="+- 0 14565 14530"/>
                  <a:gd name="T47" fmla="*/ 14565 h 137"/>
                  <a:gd name="T48" fmla="+- 0 10554 10484"/>
                  <a:gd name="T49" fmla="*/ T48 w 76"/>
                  <a:gd name="T50" fmla="+- 0 14544 14530"/>
                  <a:gd name="T51" fmla="*/ 14544 h 137"/>
                  <a:gd name="T52" fmla="+- 0 10537 10484"/>
                  <a:gd name="T53" fmla="*/ T52 w 76"/>
                  <a:gd name="T54" fmla="+- 0 14530 14530"/>
                  <a:gd name="T55" fmla="*/ 14530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6" h="137">
                    <a:moveTo>
                      <a:pt x="53" y="0"/>
                    </a:moveTo>
                    <a:lnTo>
                      <a:pt x="26" y="2"/>
                    </a:lnTo>
                    <a:lnTo>
                      <a:pt x="8" y="12"/>
                    </a:lnTo>
                    <a:lnTo>
                      <a:pt x="0" y="28"/>
                    </a:lnTo>
                    <a:lnTo>
                      <a:pt x="4" y="52"/>
                    </a:lnTo>
                    <a:lnTo>
                      <a:pt x="16" y="67"/>
                    </a:lnTo>
                    <a:lnTo>
                      <a:pt x="15" y="137"/>
                    </a:lnTo>
                    <a:lnTo>
                      <a:pt x="61" y="137"/>
                    </a:lnTo>
                    <a:lnTo>
                      <a:pt x="51" y="71"/>
                    </a:lnTo>
                    <a:lnTo>
                      <a:pt x="68" y="59"/>
                    </a:lnTo>
                    <a:lnTo>
                      <a:pt x="76" y="40"/>
                    </a:lnTo>
                    <a:lnTo>
                      <a:pt x="76" y="35"/>
                    </a:lnTo>
                    <a:lnTo>
                      <a:pt x="70" y="14"/>
                    </a:lnTo>
                    <a:lnTo>
                      <a:pt x="53" y="0"/>
                    </a:lnTo>
                  </a:path>
                </a:pathLst>
              </a:custGeom>
              <a:solidFill>
                <a:srgbClr val="2467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spTree>
    <p:extLst>
      <p:ext uri="{BB962C8B-B14F-4D97-AF65-F5344CB8AC3E}">
        <p14:creationId xmlns:p14="http://schemas.microsoft.com/office/powerpoint/2010/main" val="1819770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Main Threats</a:t>
            </a:r>
            <a:endParaRPr lang="en-IE" dirty="0"/>
          </a:p>
        </p:txBody>
      </p:sp>
      <p:sp>
        <p:nvSpPr>
          <p:cNvPr id="3" name="Content Placeholder 2"/>
          <p:cNvSpPr>
            <a:spLocks noGrp="1"/>
          </p:cNvSpPr>
          <p:nvPr>
            <p:ph idx="1"/>
          </p:nvPr>
        </p:nvSpPr>
        <p:spPr/>
        <p:txBody>
          <a:bodyPr>
            <a:normAutofit fontScale="85000" lnSpcReduction="10000"/>
          </a:bodyPr>
          <a:lstStyle/>
          <a:p>
            <a:r>
              <a:rPr lang="en-US" dirty="0"/>
              <a:t>There are three main targets for threats – information, identity, and availability.</a:t>
            </a:r>
            <a:endParaRPr lang="en-IE" dirty="0"/>
          </a:p>
          <a:p>
            <a:pPr lvl="1"/>
            <a:r>
              <a:rPr lang="en-US" dirty="0"/>
              <a:t> </a:t>
            </a:r>
            <a:r>
              <a:rPr lang="en-US" dirty="0" smtClean="0"/>
              <a:t>A </a:t>
            </a:r>
            <a:r>
              <a:rPr lang="en-US" dirty="0"/>
              <a:t>mobile device is personal, and is used for both private and business productivity even more in the context of a Bring Your Own Device (BYOD) company scenario. Devices store valuable and sensitive information. Keeping that information secure is vital. The consequences of a malicious third party</a:t>
            </a:r>
            <a:endParaRPr lang="en-IE" dirty="0"/>
          </a:p>
          <a:p>
            <a:pPr lvl="1"/>
            <a:r>
              <a:rPr lang="en-US" dirty="0"/>
              <a:t>gaining access to personal financial information, for example, could be disastrous and irreparable. With mobile devices gathering personal, often photographic, information about where the owner lives, works and spends his or her leisure time, the consequences of a mobile device getting into the wrong hands could be truly catastrophic. And with devices being used for work and leisure, the possibility of sensitive business information getting into the wrong hands could have much, much wider – and potentially massive – implications.</a:t>
            </a:r>
            <a:endParaRPr lang="en-IE" dirty="0"/>
          </a:p>
          <a:p>
            <a:pPr lvl="1"/>
            <a:r>
              <a:rPr lang="en-US" dirty="0" smtClean="0"/>
              <a:t>Moreover</a:t>
            </a:r>
            <a:r>
              <a:rPr lang="en-US" dirty="0"/>
              <a:t>, the major new challenge to security is that information is now scattered rather than being centrally stored. For this reason, rather than being on the datacenter, security must now be on the transport medium and the information itself. Addressing the linked, unprecedented security challenges of scattered information being accessed and exchanged via mobile devices is the subject of this point of view.</a:t>
            </a:r>
            <a:endParaRPr lang="en-IE" dirty="0"/>
          </a:p>
          <a:p>
            <a:endParaRPr lang="en-IE" dirty="0"/>
          </a:p>
        </p:txBody>
      </p:sp>
    </p:spTree>
    <p:extLst>
      <p:ext uri="{BB962C8B-B14F-4D97-AF65-F5344CB8AC3E}">
        <p14:creationId xmlns:p14="http://schemas.microsoft.com/office/powerpoint/2010/main" val="2727355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Structured Approach to Mobile Security </a:t>
            </a:r>
            <a:endParaRPr lang="en-IE" dirty="0"/>
          </a:p>
        </p:txBody>
      </p:sp>
      <p:sp>
        <p:nvSpPr>
          <p:cNvPr id="3" name="Content Placeholder 2"/>
          <p:cNvSpPr>
            <a:spLocks noGrp="1"/>
          </p:cNvSpPr>
          <p:nvPr>
            <p:ph idx="1"/>
          </p:nvPr>
        </p:nvSpPr>
        <p:spPr/>
        <p:txBody>
          <a:bodyPr>
            <a:normAutofit/>
          </a:bodyPr>
          <a:lstStyle/>
          <a:p>
            <a:r>
              <a:rPr lang="en-US" dirty="0"/>
              <a:t>Several aspects must be considered when working with mobile security and apps </a:t>
            </a:r>
            <a:endParaRPr lang="ga-IE" dirty="0" smtClean="0"/>
          </a:p>
          <a:p>
            <a:pPr lvl="1"/>
            <a:r>
              <a:rPr lang="en-US" dirty="0" smtClean="0"/>
              <a:t>Confidentiality</a:t>
            </a:r>
            <a:r>
              <a:rPr lang="en-US" dirty="0"/>
              <a:t>: Does the app keep private data private?</a:t>
            </a:r>
            <a:endParaRPr lang="en-IE" dirty="0"/>
          </a:p>
          <a:p>
            <a:pPr lvl="1"/>
            <a:r>
              <a:rPr lang="en-US" dirty="0" smtClean="0"/>
              <a:t>Integrity</a:t>
            </a:r>
            <a:r>
              <a:rPr lang="en-US" dirty="0"/>
              <a:t>: Can data passed to and from the app be trusted and verified?</a:t>
            </a:r>
            <a:endParaRPr lang="en-IE" dirty="0"/>
          </a:p>
          <a:p>
            <a:pPr lvl="1"/>
            <a:r>
              <a:rPr lang="en-US" dirty="0" smtClean="0"/>
              <a:t>Authentication</a:t>
            </a:r>
            <a:r>
              <a:rPr lang="en-US" dirty="0"/>
              <a:t>: Does the app verify the user’s identity to an appropriate degree of certainty?</a:t>
            </a:r>
            <a:endParaRPr lang="en-IE" dirty="0"/>
          </a:p>
          <a:p>
            <a:pPr lvl="1"/>
            <a:r>
              <a:rPr lang="en-US" dirty="0" smtClean="0"/>
              <a:t>Authorization</a:t>
            </a:r>
            <a:r>
              <a:rPr lang="en-US" dirty="0"/>
              <a:t>: Does the app properly limit user privileges?</a:t>
            </a:r>
            <a:endParaRPr lang="en-IE" dirty="0"/>
          </a:p>
          <a:p>
            <a:pPr lvl="1"/>
            <a:r>
              <a:rPr lang="en-US" dirty="0" smtClean="0"/>
              <a:t>Availability</a:t>
            </a:r>
            <a:r>
              <a:rPr lang="en-US" dirty="0"/>
              <a:t>: Can an attacker harm the mobile solution in any way?</a:t>
            </a:r>
            <a:endParaRPr lang="en-IE" dirty="0"/>
          </a:p>
          <a:p>
            <a:pPr lvl="1"/>
            <a:r>
              <a:rPr lang="en-US" dirty="0" smtClean="0"/>
              <a:t> </a:t>
            </a:r>
            <a:r>
              <a:rPr lang="en-US" dirty="0"/>
              <a:t>Non-Repudiation: Does your app keep records of events?</a:t>
            </a:r>
            <a:endParaRPr lang="en-IE" dirty="0"/>
          </a:p>
          <a:p>
            <a:endParaRPr lang="en-IE" dirty="0"/>
          </a:p>
        </p:txBody>
      </p:sp>
    </p:spTree>
    <p:extLst>
      <p:ext uri="{BB962C8B-B14F-4D97-AF65-F5344CB8AC3E}">
        <p14:creationId xmlns:p14="http://schemas.microsoft.com/office/powerpoint/2010/main" val="2848196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Security</a:t>
            </a:r>
            <a:r>
              <a:rPr lang="ga-IE" dirty="0" smtClean="0"/>
              <a:t> </a:t>
            </a:r>
            <a:r>
              <a:rPr lang="en-US" dirty="0" smtClean="0"/>
              <a:t>Lifecycle </a:t>
            </a:r>
            <a:endParaRPr lang="en-IE" dirty="0"/>
          </a:p>
        </p:txBody>
      </p:sp>
      <p:sp>
        <p:nvSpPr>
          <p:cNvPr id="3" name="Content Placeholder 2"/>
          <p:cNvSpPr>
            <a:spLocks noGrp="1"/>
          </p:cNvSpPr>
          <p:nvPr>
            <p:ph idx="1"/>
          </p:nvPr>
        </p:nvSpPr>
        <p:spPr>
          <a:xfrm>
            <a:off x="844520" y="2406601"/>
            <a:ext cx="8946541" cy="4195481"/>
          </a:xfrm>
        </p:spPr>
        <p:txBody>
          <a:bodyPr/>
          <a:lstStyle/>
          <a:p>
            <a:r>
              <a:rPr lang="en-US" dirty="0" smtClean="0"/>
              <a:t>A structured approach to working with mobile security is to define mobile security architecture with the following lifecycle</a:t>
            </a:r>
            <a:endParaRPr lang="ga-IE" dirty="0" smtClean="0"/>
          </a:p>
        </p:txBody>
      </p:sp>
      <p:grpSp>
        <p:nvGrpSpPr>
          <p:cNvPr id="30" name="Group 29"/>
          <p:cNvGrpSpPr/>
          <p:nvPr/>
        </p:nvGrpSpPr>
        <p:grpSpPr>
          <a:xfrm>
            <a:off x="3757277" y="3670109"/>
            <a:ext cx="3121025" cy="1668463"/>
            <a:chOff x="8671136" y="3497580"/>
            <a:chExt cx="3121025" cy="1668463"/>
          </a:xfrm>
        </p:grpSpPr>
        <p:grpSp>
          <p:nvGrpSpPr>
            <p:cNvPr id="4" name="Group 2"/>
            <p:cNvGrpSpPr>
              <a:grpSpLocks/>
            </p:cNvGrpSpPr>
            <p:nvPr/>
          </p:nvGrpSpPr>
          <p:grpSpPr bwMode="auto">
            <a:xfrm>
              <a:off x="8671136" y="3497580"/>
              <a:ext cx="3121025" cy="1668463"/>
              <a:chOff x="6146" y="871"/>
              <a:chExt cx="4914" cy="2627"/>
            </a:xfrm>
          </p:grpSpPr>
          <p:grpSp>
            <p:nvGrpSpPr>
              <p:cNvPr id="5" name="Group 3"/>
              <p:cNvGrpSpPr>
                <a:grpSpLocks/>
              </p:cNvGrpSpPr>
              <p:nvPr/>
            </p:nvGrpSpPr>
            <p:grpSpPr bwMode="auto">
              <a:xfrm>
                <a:off x="6151" y="1600"/>
                <a:ext cx="4904" cy="1893"/>
                <a:chOff x="6151" y="1600"/>
                <a:chExt cx="4904" cy="1893"/>
              </a:xfrm>
            </p:grpSpPr>
            <p:sp>
              <p:nvSpPr>
                <p:cNvPr id="27" name="Freeform 4"/>
                <p:cNvSpPr>
                  <a:spLocks/>
                </p:cNvSpPr>
                <p:nvPr/>
              </p:nvSpPr>
              <p:spPr bwMode="auto">
                <a:xfrm>
                  <a:off x="6151" y="1600"/>
                  <a:ext cx="4904" cy="1893"/>
                </a:xfrm>
                <a:custGeom>
                  <a:avLst/>
                  <a:gdLst>
                    <a:gd name="T0" fmla="+- 0 6151 6151"/>
                    <a:gd name="T1" fmla="*/ T0 w 4904"/>
                    <a:gd name="T2" fmla="+- 0 3493 1600"/>
                    <a:gd name="T3" fmla="*/ 3493 h 1893"/>
                    <a:gd name="T4" fmla="+- 0 11055 6151"/>
                    <a:gd name="T5" fmla="*/ T4 w 4904"/>
                    <a:gd name="T6" fmla="+- 0 3493 1600"/>
                    <a:gd name="T7" fmla="*/ 3493 h 1893"/>
                    <a:gd name="T8" fmla="+- 0 11055 6151"/>
                    <a:gd name="T9" fmla="*/ T8 w 4904"/>
                    <a:gd name="T10" fmla="+- 0 1600 1600"/>
                    <a:gd name="T11" fmla="*/ 1600 h 1893"/>
                    <a:gd name="T12" fmla="+- 0 6151 6151"/>
                    <a:gd name="T13" fmla="*/ T12 w 4904"/>
                    <a:gd name="T14" fmla="+- 0 1600 1600"/>
                    <a:gd name="T15" fmla="*/ 1600 h 1893"/>
                    <a:gd name="T16" fmla="+- 0 6151 6151"/>
                    <a:gd name="T17" fmla="*/ T16 w 4904"/>
                    <a:gd name="T18" fmla="+- 0 3493 1600"/>
                    <a:gd name="T19" fmla="*/ 3493 h 1893"/>
                  </a:gdLst>
                  <a:ahLst/>
                  <a:cxnLst>
                    <a:cxn ang="0">
                      <a:pos x="T1" y="T3"/>
                    </a:cxn>
                    <a:cxn ang="0">
                      <a:pos x="T5" y="T7"/>
                    </a:cxn>
                    <a:cxn ang="0">
                      <a:pos x="T9" y="T11"/>
                    </a:cxn>
                    <a:cxn ang="0">
                      <a:pos x="T13" y="T15"/>
                    </a:cxn>
                    <a:cxn ang="0">
                      <a:pos x="T17" y="T19"/>
                    </a:cxn>
                  </a:cxnLst>
                  <a:rect l="0" t="0" r="r" b="b"/>
                  <a:pathLst>
                    <a:path w="4904" h="1893">
                      <a:moveTo>
                        <a:pt x="0" y="1893"/>
                      </a:moveTo>
                      <a:lnTo>
                        <a:pt x="4904" y="1893"/>
                      </a:lnTo>
                      <a:lnTo>
                        <a:pt x="4904" y="0"/>
                      </a:lnTo>
                      <a:lnTo>
                        <a:pt x="0" y="0"/>
                      </a:lnTo>
                      <a:lnTo>
                        <a:pt x="0" y="1893"/>
                      </a:lnTo>
                    </a:path>
                  </a:pathLst>
                </a:custGeom>
                <a:solidFill>
                  <a:srgbClr val="DF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nvGrpSpPr>
              <p:cNvPr id="6" name="Group 5"/>
              <p:cNvGrpSpPr>
                <a:grpSpLocks/>
              </p:cNvGrpSpPr>
              <p:nvPr/>
            </p:nvGrpSpPr>
            <p:grpSpPr bwMode="auto">
              <a:xfrm>
                <a:off x="6151" y="876"/>
                <a:ext cx="4904" cy="720"/>
                <a:chOff x="6151" y="876"/>
                <a:chExt cx="4904" cy="720"/>
              </a:xfrm>
            </p:grpSpPr>
            <p:sp>
              <p:nvSpPr>
                <p:cNvPr id="26" name="Freeform 6"/>
                <p:cNvSpPr>
                  <a:spLocks/>
                </p:cNvSpPr>
                <p:nvPr/>
              </p:nvSpPr>
              <p:spPr bwMode="auto">
                <a:xfrm>
                  <a:off x="6151" y="876"/>
                  <a:ext cx="4904" cy="720"/>
                </a:xfrm>
                <a:custGeom>
                  <a:avLst/>
                  <a:gdLst>
                    <a:gd name="T0" fmla="+- 0 6151 6151"/>
                    <a:gd name="T1" fmla="*/ T0 w 4904"/>
                    <a:gd name="T2" fmla="+- 0 1596 876"/>
                    <a:gd name="T3" fmla="*/ 1596 h 720"/>
                    <a:gd name="T4" fmla="+- 0 11055 6151"/>
                    <a:gd name="T5" fmla="*/ T4 w 4904"/>
                    <a:gd name="T6" fmla="+- 0 1596 876"/>
                    <a:gd name="T7" fmla="*/ 1596 h 720"/>
                    <a:gd name="T8" fmla="+- 0 11055 6151"/>
                    <a:gd name="T9" fmla="*/ T8 w 4904"/>
                    <a:gd name="T10" fmla="+- 0 876 876"/>
                    <a:gd name="T11" fmla="*/ 876 h 720"/>
                    <a:gd name="T12" fmla="+- 0 6151 6151"/>
                    <a:gd name="T13" fmla="*/ T12 w 4904"/>
                    <a:gd name="T14" fmla="+- 0 876 876"/>
                    <a:gd name="T15" fmla="*/ 876 h 720"/>
                    <a:gd name="T16" fmla="+- 0 6151 6151"/>
                    <a:gd name="T17" fmla="*/ T16 w 4904"/>
                    <a:gd name="T18" fmla="+- 0 1596 876"/>
                    <a:gd name="T19" fmla="*/ 1596 h 720"/>
                  </a:gdLst>
                  <a:ahLst/>
                  <a:cxnLst>
                    <a:cxn ang="0">
                      <a:pos x="T1" y="T3"/>
                    </a:cxn>
                    <a:cxn ang="0">
                      <a:pos x="T5" y="T7"/>
                    </a:cxn>
                    <a:cxn ang="0">
                      <a:pos x="T9" y="T11"/>
                    </a:cxn>
                    <a:cxn ang="0">
                      <a:pos x="T13" y="T15"/>
                    </a:cxn>
                    <a:cxn ang="0">
                      <a:pos x="T17" y="T19"/>
                    </a:cxn>
                  </a:cxnLst>
                  <a:rect l="0" t="0" r="r" b="b"/>
                  <a:pathLst>
                    <a:path w="4904" h="720">
                      <a:moveTo>
                        <a:pt x="0" y="720"/>
                      </a:moveTo>
                      <a:lnTo>
                        <a:pt x="4904" y="720"/>
                      </a:lnTo>
                      <a:lnTo>
                        <a:pt x="4904" y="0"/>
                      </a:lnTo>
                      <a:lnTo>
                        <a:pt x="0" y="0"/>
                      </a:lnTo>
                      <a:lnTo>
                        <a:pt x="0" y="720"/>
                      </a:lnTo>
                    </a:path>
                  </a:pathLst>
                </a:custGeom>
                <a:solidFill>
                  <a:srgbClr val="7A7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nvGrpSpPr>
              <p:cNvPr id="7" name="Group 7"/>
              <p:cNvGrpSpPr>
                <a:grpSpLocks/>
              </p:cNvGrpSpPr>
              <p:nvPr/>
            </p:nvGrpSpPr>
            <p:grpSpPr bwMode="auto">
              <a:xfrm>
                <a:off x="7728" y="1733"/>
                <a:ext cx="1736" cy="502"/>
                <a:chOff x="7728" y="1733"/>
                <a:chExt cx="1736" cy="502"/>
              </a:xfrm>
            </p:grpSpPr>
            <p:sp>
              <p:nvSpPr>
                <p:cNvPr id="25" name="Freeform 8"/>
                <p:cNvSpPr>
                  <a:spLocks/>
                </p:cNvSpPr>
                <p:nvPr/>
              </p:nvSpPr>
              <p:spPr bwMode="auto">
                <a:xfrm>
                  <a:off x="7728" y="1733"/>
                  <a:ext cx="1736" cy="502"/>
                </a:xfrm>
                <a:custGeom>
                  <a:avLst/>
                  <a:gdLst>
                    <a:gd name="T0" fmla="+- 0 9462 7728"/>
                    <a:gd name="T1" fmla="*/ T0 w 1736"/>
                    <a:gd name="T2" fmla="+- 0 1733 1733"/>
                    <a:gd name="T3" fmla="*/ 1733 h 502"/>
                    <a:gd name="T4" fmla="+- 0 7842 7728"/>
                    <a:gd name="T5" fmla="*/ T4 w 1736"/>
                    <a:gd name="T6" fmla="+- 0 1734 1733"/>
                    <a:gd name="T7" fmla="*/ 1734 h 502"/>
                    <a:gd name="T8" fmla="+- 0 7774 7728"/>
                    <a:gd name="T9" fmla="*/ T8 w 1736"/>
                    <a:gd name="T10" fmla="+- 0 1774 1733"/>
                    <a:gd name="T11" fmla="*/ 1774 h 502"/>
                    <a:gd name="T12" fmla="+- 0 7741 7728"/>
                    <a:gd name="T13" fmla="*/ T12 w 1736"/>
                    <a:gd name="T14" fmla="+- 0 1832 1733"/>
                    <a:gd name="T15" fmla="*/ 1832 h 502"/>
                    <a:gd name="T16" fmla="+- 0 7728 7728"/>
                    <a:gd name="T17" fmla="*/ T16 w 1736"/>
                    <a:gd name="T18" fmla="+- 0 1906 1733"/>
                    <a:gd name="T19" fmla="*/ 1906 h 502"/>
                    <a:gd name="T20" fmla="+- 0 7728 7728"/>
                    <a:gd name="T21" fmla="*/ T20 w 1736"/>
                    <a:gd name="T22" fmla="+- 0 2234 1733"/>
                    <a:gd name="T23" fmla="*/ 2234 h 502"/>
                    <a:gd name="T24" fmla="+- 0 9350 7728"/>
                    <a:gd name="T25" fmla="*/ T24 w 1736"/>
                    <a:gd name="T26" fmla="+- 0 2233 1733"/>
                    <a:gd name="T27" fmla="*/ 2233 h 502"/>
                    <a:gd name="T28" fmla="+- 0 9418 7728"/>
                    <a:gd name="T29" fmla="*/ T28 w 1736"/>
                    <a:gd name="T30" fmla="+- 0 2193 1733"/>
                    <a:gd name="T31" fmla="*/ 2193 h 502"/>
                    <a:gd name="T32" fmla="+- 0 9452 7728"/>
                    <a:gd name="T33" fmla="*/ T32 w 1736"/>
                    <a:gd name="T34" fmla="+- 0 2135 1733"/>
                    <a:gd name="T35" fmla="*/ 2135 h 502"/>
                    <a:gd name="T36" fmla="+- 0 9464 7728"/>
                    <a:gd name="T37" fmla="*/ T36 w 1736"/>
                    <a:gd name="T38" fmla="+- 0 2061 1733"/>
                    <a:gd name="T39" fmla="*/ 2061 h 502"/>
                    <a:gd name="T40" fmla="+- 0 9464 7728"/>
                    <a:gd name="T41" fmla="*/ T40 w 1736"/>
                    <a:gd name="T42" fmla="+- 0 1733 1733"/>
                    <a:gd name="T43" fmla="*/ 1733 h 502"/>
                    <a:gd name="T44" fmla="+- 0 9462 7728"/>
                    <a:gd name="T45" fmla="*/ T44 w 1736"/>
                    <a:gd name="T46" fmla="+- 0 1733 1733"/>
                    <a:gd name="T47" fmla="*/ 1733 h 5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736" h="502">
                      <a:moveTo>
                        <a:pt x="1734" y="0"/>
                      </a:moveTo>
                      <a:lnTo>
                        <a:pt x="114" y="1"/>
                      </a:lnTo>
                      <a:lnTo>
                        <a:pt x="46" y="41"/>
                      </a:lnTo>
                      <a:lnTo>
                        <a:pt x="13" y="99"/>
                      </a:lnTo>
                      <a:lnTo>
                        <a:pt x="0" y="173"/>
                      </a:lnTo>
                      <a:lnTo>
                        <a:pt x="0" y="501"/>
                      </a:lnTo>
                      <a:lnTo>
                        <a:pt x="1622" y="500"/>
                      </a:lnTo>
                      <a:lnTo>
                        <a:pt x="1690" y="460"/>
                      </a:lnTo>
                      <a:lnTo>
                        <a:pt x="1724" y="402"/>
                      </a:lnTo>
                      <a:lnTo>
                        <a:pt x="1736" y="328"/>
                      </a:lnTo>
                      <a:lnTo>
                        <a:pt x="1736" y="0"/>
                      </a:lnTo>
                      <a:lnTo>
                        <a:pt x="1734" y="0"/>
                      </a:lnTo>
                    </a:path>
                  </a:pathLst>
                </a:custGeom>
                <a:solidFill>
                  <a:srgbClr val="126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ga-IE" sz="1400" dirty="0" smtClean="0"/>
                    <a:t>Design</a:t>
                  </a:r>
                  <a:endParaRPr lang="en-IE" sz="1400" dirty="0"/>
                </a:p>
              </p:txBody>
            </p:sp>
          </p:grpSp>
          <p:grpSp>
            <p:nvGrpSpPr>
              <p:cNvPr id="8" name="Group 9"/>
              <p:cNvGrpSpPr>
                <a:grpSpLocks/>
              </p:cNvGrpSpPr>
              <p:nvPr/>
            </p:nvGrpSpPr>
            <p:grpSpPr bwMode="auto">
              <a:xfrm>
                <a:off x="6254" y="2782"/>
                <a:ext cx="1736" cy="502"/>
                <a:chOff x="6254" y="2782"/>
                <a:chExt cx="1736" cy="502"/>
              </a:xfrm>
            </p:grpSpPr>
            <p:sp>
              <p:nvSpPr>
                <p:cNvPr id="24" name="Freeform 10"/>
                <p:cNvSpPr>
                  <a:spLocks/>
                </p:cNvSpPr>
                <p:nvPr/>
              </p:nvSpPr>
              <p:spPr bwMode="auto">
                <a:xfrm>
                  <a:off x="6254" y="2782"/>
                  <a:ext cx="1736" cy="502"/>
                </a:xfrm>
                <a:custGeom>
                  <a:avLst/>
                  <a:gdLst>
                    <a:gd name="T0" fmla="+- 0 7991 6254"/>
                    <a:gd name="T1" fmla="*/ T0 w 1736"/>
                    <a:gd name="T2" fmla="+- 0 2782 2782"/>
                    <a:gd name="T3" fmla="*/ 2782 h 502"/>
                    <a:gd name="T4" fmla="+- 0 6369 6254"/>
                    <a:gd name="T5" fmla="*/ T4 w 1736"/>
                    <a:gd name="T6" fmla="+- 0 2784 2782"/>
                    <a:gd name="T7" fmla="*/ 2784 h 502"/>
                    <a:gd name="T8" fmla="+- 0 6301 6254"/>
                    <a:gd name="T9" fmla="*/ T8 w 1736"/>
                    <a:gd name="T10" fmla="+- 0 2824 2782"/>
                    <a:gd name="T11" fmla="*/ 2824 h 502"/>
                    <a:gd name="T12" fmla="+- 0 6267 6254"/>
                    <a:gd name="T13" fmla="*/ T12 w 1736"/>
                    <a:gd name="T14" fmla="+- 0 2882 2782"/>
                    <a:gd name="T15" fmla="*/ 2882 h 502"/>
                    <a:gd name="T16" fmla="+- 0 6255 6254"/>
                    <a:gd name="T17" fmla="*/ T16 w 1736"/>
                    <a:gd name="T18" fmla="+- 0 2955 2782"/>
                    <a:gd name="T19" fmla="*/ 2955 h 502"/>
                    <a:gd name="T20" fmla="+- 0 6255 6254"/>
                    <a:gd name="T21" fmla="*/ T20 w 1736"/>
                    <a:gd name="T22" fmla="+- 0 3284 2782"/>
                    <a:gd name="T23" fmla="*/ 3284 h 502"/>
                    <a:gd name="T24" fmla="+- 0 6257 6254"/>
                    <a:gd name="T25" fmla="*/ T24 w 1736"/>
                    <a:gd name="T26" fmla="+- 0 3284 2782"/>
                    <a:gd name="T27" fmla="*/ 3284 h 502"/>
                    <a:gd name="T28" fmla="+- 0 7877 6254"/>
                    <a:gd name="T29" fmla="*/ T28 w 1736"/>
                    <a:gd name="T30" fmla="+- 0 3282 2782"/>
                    <a:gd name="T31" fmla="*/ 3282 h 502"/>
                    <a:gd name="T32" fmla="+- 0 7895 6254"/>
                    <a:gd name="T33" fmla="*/ T32 w 1736"/>
                    <a:gd name="T34" fmla="+- 0 3277 2782"/>
                    <a:gd name="T35" fmla="*/ 3277 h 502"/>
                    <a:gd name="T36" fmla="+- 0 7944 6254"/>
                    <a:gd name="T37" fmla="*/ T36 w 1736"/>
                    <a:gd name="T38" fmla="+- 0 3243 2782"/>
                    <a:gd name="T39" fmla="*/ 3243 h 502"/>
                    <a:gd name="T40" fmla="+- 0 7978 6254"/>
                    <a:gd name="T41" fmla="*/ T40 w 1736"/>
                    <a:gd name="T42" fmla="+- 0 3184 2782"/>
                    <a:gd name="T43" fmla="*/ 3184 h 502"/>
                    <a:gd name="T44" fmla="+- 0 7991 6254"/>
                    <a:gd name="T45" fmla="*/ T44 w 1736"/>
                    <a:gd name="T46" fmla="+- 0 3111 2782"/>
                    <a:gd name="T47" fmla="*/ 3111 h 502"/>
                    <a:gd name="T48" fmla="+- 0 7991 6254"/>
                    <a:gd name="T49" fmla="*/ T48 w 1736"/>
                    <a:gd name="T50" fmla="+- 0 2782 2782"/>
                    <a:gd name="T51" fmla="*/ 2782 h 5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736" h="502">
                      <a:moveTo>
                        <a:pt x="1737" y="0"/>
                      </a:moveTo>
                      <a:lnTo>
                        <a:pt x="115" y="2"/>
                      </a:lnTo>
                      <a:lnTo>
                        <a:pt x="47" y="42"/>
                      </a:lnTo>
                      <a:lnTo>
                        <a:pt x="13" y="100"/>
                      </a:lnTo>
                      <a:lnTo>
                        <a:pt x="1" y="173"/>
                      </a:lnTo>
                      <a:lnTo>
                        <a:pt x="1" y="502"/>
                      </a:lnTo>
                      <a:lnTo>
                        <a:pt x="3" y="502"/>
                      </a:lnTo>
                      <a:lnTo>
                        <a:pt x="1623" y="500"/>
                      </a:lnTo>
                      <a:lnTo>
                        <a:pt x="1641" y="495"/>
                      </a:lnTo>
                      <a:lnTo>
                        <a:pt x="1690" y="461"/>
                      </a:lnTo>
                      <a:lnTo>
                        <a:pt x="1724" y="402"/>
                      </a:lnTo>
                      <a:lnTo>
                        <a:pt x="1737" y="329"/>
                      </a:lnTo>
                      <a:lnTo>
                        <a:pt x="1737" y="0"/>
                      </a:lnTo>
                    </a:path>
                  </a:pathLst>
                </a:custGeom>
                <a:solidFill>
                  <a:srgbClr val="126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nvGrpSpPr>
              <p:cNvPr id="9" name="Group 11"/>
              <p:cNvGrpSpPr>
                <a:grpSpLocks/>
              </p:cNvGrpSpPr>
              <p:nvPr/>
            </p:nvGrpSpPr>
            <p:grpSpPr bwMode="auto">
              <a:xfrm>
                <a:off x="9198" y="2782"/>
                <a:ext cx="1736" cy="502"/>
                <a:chOff x="9198" y="2782"/>
                <a:chExt cx="1736" cy="502"/>
              </a:xfrm>
            </p:grpSpPr>
            <p:sp>
              <p:nvSpPr>
                <p:cNvPr id="23" name="Freeform 12"/>
                <p:cNvSpPr>
                  <a:spLocks/>
                </p:cNvSpPr>
                <p:nvPr/>
              </p:nvSpPr>
              <p:spPr bwMode="auto">
                <a:xfrm>
                  <a:off x="9198" y="2782"/>
                  <a:ext cx="1736" cy="502"/>
                </a:xfrm>
                <a:custGeom>
                  <a:avLst/>
                  <a:gdLst>
                    <a:gd name="T0" fmla="+- 0 10934 9198"/>
                    <a:gd name="T1" fmla="*/ T0 w 1736"/>
                    <a:gd name="T2" fmla="+- 0 2782 2782"/>
                    <a:gd name="T3" fmla="*/ 2782 h 502"/>
                    <a:gd name="T4" fmla="+- 0 9312 9198"/>
                    <a:gd name="T5" fmla="*/ T4 w 1736"/>
                    <a:gd name="T6" fmla="+- 0 2784 2782"/>
                    <a:gd name="T7" fmla="*/ 2784 h 502"/>
                    <a:gd name="T8" fmla="+- 0 9245 9198"/>
                    <a:gd name="T9" fmla="*/ T8 w 1736"/>
                    <a:gd name="T10" fmla="+- 0 2824 2782"/>
                    <a:gd name="T11" fmla="*/ 2824 h 502"/>
                    <a:gd name="T12" fmla="+- 0 9211 9198"/>
                    <a:gd name="T13" fmla="*/ T12 w 1736"/>
                    <a:gd name="T14" fmla="+- 0 2882 2782"/>
                    <a:gd name="T15" fmla="*/ 2882 h 502"/>
                    <a:gd name="T16" fmla="+- 0 9198 9198"/>
                    <a:gd name="T17" fmla="*/ T16 w 1736"/>
                    <a:gd name="T18" fmla="+- 0 2956 2782"/>
                    <a:gd name="T19" fmla="*/ 2956 h 502"/>
                    <a:gd name="T20" fmla="+- 0 9198 9198"/>
                    <a:gd name="T21" fmla="*/ T20 w 1736"/>
                    <a:gd name="T22" fmla="+- 0 3284 2782"/>
                    <a:gd name="T23" fmla="*/ 3284 h 502"/>
                    <a:gd name="T24" fmla="+- 0 9201 9198"/>
                    <a:gd name="T25" fmla="*/ T24 w 1736"/>
                    <a:gd name="T26" fmla="+- 0 3284 2782"/>
                    <a:gd name="T27" fmla="*/ 3284 h 502"/>
                    <a:gd name="T28" fmla="+- 0 10820 9198"/>
                    <a:gd name="T29" fmla="*/ T28 w 1736"/>
                    <a:gd name="T30" fmla="+- 0 3282 2782"/>
                    <a:gd name="T31" fmla="*/ 3282 h 502"/>
                    <a:gd name="T32" fmla="+- 0 10839 9198"/>
                    <a:gd name="T33" fmla="*/ T32 w 1736"/>
                    <a:gd name="T34" fmla="+- 0 3277 2782"/>
                    <a:gd name="T35" fmla="*/ 3277 h 502"/>
                    <a:gd name="T36" fmla="+- 0 10888 9198"/>
                    <a:gd name="T37" fmla="*/ T36 w 1736"/>
                    <a:gd name="T38" fmla="+- 0 3243 2782"/>
                    <a:gd name="T39" fmla="*/ 3243 h 502"/>
                    <a:gd name="T40" fmla="+- 0 10922 9198"/>
                    <a:gd name="T41" fmla="*/ T40 w 1736"/>
                    <a:gd name="T42" fmla="+- 0 3184 2782"/>
                    <a:gd name="T43" fmla="*/ 3184 h 502"/>
                    <a:gd name="T44" fmla="+- 0 10934 9198"/>
                    <a:gd name="T45" fmla="*/ T44 w 1736"/>
                    <a:gd name="T46" fmla="+- 0 3111 2782"/>
                    <a:gd name="T47" fmla="*/ 3111 h 502"/>
                    <a:gd name="T48" fmla="+- 0 10934 9198"/>
                    <a:gd name="T49" fmla="*/ T48 w 1736"/>
                    <a:gd name="T50" fmla="+- 0 2782 2782"/>
                    <a:gd name="T51" fmla="*/ 2782 h 5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736" h="502">
                      <a:moveTo>
                        <a:pt x="1736" y="0"/>
                      </a:moveTo>
                      <a:lnTo>
                        <a:pt x="114" y="2"/>
                      </a:lnTo>
                      <a:lnTo>
                        <a:pt x="47" y="42"/>
                      </a:lnTo>
                      <a:lnTo>
                        <a:pt x="13" y="100"/>
                      </a:lnTo>
                      <a:lnTo>
                        <a:pt x="0" y="174"/>
                      </a:lnTo>
                      <a:lnTo>
                        <a:pt x="0" y="502"/>
                      </a:lnTo>
                      <a:lnTo>
                        <a:pt x="3" y="502"/>
                      </a:lnTo>
                      <a:lnTo>
                        <a:pt x="1622" y="500"/>
                      </a:lnTo>
                      <a:lnTo>
                        <a:pt x="1641" y="495"/>
                      </a:lnTo>
                      <a:lnTo>
                        <a:pt x="1690" y="461"/>
                      </a:lnTo>
                      <a:lnTo>
                        <a:pt x="1724" y="402"/>
                      </a:lnTo>
                      <a:lnTo>
                        <a:pt x="1736" y="329"/>
                      </a:lnTo>
                      <a:lnTo>
                        <a:pt x="1736" y="0"/>
                      </a:lnTo>
                    </a:path>
                  </a:pathLst>
                </a:custGeom>
                <a:solidFill>
                  <a:srgbClr val="126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ga-IE" sz="1200" dirty="0" smtClean="0"/>
                    <a:t>Implement</a:t>
                  </a:r>
                  <a:endParaRPr lang="en-IE" sz="1200" dirty="0"/>
                </a:p>
              </p:txBody>
            </p:sp>
          </p:grpSp>
          <p:grpSp>
            <p:nvGrpSpPr>
              <p:cNvPr id="10" name="Group 13"/>
              <p:cNvGrpSpPr>
                <a:grpSpLocks/>
              </p:cNvGrpSpPr>
              <p:nvPr/>
            </p:nvGrpSpPr>
            <p:grpSpPr bwMode="auto">
              <a:xfrm>
                <a:off x="6873" y="2058"/>
                <a:ext cx="673" cy="668"/>
                <a:chOff x="6873" y="2058"/>
                <a:chExt cx="673" cy="668"/>
              </a:xfrm>
            </p:grpSpPr>
            <p:sp>
              <p:nvSpPr>
                <p:cNvPr id="22" name="Freeform 14"/>
                <p:cNvSpPr>
                  <a:spLocks/>
                </p:cNvSpPr>
                <p:nvPr/>
              </p:nvSpPr>
              <p:spPr bwMode="auto">
                <a:xfrm>
                  <a:off x="6873" y="2058"/>
                  <a:ext cx="673" cy="668"/>
                </a:xfrm>
                <a:custGeom>
                  <a:avLst/>
                  <a:gdLst>
                    <a:gd name="T0" fmla="+- 0 6907 6873"/>
                    <a:gd name="T1" fmla="*/ T0 w 673"/>
                    <a:gd name="T2" fmla="+- 0 2726 2058"/>
                    <a:gd name="T3" fmla="*/ 2726 h 668"/>
                    <a:gd name="T4" fmla="+- 0 6896 6873"/>
                    <a:gd name="T5" fmla="*/ T4 w 673"/>
                    <a:gd name="T6" fmla="+- 0 2640 2058"/>
                    <a:gd name="T7" fmla="*/ 2640 h 668"/>
                    <a:gd name="T8" fmla="+- 0 6886 6873"/>
                    <a:gd name="T9" fmla="*/ T8 w 673"/>
                    <a:gd name="T10" fmla="+- 0 2563 2058"/>
                    <a:gd name="T11" fmla="*/ 2563 h 668"/>
                    <a:gd name="T12" fmla="+- 0 6879 6873"/>
                    <a:gd name="T13" fmla="*/ T12 w 673"/>
                    <a:gd name="T14" fmla="+- 0 2493 2058"/>
                    <a:gd name="T15" fmla="*/ 2493 h 668"/>
                    <a:gd name="T16" fmla="+- 0 6875 6873"/>
                    <a:gd name="T17" fmla="*/ T16 w 673"/>
                    <a:gd name="T18" fmla="+- 0 2431 2058"/>
                    <a:gd name="T19" fmla="*/ 2431 h 668"/>
                    <a:gd name="T20" fmla="+- 0 6873 6873"/>
                    <a:gd name="T21" fmla="*/ T20 w 673"/>
                    <a:gd name="T22" fmla="+- 0 2376 2058"/>
                    <a:gd name="T23" fmla="*/ 2376 h 668"/>
                    <a:gd name="T24" fmla="+- 0 6875 6873"/>
                    <a:gd name="T25" fmla="*/ T24 w 673"/>
                    <a:gd name="T26" fmla="+- 0 2328 2058"/>
                    <a:gd name="T27" fmla="*/ 2328 h 668"/>
                    <a:gd name="T28" fmla="+- 0 6892 6873"/>
                    <a:gd name="T29" fmla="*/ T28 w 673"/>
                    <a:gd name="T30" fmla="+- 0 2249 2058"/>
                    <a:gd name="T31" fmla="*/ 2249 h 668"/>
                    <a:gd name="T32" fmla="+- 0 6928 6873"/>
                    <a:gd name="T33" fmla="*/ T32 w 673"/>
                    <a:gd name="T34" fmla="+- 0 2190 2058"/>
                    <a:gd name="T35" fmla="*/ 2190 h 668"/>
                    <a:gd name="T36" fmla="+- 0 6989 6873"/>
                    <a:gd name="T37" fmla="*/ T36 w 673"/>
                    <a:gd name="T38" fmla="+- 0 2147 2058"/>
                    <a:gd name="T39" fmla="*/ 2147 h 668"/>
                    <a:gd name="T40" fmla="+- 0 7077 6873"/>
                    <a:gd name="T41" fmla="*/ T40 w 673"/>
                    <a:gd name="T42" fmla="+- 0 2117 2058"/>
                    <a:gd name="T43" fmla="*/ 2117 h 668"/>
                    <a:gd name="T44" fmla="+- 0 7197 6873"/>
                    <a:gd name="T45" fmla="*/ T44 w 673"/>
                    <a:gd name="T46" fmla="+- 0 2094 2058"/>
                    <a:gd name="T47" fmla="*/ 2094 h 668"/>
                    <a:gd name="T48" fmla="+- 0 7270 6873"/>
                    <a:gd name="T49" fmla="*/ T48 w 673"/>
                    <a:gd name="T50" fmla="+- 0 2085 2058"/>
                    <a:gd name="T51" fmla="*/ 2085 h 668"/>
                    <a:gd name="T52" fmla="+- 0 7352 6873"/>
                    <a:gd name="T53" fmla="*/ T52 w 673"/>
                    <a:gd name="T54" fmla="+- 0 2076 2058"/>
                    <a:gd name="T55" fmla="*/ 2076 h 668"/>
                    <a:gd name="T56" fmla="+- 0 7444 6873"/>
                    <a:gd name="T57" fmla="*/ T56 w 673"/>
                    <a:gd name="T58" fmla="+- 0 2067 2058"/>
                    <a:gd name="T59" fmla="*/ 2067 h 668"/>
                    <a:gd name="T60" fmla="+- 0 7546 6873"/>
                    <a:gd name="T61" fmla="*/ T60 w 673"/>
                    <a:gd name="T62" fmla="+- 0 2058 2058"/>
                    <a:gd name="T63" fmla="*/ 2058 h 6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673" h="668">
                      <a:moveTo>
                        <a:pt x="34" y="668"/>
                      </a:moveTo>
                      <a:lnTo>
                        <a:pt x="23" y="582"/>
                      </a:lnTo>
                      <a:lnTo>
                        <a:pt x="13" y="505"/>
                      </a:lnTo>
                      <a:lnTo>
                        <a:pt x="6" y="435"/>
                      </a:lnTo>
                      <a:lnTo>
                        <a:pt x="2" y="373"/>
                      </a:lnTo>
                      <a:lnTo>
                        <a:pt x="0" y="318"/>
                      </a:lnTo>
                      <a:lnTo>
                        <a:pt x="2" y="270"/>
                      </a:lnTo>
                      <a:lnTo>
                        <a:pt x="19" y="191"/>
                      </a:lnTo>
                      <a:lnTo>
                        <a:pt x="55" y="132"/>
                      </a:lnTo>
                      <a:lnTo>
                        <a:pt x="116" y="89"/>
                      </a:lnTo>
                      <a:lnTo>
                        <a:pt x="204" y="59"/>
                      </a:lnTo>
                      <a:lnTo>
                        <a:pt x="324" y="36"/>
                      </a:lnTo>
                      <a:lnTo>
                        <a:pt x="397" y="27"/>
                      </a:lnTo>
                      <a:lnTo>
                        <a:pt x="479" y="18"/>
                      </a:lnTo>
                      <a:lnTo>
                        <a:pt x="571" y="9"/>
                      </a:lnTo>
                      <a:lnTo>
                        <a:pt x="673" y="0"/>
                      </a:lnTo>
                    </a:path>
                  </a:pathLst>
                </a:custGeom>
                <a:noFill/>
                <a:ln w="27521">
                  <a:solidFill>
                    <a:srgbClr val="A91F5B"/>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grpSp>
          <p:grpSp>
            <p:nvGrpSpPr>
              <p:cNvPr id="11" name="Group 15"/>
              <p:cNvGrpSpPr>
                <a:grpSpLocks/>
              </p:cNvGrpSpPr>
              <p:nvPr/>
            </p:nvGrpSpPr>
            <p:grpSpPr bwMode="auto">
              <a:xfrm>
                <a:off x="7487" y="1958"/>
                <a:ext cx="190" cy="198"/>
                <a:chOff x="7487" y="1958"/>
                <a:chExt cx="190" cy="198"/>
              </a:xfrm>
            </p:grpSpPr>
            <p:sp>
              <p:nvSpPr>
                <p:cNvPr id="21" name="Freeform 16"/>
                <p:cNvSpPr>
                  <a:spLocks/>
                </p:cNvSpPr>
                <p:nvPr/>
              </p:nvSpPr>
              <p:spPr bwMode="auto">
                <a:xfrm>
                  <a:off x="7487" y="1958"/>
                  <a:ext cx="190" cy="198"/>
                </a:xfrm>
                <a:custGeom>
                  <a:avLst/>
                  <a:gdLst>
                    <a:gd name="T0" fmla="+- 0 7487 7487"/>
                    <a:gd name="T1" fmla="*/ T0 w 190"/>
                    <a:gd name="T2" fmla="+- 0 1958 1958"/>
                    <a:gd name="T3" fmla="*/ 1958 h 198"/>
                    <a:gd name="T4" fmla="+- 0 7529 7487"/>
                    <a:gd name="T5" fmla="*/ T4 w 190"/>
                    <a:gd name="T6" fmla="+- 0 2059 1958"/>
                    <a:gd name="T7" fmla="*/ 2059 h 198"/>
                    <a:gd name="T8" fmla="+- 0 7505 7487"/>
                    <a:gd name="T9" fmla="*/ T8 w 190"/>
                    <a:gd name="T10" fmla="+- 0 2157 1958"/>
                    <a:gd name="T11" fmla="*/ 2157 h 198"/>
                    <a:gd name="T12" fmla="+- 0 7519 7487"/>
                    <a:gd name="T13" fmla="*/ T12 w 190"/>
                    <a:gd name="T14" fmla="+- 0 2145 1958"/>
                    <a:gd name="T15" fmla="*/ 2145 h 198"/>
                    <a:gd name="T16" fmla="+- 0 7569 7487"/>
                    <a:gd name="T17" fmla="*/ T16 w 190"/>
                    <a:gd name="T18" fmla="+- 0 2109 1958"/>
                    <a:gd name="T19" fmla="*/ 2109 h 198"/>
                    <a:gd name="T20" fmla="+- 0 7623 7487"/>
                    <a:gd name="T21" fmla="*/ T20 w 190"/>
                    <a:gd name="T22" fmla="+- 0 2078 1958"/>
                    <a:gd name="T23" fmla="*/ 2078 h 198"/>
                    <a:gd name="T24" fmla="+- 0 7677 7487"/>
                    <a:gd name="T25" fmla="*/ T24 w 190"/>
                    <a:gd name="T26" fmla="+- 0 2052 1958"/>
                    <a:gd name="T27" fmla="*/ 2052 h 198"/>
                    <a:gd name="T28" fmla="+- 0 7666 7487"/>
                    <a:gd name="T29" fmla="*/ T28 w 190"/>
                    <a:gd name="T30" fmla="+- 0 2049 1958"/>
                    <a:gd name="T31" fmla="*/ 2049 h 198"/>
                    <a:gd name="T32" fmla="+- 0 7610 7487"/>
                    <a:gd name="T33" fmla="*/ T32 w 190"/>
                    <a:gd name="T34" fmla="+- 0 2027 1958"/>
                    <a:gd name="T35" fmla="*/ 2027 h 198"/>
                    <a:gd name="T36" fmla="+- 0 7553 7487"/>
                    <a:gd name="T37" fmla="*/ T36 w 190"/>
                    <a:gd name="T38" fmla="+- 0 2000 1958"/>
                    <a:gd name="T39" fmla="*/ 2000 h 198"/>
                    <a:gd name="T40" fmla="+- 0 7502 7487"/>
                    <a:gd name="T41" fmla="*/ T40 w 190"/>
                    <a:gd name="T42" fmla="+- 0 1969 1958"/>
                    <a:gd name="T43" fmla="*/ 1969 h 198"/>
                    <a:gd name="T44" fmla="+- 0 7487 7487"/>
                    <a:gd name="T45" fmla="*/ T44 w 190"/>
                    <a:gd name="T46" fmla="+- 0 1958 1958"/>
                    <a:gd name="T47" fmla="*/ 195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90" h="198">
                      <a:moveTo>
                        <a:pt x="0" y="0"/>
                      </a:moveTo>
                      <a:lnTo>
                        <a:pt x="42" y="101"/>
                      </a:lnTo>
                      <a:lnTo>
                        <a:pt x="18" y="199"/>
                      </a:lnTo>
                      <a:lnTo>
                        <a:pt x="32" y="187"/>
                      </a:lnTo>
                      <a:lnTo>
                        <a:pt x="82" y="151"/>
                      </a:lnTo>
                      <a:lnTo>
                        <a:pt x="136" y="120"/>
                      </a:lnTo>
                      <a:lnTo>
                        <a:pt x="190" y="94"/>
                      </a:lnTo>
                      <a:lnTo>
                        <a:pt x="179" y="91"/>
                      </a:lnTo>
                      <a:lnTo>
                        <a:pt x="123" y="69"/>
                      </a:lnTo>
                      <a:lnTo>
                        <a:pt x="66" y="42"/>
                      </a:lnTo>
                      <a:lnTo>
                        <a:pt x="15" y="11"/>
                      </a:lnTo>
                      <a:lnTo>
                        <a:pt x="0" y="0"/>
                      </a:lnTo>
                    </a:path>
                  </a:pathLst>
                </a:custGeom>
                <a:solidFill>
                  <a:srgbClr val="A91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nvGrpSpPr>
              <p:cNvPr id="12" name="Group 17"/>
              <p:cNvGrpSpPr>
                <a:grpSpLocks/>
              </p:cNvGrpSpPr>
              <p:nvPr/>
            </p:nvGrpSpPr>
            <p:grpSpPr bwMode="auto">
              <a:xfrm>
                <a:off x="9525" y="1943"/>
                <a:ext cx="668" cy="673"/>
                <a:chOff x="9525" y="1943"/>
                <a:chExt cx="668" cy="673"/>
              </a:xfrm>
            </p:grpSpPr>
            <p:sp>
              <p:nvSpPr>
                <p:cNvPr id="20" name="Freeform 18"/>
                <p:cNvSpPr>
                  <a:spLocks/>
                </p:cNvSpPr>
                <p:nvPr/>
              </p:nvSpPr>
              <p:spPr bwMode="auto">
                <a:xfrm>
                  <a:off x="9525" y="1943"/>
                  <a:ext cx="668" cy="673"/>
                </a:xfrm>
                <a:custGeom>
                  <a:avLst/>
                  <a:gdLst>
                    <a:gd name="T0" fmla="+- 0 9525 9525"/>
                    <a:gd name="T1" fmla="*/ T0 w 668"/>
                    <a:gd name="T2" fmla="+- 0 1976 1943"/>
                    <a:gd name="T3" fmla="*/ 1976 h 673"/>
                    <a:gd name="T4" fmla="+- 0 9611 9525"/>
                    <a:gd name="T5" fmla="*/ T4 w 668"/>
                    <a:gd name="T6" fmla="+- 0 1965 1943"/>
                    <a:gd name="T7" fmla="*/ 1965 h 673"/>
                    <a:gd name="T8" fmla="+- 0 9688 9525"/>
                    <a:gd name="T9" fmla="*/ T8 w 668"/>
                    <a:gd name="T10" fmla="+- 0 1956 1943"/>
                    <a:gd name="T11" fmla="*/ 1956 h 673"/>
                    <a:gd name="T12" fmla="+- 0 9758 9525"/>
                    <a:gd name="T13" fmla="*/ T12 w 668"/>
                    <a:gd name="T14" fmla="+- 0 1949 1943"/>
                    <a:gd name="T15" fmla="*/ 1949 h 673"/>
                    <a:gd name="T16" fmla="+- 0 9820 9525"/>
                    <a:gd name="T17" fmla="*/ T16 w 668"/>
                    <a:gd name="T18" fmla="+- 0 1944 1943"/>
                    <a:gd name="T19" fmla="*/ 1944 h 673"/>
                    <a:gd name="T20" fmla="+- 0 9875 9525"/>
                    <a:gd name="T21" fmla="*/ T20 w 668"/>
                    <a:gd name="T22" fmla="+- 0 1943 1943"/>
                    <a:gd name="T23" fmla="*/ 1943 h 673"/>
                    <a:gd name="T24" fmla="+- 0 9923 9525"/>
                    <a:gd name="T25" fmla="*/ T24 w 668"/>
                    <a:gd name="T26" fmla="+- 0 1945 1943"/>
                    <a:gd name="T27" fmla="*/ 1945 h 673"/>
                    <a:gd name="T28" fmla="+- 0 10002 9525"/>
                    <a:gd name="T29" fmla="*/ T28 w 668"/>
                    <a:gd name="T30" fmla="+- 0 1961 1943"/>
                    <a:gd name="T31" fmla="*/ 1961 h 673"/>
                    <a:gd name="T32" fmla="+- 0 10061 9525"/>
                    <a:gd name="T33" fmla="*/ T32 w 668"/>
                    <a:gd name="T34" fmla="+- 0 1998 1943"/>
                    <a:gd name="T35" fmla="*/ 1998 h 673"/>
                    <a:gd name="T36" fmla="+- 0 10103 9525"/>
                    <a:gd name="T37" fmla="*/ T36 w 668"/>
                    <a:gd name="T38" fmla="+- 0 2059 1943"/>
                    <a:gd name="T39" fmla="*/ 2059 h 673"/>
                    <a:gd name="T40" fmla="+- 0 10134 9525"/>
                    <a:gd name="T41" fmla="*/ T40 w 668"/>
                    <a:gd name="T42" fmla="+- 0 2147 1943"/>
                    <a:gd name="T43" fmla="*/ 2147 h 673"/>
                    <a:gd name="T44" fmla="+- 0 10157 9525"/>
                    <a:gd name="T45" fmla="*/ T44 w 668"/>
                    <a:gd name="T46" fmla="+- 0 2267 1943"/>
                    <a:gd name="T47" fmla="*/ 2267 h 673"/>
                    <a:gd name="T48" fmla="+- 0 10166 9525"/>
                    <a:gd name="T49" fmla="*/ T48 w 668"/>
                    <a:gd name="T50" fmla="+- 0 2340 1943"/>
                    <a:gd name="T51" fmla="*/ 2340 h 673"/>
                    <a:gd name="T52" fmla="+- 0 10175 9525"/>
                    <a:gd name="T53" fmla="*/ T52 w 668"/>
                    <a:gd name="T54" fmla="+- 0 2422 1943"/>
                    <a:gd name="T55" fmla="*/ 2422 h 673"/>
                    <a:gd name="T56" fmla="+- 0 10184 9525"/>
                    <a:gd name="T57" fmla="*/ T56 w 668"/>
                    <a:gd name="T58" fmla="+- 0 2514 1943"/>
                    <a:gd name="T59" fmla="*/ 2514 h 673"/>
                    <a:gd name="T60" fmla="+- 0 10193 9525"/>
                    <a:gd name="T61" fmla="*/ T60 w 668"/>
                    <a:gd name="T62" fmla="+- 0 2616 1943"/>
                    <a:gd name="T63" fmla="*/ 2616 h 6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668" h="673">
                      <a:moveTo>
                        <a:pt x="0" y="33"/>
                      </a:moveTo>
                      <a:lnTo>
                        <a:pt x="86" y="22"/>
                      </a:lnTo>
                      <a:lnTo>
                        <a:pt x="163" y="13"/>
                      </a:lnTo>
                      <a:lnTo>
                        <a:pt x="233" y="6"/>
                      </a:lnTo>
                      <a:lnTo>
                        <a:pt x="295" y="1"/>
                      </a:lnTo>
                      <a:lnTo>
                        <a:pt x="350" y="0"/>
                      </a:lnTo>
                      <a:lnTo>
                        <a:pt x="398" y="2"/>
                      </a:lnTo>
                      <a:lnTo>
                        <a:pt x="477" y="18"/>
                      </a:lnTo>
                      <a:lnTo>
                        <a:pt x="536" y="55"/>
                      </a:lnTo>
                      <a:lnTo>
                        <a:pt x="578" y="116"/>
                      </a:lnTo>
                      <a:lnTo>
                        <a:pt x="609" y="204"/>
                      </a:lnTo>
                      <a:lnTo>
                        <a:pt x="632" y="324"/>
                      </a:lnTo>
                      <a:lnTo>
                        <a:pt x="641" y="397"/>
                      </a:lnTo>
                      <a:lnTo>
                        <a:pt x="650" y="479"/>
                      </a:lnTo>
                      <a:lnTo>
                        <a:pt x="659" y="571"/>
                      </a:lnTo>
                      <a:lnTo>
                        <a:pt x="668" y="673"/>
                      </a:lnTo>
                    </a:path>
                  </a:pathLst>
                </a:custGeom>
                <a:noFill/>
                <a:ln w="27521">
                  <a:solidFill>
                    <a:srgbClr val="A91F5B"/>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grpSp>
          <p:grpSp>
            <p:nvGrpSpPr>
              <p:cNvPr id="13" name="Group 19"/>
              <p:cNvGrpSpPr>
                <a:grpSpLocks/>
              </p:cNvGrpSpPr>
              <p:nvPr/>
            </p:nvGrpSpPr>
            <p:grpSpPr bwMode="auto">
              <a:xfrm>
                <a:off x="10094" y="2557"/>
                <a:ext cx="198" cy="190"/>
                <a:chOff x="10094" y="2557"/>
                <a:chExt cx="198" cy="190"/>
              </a:xfrm>
            </p:grpSpPr>
            <p:sp>
              <p:nvSpPr>
                <p:cNvPr id="18" name="Freeform 20"/>
                <p:cNvSpPr>
                  <a:spLocks/>
                </p:cNvSpPr>
                <p:nvPr/>
              </p:nvSpPr>
              <p:spPr bwMode="auto">
                <a:xfrm>
                  <a:off x="10094" y="2557"/>
                  <a:ext cx="198" cy="190"/>
                </a:xfrm>
                <a:custGeom>
                  <a:avLst/>
                  <a:gdLst>
                    <a:gd name="T0" fmla="+- 0 10094 10094"/>
                    <a:gd name="T1" fmla="*/ T0 w 198"/>
                    <a:gd name="T2" fmla="+- 0 2575 2557"/>
                    <a:gd name="T3" fmla="*/ 2575 h 190"/>
                    <a:gd name="T4" fmla="+- 0 10142 10094"/>
                    <a:gd name="T5" fmla="*/ T4 w 198"/>
                    <a:gd name="T6" fmla="+- 0 2639 2557"/>
                    <a:gd name="T7" fmla="*/ 2639 h 190"/>
                    <a:gd name="T8" fmla="+- 0 10173 10094"/>
                    <a:gd name="T9" fmla="*/ T8 w 198"/>
                    <a:gd name="T10" fmla="+- 0 2693 2557"/>
                    <a:gd name="T11" fmla="*/ 2693 h 190"/>
                    <a:gd name="T12" fmla="+- 0 10199 10094"/>
                    <a:gd name="T13" fmla="*/ T12 w 198"/>
                    <a:gd name="T14" fmla="+- 0 2747 2557"/>
                    <a:gd name="T15" fmla="*/ 2747 h 190"/>
                    <a:gd name="T16" fmla="+- 0 10202 10094"/>
                    <a:gd name="T17" fmla="*/ T16 w 198"/>
                    <a:gd name="T18" fmla="+- 0 2736 2557"/>
                    <a:gd name="T19" fmla="*/ 2736 h 190"/>
                    <a:gd name="T20" fmla="+- 0 10224 10094"/>
                    <a:gd name="T21" fmla="*/ T20 w 198"/>
                    <a:gd name="T22" fmla="+- 0 2679 2557"/>
                    <a:gd name="T23" fmla="*/ 2679 h 190"/>
                    <a:gd name="T24" fmla="+- 0 10251 10094"/>
                    <a:gd name="T25" fmla="*/ T24 w 198"/>
                    <a:gd name="T26" fmla="+- 0 2622 2557"/>
                    <a:gd name="T27" fmla="*/ 2622 h 190"/>
                    <a:gd name="T28" fmla="+- 0 10264 10094"/>
                    <a:gd name="T29" fmla="*/ T28 w 198"/>
                    <a:gd name="T30" fmla="+- 0 2599 2557"/>
                    <a:gd name="T31" fmla="*/ 2599 h 190"/>
                    <a:gd name="T32" fmla="+- 0 10192 10094"/>
                    <a:gd name="T33" fmla="*/ T32 w 198"/>
                    <a:gd name="T34" fmla="+- 0 2599 2557"/>
                    <a:gd name="T35" fmla="*/ 2599 h 190"/>
                    <a:gd name="T36" fmla="+- 0 10094 10094"/>
                    <a:gd name="T37" fmla="*/ T36 w 198"/>
                    <a:gd name="T38" fmla="+- 0 2575 2557"/>
                    <a:gd name="T39" fmla="*/ 2575 h 19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98" h="190">
                      <a:moveTo>
                        <a:pt x="0" y="18"/>
                      </a:moveTo>
                      <a:lnTo>
                        <a:pt x="48" y="82"/>
                      </a:lnTo>
                      <a:lnTo>
                        <a:pt x="79" y="136"/>
                      </a:lnTo>
                      <a:lnTo>
                        <a:pt x="105" y="190"/>
                      </a:lnTo>
                      <a:lnTo>
                        <a:pt x="108" y="179"/>
                      </a:lnTo>
                      <a:lnTo>
                        <a:pt x="130" y="122"/>
                      </a:lnTo>
                      <a:lnTo>
                        <a:pt x="157" y="65"/>
                      </a:lnTo>
                      <a:lnTo>
                        <a:pt x="170" y="42"/>
                      </a:lnTo>
                      <a:lnTo>
                        <a:pt x="98" y="42"/>
                      </a:lnTo>
                      <a:lnTo>
                        <a:pt x="0" y="18"/>
                      </a:lnTo>
                    </a:path>
                  </a:pathLst>
                </a:custGeom>
                <a:solidFill>
                  <a:srgbClr val="A91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19" name="Freeform 21"/>
                <p:cNvSpPr>
                  <a:spLocks/>
                </p:cNvSpPr>
                <p:nvPr/>
              </p:nvSpPr>
              <p:spPr bwMode="auto">
                <a:xfrm>
                  <a:off x="10094" y="2557"/>
                  <a:ext cx="198" cy="190"/>
                </a:xfrm>
                <a:custGeom>
                  <a:avLst/>
                  <a:gdLst>
                    <a:gd name="T0" fmla="+- 0 10293 10094"/>
                    <a:gd name="T1" fmla="*/ T0 w 198"/>
                    <a:gd name="T2" fmla="+- 0 2557 2557"/>
                    <a:gd name="T3" fmla="*/ 2557 h 190"/>
                    <a:gd name="T4" fmla="+- 0 10192 10094"/>
                    <a:gd name="T5" fmla="*/ T4 w 198"/>
                    <a:gd name="T6" fmla="+- 0 2599 2557"/>
                    <a:gd name="T7" fmla="*/ 2599 h 190"/>
                    <a:gd name="T8" fmla="+- 0 10264 10094"/>
                    <a:gd name="T9" fmla="*/ T8 w 198"/>
                    <a:gd name="T10" fmla="+- 0 2599 2557"/>
                    <a:gd name="T11" fmla="*/ 2599 h 190"/>
                    <a:gd name="T12" fmla="+- 0 10271 10094"/>
                    <a:gd name="T13" fmla="*/ T12 w 198"/>
                    <a:gd name="T14" fmla="+- 0 2587 2557"/>
                    <a:gd name="T15" fmla="*/ 2587 h 190"/>
                    <a:gd name="T16" fmla="+- 0 10282 10094"/>
                    <a:gd name="T17" fmla="*/ T16 w 198"/>
                    <a:gd name="T18" fmla="+- 0 2571 2557"/>
                    <a:gd name="T19" fmla="*/ 2571 h 190"/>
                    <a:gd name="T20" fmla="+- 0 10293 10094"/>
                    <a:gd name="T21" fmla="*/ T20 w 198"/>
                    <a:gd name="T22" fmla="+- 0 2557 2557"/>
                    <a:gd name="T23" fmla="*/ 2557 h 190"/>
                  </a:gdLst>
                  <a:ahLst/>
                  <a:cxnLst>
                    <a:cxn ang="0">
                      <a:pos x="T1" y="T3"/>
                    </a:cxn>
                    <a:cxn ang="0">
                      <a:pos x="T5" y="T7"/>
                    </a:cxn>
                    <a:cxn ang="0">
                      <a:pos x="T9" y="T11"/>
                    </a:cxn>
                    <a:cxn ang="0">
                      <a:pos x="T13" y="T15"/>
                    </a:cxn>
                    <a:cxn ang="0">
                      <a:pos x="T17" y="T19"/>
                    </a:cxn>
                    <a:cxn ang="0">
                      <a:pos x="T21" y="T23"/>
                    </a:cxn>
                  </a:cxnLst>
                  <a:rect l="0" t="0" r="r" b="b"/>
                  <a:pathLst>
                    <a:path w="198" h="190">
                      <a:moveTo>
                        <a:pt x="199" y="0"/>
                      </a:moveTo>
                      <a:lnTo>
                        <a:pt x="98" y="42"/>
                      </a:lnTo>
                      <a:lnTo>
                        <a:pt x="170" y="42"/>
                      </a:lnTo>
                      <a:lnTo>
                        <a:pt x="177" y="30"/>
                      </a:lnTo>
                      <a:lnTo>
                        <a:pt x="188" y="14"/>
                      </a:lnTo>
                      <a:lnTo>
                        <a:pt x="199" y="0"/>
                      </a:lnTo>
                    </a:path>
                  </a:pathLst>
                </a:custGeom>
                <a:solidFill>
                  <a:srgbClr val="A91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nvGrpSpPr>
              <p:cNvPr id="14" name="Group 22"/>
              <p:cNvGrpSpPr>
                <a:grpSpLocks/>
              </p:cNvGrpSpPr>
              <p:nvPr/>
            </p:nvGrpSpPr>
            <p:grpSpPr bwMode="auto">
              <a:xfrm>
                <a:off x="8179" y="2996"/>
                <a:ext cx="957" cy="2"/>
                <a:chOff x="8179" y="2996"/>
                <a:chExt cx="957" cy="2"/>
              </a:xfrm>
            </p:grpSpPr>
            <p:sp>
              <p:nvSpPr>
                <p:cNvPr id="17" name="Freeform 23"/>
                <p:cNvSpPr>
                  <a:spLocks/>
                </p:cNvSpPr>
                <p:nvPr/>
              </p:nvSpPr>
              <p:spPr bwMode="auto">
                <a:xfrm>
                  <a:off x="8179" y="2996"/>
                  <a:ext cx="957" cy="2"/>
                </a:xfrm>
                <a:custGeom>
                  <a:avLst/>
                  <a:gdLst>
                    <a:gd name="T0" fmla="+- 0 8179 8179"/>
                    <a:gd name="T1" fmla="*/ T0 w 957"/>
                    <a:gd name="T2" fmla="+- 0 9136 8179"/>
                    <a:gd name="T3" fmla="*/ T2 w 957"/>
                  </a:gdLst>
                  <a:ahLst/>
                  <a:cxnLst>
                    <a:cxn ang="0">
                      <a:pos x="T1" y="0"/>
                    </a:cxn>
                    <a:cxn ang="0">
                      <a:pos x="T3" y="0"/>
                    </a:cxn>
                  </a:cxnLst>
                  <a:rect l="0" t="0" r="r" b="b"/>
                  <a:pathLst>
                    <a:path w="957">
                      <a:moveTo>
                        <a:pt x="0" y="0"/>
                      </a:moveTo>
                      <a:lnTo>
                        <a:pt x="957" y="0"/>
                      </a:lnTo>
                    </a:path>
                  </a:pathLst>
                </a:custGeom>
                <a:noFill/>
                <a:ln w="27521">
                  <a:solidFill>
                    <a:srgbClr val="A91F5B"/>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grpSp>
          <p:grpSp>
            <p:nvGrpSpPr>
              <p:cNvPr id="15" name="Group 24"/>
              <p:cNvGrpSpPr>
                <a:grpSpLocks/>
              </p:cNvGrpSpPr>
              <p:nvPr/>
            </p:nvGrpSpPr>
            <p:grpSpPr bwMode="auto">
              <a:xfrm>
                <a:off x="8048" y="2893"/>
                <a:ext cx="185" cy="199"/>
                <a:chOff x="8048" y="2893"/>
                <a:chExt cx="185" cy="199"/>
              </a:xfrm>
            </p:grpSpPr>
            <p:sp>
              <p:nvSpPr>
                <p:cNvPr id="16" name="Freeform 25"/>
                <p:cNvSpPr>
                  <a:spLocks/>
                </p:cNvSpPr>
                <p:nvPr/>
              </p:nvSpPr>
              <p:spPr bwMode="auto">
                <a:xfrm>
                  <a:off x="8048" y="2893"/>
                  <a:ext cx="185" cy="199"/>
                </a:xfrm>
                <a:custGeom>
                  <a:avLst/>
                  <a:gdLst>
                    <a:gd name="T0" fmla="+- 0 8233 8048"/>
                    <a:gd name="T1" fmla="*/ T0 w 185"/>
                    <a:gd name="T2" fmla="+- 0 2893 2893"/>
                    <a:gd name="T3" fmla="*/ 2893 h 199"/>
                    <a:gd name="T4" fmla="+- 0 8169 8048"/>
                    <a:gd name="T5" fmla="*/ T4 w 185"/>
                    <a:gd name="T6" fmla="+- 0 2938 2893"/>
                    <a:gd name="T7" fmla="*/ 2938 h 199"/>
                    <a:gd name="T8" fmla="+- 0 8114 8048"/>
                    <a:gd name="T9" fmla="*/ T8 w 185"/>
                    <a:gd name="T10" fmla="+- 0 2968 2893"/>
                    <a:gd name="T11" fmla="*/ 2968 h 199"/>
                    <a:gd name="T12" fmla="+- 0 8058 8048"/>
                    <a:gd name="T13" fmla="*/ T12 w 185"/>
                    <a:gd name="T14" fmla="+- 0 2992 2893"/>
                    <a:gd name="T15" fmla="*/ 2992 h 199"/>
                    <a:gd name="T16" fmla="+- 0 8048 8048"/>
                    <a:gd name="T17" fmla="*/ T16 w 185"/>
                    <a:gd name="T18" fmla="+- 0 2996 2893"/>
                    <a:gd name="T19" fmla="*/ 2996 h 199"/>
                    <a:gd name="T20" fmla="+- 0 8066 8048"/>
                    <a:gd name="T21" fmla="*/ T20 w 185"/>
                    <a:gd name="T22" fmla="+- 0 3003 2893"/>
                    <a:gd name="T23" fmla="*/ 3003 h 199"/>
                    <a:gd name="T24" fmla="+- 0 8121 8048"/>
                    <a:gd name="T25" fmla="*/ T24 w 185"/>
                    <a:gd name="T26" fmla="+- 0 3028 2893"/>
                    <a:gd name="T27" fmla="*/ 3028 h 199"/>
                    <a:gd name="T28" fmla="+- 0 8177 8048"/>
                    <a:gd name="T29" fmla="*/ T28 w 185"/>
                    <a:gd name="T30" fmla="+- 0 3058 2893"/>
                    <a:gd name="T31" fmla="*/ 3058 h 199"/>
                    <a:gd name="T32" fmla="+- 0 8225 8048"/>
                    <a:gd name="T33" fmla="*/ T32 w 185"/>
                    <a:gd name="T34" fmla="+- 0 3092 2893"/>
                    <a:gd name="T35" fmla="*/ 3092 h 199"/>
                    <a:gd name="T36" fmla="+- 0 8196 8048"/>
                    <a:gd name="T37" fmla="*/ T36 w 185"/>
                    <a:gd name="T38" fmla="+- 0 2996 2893"/>
                    <a:gd name="T39" fmla="*/ 2996 h 199"/>
                    <a:gd name="T40" fmla="+- 0 8233 8048"/>
                    <a:gd name="T41" fmla="*/ T40 w 185"/>
                    <a:gd name="T42" fmla="+- 0 2893 2893"/>
                    <a:gd name="T43" fmla="*/ 289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85" h="199">
                      <a:moveTo>
                        <a:pt x="185" y="0"/>
                      </a:moveTo>
                      <a:lnTo>
                        <a:pt x="121" y="45"/>
                      </a:lnTo>
                      <a:lnTo>
                        <a:pt x="66" y="75"/>
                      </a:lnTo>
                      <a:lnTo>
                        <a:pt x="10" y="99"/>
                      </a:lnTo>
                      <a:lnTo>
                        <a:pt x="0" y="103"/>
                      </a:lnTo>
                      <a:lnTo>
                        <a:pt x="18" y="110"/>
                      </a:lnTo>
                      <a:lnTo>
                        <a:pt x="73" y="135"/>
                      </a:lnTo>
                      <a:lnTo>
                        <a:pt x="129" y="165"/>
                      </a:lnTo>
                      <a:lnTo>
                        <a:pt x="177" y="199"/>
                      </a:lnTo>
                      <a:lnTo>
                        <a:pt x="148" y="103"/>
                      </a:lnTo>
                      <a:lnTo>
                        <a:pt x="185" y="0"/>
                      </a:lnTo>
                    </a:path>
                  </a:pathLst>
                </a:custGeom>
                <a:solidFill>
                  <a:srgbClr val="A91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sp>
          <p:nvSpPr>
            <p:cNvPr id="29" name="Freeform 12"/>
            <p:cNvSpPr>
              <a:spLocks/>
            </p:cNvSpPr>
            <p:nvPr/>
          </p:nvSpPr>
          <p:spPr bwMode="auto">
            <a:xfrm>
              <a:off x="8771679" y="4733910"/>
              <a:ext cx="1102584" cy="318831"/>
            </a:xfrm>
            <a:custGeom>
              <a:avLst/>
              <a:gdLst>
                <a:gd name="T0" fmla="+- 0 10934 9198"/>
                <a:gd name="T1" fmla="*/ T0 w 1736"/>
                <a:gd name="T2" fmla="+- 0 2782 2782"/>
                <a:gd name="T3" fmla="*/ 2782 h 502"/>
                <a:gd name="T4" fmla="+- 0 9312 9198"/>
                <a:gd name="T5" fmla="*/ T4 w 1736"/>
                <a:gd name="T6" fmla="+- 0 2784 2782"/>
                <a:gd name="T7" fmla="*/ 2784 h 502"/>
                <a:gd name="T8" fmla="+- 0 9245 9198"/>
                <a:gd name="T9" fmla="*/ T8 w 1736"/>
                <a:gd name="T10" fmla="+- 0 2824 2782"/>
                <a:gd name="T11" fmla="*/ 2824 h 502"/>
                <a:gd name="T12" fmla="+- 0 9211 9198"/>
                <a:gd name="T13" fmla="*/ T12 w 1736"/>
                <a:gd name="T14" fmla="+- 0 2882 2782"/>
                <a:gd name="T15" fmla="*/ 2882 h 502"/>
                <a:gd name="T16" fmla="+- 0 9198 9198"/>
                <a:gd name="T17" fmla="*/ T16 w 1736"/>
                <a:gd name="T18" fmla="+- 0 2956 2782"/>
                <a:gd name="T19" fmla="*/ 2956 h 502"/>
                <a:gd name="T20" fmla="+- 0 9198 9198"/>
                <a:gd name="T21" fmla="*/ T20 w 1736"/>
                <a:gd name="T22" fmla="+- 0 3284 2782"/>
                <a:gd name="T23" fmla="*/ 3284 h 502"/>
                <a:gd name="T24" fmla="+- 0 9201 9198"/>
                <a:gd name="T25" fmla="*/ T24 w 1736"/>
                <a:gd name="T26" fmla="+- 0 3284 2782"/>
                <a:gd name="T27" fmla="*/ 3284 h 502"/>
                <a:gd name="T28" fmla="+- 0 10820 9198"/>
                <a:gd name="T29" fmla="*/ T28 w 1736"/>
                <a:gd name="T30" fmla="+- 0 3282 2782"/>
                <a:gd name="T31" fmla="*/ 3282 h 502"/>
                <a:gd name="T32" fmla="+- 0 10839 9198"/>
                <a:gd name="T33" fmla="*/ T32 w 1736"/>
                <a:gd name="T34" fmla="+- 0 3277 2782"/>
                <a:gd name="T35" fmla="*/ 3277 h 502"/>
                <a:gd name="T36" fmla="+- 0 10888 9198"/>
                <a:gd name="T37" fmla="*/ T36 w 1736"/>
                <a:gd name="T38" fmla="+- 0 3243 2782"/>
                <a:gd name="T39" fmla="*/ 3243 h 502"/>
                <a:gd name="T40" fmla="+- 0 10922 9198"/>
                <a:gd name="T41" fmla="*/ T40 w 1736"/>
                <a:gd name="T42" fmla="+- 0 3184 2782"/>
                <a:gd name="T43" fmla="*/ 3184 h 502"/>
                <a:gd name="T44" fmla="+- 0 10934 9198"/>
                <a:gd name="T45" fmla="*/ T44 w 1736"/>
                <a:gd name="T46" fmla="+- 0 3111 2782"/>
                <a:gd name="T47" fmla="*/ 3111 h 502"/>
                <a:gd name="T48" fmla="+- 0 10934 9198"/>
                <a:gd name="T49" fmla="*/ T48 w 1736"/>
                <a:gd name="T50" fmla="+- 0 2782 2782"/>
                <a:gd name="T51" fmla="*/ 2782 h 5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736" h="502">
                  <a:moveTo>
                    <a:pt x="1736" y="0"/>
                  </a:moveTo>
                  <a:lnTo>
                    <a:pt x="114" y="2"/>
                  </a:lnTo>
                  <a:lnTo>
                    <a:pt x="47" y="42"/>
                  </a:lnTo>
                  <a:lnTo>
                    <a:pt x="13" y="100"/>
                  </a:lnTo>
                  <a:lnTo>
                    <a:pt x="0" y="174"/>
                  </a:lnTo>
                  <a:lnTo>
                    <a:pt x="0" y="502"/>
                  </a:lnTo>
                  <a:lnTo>
                    <a:pt x="3" y="502"/>
                  </a:lnTo>
                  <a:lnTo>
                    <a:pt x="1622" y="500"/>
                  </a:lnTo>
                  <a:lnTo>
                    <a:pt x="1641" y="495"/>
                  </a:lnTo>
                  <a:lnTo>
                    <a:pt x="1690" y="461"/>
                  </a:lnTo>
                  <a:lnTo>
                    <a:pt x="1724" y="402"/>
                  </a:lnTo>
                  <a:lnTo>
                    <a:pt x="1736" y="329"/>
                  </a:lnTo>
                  <a:lnTo>
                    <a:pt x="1736" y="0"/>
                  </a:lnTo>
                </a:path>
              </a:pathLst>
            </a:custGeom>
            <a:solidFill>
              <a:srgbClr val="126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ga-IE" sz="1400" dirty="0" smtClean="0"/>
                <a:t>Manage</a:t>
              </a:r>
              <a:endParaRPr lang="en-IE" dirty="0"/>
            </a:p>
          </p:txBody>
        </p:sp>
      </p:grpSp>
    </p:spTree>
    <p:extLst>
      <p:ext uri="{BB962C8B-B14F-4D97-AF65-F5344CB8AC3E}">
        <p14:creationId xmlns:p14="http://schemas.microsoft.com/office/powerpoint/2010/main" val="1624740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Security</a:t>
            </a:r>
            <a:r>
              <a:rPr lang="ga-IE" dirty="0" smtClean="0"/>
              <a:t> </a:t>
            </a:r>
            <a:r>
              <a:rPr lang="en-US" dirty="0" smtClean="0"/>
              <a:t>Lifecycle </a:t>
            </a:r>
            <a:endParaRPr lang="en-IE" dirty="0"/>
          </a:p>
        </p:txBody>
      </p:sp>
      <p:sp>
        <p:nvSpPr>
          <p:cNvPr id="3" name="Content Placeholder 2"/>
          <p:cNvSpPr>
            <a:spLocks noGrp="1"/>
          </p:cNvSpPr>
          <p:nvPr>
            <p:ph idx="1"/>
          </p:nvPr>
        </p:nvSpPr>
        <p:spPr>
          <a:xfrm>
            <a:off x="784135" y="1785499"/>
            <a:ext cx="8946541" cy="4195481"/>
          </a:xfrm>
        </p:spPr>
        <p:txBody>
          <a:bodyPr>
            <a:normAutofit fontScale="70000" lnSpcReduction="20000"/>
          </a:bodyPr>
          <a:lstStyle/>
          <a:p>
            <a:r>
              <a:rPr lang="en-US" dirty="0"/>
              <a:t>The lifecycle begins with the </a:t>
            </a:r>
            <a:r>
              <a:rPr lang="en-US" b="1" dirty="0"/>
              <a:t>design </a:t>
            </a:r>
            <a:r>
              <a:rPr lang="en-US" dirty="0"/>
              <a:t>of the mobile security architecture, and consists of a structured process that defines the contextual, conceptual, logical, and physical architectures for mobile security. It starts by defining the business requirements for mobile security in a contextual mobile security architecture, which is refined all the way down to the physical level.</a:t>
            </a:r>
            <a:endParaRPr lang="en-IE" dirty="0"/>
          </a:p>
          <a:p>
            <a:r>
              <a:rPr lang="en-US" dirty="0"/>
              <a:t> </a:t>
            </a:r>
            <a:endParaRPr lang="en-IE" dirty="0"/>
          </a:p>
          <a:p>
            <a:r>
              <a:rPr lang="en-US" dirty="0"/>
              <a:t>The physical mobile security architecture defines the actual products and technologies used to </a:t>
            </a:r>
            <a:r>
              <a:rPr lang="en-US" b="1" dirty="0"/>
              <a:t>implement </a:t>
            </a:r>
            <a:r>
              <a:rPr lang="en-US" dirty="0"/>
              <a:t>the mobile security architecture. This is the lifecycle’s second phase. It includes elements such as selecting mobile platforms, system design of mobile apps, handling secure access to data,</a:t>
            </a:r>
            <a:endParaRPr lang="en-IE" dirty="0"/>
          </a:p>
          <a:p>
            <a:r>
              <a:rPr lang="en-US" dirty="0"/>
              <a:t>secure transfer of data, secure storage of data, testing mobile security, as well as managing devices and apps.</a:t>
            </a:r>
            <a:endParaRPr lang="en-IE" dirty="0"/>
          </a:p>
          <a:p>
            <a:r>
              <a:rPr lang="en-US" dirty="0"/>
              <a:t> </a:t>
            </a:r>
            <a:endParaRPr lang="en-IE" dirty="0"/>
          </a:p>
          <a:p>
            <a:r>
              <a:rPr lang="en-US" dirty="0"/>
              <a:t>The last, and probably most important, phase of the lifecycle defines how to </a:t>
            </a:r>
            <a:r>
              <a:rPr lang="en-US" b="1" dirty="0"/>
              <a:t>manage </a:t>
            </a:r>
            <a:r>
              <a:rPr lang="en-US" dirty="0"/>
              <a:t>the mobile security architecture over time. This involves keeping up to date on threats, improving implementation based on a changing technology landscape and best practices.</a:t>
            </a:r>
            <a:endParaRPr lang="en-IE" dirty="0"/>
          </a:p>
          <a:p>
            <a:r>
              <a:rPr lang="en-US" dirty="0"/>
              <a:t/>
            </a:r>
            <a:br>
              <a:rPr lang="en-US" dirty="0"/>
            </a:br>
            <a:endParaRPr lang="ga-IE" dirty="0" smtClean="0"/>
          </a:p>
        </p:txBody>
      </p:sp>
    </p:spTree>
    <p:extLst>
      <p:ext uri="{BB962C8B-B14F-4D97-AF65-F5344CB8AC3E}">
        <p14:creationId xmlns:p14="http://schemas.microsoft.com/office/powerpoint/2010/main" val="3116859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Designing a Mobile Security Architecture </a:t>
            </a:r>
            <a:endParaRPr lang="en-IE" dirty="0"/>
          </a:p>
        </p:txBody>
      </p:sp>
      <p:sp>
        <p:nvSpPr>
          <p:cNvPr id="3" name="Content Placeholder 2"/>
          <p:cNvSpPr>
            <a:spLocks noGrp="1"/>
          </p:cNvSpPr>
          <p:nvPr>
            <p:ph idx="1"/>
          </p:nvPr>
        </p:nvSpPr>
        <p:spPr/>
        <p:txBody>
          <a:bodyPr>
            <a:normAutofit fontScale="77500" lnSpcReduction="20000"/>
          </a:bodyPr>
          <a:lstStyle/>
          <a:p>
            <a:r>
              <a:rPr lang="en-US" dirty="0"/>
              <a:t>Designing a secure corporate mobile environment can be done in four steps. We can summarize the whole process by giving an answer to the following questions:</a:t>
            </a:r>
            <a:endParaRPr lang="en-IE" dirty="0"/>
          </a:p>
          <a:p>
            <a:r>
              <a:rPr lang="en-US" dirty="0"/>
              <a:t> </a:t>
            </a:r>
            <a:endParaRPr lang="en-IE" dirty="0"/>
          </a:p>
          <a:p>
            <a:r>
              <a:rPr lang="en-US" dirty="0"/>
              <a:t>•  Why do we need to design a secure architecture for mobility? – Security principles and drivers for mobility</a:t>
            </a:r>
            <a:endParaRPr lang="en-IE" dirty="0"/>
          </a:p>
          <a:p>
            <a:r>
              <a:rPr lang="en-US" dirty="0"/>
              <a:t> </a:t>
            </a:r>
            <a:endParaRPr lang="en-IE" dirty="0"/>
          </a:p>
          <a:p>
            <a:r>
              <a:rPr lang="en-US" dirty="0"/>
              <a:t>•  What do we need to protect? –Assets to be protected.</a:t>
            </a:r>
            <a:endParaRPr lang="en-IE" dirty="0"/>
          </a:p>
          <a:p>
            <a:r>
              <a:rPr lang="en-US" dirty="0"/>
              <a:t>People involved.</a:t>
            </a:r>
            <a:endParaRPr lang="en-IE" dirty="0"/>
          </a:p>
          <a:p>
            <a:r>
              <a:rPr lang="en-US" dirty="0"/>
              <a:t> </a:t>
            </a:r>
            <a:endParaRPr lang="en-IE" dirty="0"/>
          </a:p>
          <a:p>
            <a:r>
              <a:rPr lang="en-US" dirty="0"/>
              <a:t>•  How do we protect the mobile environment? – Functions needed to achieve security.</a:t>
            </a:r>
            <a:endParaRPr lang="en-IE" dirty="0"/>
          </a:p>
          <a:p>
            <a:r>
              <a:rPr lang="en-US" dirty="0"/>
              <a:t> </a:t>
            </a:r>
            <a:endParaRPr lang="en-IE" dirty="0"/>
          </a:p>
          <a:p>
            <a:r>
              <a:rPr lang="en-US" dirty="0"/>
              <a:t>•  With what do we implement? – The physical aspects of mobile security such as material and location.</a:t>
            </a:r>
            <a:endParaRPr lang="en-IE" dirty="0"/>
          </a:p>
          <a:p>
            <a:endParaRPr lang="en-IE" dirty="0"/>
          </a:p>
        </p:txBody>
      </p:sp>
    </p:spTree>
    <p:extLst>
      <p:ext uri="{BB962C8B-B14F-4D97-AF65-F5344CB8AC3E}">
        <p14:creationId xmlns:p14="http://schemas.microsoft.com/office/powerpoint/2010/main" val="7824296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TotalTime>
  <Words>1581</Words>
  <Application>Microsoft Office PowerPoint</Application>
  <PresentationFormat>Widescreen</PresentationFormat>
  <Paragraphs>150</Paragraphs>
  <Slides>30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5" baseType="lpstr">
      <vt:lpstr>Arial</vt:lpstr>
      <vt:lpstr>Century Gothic</vt:lpstr>
      <vt:lpstr>Wingdings 3</vt:lpstr>
      <vt:lpstr>Ion</vt:lpstr>
      <vt:lpstr>Microsoft Word Document</vt:lpstr>
      <vt:lpstr>Mobile Architecture and Security</vt:lpstr>
      <vt:lpstr>Overview</vt:lpstr>
      <vt:lpstr>Module Assessment Strategy</vt:lpstr>
      <vt:lpstr>Delivering Secured Mobile Solutions</vt:lpstr>
      <vt:lpstr>Main Threats</vt:lpstr>
      <vt:lpstr>A Structured Approach to Mobile Security </vt:lpstr>
      <vt:lpstr>Mobile Security Lifecycle </vt:lpstr>
      <vt:lpstr>Mobile Security Lifecycle </vt:lpstr>
      <vt:lpstr>Designing a Mobile Security Architecture </vt:lpstr>
      <vt:lpstr>Designing a Mobile Security Architecture </vt:lpstr>
      <vt:lpstr>Designing a Mobile Security Architecture </vt:lpstr>
      <vt:lpstr>Designing a Mobile Security Architecture </vt:lpstr>
      <vt:lpstr>Designing a Mobile Security Architecture </vt:lpstr>
      <vt:lpstr>Implementing Mobile Security </vt:lpstr>
      <vt:lpstr>Mobile Platforms </vt:lpstr>
      <vt:lpstr>Mobile Apps, Websites, and Architecture </vt:lpstr>
      <vt:lpstr>Mobile Apps, Websites, and Architecture </vt:lpstr>
      <vt:lpstr>Mobile Apps, Websites, and Architecture </vt:lpstr>
      <vt:lpstr>Access Control </vt:lpstr>
      <vt:lpstr>Access Control </vt:lpstr>
      <vt:lpstr>Access Control </vt:lpstr>
      <vt:lpstr>Access Control</vt:lpstr>
      <vt:lpstr>Access Control</vt:lpstr>
      <vt:lpstr>Data in Transit </vt:lpstr>
      <vt:lpstr>Data in Transit </vt:lpstr>
      <vt:lpstr>Data in transit</vt:lpstr>
      <vt:lpstr>Data in Transit </vt:lpstr>
      <vt:lpstr>Data at Rest </vt:lpstr>
      <vt:lpstr>Data at Rest </vt:lpstr>
      <vt:lpstr>Data at Rest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Architecture and Security</dc:title>
  <dc:creator>Anu Sahni</dc:creator>
  <cp:lastModifiedBy>Anu Sahni</cp:lastModifiedBy>
  <cp:revision>5</cp:revision>
  <dcterms:created xsi:type="dcterms:W3CDTF">2016-01-29T16:09:14Z</dcterms:created>
  <dcterms:modified xsi:type="dcterms:W3CDTF">2016-01-29T16:53:14Z</dcterms:modified>
</cp:coreProperties>
</file>