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0"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8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0BF2428D-C498-4DC1-8B8A-C2EB4A8FD508}" type="datetimeFigureOut">
              <a:rPr lang="en-IE" smtClean="0"/>
              <a:t>14/04/2016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6035CC-9C1D-43C8-B87B-50AD5BE63584}" type="slidenum">
              <a:rPr lang="en-IE" smtClean="0"/>
              <a:t>‹#›</a:t>
            </a:fld>
            <a:endParaRPr lang="en-IE"/>
          </a:p>
        </p:txBody>
      </p:sp>
    </p:spTree>
    <p:extLst>
      <p:ext uri="{BB962C8B-B14F-4D97-AF65-F5344CB8AC3E}">
        <p14:creationId xmlns:p14="http://schemas.microsoft.com/office/powerpoint/2010/main" val="417156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BF2428D-C498-4DC1-8B8A-C2EB4A8FD508}" type="datetimeFigureOut">
              <a:rPr lang="en-IE" smtClean="0"/>
              <a:t>14/04/2016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6035CC-9C1D-43C8-B87B-50AD5BE63584}" type="slidenum">
              <a:rPr lang="en-IE" smtClean="0"/>
              <a:t>‹#›</a:t>
            </a:fld>
            <a:endParaRPr lang="en-IE"/>
          </a:p>
        </p:txBody>
      </p:sp>
    </p:spTree>
    <p:extLst>
      <p:ext uri="{BB962C8B-B14F-4D97-AF65-F5344CB8AC3E}">
        <p14:creationId xmlns:p14="http://schemas.microsoft.com/office/powerpoint/2010/main" val="298673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BF2428D-C498-4DC1-8B8A-C2EB4A8FD508}" type="datetimeFigureOut">
              <a:rPr lang="en-IE" smtClean="0"/>
              <a:t>14/04/2016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6035CC-9C1D-43C8-B87B-50AD5BE63584}" type="slidenum">
              <a:rPr lang="en-IE" smtClean="0"/>
              <a:t>‹#›</a:t>
            </a:fld>
            <a:endParaRPr lang="en-IE"/>
          </a:p>
        </p:txBody>
      </p:sp>
    </p:spTree>
    <p:extLst>
      <p:ext uri="{BB962C8B-B14F-4D97-AF65-F5344CB8AC3E}">
        <p14:creationId xmlns:p14="http://schemas.microsoft.com/office/powerpoint/2010/main" val="365510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BF2428D-C498-4DC1-8B8A-C2EB4A8FD508}" type="datetimeFigureOut">
              <a:rPr lang="en-IE" smtClean="0"/>
              <a:t>14/04/2016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6035CC-9C1D-43C8-B87B-50AD5BE63584}" type="slidenum">
              <a:rPr lang="en-IE" smtClean="0"/>
              <a:t>‹#›</a:t>
            </a:fld>
            <a:endParaRPr lang="en-IE"/>
          </a:p>
        </p:txBody>
      </p:sp>
    </p:spTree>
    <p:extLst>
      <p:ext uri="{BB962C8B-B14F-4D97-AF65-F5344CB8AC3E}">
        <p14:creationId xmlns:p14="http://schemas.microsoft.com/office/powerpoint/2010/main" val="399303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2428D-C498-4DC1-8B8A-C2EB4A8FD508}" type="datetimeFigureOut">
              <a:rPr lang="en-IE" smtClean="0"/>
              <a:t>14/04/2016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6035CC-9C1D-43C8-B87B-50AD5BE63584}" type="slidenum">
              <a:rPr lang="en-IE" smtClean="0"/>
              <a:t>‹#›</a:t>
            </a:fld>
            <a:endParaRPr lang="en-IE"/>
          </a:p>
        </p:txBody>
      </p:sp>
    </p:spTree>
    <p:extLst>
      <p:ext uri="{BB962C8B-B14F-4D97-AF65-F5344CB8AC3E}">
        <p14:creationId xmlns:p14="http://schemas.microsoft.com/office/powerpoint/2010/main" val="325698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0BF2428D-C498-4DC1-8B8A-C2EB4A8FD508}" type="datetimeFigureOut">
              <a:rPr lang="en-IE" smtClean="0"/>
              <a:t>14/04/2016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56035CC-9C1D-43C8-B87B-50AD5BE63584}" type="slidenum">
              <a:rPr lang="en-IE" smtClean="0"/>
              <a:t>‹#›</a:t>
            </a:fld>
            <a:endParaRPr lang="en-IE"/>
          </a:p>
        </p:txBody>
      </p:sp>
    </p:spTree>
    <p:extLst>
      <p:ext uri="{BB962C8B-B14F-4D97-AF65-F5344CB8AC3E}">
        <p14:creationId xmlns:p14="http://schemas.microsoft.com/office/powerpoint/2010/main" val="358050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0BF2428D-C498-4DC1-8B8A-C2EB4A8FD508}" type="datetimeFigureOut">
              <a:rPr lang="en-IE" smtClean="0"/>
              <a:t>14/04/2016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56035CC-9C1D-43C8-B87B-50AD5BE63584}" type="slidenum">
              <a:rPr lang="en-IE" smtClean="0"/>
              <a:t>‹#›</a:t>
            </a:fld>
            <a:endParaRPr lang="en-IE"/>
          </a:p>
        </p:txBody>
      </p:sp>
    </p:spTree>
    <p:extLst>
      <p:ext uri="{BB962C8B-B14F-4D97-AF65-F5344CB8AC3E}">
        <p14:creationId xmlns:p14="http://schemas.microsoft.com/office/powerpoint/2010/main" val="122121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BF2428D-C498-4DC1-8B8A-C2EB4A8FD508}" type="datetimeFigureOut">
              <a:rPr lang="en-IE" smtClean="0"/>
              <a:t>14/04/2016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56035CC-9C1D-43C8-B87B-50AD5BE63584}" type="slidenum">
              <a:rPr lang="en-IE" smtClean="0"/>
              <a:t>‹#›</a:t>
            </a:fld>
            <a:endParaRPr lang="en-IE"/>
          </a:p>
        </p:txBody>
      </p:sp>
    </p:spTree>
    <p:extLst>
      <p:ext uri="{BB962C8B-B14F-4D97-AF65-F5344CB8AC3E}">
        <p14:creationId xmlns:p14="http://schemas.microsoft.com/office/powerpoint/2010/main" val="198951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2428D-C498-4DC1-8B8A-C2EB4A8FD508}" type="datetimeFigureOut">
              <a:rPr lang="en-IE" smtClean="0"/>
              <a:t>14/04/2016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56035CC-9C1D-43C8-B87B-50AD5BE63584}" type="slidenum">
              <a:rPr lang="en-IE" smtClean="0"/>
              <a:t>‹#›</a:t>
            </a:fld>
            <a:endParaRPr lang="en-IE"/>
          </a:p>
        </p:txBody>
      </p:sp>
    </p:spTree>
    <p:extLst>
      <p:ext uri="{BB962C8B-B14F-4D97-AF65-F5344CB8AC3E}">
        <p14:creationId xmlns:p14="http://schemas.microsoft.com/office/powerpoint/2010/main" val="323568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2428D-C498-4DC1-8B8A-C2EB4A8FD508}" type="datetimeFigureOut">
              <a:rPr lang="en-IE" smtClean="0"/>
              <a:t>14/04/2016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56035CC-9C1D-43C8-B87B-50AD5BE63584}" type="slidenum">
              <a:rPr lang="en-IE" smtClean="0"/>
              <a:t>‹#›</a:t>
            </a:fld>
            <a:endParaRPr lang="en-IE"/>
          </a:p>
        </p:txBody>
      </p:sp>
    </p:spTree>
    <p:extLst>
      <p:ext uri="{BB962C8B-B14F-4D97-AF65-F5344CB8AC3E}">
        <p14:creationId xmlns:p14="http://schemas.microsoft.com/office/powerpoint/2010/main" val="136656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2428D-C498-4DC1-8B8A-C2EB4A8FD508}" type="datetimeFigureOut">
              <a:rPr lang="en-IE" smtClean="0"/>
              <a:t>14/04/2016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56035CC-9C1D-43C8-B87B-50AD5BE63584}" type="slidenum">
              <a:rPr lang="en-IE" smtClean="0"/>
              <a:t>‹#›</a:t>
            </a:fld>
            <a:endParaRPr lang="en-IE"/>
          </a:p>
        </p:txBody>
      </p:sp>
    </p:spTree>
    <p:extLst>
      <p:ext uri="{BB962C8B-B14F-4D97-AF65-F5344CB8AC3E}">
        <p14:creationId xmlns:p14="http://schemas.microsoft.com/office/powerpoint/2010/main" val="195714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2428D-C498-4DC1-8B8A-C2EB4A8FD508}" type="datetimeFigureOut">
              <a:rPr lang="en-IE" smtClean="0"/>
              <a:t>14/04/2016</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035CC-9C1D-43C8-B87B-50AD5BE63584}" type="slidenum">
              <a:rPr lang="en-IE" smtClean="0"/>
              <a:t>‹#›</a:t>
            </a:fld>
            <a:endParaRPr lang="en-IE"/>
          </a:p>
        </p:txBody>
      </p:sp>
    </p:spTree>
    <p:extLst>
      <p:ext uri="{BB962C8B-B14F-4D97-AF65-F5344CB8AC3E}">
        <p14:creationId xmlns:p14="http://schemas.microsoft.com/office/powerpoint/2010/main" val="3310583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mysit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json.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Application Security</a:t>
            </a:r>
            <a:endParaRPr lang="en-IE" dirty="0"/>
          </a:p>
        </p:txBody>
      </p:sp>
      <p:sp>
        <p:nvSpPr>
          <p:cNvPr id="5" name="Content Placeholder 4"/>
          <p:cNvSpPr>
            <a:spLocks noGrp="1"/>
          </p:cNvSpPr>
          <p:nvPr>
            <p:ph idx="1"/>
          </p:nvPr>
        </p:nvSpPr>
        <p:spPr/>
        <p:txBody>
          <a:bodyPr/>
          <a:lstStyle/>
          <a:p>
            <a:pPr marL="514350" indent="-514350">
              <a:buFont typeface="+mj-lt"/>
              <a:buAutoNum type="arabicPeriod"/>
            </a:pPr>
            <a:r>
              <a:rPr lang="en-IE" dirty="0" err="1" smtClean="0"/>
              <a:t>Microso</a:t>
            </a:r>
            <a:r>
              <a:rPr lang="ga-IE" dirty="0" smtClean="0"/>
              <a:t>f </a:t>
            </a:r>
            <a:r>
              <a:rPr lang="en-IE" dirty="0" smtClean="0"/>
              <a:t>Security</a:t>
            </a:r>
            <a:r>
              <a:rPr lang="ga-IE" dirty="0" smtClean="0"/>
              <a:t> </a:t>
            </a:r>
            <a:r>
              <a:rPr lang="en-IE" dirty="0" err="1" smtClean="0"/>
              <a:t>Developmen</a:t>
            </a:r>
            <a:r>
              <a:rPr lang="ga-IE" dirty="0" smtClean="0"/>
              <a:t>t</a:t>
            </a:r>
            <a:r>
              <a:rPr lang="en-IE" dirty="0" smtClean="0"/>
              <a:t> </a:t>
            </a:r>
            <a:r>
              <a:rPr lang="en-IE" dirty="0" err="1" smtClean="0"/>
              <a:t>Lifecy</a:t>
            </a:r>
            <a:r>
              <a:rPr lang="ga-IE" dirty="0" smtClean="0"/>
              <a:t>c</a:t>
            </a:r>
            <a:r>
              <a:rPr lang="en-IE" dirty="0" smtClean="0"/>
              <a:t>le</a:t>
            </a:r>
            <a:r>
              <a:rPr lang="en-IE" dirty="0"/>
              <a:t>	</a:t>
            </a:r>
            <a:r>
              <a:rPr lang="en-IE" dirty="0" smtClean="0"/>
              <a:t>(</a:t>
            </a:r>
            <a:r>
              <a:rPr lang="en-IE" dirty="0"/>
              <a:t>SDL/S-­‐</a:t>
            </a:r>
            <a:r>
              <a:rPr lang="en-IE" dirty="0" smtClean="0"/>
              <a:t>SDLC</a:t>
            </a:r>
            <a:r>
              <a:rPr lang="ga-IE" dirty="0" smtClean="0"/>
              <a:t>)</a:t>
            </a:r>
          </a:p>
          <a:p>
            <a:pPr marL="514350" indent="-514350">
              <a:buFont typeface="+mj-lt"/>
              <a:buAutoNum type="arabicPeriod"/>
            </a:pPr>
            <a:r>
              <a:rPr lang="en-IE" dirty="0" smtClean="0"/>
              <a:t>JavaScript</a:t>
            </a:r>
            <a:r>
              <a:rPr lang="ga-IE" dirty="0"/>
              <a:t> </a:t>
            </a:r>
            <a:r>
              <a:rPr lang="en-IE" dirty="0" smtClean="0"/>
              <a:t>Security</a:t>
            </a:r>
            <a:endParaRPr lang="ga-IE" dirty="0" smtClean="0"/>
          </a:p>
          <a:p>
            <a:pPr marL="514350" indent="-514350">
              <a:buFont typeface="+mj-lt"/>
              <a:buAutoNum type="arabicPeriod"/>
            </a:pPr>
            <a:r>
              <a:rPr lang="en-IE" dirty="0" smtClean="0"/>
              <a:t>Vulnerabilities</a:t>
            </a:r>
            <a:endParaRPr lang="ga-IE" dirty="0" smtClean="0"/>
          </a:p>
          <a:p>
            <a:pPr marL="514350" indent="-514350">
              <a:buFont typeface="+mj-lt"/>
              <a:buAutoNum type="arabicPeriod"/>
            </a:pPr>
            <a:r>
              <a:rPr lang="en-IE" dirty="0" smtClean="0"/>
              <a:t>XSS</a:t>
            </a:r>
            <a:r>
              <a:rPr lang="ga-IE" dirty="0" smtClean="0"/>
              <a:t> </a:t>
            </a:r>
            <a:r>
              <a:rPr lang="en-IE" dirty="0" smtClean="0"/>
              <a:t>(Cross-</a:t>
            </a:r>
            <a:r>
              <a:rPr lang="en-IE" dirty="0"/>
              <a:t>­‐</a:t>
            </a:r>
            <a:r>
              <a:rPr lang="en-IE" dirty="0" smtClean="0"/>
              <a:t>Site</a:t>
            </a:r>
            <a:r>
              <a:rPr lang="ga-IE" dirty="0" smtClean="0"/>
              <a:t> </a:t>
            </a:r>
            <a:r>
              <a:rPr lang="en-IE" dirty="0" smtClean="0"/>
              <a:t>Scripting</a:t>
            </a:r>
            <a:r>
              <a:rPr lang="en-IE" dirty="0"/>
              <a:t>)</a:t>
            </a:r>
          </a:p>
          <a:p>
            <a:pPr marL="514350" indent="-514350">
              <a:buFont typeface="+mj-lt"/>
              <a:buAutoNum type="arabicPeriod"/>
            </a:pPr>
            <a:r>
              <a:rPr lang="en-IE" dirty="0" smtClean="0"/>
              <a:t>CSR</a:t>
            </a:r>
            <a:r>
              <a:rPr lang="ga-IE" dirty="0" smtClean="0"/>
              <a:t> </a:t>
            </a:r>
            <a:r>
              <a:rPr lang="en-IE" dirty="0" smtClean="0"/>
              <a:t>(Cross-</a:t>
            </a:r>
            <a:r>
              <a:rPr lang="en-IE" dirty="0"/>
              <a:t>­‐</a:t>
            </a:r>
            <a:r>
              <a:rPr lang="en-IE" dirty="0" smtClean="0"/>
              <a:t>Site</a:t>
            </a:r>
            <a:r>
              <a:rPr lang="ga-IE" dirty="0" smtClean="0"/>
              <a:t> </a:t>
            </a:r>
            <a:r>
              <a:rPr lang="en-IE" dirty="0" smtClean="0"/>
              <a:t>Request </a:t>
            </a:r>
            <a:r>
              <a:rPr lang="en-IE" dirty="0"/>
              <a:t>Forgery)	   </a:t>
            </a:r>
          </a:p>
          <a:p>
            <a:pPr marL="514350" indent="-514350">
              <a:buFont typeface="+mj-lt"/>
              <a:buAutoNum type="arabicPeriod"/>
            </a:pPr>
            <a:r>
              <a:rPr lang="en-IE" dirty="0" smtClean="0"/>
              <a:t>OWAS</a:t>
            </a:r>
            <a:r>
              <a:rPr lang="ga-IE" dirty="0" smtClean="0"/>
              <a:t>P</a:t>
            </a:r>
            <a:r>
              <a:rPr lang="en-IE" dirty="0" smtClean="0"/>
              <a:t> Mobile</a:t>
            </a:r>
            <a:r>
              <a:rPr lang="ga-IE" dirty="0" smtClean="0"/>
              <a:t> </a:t>
            </a:r>
            <a:r>
              <a:rPr lang="en-IE" dirty="0" smtClean="0"/>
              <a:t>Top </a:t>
            </a:r>
            <a:r>
              <a:rPr lang="en-IE" dirty="0"/>
              <a:t>10</a:t>
            </a:r>
            <a:endParaRPr lang="ga-IE" dirty="0" smtClean="0"/>
          </a:p>
          <a:p>
            <a:endParaRPr lang="en-IE" dirty="0"/>
          </a:p>
        </p:txBody>
      </p:sp>
      <p:pic>
        <p:nvPicPr>
          <p:cNvPr id="6" name="Picture 5"/>
          <p:cNvPicPr>
            <a:picLocks noChangeAspect="1"/>
          </p:cNvPicPr>
          <p:nvPr/>
        </p:nvPicPr>
        <p:blipFill>
          <a:blip r:embed="rId2"/>
          <a:stretch>
            <a:fillRect/>
          </a:stretch>
        </p:blipFill>
        <p:spPr>
          <a:xfrm>
            <a:off x="8122703" y="3495282"/>
            <a:ext cx="2320708" cy="1800176"/>
          </a:xfrm>
          <a:prstGeom prst="rect">
            <a:avLst/>
          </a:prstGeom>
        </p:spPr>
      </p:pic>
    </p:spTree>
    <p:extLst>
      <p:ext uri="{BB962C8B-B14F-4D97-AF65-F5344CB8AC3E}">
        <p14:creationId xmlns:p14="http://schemas.microsoft.com/office/powerpoint/2010/main" val="292949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err="1"/>
              <a:t>Microso</a:t>
            </a:r>
            <a:r>
              <a:rPr lang="ga-IE" b="1" dirty="0"/>
              <a:t>ft</a:t>
            </a:r>
            <a:r>
              <a:rPr lang="en-IE" b="1" dirty="0"/>
              <a:t>:</a:t>
            </a:r>
            <a:r>
              <a:rPr lang="ga-IE" b="1" dirty="0"/>
              <a:t> </a:t>
            </a:r>
            <a:r>
              <a:rPr lang="en-IE" b="1" dirty="0"/>
              <a:t>Security</a:t>
            </a:r>
            <a:r>
              <a:rPr lang="ga-IE" b="1" dirty="0"/>
              <a:t> </a:t>
            </a:r>
            <a:r>
              <a:rPr lang="en-IE" b="1" dirty="0"/>
              <a:t>Development	 </a:t>
            </a:r>
            <a:r>
              <a:rPr lang="en-IE" b="1" dirty="0" err="1"/>
              <a:t>Lifecy</a:t>
            </a:r>
            <a:r>
              <a:rPr lang="ga-IE" b="1" dirty="0"/>
              <a:t>c</a:t>
            </a:r>
            <a:r>
              <a:rPr lang="en-IE" b="1" dirty="0"/>
              <a:t>le</a:t>
            </a:r>
            <a:endParaRPr lang="en-IE" dirty="0"/>
          </a:p>
        </p:txBody>
      </p:sp>
      <p:sp>
        <p:nvSpPr>
          <p:cNvPr id="3" name="Content Placeholder 2"/>
          <p:cNvSpPr>
            <a:spLocks noGrp="1"/>
          </p:cNvSpPr>
          <p:nvPr>
            <p:ph idx="1"/>
          </p:nvPr>
        </p:nvSpPr>
        <p:spPr/>
        <p:txBody>
          <a:bodyPr>
            <a:normAutofit/>
          </a:bodyPr>
          <a:lstStyle/>
          <a:p>
            <a:pPr marL="0" indent="0">
              <a:buNone/>
            </a:pPr>
            <a:r>
              <a:rPr lang="en-IE" b="1" dirty="0" smtClean="0"/>
              <a:t>Phase </a:t>
            </a:r>
            <a:r>
              <a:rPr lang="en-IE" b="1" dirty="0"/>
              <a:t>Seven</a:t>
            </a:r>
            <a:r>
              <a:rPr lang="en-IE" b="1" dirty="0" smtClean="0"/>
              <a:t>: </a:t>
            </a:r>
            <a:r>
              <a:rPr lang="en-IE" b="1" dirty="0"/>
              <a:t>Response	   </a:t>
            </a:r>
            <a:endParaRPr lang="ga-IE" b="1" dirty="0" smtClean="0"/>
          </a:p>
          <a:p>
            <a:pPr marL="0" indent="0">
              <a:buNone/>
            </a:pPr>
            <a:r>
              <a:rPr lang="en-IE" dirty="0" smtClean="0"/>
              <a:t>•</a:t>
            </a:r>
            <a:r>
              <a:rPr lang="en-IE" dirty="0"/>
              <a:t>  </a:t>
            </a:r>
            <a:r>
              <a:rPr lang="en-IE" b="1" dirty="0" smtClean="0"/>
              <a:t>Practice </a:t>
            </a:r>
            <a:r>
              <a:rPr lang="en-IE" b="1" dirty="0"/>
              <a:t>#17</a:t>
            </a:r>
            <a:r>
              <a:rPr lang="en-IE" b="1" dirty="0" smtClean="0"/>
              <a:t>: Execute Incident Response</a:t>
            </a:r>
            <a:r>
              <a:rPr lang="ga-IE" b="1" dirty="0" smtClean="0"/>
              <a:t> </a:t>
            </a:r>
            <a:r>
              <a:rPr lang="en-IE" b="1" dirty="0" smtClean="0"/>
              <a:t>Plan</a:t>
            </a:r>
            <a:r>
              <a:rPr lang="en-IE" b="1" dirty="0"/>
              <a:t>	   </a:t>
            </a:r>
          </a:p>
          <a:p>
            <a:pPr lvl="1" fontAlgn="base"/>
            <a:r>
              <a:rPr lang="en-IE" dirty="0" smtClean="0"/>
              <a:t>Implement the </a:t>
            </a:r>
            <a:r>
              <a:rPr lang="en-IE" dirty="0"/>
              <a:t>Incident	</a:t>
            </a:r>
            <a:r>
              <a:rPr lang="en-IE" dirty="0" smtClean="0"/>
              <a:t>Response Plan instituted in the Release phase   </a:t>
            </a:r>
            <a:r>
              <a:rPr lang="en-IE" dirty="0"/>
              <a:t>	   </a:t>
            </a:r>
          </a:p>
          <a:p>
            <a:pPr lvl="1" fontAlgn="base"/>
            <a:r>
              <a:rPr lang="en-IE" dirty="0" smtClean="0"/>
              <a:t>Deliver security updates and authoritative security guidance</a:t>
            </a:r>
            <a:endParaRPr lang="ga-IE" dirty="0" smtClean="0"/>
          </a:p>
          <a:p>
            <a:pPr marL="457200" lvl="1" indent="0" fontAlgn="base">
              <a:buNone/>
            </a:pPr>
            <a:r>
              <a:rPr lang="en-IE" dirty="0" smtClean="0"/>
              <a:t>  </a:t>
            </a:r>
            <a:endParaRPr lang="en-IE" dirty="0"/>
          </a:p>
        </p:txBody>
      </p:sp>
    </p:spTree>
    <p:extLst>
      <p:ext uri="{BB962C8B-B14F-4D97-AF65-F5344CB8AC3E}">
        <p14:creationId xmlns:p14="http://schemas.microsoft.com/office/powerpoint/2010/main" val="94317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JavaScript Security </a:t>
            </a:r>
            <a:r>
              <a:rPr lang="en-IE" dirty="0"/>
              <a:t>Model	   </a:t>
            </a:r>
            <a:r>
              <a:rPr lang="en-IE" b="1" dirty="0"/>
              <a:t/>
            </a:r>
            <a:br>
              <a:rPr lang="en-IE" b="1" dirty="0"/>
            </a:br>
            <a:endParaRPr lang="en-IE" dirty="0"/>
          </a:p>
        </p:txBody>
      </p:sp>
      <p:sp>
        <p:nvSpPr>
          <p:cNvPr id="3" name="Content Placeholder 2"/>
          <p:cNvSpPr>
            <a:spLocks noGrp="1"/>
          </p:cNvSpPr>
          <p:nvPr>
            <p:ph idx="1"/>
          </p:nvPr>
        </p:nvSpPr>
        <p:spPr/>
        <p:txBody>
          <a:bodyPr>
            <a:normAutofit/>
          </a:bodyPr>
          <a:lstStyle/>
          <a:p>
            <a:pPr marL="0" indent="0">
              <a:buNone/>
            </a:pPr>
            <a:r>
              <a:rPr lang="en-IE" dirty="0"/>
              <a:t>The</a:t>
            </a:r>
            <a:r>
              <a:rPr lang="ga-IE" dirty="0"/>
              <a:t> </a:t>
            </a:r>
            <a:r>
              <a:rPr lang="en-IE" dirty="0"/>
              <a:t>JavaScript Security Model	</a:t>
            </a:r>
            <a:endParaRPr lang="ga-IE" dirty="0" smtClean="0"/>
          </a:p>
          <a:p>
            <a:pPr fontAlgn="base"/>
            <a:r>
              <a:rPr lang="en-IE" dirty="0" smtClean="0"/>
              <a:t>Open</a:t>
            </a:r>
            <a:r>
              <a:rPr lang="ga-IE" dirty="0"/>
              <a:t> </a:t>
            </a:r>
            <a:r>
              <a:rPr lang="en-IE" dirty="0" smtClean="0"/>
              <a:t>scripting </a:t>
            </a:r>
            <a:r>
              <a:rPr lang="en-IE" dirty="0"/>
              <a:t>language	   </a:t>
            </a:r>
          </a:p>
          <a:p>
            <a:r>
              <a:rPr lang="en-IE" dirty="0" smtClean="0"/>
              <a:t>JavaScript security</a:t>
            </a:r>
            <a:r>
              <a:rPr lang="ga-IE" dirty="0" smtClean="0"/>
              <a:t> </a:t>
            </a:r>
            <a:r>
              <a:rPr lang="en-IE" dirty="0" smtClean="0"/>
              <a:t>model attempts to protect the user from websites</a:t>
            </a:r>
            <a:r>
              <a:rPr lang="ga-IE" dirty="0" smtClean="0"/>
              <a:t> </a:t>
            </a:r>
            <a:r>
              <a:rPr lang="en-IE" dirty="0" smtClean="0"/>
              <a:t>that may be malicious</a:t>
            </a:r>
            <a:endParaRPr lang="ga-IE" dirty="0" smtClean="0"/>
          </a:p>
          <a:p>
            <a:pPr fontAlgn="base"/>
            <a:r>
              <a:rPr lang="en-IE" dirty="0" smtClean="0"/>
              <a:t>Not designed to protect the website </a:t>
            </a:r>
            <a:r>
              <a:rPr lang="en-IE" dirty="0"/>
              <a:t>owner	   	   </a:t>
            </a:r>
          </a:p>
          <a:p>
            <a:pPr fontAlgn="base"/>
            <a:r>
              <a:rPr lang="en-IE" dirty="0" smtClean="0"/>
              <a:t>Not designed to protect</a:t>
            </a:r>
            <a:r>
              <a:rPr lang="ga-IE" dirty="0" smtClean="0"/>
              <a:t> </a:t>
            </a:r>
            <a:r>
              <a:rPr lang="en-IE" dirty="0" smtClean="0"/>
              <a:t>data sent from</a:t>
            </a:r>
            <a:r>
              <a:rPr lang="ga-IE" dirty="0" smtClean="0"/>
              <a:t> </a:t>
            </a:r>
            <a:r>
              <a:rPr lang="en-IE" dirty="0" smtClean="0"/>
              <a:t>the browser to the </a:t>
            </a:r>
            <a:r>
              <a:rPr lang="en-IE" dirty="0"/>
              <a:t>server	   </a:t>
            </a:r>
          </a:p>
          <a:p>
            <a:pPr lvl="0" fontAlgn="base"/>
            <a:r>
              <a:rPr lang="en-IE" dirty="0" smtClean="0"/>
              <a:t>There are limits on what the page</a:t>
            </a:r>
            <a:r>
              <a:rPr lang="ga-IE" dirty="0" smtClean="0"/>
              <a:t> </a:t>
            </a:r>
            <a:r>
              <a:rPr lang="en-IE" dirty="0" smtClean="0"/>
              <a:t>author can control via JavaScript</a:t>
            </a:r>
            <a:r>
              <a:rPr lang="ga-IE" dirty="0" smtClean="0"/>
              <a:t> </a:t>
            </a:r>
            <a:r>
              <a:rPr lang="en-IE" dirty="0" smtClean="0"/>
              <a:t>executing</a:t>
            </a:r>
            <a:r>
              <a:rPr lang="ga-IE" dirty="0" smtClean="0"/>
              <a:t> </a:t>
            </a:r>
            <a:r>
              <a:rPr lang="en-IE" dirty="0" smtClean="0"/>
              <a:t>within the </a:t>
            </a:r>
            <a:r>
              <a:rPr lang="en-IE" dirty="0"/>
              <a:t>browser	   </a:t>
            </a:r>
            <a:endParaRPr lang="en-IE" sz="1800" dirty="0"/>
          </a:p>
          <a:p>
            <a:endParaRPr lang="en-IE" dirty="0"/>
          </a:p>
        </p:txBody>
      </p:sp>
    </p:spTree>
    <p:extLst>
      <p:ext uri="{BB962C8B-B14F-4D97-AF65-F5344CB8AC3E}">
        <p14:creationId xmlns:p14="http://schemas.microsoft.com/office/powerpoint/2010/main" val="316062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JavaScript Security </a:t>
            </a:r>
            <a:r>
              <a:rPr lang="en-IE" dirty="0"/>
              <a:t>Model	   </a:t>
            </a:r>
            <a:r>
              <a:rPr lang="en-IE" b="1" dirty="0"/>
              <a:t/>
            </a:r>
            <a:br>
              <a:rPr lang="en-IE" b="1" dirty="0"/>
            </a:br>
            <a:endParaRPr lang="en-IE" dirty="0"/>
          </a:p>
        </p:txBody>
      </p:sp>
      <p:sp>
        <p:nvSpPr>
          <p:cNvPr id="3" name="Content Placeholder 2"/>
          <p:cNvSpPr>
            <a:spLocks noGrp="1"/>
          </p:cNvSpPr>
          <p:nvPr>
            <p:ph idx="1"/>
          </p:nvPr>
        </p:nvSpPr>
        <p:spPr/>
        <p:txBody>
          <a:bodyPr>
            <a:normAutofit fontScale="85000" lnSpcReduction="20000"/>
          </a:bodyPr>
          <a:lstStyle/>
          <a:p>
            <a:pPr lvl="0" fontAlgn="base"/>
            <a:r>
              <a:rPr lang="en-IE" dirty="0" smtClean="0"/>
              <a:t>File </a:t>
            </a:r>
            <a:r>
              <a:rPr lang="en-IE" dirty="0"/>
              <a:t>I/O	   </a:t>
            </a:r>
            <a:endParaRPr lang="en-IE" sz="1800" dirty="0"/>
          </a:p>
          <a:p>
            <a:pPr lvl="1" fontAlgn="base"/>
            <a:r>
              <a:rPr lang="en-IE" dirty="0" smtClean="0"/>
              <a:t>Scripts cannot read or write to the client</a:t>
            </a:r>
            <a:r>
              <a:rPr lang="ga-IE" dirty="0" smtClean="0"/>
              <a:t> </a:t>
            </a:r>
            <a:r>
              <a:rPr lang="en-IE" dirty="0" smtClean="0"/>
              <a:t>file-</a:t>
            </a:r>
            <a:r>
              <a:rPr lang="en-IE" dirty="0"/>
              <a:t>­‐system	   	   </a:t>
            </a:r>
            <a:endParaRPr lang="en-IE" sz="1800" dirty="0"/>
          </a:p>
          <a:p>
            <a:pPr lvl="1" fontAlgn="base"/>
            <a:r>
              <a:rPr lang="en-IE" dirty="0" smtClean="0"/>
              <a:t>Scripts cannot directly create or delete files on the server </a:t>
            </a:r>
            <a:r>
              <a:rPr lang="en-IE" dirty="0"/>
              <a:t>file-­‐</a:t>
            </a:r>
            <a:r>
              <a:rPr lang="en-IE" dirty="0" smtClean="0"/>
              <a:t>system</a:t>
            </a:r>
            <a:endParaRPr lang="ga-IE" dirty="0" smtClean="0"/>
          </a:p>
          <a:p>
            <a:pPr lvl="1" fontAlgn="base"/>
            <a:r>
              <a:rPr lang="en-IE" dirty="0" smtClean="0"/>
              <a:t>Scripts can store cookies on the client </a:t>
            </a:r>
            <a:r>
              <a:rPr lang="en-IE" dirty="0"/>
              <a:t>computer	   </a:t>
            </a:r>
            <a:endParaRPr lang="en-IE" sz="1800" dirty="0"/>
          </a:p>
          <a:p>
            <a:r>
              <a:rPr lang="en-IE" sz="2400" b="1" dirty="0" smtClean="0"/>
              <a:t>Note:</a:t>
            </a:r>
            <a:r>
              <a:rPr lang="ga-IE" sz="2400" b="1" dirty="0"/>
              <a:t> </a:t>
            </a:r>
            <a:r>
              <a:rPr lang="en-IE" sz="2400" i="1" dirty="0" smtClean="0"/>
              <a:t>Web</a:t>
            </a:r>
            <a:r>
              <a:rPr lang="en-IE" sz="2400" i="1" dirty="0"/>
              <a:t>	</a:t>
            </a:r>
            <a:r>
              <a:rPr lang="en-IE" sz="2400" i="1" dirty="0" smtClean="0"/>
              <a:t>Storage </a:t>
            </a:r>
            <a:r>
              <a:rPr lang="en-IE" sz="2400" dirty="0" smtClean="0"/>
              <a:t>– W3C Working Dra</a:t>
            </a:r>
            <a:r>
              <a:rPr lang="ga-IE" sz="2400" dirty="0" smtClean="0"/>
              <a:t>ft </a:t>
            </a:r>
            <a:r>
              <a:rPr lang="en-IE" sz="2400" u="sng" dirty="0" smtClean="0"/>
              <a:t>www.w3.org/TR/webstorage</a:t>
            </a:r>
            <a:r>
              <a:rPr lang="en-IE" sz="2400" u="sng" dirty="0"/>
              <a:t>/</a:t>
            </a:r>
            <a:r>
              <a:rPr lang="en-IE" dirty="0"/>
              <a:t>	   </a:t>
            </a:r>
            <a:endParaRPr lang="en-IE" sz="1600" dirty="0"/>
          </a:p>
          <a:p>
            <a:pPr lvl="1"/>
            <a:r>
              <a:rPr lang="en-IE" dirty="0" smtClean="0"/>
              <a:t>Scripts</a:t>
            </a:r>
            <a:r>
              <a:rPr lang="ga-IE" dirty="0" smtClean="0"/>
              <a:t> c</a:t>
            </a:r>
            <a:r>
              <a:rPr lang="en-IE" dirty="0" err="1" smtClean="0"/>
              <a:t>annot</a:t>
            </a:r>
            <a:r>
              <a:rPr lang="ga-IE" dirty="0" smtClean="0"/>
              <a:t> </a:t>
            </a:r>
            <a:r>
              <a:rPr lang="en-IE" dirty="0" smtClean="0"/>
              <a:t>access cookies from other sites</a:t>
            </a:r>
            <a:endParaRPr lang="ga-IE" dirty="0"/>
          </a:p>
          <a:p>
            <a:pPr lvl="0" fontAlgn="base"/>
            <a:r>
              <a:rPr lang="en-IE" dirty="0" smtClean="0"/>
              <a:t>File </a:t>
            </a:r>
            <a:r>
              <a:rPr lang="en-IE" dirty="0"/>
              <a:t>Upload	   </a:t>
            </a:r>
            <a:endParaRPr lang="en-IE" sz="1600" dirty="0"/>
          </a:p>
          <a:p>
            <a:pPr lvl="1" fontAlgn="base"/>
            <a:r>
              <a:rPr lang="en-IE" dirty="0" smtClean="0"/>
              <a:t>Scripts  cannot be used</a:t>
            </a:r>
            <a:r>
              <a:rPr lang="ga-IE" dirty="0" smtClean="0"/>
              <a:t> </a:t>
            </a:r>
            <a:r>
              <a:rPr lang="en-IE" dirty="0" smtClean="0"/>
              <a:t>to</a:t>
            </a:r>
            <a:r>
              <a:rPr lang="ga-IE" dirty="0" smtClean="0"/>
              <a:t> </a:t>
            </a:r>
            <a:r>
              <a:rPr lang="en-IE" dirty="0" smtClean="0"/>
              <a:t>set the value attribute of a file input tag and cannot use file input tags  without </a:t>
            </a:r>
            <a:r>
              <a:rPr lang="en-IE" dirty="0"/>
              <a:t>permission	   </a:t>
            </a:r>
            <a:endParaRPr lang="en-IE" sz="2000" dirty="0"/>
          </a:p>
          <a:p>
            <a:pPr lvl="0" fontAlgn="base"/>
            <a:r>
              <a:rPr lang="en-IE" dirty="0" smtClean="0"/>
              <a:t>Access to the location </a:t>
            </a:r>
            <a:r>
              <a:rPr lang="en-IE" dirty="0"/>
              <a:t>object	   </a:t>
            </a:r>
            <a:endParaRPr lang="en-IE" sz="1600" dirty="0"/>
          </a:p>
          <a:p>
            <a:pPr lvl="1" fontAlgn="base"/>
            <a:r>
              <a:rPr lang="en-IE" dirty="0" smtClean="0"/>
              <a:t>Cannot</a:t>
            </a:r>
            <a:r>
              <a:rPr lang="ga-IE" dirty="0"/>
              <a:t> </a:t>
            </a:r>
            <a:r>
              <a:rPr lang="en-IE" dirty="0" smtClean="0"/>
              <a:t>determine what</a:t>
            </a:r>
            <a:r>
              <a:rPr lang="ga-IE" dirty="0" smtClean="0"/>
              <a:t> </a:t>
            </a:r>
            <a:r>
              <a:rPr lang="en-IE" dirty="0" smtClean="0"/>
              <a:t>other pages a user has</a:t>
            </a:r>
            <a:r>
              <a:rPr lang="ga-IE" dirty="0" smtClean="0"/>
              <a:t> </a:t>
            </a:r>
            <a:r>
              <a:rPr lang="en-IE" dirty="0" smtClean="0"/>
              <a:t>open</a:t>
            </a:r>
            <a:r>
              <a:rPr lang="en-IE" dirty="0"/>
              <a:t>	   </a:t>
            </a:r>
            <a:endParaRPr lang="en-IE" sz="2000" dirty="0"/>
          </a:p>
          <a:p>
            <a:pPr lvl="0" fontAlgn="base"/>
            <a:r>
              <a:rPr lang="en-IE" dirty="0" smtClean="0"/>
              <a:t>User interaction with </a:t>
            </a:r>
            <a:r>
              <a:rPr lang="en-IE" dirty="0"/>
              <a:t>applications 	   	   </a:t>
            </a:r>
            <a:endParaRPr lang="en-IE" sz="1600" dirty="0"/>
          </a:p>
          <a:p>
            <a:pPr lvl="1" fontAlgn="base"/>
            <a:r>
              <a:rPr lang="en-IE" dirty="0" smtClean="0"/>
              <a:t>Cannot determine user interaction with other aspects of </a:t>
            </a:r>
            <a:r>
              <a:rPr lang="ga-IE" dirty="0" smtClean="0"/>
              <a:t>b</a:t>
            </a:r>
            <a:r>
              <a:rPr lang="en-IE" dirty="0" err="1" smtClean="0"/>
              <a:t>rowser</a:t>
            </a:r>
            <a:r>
              <a:rPr lang="ga-IE" dirty="0" smtClean="0"/>
              <a:t> </a:t>
            </a:r>
            <a:r>
              <a:rPr lang="en-IE" dirty="0" smtClean="0"/>
              <a:t>application</a:t>
            </a:r>
            <a:r>
              <a:rPr lang="en-IE" dirty="0"/>
              <a:t>	   </a:t>
            </a:r>
            <a:r>
              <a:rPr lang="en-IE" dirty="0" smtClean="0"/>
              <a:t>   </a:t>
            </a:r>
            <a:r>
              <a:rPr lang="en-IE" dirty="0"/>
              <a:t>	   </a:t>
            </a:r>
            <a:endParaRPr lang="en-IE" sz="3200" dirty="0"/>
          </a:p>
          <a:p>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132064352"/>
              </p:ext>
            </p:extLst>
          </p:nvPr>
        </p:nvGraphicFramePr>
        <p:xfrm>
          <a:off x="9447578" y="1825625"/>
          <a:ext cx="1440180" cy="2054479"/>
        </p:xfrm>
        <a:graphic>
          <a:graphicData uri="http://schemas.openxmlformats.org/drawingml/2006/table">
            <a:tbl>
              <a:tblPr firstRow="1" firstCol="1" bandRow="1">
                <a:tableStyleId>{5C22544A-7EE6-4342-B048-85BDC9FD1C3A}</a:tableStyleId>
              </a:tblPr>
              <a:tblGrid>
                <a:gridCol w="370840">
                  <a:extLst>
                    <a:ext uri="{9D8B030D-6E8A-4147-A177-3AD203B41FA5}">
                      <a16:colId xmlns:a16="http://schemas.microsoft.com/office/drawing/2014/main" xmlns="" val="20000"/>
                    </a:ext>
                  </a:extLst>
                </a:gridCol>
                <a:gridCol w="1069340">
                  <a:extLst>
                    <a:ext uri="{9D8B030D-6E8A-4147-A177-3AD203B41FA5}">
                      <a16:colId xmlns:a16="http://schemas.microsoft.com/office/drawing/2014/main" xmlns="" val="20001"/>
                    </a:ext>
                  </a:extLst>
                </a:gridCol>
              </a:tblGrid>
              <a:tr h="602615">
                <a:tc>
                  <a:txBody>
                    <a:bodyPr/>
                    <a:lstStyle/>
                    <a:p>
                      <a:pPr marL="91440" algn="l">
                        <a:lnSpc>
                          <a:spcPct val="107000"/>
                        </a:lnSpc>
                        <a:spcAft>
                          <a:spcPts val="0"/>
                        </a:spcAft>
                      </a:pPr>
                      <a:r>
                        <a:rPr lang="en-IE" sz="1800" dirty="0">
                          <a:effectLst/>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73025" marT="0" marB="0"/>
                </a:tc>
                <a:tc>
                  <a:txBody>
                    <a:bodyPr/>
                    <a:lstStyle/>
                    <a:p>
                      <a:pPr indent="6350" algn="l">
                        <a:lnSpc>
                          <a:spcPct val="107000"/>
                        </a:lnSpc>
                        <a:spcAft>
                          <a:spcPts val="0"/>
                        </a:spcAft>
                      </a:pPr>
                      <a:r>
                        <a:rPr lang="en-IE" sz="1800">
                          <a:effectLst/>
                        </a:rPr>
                        <a:t>No	   File()	   object	   </a:t>
                      </a:r>
                      <a:endParaRPr lang="en-IE"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73025" marT="0" marB="0"/>
                </a:tc>
                <a:extLst>
                  <a:ext uri="{0D108BD9-81ED-4DB2-BD59-A6C34878D82A}">
                    <a16:rowId xmlns:a16="http://schemas.microsoft.com/office/drawing/2014/main" xmlns="" val="10000"/>
                  </a:ext>
                </a:extLst>
              </a:tr>
              <a:tr h="875030">
                <a:tc>
                  <a:txBody>
                    <a:bodyPr/>
                    <a:lstStyle/>
                    <a:p>
                      <a:pPr marL="91440" algn="l">
                        <a:lnSpc>
                          <a:spcPct val="107000"/>
                        </a:lnSpc>
                        <a:spcAft>
                          <a:spcPts val="0"/>
                        </a:spcAft>
                      </a:pPr>
                      <a:r>
                        <a:rPr lang="en-IE" sz="1800" dirty="0">
                          <a:effectLst/>
                        </a:rPr>
                        <a:t>•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73025" marT="0" marB="0"/>
                </a:tc>
                <a:tc>
                  <a:txBody>
                    <a:bodyPr/>
                    <a:lstStyle/>
                    <a:p>
                      <a:pPr marL="6350" algn="l">
                        <a:lnSpc>
                          <a:spcPct val="107000"/>
                        </a:lnSpc>
                        <a:spcAft>
                          <a:spcPts val="0"/>
                        </a:spcAft>
                      </a:pPr>
                      <a:r>
                        <a:rPr lang="en-IE" sz="1800" dirty="0">
                          <a:effectLst/>
                        </a:rPr>
                        <a:t>No	   file	   </a:t>
                      </a:r>
                      <a:endParaRPr lang="en-IE" sz="1100" dirty="0">
                        <a:effectLst/>
                      </a:endParaRPr>
                    </a:p>
                    <a:p>
                      <a:pPr algn="l">
                        <a:lnSpc>
                          <a:spcPct val="107000"/>
                        </a:lnSpc>
                        <a:spcAft>
                          <a:spcPts val="0"/>
                        </a:spcAft>
                      </a:pPr>
                      <a:r>
                        <a:rPr lang="en-IE" sz="1800" dirty="0">
                          <a:effectLst/>
                        </a:rPr>
                        <a:t>access	   functions	   </a:t>
                      </a:r>
                      <a:endParaRPr lang="en-IE"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73025"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46870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JavaScript Security </a:t>
            </a:r>
            <a:r>
              <a:rPr lang="en-IE" dirty="0"/>
              <a:t>Model	   </a:t>
            </a:r>
            <a:r>
              <a:rPr lang="en-IE" b="1" dirty="0"/>
              <a:t/>
            </a:r>
            <a:br>
              <a:rPr lang="en-IE" b="1" dirty="0"/>
            </a:br>
            <a:endParaRPr lang="en-IE" dirty="0"/>
          </a:p>
        </p:txBody>
      </p:sp>
      <p:sp>
        <p:nvSpPr>
          <p:cNvPr id="3" name="Content Placeholder 2"/>
          <p:cNvSpPr>
            <a:spLocks noGrp="1"/>
          </p:cNvSpPr>
          <p:nvPr>
            <p:ph idx="1"/>
          </p:nvPr>
        </p:nvSpPr>
        <p:spPr/>
        <p:txBody>
          <a:bodyPr>
            <a:normAutofit fontScale="92500" lnSpcReduction="20000"/>
          </a:bodyPr>
          <a:lstStyle/>
          <a:p>
            <a:pPr lvl="0" fontAlgn="base"/>
            <a:r>
              <a:rPr lang="en-IE" dirty="0" smtClean="0"/>
              <a:t>Window </a:t>
            </a:r>
            <a:r>
              <a:rPr lang="en-IE" dirty="0"/>
              <a:t>close</a:t>
            </a:r>
            <a:r>
              <a:rPr lang="en-IE" dirty="0" smtClean="0"/>
              <a:t>() </a:t>
            </a:r>
            <a:r>
              <a:rPr lang="en-IE" dirty="0"/>
              <a:t>method	   </a:t>
            </a:r>
            <a:endParaRPr lang="en-IE" sz="1600" dirty="0"/>
          </a:p>
          <a:p>
            <a:pPr lvl="1" fontAlgn="base"/>
            <a:r>
              <a:rPr lang="en-IE" dirty="0" smtClean="0"/>
              <a:t>JavaScript does support a </a:t>
            </a:r>
            <a:r>
              <a:rPr lang="en-IE" dirty="0"/>
              <a:t>close</a:t>
            </a:r>
            <a:r>
              <a:rPr lang="en-IE" dirty="0" smtClean="0"/>
              <a:t>() method for the window object </a:t>
            </a:r>
            <a:r>
              <a:rPr lang="en-IE" dirty="0"/>
              <a:t>however</a:t>
            </a:r>
            <a:r>
              <a:rPr lang="en-IE" dirty="0" smtClean="0"/>
              <a:t>, browsers should restrict this method so that a script can</a:t>
            </a:r>
            <a:r>
              <a:rPr lang="ga-IE" dirty="0" smtClean="0"/>
              <a:t> </a:t>
            </a:r>
            <a:r>
              <a:rPr lang="en-IE" dirty="0" smtClean="0"/>
              <a:t>only close a</a:t>
            </a:r>
            <a:r>
              <a:rPr lang="ga-IE" dirty="0" smtClean="0"/>
              <a:t> </a:t>
            </a:r>
            <a:r>
              <a:rPr lang="en-IE" dirty="0" smtClean="0"/>
              <a:t>window, that was opened by a script from the same web </a:t>
            </a:r>
            <a:r>
              <a:rPr lang="en-IE" dirty="0"/>
              <a:t>server</a:t>
            </a:r>
            <a:r>
              <a:rPr lang="en-IE" dirty="0" smtClean="0"/>
              <a:t>. JavaScript should not be allowed</a:t>
            </a:r>
            <a:r>
              <a:rPr lang="ga-IE" dirty="0" smtClean="0"/>
              <a:t> </a:t>
            </a:r>
            <a:r>
              <a:rPr lang="en-IE" dirty="0" smtClean="0"/>
              <a:t>to</a:t>
            </a:r>
            <a:r>
              <a:rPr lang="ga-IE" dirty="0" smtClean="0"/>
              <a:t> </a:t>
            </a:r>
            <a:r>
              <a:rPr lang="en-IE" dirty="0" smtClean="0"/>
              <a:t>close a window that a user</a:t>
            </a:r>
            <a:r>
              <a:rPr lang="ga-IE" dirty="0" smtClean="0"/>
              <a:t> </a:t>
            </a:r>
            <a:r>
              <a:rPr lang="en-IE" dirty="0" smtClean="0"/>
              <a:t>opened without confirmation from the </a:t>
            </a:r>
            <a:r>
              <a:rPr lang="en-IE" dirty="0"/>
              <a:t>user.	   </a:t>
            </a:r>
            <a:endParaRPr lang="en-IE" sz="2000" dirty="0"/>
          </a:p>
          <a:p>
            <a:pPr lvl="0" fontAlgn="base"/>
            <a:r>
              <a:rPr lang="en-IE" dirty="0" smtClean="0"/>
              <a:t>Window </a:t>
            </a:r>
            <a:r>
              <a:rPr lang="en-IE" dirty="0"/>
              <a:t>Characteristics	   </a:t>
            </a:r>
            <a:endParaRPr lang="en-IE" sz="1600" dirty="0"/>
          </a:p>
          <a:p>
            <a:pPr lvl="1" fontAlgn="base"/>
            <a:r>
              <a:rPr lang="en-IE" dirty="0" smtClean="0"/>
              <a:t>A</a:t>
            </a:r>
            <a:r>
              <a:rPr lang="ga-IE" dirty="0" smtClean="0"/>
              <a:t> </a:t>
            </a:r>
            <a:r>
              <a:rPr lang="en-IE" dirty="0" smtClean="0"/>
              <a:t>script</a:t>
            </a:r>
            <a:r>
              <a:rPr lang="ga-IE" dirty="0" smtClean="0"/>
              <a:t> </a:t>
            </a:r>
          </a:p>
          <a:p>
            <a:pPr lvl="2" fontAlgn="base"/>
            <a:r>
              <a:rPr lang="ga-IE" dirty="0" smtClean="0"/>
              <a:t>c</a:t>
            </a:r>
            <a:r>
              <a:rPr lang="en-IE" dirty="0" err="1" smtClean="0"/>
              <a:t>annot</a:t>
            </a:r>
            <a:r>
              <a:rPr lang="en-IE" dirty="0" smtClean="0"/>
              <a:t> open a window that is smaller than</a:t>
            </a:r>
            <a:r>
              <a:rPr lang="ga-IE" dirty="0" smtClean="0"/>
              <a:t> </a:t>
            </a:r>
            <a:r>
              <a:rPr lang="en-IE" dirty="0" smtClean="0"/>
              <a:t>100px on a side</a:t>
            </a:r>
            <a:endParaRPr lang="ga-IE" dirty="0" smtClean="0"/>
          </a:p>
          <a:p>
            <a:pPr lvl="2" fontAlgn="base"/>
            <a:r>
              <a:rPr lang="en-IE" dirty="0" smtClean="0"/>
              <a:t>cannot move a window of the screen</a:t>
            </a:r>
            <a:endParaRPr lang="ga-IE" dirty="0" smtClean="0"/>
          </a:p>
          <a:p>
            <a:pPr lvl="2" fontAlgn="base"/>
            <a:r>
              <a:rPr lang="en-IE" dirty="0" smtClean="0"/>
              <a:t>cannot create a window bigger than the </a:t>
            </a:r>
            <a:r>
              <a:rPr lang="en-IE" dirty="0"/>
              <a:t>screen	   </a:t>
            </a:r>
            <a:endParaRPr lang="ga-IE" dirty="0" smtClean="0"/>
          </a:p>
          <a:p>
            <a:pPr lvl="2" fontAlgn="base"/>
            <a:r>
              <a:rPr lang="en-IE" dirty="0" smtClean="0"/>
              <a:t>cannot create</a:t>
            </a:r>
            <a:r>
              <a:rPr lang="ga-IE" dirty="0" smtClean="0"/>
              <a:t> </a:t>
            </a:r>
            <a:r>
              <a:rPr lang="en-IE" dirty="0" smtClean="0"/>
              <a:t>a window without a </a:t>
            </a:r>
            <a:r>
              <a:rPr lang="ga-IE" dirty="0" smtClean="0"/>
              <a:t>ti</a:t>
            </a:r>
            <a:r>
              <a:rPr lang="en-IE" dirty="0" err="1" smtClean="0"/>
              <a:t>tle</a:t>
            </a:r>
            <a:r>
              <a:rPr lang="en-IE" dirty="0" smtClean="0"/>
              <a:t> </a:t>
            </a:r>
            <a:r>
              <a:rPr lang="en-IE" dirty="0"/>
              <a:t>bar	   </a:t>
            </a:r>
          </a:p>
          <a:p>
            <a:pPr lvl="0" fontAlgn="base"/>
            <a:r>
              <a:rPr lang="en-IE" dirty="0"/>
              <a:t>Events	   </a:t>
            </a:r>
            <a:endParaRPr lang="en-IE" sz="1600" dirty="0"/>
          </a:p>
          <a:p>
            <a:pPr lvl="1"/>
            <a:r>
              <a:rPr lang="en-IE" dirty="0" smtClean="0"/>
              <a:t>A</a:t>
            </a:r>
            <a:r>
              <a:rPr lang="ga-IE" dirty="0"/>
              <a:t> </a:t>
            </a:r>
            <a:r>
              <a:rPr lang="en-IE" dirty="0" smtClean="0"/>
              <a:t>script cannot register event</a:t>
            </a:r>
            <a:r>
              <a:rPr lang="ga-IE" dirty="0" smtClean="0"/>
              <a:t> </a:t>
            </a:r>
            <a:r>
              <a:rPr lang="en-IE" dirty="0" smtClean="0"/>
              <a:t>listeners or capture events for</a:t>
            </a:r>
            <a:r>
              <a:rPr lang="ga-IE" dirty="0" smtClean="0"/>
              <a:t> </a:t>
            </a:r>
            <a:r>
              <a:rPr lang="en-IE" dirty="0" smtClean="0"/>
              <a:t>documents loaded from</a:t>
            </a:r>
            <a:r>
              <a:rPr lang="ga-IE" dirty="0" smtClean="0"/>
              <a:t> </a:t>
            </a:r>
            <a:r>
              <a:rPr lang="en-IE" dirty="0" smtClean="0"/>
              <a:t>different </a:t>
            </a:r>
            <a:r>
              <a:rPr lang="en-IE" dirty="0"/>
              <a:t>sources	   </a:t>
            </a:r>
            <a:r>
              <a:rPr lang="en-IE" dirty="0" smtClean="0"/>
              <a:t>      </a:t>
            </a:r>
            <a:r>
              <a:rPr lang="en-IE" dirty="0"/>
              <a:t>	   </a:t>
            </a:r>
            <a:endParaRPr lang="en-IE" sz="3200" dirty="0"/>
          </a:p>
          <a:p>
            <a:endParaRPr lang="en-IE" dirty="0"/>
          </a:p>
        </p:txBody>
      </p:sp>
    </p:spTree>
    <p:extLst>
      <p:ext uri="{BB962C8B-B14F-4D97-AF65-F5344CB8AC3E}">
        <p14:creationId xmlns:p14="http://schemas.microsoft.com/office/powerpoint/2010/main" val="288849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JavaScript Security </a:t>
            </a:r>
            <a:r>
              <a:rPr lang="en-IE" dirty="0"/>
              <a:t>Model	   </a:t>
            </a:r>
            <a:r>
              <a:rPr lang="en-IE" b="1" dirty="0"/>
              <a:t/>
            </a:r>
            <a:br>
              <a:rPr lang="en-IE" b="1" dirty="0"/>
            </a:br>
            <a:endParaRPr lang="en-IE" dirty="0"/>
          </a:p>
        </p:txBody>
      </p:sp>
      <p:sp>
        <p:nvSpPr>
          <p:cNvPr id="3" name="Content Placeholder 2"/>
          <p:cNvSpPr>
            <a:spLocks noGrp="1"/>
          </p:cNvSpPr>
          <p:nvPr>
            <p:ph idx="1"/>
          </p:nvPr>
        </p:nvSpPr>
        <p:spPr/>
        <p:txBody>
          <a:bodyPr>
            <a:normAutofit fontScale="92500"/>
          </a:bodyPr>
          <a:lstStyle/>
          <a:p>
            <a:r>
              <a:rPr lang="en-IE" dirty="0" smtClean="0"/>
              <a:t>Networking</a:t>
            </a:r>
            <a:r>
              <a:rPr lang="en-IE" dirty="0"/>
              <a:t>	   </a:t>
            </a:r>
          </a:p>
          <a:p>
            <a:pPr lvl="1" fontAlgn="base"/>
            <a:r>
              <a:rPr lang="en-IE" dirty="0" smtClean="0"/>
              <a:t>Can load </a:t>
            </a:r>
            <a:r>
              <a:rPr lang="en-IE" dirty="0"/>
              <a:t>URLs	   </a:t>
            </a:r>
          </a:p>
          <a:p>
            <a:pPr lvl="1" fontAlgn="base"/>
            <a:r>
              <a:rPr lang="en-IE" dirty="0" smtClean="0"/>
              <a:t>Can send HTML form data to webservers/email</a:t>
            </a:r>
            <a:r>
              <a:rPr lang="ga-IE" dirty="0" smtClean="0"/>
              <a:t> </a:t>
            </a:r>
            <a:r>
              <a:rPr lang="en-IE" dirty="0" smtClean="0"/>
              <a:t>addresses</a:t>
            </a:r>
            <a:r>
              <a:rPr lang="en-IE" dirty="0"/>
              <a:t>	   </a:t>
            </a:r>
          </a:p>
          <a:p>
            <a:pPr lvl="1" fontAlgn="base"/>
            <a:r>
              <a:rPr lang="en-IE" dirty="0" smtClean="0"/>
              <a:t>Cannot establish a</a:t>
            </a:r>
            <a:r>
              <a:rPr lang="ga-IE" dirty="0" smtClean="0"/>
              <a:t> </a:t>
            </a:r>
            <a:r>
              <a:rPr lang="en-IE" dirty="0" smtClean="0"/>
              <a:t>direct connection to any other hosts on a</a:t>
            </a:r>
            <a:r>
              <a:rPr lang="en-IE" dirty="0"/>
              <a:t> </a:t>
            </a:r>
            <a:r>
              <a:rPr lang="en-IE" dirty="0" smtClean="0"/>
              <a:t>network</a:t>
            </a:r>
            <a:r>
              <a:rPr lang="en-IE" dirty="0"/>
              <a:t>		   </a:t>
            </a:r>
          </a:p>
          <a:p>
            <a:r>
              <a:rPr lang="en-IE" b="1" dirty="0"/>
              <a:t>Note</a:t>
            </a:r>
            <a:r>
              <a:rPr lang="en-IE" b="1" dirty="0" smtClean="0"/>
              <a:t>: </a:t>
            </a:r>
            <a:r>
              <a:rPr lang="en-IE" i="1" dirty="0" smtClean="0"/>
              <a:t>See </a:t>
            </a:r>
            <a:r>
              <a:rPr lang="en-IE" i="1" dirty="0" err="1" smtClean="0"/>
              <a:t>WebSocket</a:t>
            </a:r>
            <a:r>
              <a:rPr lang="ga-IE" i="1" dirty="0" smtClean="0"/>
              <a:t> </a:t>
            </a:r>
            <a:r>
              <a:rPr lang="en-IE" i="1" dirty="0" smtClean="0"/>
              <a:t>Reference at</a:t>
            </a:r>
            <a:r>
              <a:rPr lang="ga-IE" i="1" dirty="0" smtClean="0"/>
              <a:t> </a:t>
            </a:r>
            <a:r>
              <a:rPr lang="en-IE" i="1" u="sng" dirty="0" smtClean="0"/>
              <a:t>h</a:t>
            </a:r>
            <a:r>
              <a:rPr lang="ga-IE" i="1" u="sng" dirty="0" smtClean="0"/>
              <a:t>tt</a:t>
            </a:r>
            <a:r>
              <a:rPr lang="en-IE" i="1" u="sng" dirty="0" smtClean="0"/>
              <a:t>p</a:t>
            </a:r>
            <a:r>
              <a:rPr lang="en-IE" i="1" u="sng" dirty="0"/>
              <a:t>://tools.ie=.org/pdf/rfc64titi.pdf</a:t>
            </a:r>
            <a:r>
              <a:rPr lang="en-IE" dirty="0"/>
              <a:t>	   		   </a:t>
            </a:r>
          </a:p>
          <a:p>
            <a:pPr marL="0" indent="0">
              <a:buNone/>
            </a:pPr>
            <a:r>
              <a:rPr lang="en-IE" dirty="0" smtClean="0"/>
              <a:t>However</a:t>
            </a:r>
            <a:r>
              <a:rPr lang="en-IE" dirty="0"/>
              <a:t>	   	   </a:t>
            </a:r>
          </a:p>
          <a:p>
            <a:r>
              <a:rPr lang="en-IE" dirty="0" smtClean="0"/>
              <a:t>Many web browsers make use of JavaScript as a </a:t>
            </a:r>
            <a:r>
              <a:rPr lang="en-IE" dirty="0"/>
              <a:t>‘</a:t>
            </a:r>
            <a:r>
              <a:rPr lang="en-IE" dirty="0" smtClean="0"/>
              <a:t>script </a:t>
            </a:r>
            <a:r>
              <a:rPr lang="en-IE" dirty="0"/>
              <a:t>engine</a:t>
            </a:r>
            <a:r>
              <a:rPr lang="en-IE" dirty="0" smtClean="0"/>
              <a:t>’ for other software components such as ActiveX components and other plugins. These components may have </a:t>
            </a:r>
            <a:r>
              <a:rPr lang="en-IE" dirty="0"/>
              <a:t>file-­‐</a:t>
            </a:r>
            <a:r>
              <a:rPr lang="en-IE" dirty="0" smtClean="0"/>
              <a:t>system and networking </a:t>
            </a:r>
            <a:r>
              <a:rPr lang="en-IE" dirty="0"/>
              <a:t>capabilities.	   </a:t>
            </a:r>
            <a:endParaRPr lang="en-IE" sz="3200" dirty="0"/>
          </a:p>
          <a:p>
            <a:endParaRPr lang="en-IE" dirty="0"/>
          </a:p>
        </p:txBody>
      </p:sp>
    </p:spTree>
    <p:extLst>
      <p:ext uri="{BB962C8B-B14F-4D97-AF65-F5344CB8AC3E}">
        <p14:creationId xmlns:p14="http://schemas.microsoft.com/office/powerpoint/2010/main" val="98611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JavaScript Security </a:t>
            </a:r>
            <a:r>
              <a:rPr lang="en-IE" dirty="0"/>
              <a:t>Model	   </a:t>
            </a:r>
            <a:r>
              <a:rPr lang="en-IE" b="1" dirty="0"/>
              <a:t/>
            </a:r>
            <a:br>
              <a:rPr lang="en-IE" b="1" dirty="0"/>
            </a:br>
            <a:endParaRPr lang="en-IE" dirty="0"/>
          </a:p>
        </p:txBody>
      </p:sp>
      <p:sp>
        <p:nvSpPr>
          <p:cNvPr id="3" name="Content Placeholder 2"/>
          <p:cNvSpPr>
            <a:spLocks noGrp="1"/>
          </p:cNvSpPr>
          <p:nvPr>
            <p:ph idx="1"/>
          </p:nvPr>
        </p:nvSpPr>
        <p:spPr/>
        <p:txBody>
          <a:bodyPr>
            <a:normAutofit fontScale="92500"/>
          </a:bodyPr>
          <a:lstStyle/>
          <a:p>
            <a:r>
              <a:rPr lang="en-GB" dirty="0" smtClean="0"/>
              <a:t>Data Privacy</a:t>
            </a:r>
            <a:endParaRPr lang="en-GB" dirty="0"/>
          </a:p>
          <a:p>
            <a:pPr lvl="1"/>
            <a:r>
              <a:rPr lang="en-GB" dirty="0" smtClean="0"/>
              <a:t>Information about the browser that is being used is sent as part of the HTTP request </a:t>
            </a:r>
          </a:p>
          <a:p>
            <a:pPr lvl="1"/>
            <a:r>
              <a:rPr lang="en-GB" dirty="0" smtClean="0"/>
              <a:t>The IP address of your internet connection is available </a:t>
            </a:r>
          </a:p>
          <a:p>
            <a:pPr lvl="1"/>
            <a:r>
              <a:rPr lang="en-GB" dirty="0" smtClean="0"/>
              <a:t>Your browsing history should remain private </a:t>
            </a:r>
          </a:p>
          <a:p>
            <a:pPr lvl="1"/>
            <a:r>
              <a:rPr lang="en-GB" dirty="0" smtClean="0"/>
              <a:t>JavaScript should not be able to examine the contents of other pages you are viewing - Consider the implications if you were also accessing a company’s internal intranet application</a:t>
            </a:r>
          </a:p>
          <a:p>
            <a:pPr marL="228600" lvl="1">
              <a:spcBef>
                <a:spcPts val="1000"/>
              </a:spcBef>
            </a:pPr>
            <a:r>
              <a:rPr lang="en-GB" dirty="0" smtClean="0"/>
              <a:t>The Same-Origin Policy - </a:t>
            </a:r>
            <a:r>
              <a:rPr lang="en-GB" dirty="0"/>
              <a:t>This policy  </a:t>
            </a:r>
            <a:r>
              <a:rPr lang="en-GB" dirty="0" smtClean="0"/>
              <a:t>dates </a:t>
            </a:r>
            <a:r>
              <a:rPr lang="en-GB" dirty="0"/>
              <a:t>all  </a:t>
            </a:r>
            <a:r>
              <a:rPr lang="en-GB" dirty="0" smtClean="0"/>
              <a:t>the </a:t>
            </a:r>
            <a:r>
              <a:rPr lang="en-GB" dirty="0"/>
              <a:t>way back to </a:t>
            </a:r>
            <a:r>
              <a:rPr lang="en-GB" dirty="0" smtClean="0"/>
              <a:t>Netscape Navigator 2.0 </a:t>
            </a:r>
            <a:endParaRPr lang="en-IE" dirty="0"/>
          </a:p>
          <a:p>
            <a:pPr lvl="1"/>
            <a:r>
              <a:rPr lang="en-GB" dirty="0" smtClean="0"/>
              <a:t>a script can read only the properties of windows and documents that have the same origin (</a:t>
            </a:r>
            <a:r>
              <a:rPr lang="en-GB" dirty="0"/>
              <a:t>i.e</a:t>
            </a:r>
            <a:r>
              <a:rPr lang="en-GB" dirty="0" smtClean="0"/>
              <a:t>., that were loaded from the same host, through the same port, and by the same protocol) as the script itself. </a:t>
            </a:r>
          </a:p>
          <a:p>
            <a:pPr marL="1371600" lvl="3" indent="0">
              <a:buNone/>
            </a:pPr>
            <a:r>
              <a:rPr lang="en-GB" dirty="0" smtClean="0"/>
              <a:t>JavaScript The </a:t>
            </a:r>
            <a:r>
              <a:rPr lang="en-GB" dirty="0" err="1" smtClean="0"/>
              <a:t>DefiniIve</a:t>
            </a:r>
            <a:r>
              <a:rPr lang="en-GB" dirty="0" smtClean="0"/>
              <a:t> Guide</a:t>
            </a:r>
            <a:endParaRPr lang="en-IE" dirty="0"/>
          </a:p>
        </p:txBody>
      </p:sp>
    </p:spTree>
    <p:extLst>
      <p:ext uri="{BB962C8B-B14F-4D97-AF65-F5344CB8AC3E}">
        <p14:creationId xmlns:p14="http://schemas.microsoft.com/office/powerpoint/2010/main" val="3114500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JavaScript Security </a:t>
            </a:r>
            <a:r>
              <a:rPr lang="en-IE" dirty="0"/>
              <a:t>Model	   </a:t>
            </a:r>
            <a:r>
              <a:rPr lang="en-IE" b="1" dirty="0"/>
              <a:t/>
            </a:r>
            <a:br>
              <a:rPr lang="en-IE" b="1" dirty="0"/>
            </a:br>
            <a:endParaRPr lang="en-IE" dirty="0"/>
          </a:p>
        </p:txBody>
      </p:sp>
      <p:sp>
        <p:nvSpPr>
          <p:cNvPr id="3" name="Content Placeholder 2"/>
          <p:cNvSpPr>
            <a:spLocks noGrp="1"/>
          </p:cNvSpPr>
          <p:nvPr>
            <p:ph idx="1"/>
          </p:nvPr>
        </p:nvSpPr>
        <p:spPr>
          <a:xfrm>
            <a:off x="838200" y="1825625"/>
            <a:ext cx="10691648" cy="4351338"/>
          </a:xfrm>
        </p:spPr>
        <p:txBody>
          <a:bodyPr>
            <a:normAutofit fontScale="85000" lnSpcReduction="20000"/>
          </a:bodyPr>
          <a:lstStyle/>
          <a:p>
            <a:pPr lvl="1"/>
            <a:r>
              <a:rPr lang="en-GB" dirty="0" smtClean="0"/>
              <a:t>Can be problematic for large web‐sites using more than one server – Restricts capabilities to create mash-</a:t>
            </a:r>
            <a:r>
              <a:rPr lang="en-GB" dirty="0"/>
              <a:t>-‐</a:t>
            </a:r>
            <a:r>
              <a:rPr lang="en-GB" dirty="0" smtClean="0"/>
              <a:t>up type applications that access cross site data</a:t>
            </a:r>
          </a:p>
          <a:p>
            <a:pPr lvl="1"/>
            <a:r>
              <a:rPr lang="en-GB" dirty="0" smtClean="0"/>
              <a:t>JavaScript 1.1 introduced the </a:t>
            </a:r>
            <a:r>
              <a:rPr lang="en-GB" b="1" i="1" dirty="0" smtClean="0"/>
              <a:t>domain </a:t>
            </a:r>
            <a:r>
              <a:rPr lang="en-GB" dirty="0" smtClean="0"/>
              <a:t>property of the document object. This property can be set to a valid domain suffix of the domain from which the document was loaded </a:t>
            </a:r>
          </a:p>
          <a:p>
            <a:pPr lvl="2"/>
            <a:r>
              <a:rPr lang="en-GB" dirty="0" smtClean="0"/>
              <a:t>If domain was </a:t>
            </a:r>
            <a:r>
              <a:rPr lang="en-GB" b="1" i="1" dirty="0" smtClean="0">
                <a:hlinkClick r:id="rId2"/>
              </a:rPr>
              <a:t>www.mysite.com</a:t>
            </a:r>
            <a:r>
              <a:rPr lang="en-GB" b="1" i="1" dirty="0" smtClean="0"/>
              <a:t> </a:t>
            </a:r>
            <a:r>
              <a:rPr lang="en-GB" dirty="0" smtClean="0"/>
              <a:t>by default then it could be reset to </a:t>
            </a:r>
            <a:r>
              <a:rPr lang="en-GB" b="1" i="1" dirty="0" smtClean="0"/>
              <a:t>mysite.com </a:t>
            </a:r>
          </a:p>
          <a:p>
            <a:pPr lvl="2"/>
            <a:r>
              <a:rPr lang="en-GB" b="1" dirty="0"/>
              <a:t>Example</a:t>
            </a:r>
            <a:r>
              <a:rPr lang="en-GB" b="1" dirty="0" smtClean="0"/>
              <a:t>: </a:t>
            </a:r>
            <a:r>
              <a:rPr lang="en-GB" dirty="0" smtClean="0"/>
              <a:t>A page loaded from </a:t>
            </a:r>
            <a:r>
              <a:rPr lang="en-GB" b="1" i="1" dirty="0" smtClean="0">
                <a:hlinkClick r:id="rId2"/>
              </a:rPr>
              <a:t>www.mysite.com</a:t>
            </a:r>
            <a:r>
              <a:rPr lang="en-GB" b="1" i="1" dirty="0" smtClean="0"/>
              <a:t> </a:t>
            </a:r>
            <a:r>
              <a:rPr lang="en-GB" dirty="0" smtClean="0"/>
              <a:t>may legitimately need information from a page loaded from </a:t>
            </a:r>
            <a:r>
              <a:rPr lang="en-GB" b="1" i="1" dirty="0" smtClean="0"/>
              <a:t>developer.mysite.com</a:t>
            </a:r>
          </a:p>
          <a:p>
            <a:pPr lvl="1"/>
            <a:r>
              <a:rPr lang="en-GB" dirty="0" smtClean="0"/>
              <a:t>Does not apply to the scripts themselves </a:t>
            </a:r>
          </a:p>
          <a:p>
            <a:pPr lvl="1"/>
            <a:r>
              <a:rPr lang="en-GB" dirty="0" smtClean="0"/>
              <a:t>All scripts run with the same authority </a:t>
            </a:r>
          </a:p>
          <a:p>
            <a:pPr marL="914400" lvl="2" indent="0">
              <a:buNone/>
            </a:pPr>
            <a:r>
              <a:rPr lang="en-GB" sz="1800" dirty="0" smtClean="0">
                <a:solidFill>
                  <a:schemeClr val="accent1"/>
                </a:solidFill>
              </a:rPr>
              <a:t>&lt;</a:t>
            </a:r>
            <a:r>
              <a:rPr lang="en-GB" sz="1800" dirty="0">
                <a:solidFill>
                  <a:schemeClr val="accent1"/>
                </a:solidFill>
              </a:rPr>
              <a:t>html&gt;</a:t>
            </a:r>
          </a:p>
          <a:p>
            <a:pPr marL="914400" lvl="2" indent="0">
              <a:buNone/>
            </a:pPr>
            <a:r>
              <a:rPr lang="en-GB" sz="1800" dirty="0">
                <a:solidFill>
                  <a:schemeClr val="accent1"/>
                </a:solidFill>
              </a:rPr>
              <a:t>&lt;head&gt;</a:t>
            </a:r>
          </a:p>
          <a:p>
            <a:pPr marL="914400" lvl="2" indent="0">
              <a:buNone/>
            </a:pPr>
            <a:r>
              <a:rPr lang="en-GB" sz="1800" b="1" dirty="0">
                <a:solidFill>
                  <a:schemeClr val="accent1"/>
                </a:solidFill>
              </a:rPr>
              <a:t>&lt;</a:t>
            </a:r>
            <a:r>
              <a:rPr lang="en-GB" sz="1800" b="1" dirty="0" smtClean="0">
                <a:solidFill>
                  <a:schemeClr val="accent1"/>
                </a:solidFill>
              </a:rPr>
              <a:t>script </a:t>
            </a:r>
            <a:r>
              <a:rPr lang="en-GB" sz="1800" b="1" dirty="0" err="1" smtClean="0">
                <a:solidFill>
                  <a:schemeClr val="accent1"/>
                </a:solidFill>
              </a:rPr>
              <a:t>src</a:t>
            </a:r>
            <a:r>
              <a:rPr lang="en-GB" sz="1800" b="1" dirty="0">
                <a:solidFill>
                  <a:schemeClr val="accent1"/>
                </a:solidFill>
              </a:rPr>
              <a:t>=“</a:t>
            </a:r>
            <a:r>
              <a:rPr lang="en-GB" sz="1800" b="1" dirty="0" smtClean="0">
                <a:solidFill>
                  <a:schemeClr val="accent1"/>
                </a:solidFill>
              </a:rPr>
              <a:t>http</a:t>
            </a:r>
            <a:r>
              <a:rPr lang="en-GB" sz="1800" b="1" dirty="0">
                <a:solidFill>
                  <a:schemeClr val="accent1"/>
                </a:solidFill>
              </a:rPr>
              <a:t>://www.hackrus.com/felixkrull.js”&gt;&lt;/script&gt;</a:t>
            </a:r>
          </a:p>
          <a:p>
            <a:pPr marL="914400" lvl="2" indent="0">
              <a:buNone/>
            </a:pPr>
            <a:r>
              <a:rPr lang="en-GB" sz="1800" b="1" dirty="0">
                <a:solidFill>
                  <a:schemeClr val="accent1"/>
                </a:solidFill>
              </a:rPr>
              <a:t>&lt;</a:t>
            </a:r>
            <a:r>
              <a:rPr lang="en-GB" sz="1800" b="1" dirty="0" smtClean="0">
                <a:solidFill>
                  <a:schemeClr val="accent1"/>
                </a:solidFill>
              </a:rPr>
              <a:t>script </a:t>
            </a:r>
            <a:r>
              <a:rPr lang="en-GB" sz="1800" b="1" dirty="0" err="1" smtClean="0">
                <a:solidFill>
                  <a:schemeClr val="accent1"/>
                </a:solidFill>
              </a:rPr>
              <a:t>src</a:t>
            </a:r>
            <a:r>
              <a:rPr lang="en-GB" sz="1800" b="1" dirty="0">
                <a:solidFill>
                  <a:schemeClr val="accent1"/>
                </a:solidFill>
              </a:rPr>
              <a:t>=“</a:t>
            </a:r>
            <a:r>
              <a:rPr lang="en-GB" sz="1800" b="1" dirty="0" smtClean="0">
                <a:solidFill>
                  <a:schemeClr val="accent1"/>
                </a:solidFill>
              </a:rPr>
              <a:t>http</a:t>
            </a:r>
            <a:r>
              <a:rPr lang="en-GB" sz="1800" b="1" dirty="0">
                <a:solidFill>
                  <a:schemeClr val="accent1"/>
                </a:solidFill>
              </a:rPr>
              <a:t>://www.domdadomdom.com/thefix.js”&gt;&lt;/script</a:t>
            </a:r>
            <a:r>
              <a:rPr lang="en-GB" sz="1800" dirty="0">
                <a:solidFill>
                  <a:schemeClr val="accent1"/>
                </a:solidFill>
              </a:rPr>
              <a:t>&gt;</a:t>
            </a:r>
          </a:p>
          <a:p>
            <a:pPr marL="914400" lvl="2" indent="0">
              <a:buNone/>
            </a:pPr>
            <a:r>
              <a:rPr lang="en-GB" sz="1800" dirty="0" smtClean="0">
                <a:solidFill>
                  <a:schemeClr val="accent1"/>
                </a:solidFill>
              </a:rPr>
              <a:t>&lt;title&gt;</a:t>
            </a:r>
            <a:r>
              <a:rPr lang="en-GB" sz="1800" dirty="0" err="1" smtClean="0">
                <a:solidFill>
                  <a:schemeClr val="accent1"/>
                </a:solidFill>
              </a:rPr>
              <a:t>Erewhon</a:t>
            </a:r>
            <a:r>
              <a:rPr lang="en-GB" sz="1800" dirty="0" smtClean="0">
                <a:solidFill>
                  <a:schemeClr val="accent1"/>
                </a:solidFill>
              </a:rPr>
              <a:t>&lt;/title</a:t>
            </a:r>
            <a:r>
              <a:rPr lang="en-GB" sz="1800" dirty="0">
                <a:solidFill>
                  <a:schemeClr val="accent1"/>
                </a:solidFill>
              </a:rPr>
              <a:t>&gt;</a:t>
            </a:r>
          </a:p>
          <a:p>
            <a:pPr marL="914400" lvl="2" indent="0">
              <a:buNone/>
            </a:pPr>
            <a:r>
              <a:rPr lang="en-GB" sz="1800" dirty="0">
                <a:solidFill>
                  <a:schemeClr val="accent1"/>
                </a:solidFill>
              </a:rPr>
              <a:t>&lt;/head&gt;</a:t>
            </a:r>
          </a:p>
          <a:p>
            <a:pPr marL="914400" lvl="2" indent="0">
              <a:buNone/>
            </a:pPr>
            <a:r>
              <a:rPr lang="en-GB" sz="1800" dirty="0">
                <a:solidFill>
                  <a:schemeClr val="accent1"/>
                </a:solidFill>
              </a:rPr>
              <a:t>&lt;body&gt;&lt;/body&gt;</a:t>
            </a:r>
          </a:p>
          <a:p>
            <a:pPr marL="914400" lvl="2" indent="0">
              <a:buNone/>
            </a:pPr>
            <a:r>
              <a:rPr lang="en-GB" sz="1800" dirty="0">
                <a:solidFill>
                  <a:schemeClr val="accent1"/>
                </a:solidFill>
              </a:rPr>
              <a:t>&lt;/html&gt;</a:t>
            </a:r>
            <a:endParaRPr lang="en-IE" sz="1800" dirty="0">
              <a:solidFill>
                <a:schemeClr val="accent1"/>
              </a:solidFill>
            </a:endParaRPr>
          </a:p>
        </p:txBody>
      </p:sp>
      <p:sp>
        <p:nvSpPr>
          <p:cNvPr id="4" name="Rectangle 3"/>
          <p:cNvSpPr/>
          <p:nvPr/>
        </p:nvSpPr>
        <p:spPr>
          <a:xfrm>
            <a:off x="8187559" y="4355887"/>
            <a:ext cx="3048000" cy="646331"/>
          </a:xfrm>
          <a:prstGeom prst="rect">
            <a:avLst/>
          </a:prstGeom>
        </p:spPr>
        <p:txBody>
          <a:bodyPr wrap="square">
            <a:spAutoFit/>
          </a:bodyPr>
          <a:lstStyle/>
          <a:p>
            <a:r>
              <a:rPr lang="en-GB" dirty="0"/>
              <a:t>External scripts can be loaded from different domains</a:t>
            </a:r>
          </a:p>
        </p:txBody>
      </p:sp>
    </p:spTree>
    <p:extLst>
      <p:ext uri="{BB962C8B-B14F-4D97-AF65-F5344CB8AC3E}">
        <p14:creationId xmlns:p14="http://schemas.microsoft.com/office/powerpoint/2010/main" val="642837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Vulnerabilities</a:t>
            </a:r>
            <a:endParaRPr lang="en-GB" dirty="0"/>
          </a:p>
        </p:txBody>
      </p:sp>
      <p:sp>
        <p:nvSpPr>
          <p:cNvPr id="3" name="Content Placeholder 2"/>
          <p:cNvSpPr>
            <a:spLocks noGrp="1"/>
          </p:cNvSpPr>
          <p:nvPr>
            <p:ph idx="1"/>
          </p:nvPr>
        </p:nvSpPr>
        <p:spPr>
          <a:xfrm>
            <a:off x="615464" y="1545022"/>
            <a:ext cx="11061530" cy="4851546"/>
          </a:xfrm>
        </p:spPr>
        <p:txBody>
          <a:bodyPr>
            <a:normAutofit/>
          </a:bodyPr>
          <a:lstStyle/>
          <a:p>
            <a:r>
              <a:rPr lang="en-GB" dirty="0" smtClean="0"/>
              <a:t>JavaScript’s openness • </a:t>
            </a:r>
          </a:p>
          <a:p>
            <a:pPr lvl="1"/>
            <a:r>
              <a:rPr lang="en-GB" dirty="0" smtClean="0"/>
              <a:t>Uses global objects – </a:t>
            </a:r>
          </a:p>
          <a:p>
            <a:pPr lvl="2"/>
            <a:r>
              <a:rPr lang="en-GB" dirty="0" smtClean="0"/>
              <a:t>Functions can have global scope </a:t>
            </a:r>
          </a:p>
          <a:p>
            <a:pPr lvl="2"/>
            <a:r>
              <a:rPr lang="en-GB" dirty="0" smtClean="0"/>
              <a:t>In a browser the </a:t>
            </a:r>
            <a:r>
              <a:rPr lang="en-GB" b="1" dirty="0" smtClean="0"/>
              <a:t>window </a:t>
            </a:r>
            <a:r>
              <a:rPr lang="en-GB" dirty="0" smtClean="0"/>
              <a:t>object is global </a:t>
            </a:r>
          </a:p>
          <a:p>
            <a:pPr lvl="2"/>
            <a:r>
              <a:rPr lang="en-GB" dirty="0" smtClean="0"/>
              <a:t>HTML originally designed for delivery of static web‐pages – not to manage modular software applications</a:t>
            </a:r>
          </a:p>
          <a:p>
            <a:pPr marL="0" indent="0">
              <a:buNone/>
            </a:pPr>
            <a:r>
              <a:rPr lang="en-GB" b="1" dirty="0" smtClean="0"/>
              <a:t>						</a:t>
            </a:r>
            <a:r>
              <a:rPr lang="en-GB" dirty="0" smtClean="0"/>
              <a:t>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212425172"/>
              </p:ext>
            </p:extLst>
          </p:nvPr>
        </p:nvGraphicFramePr>
        <p:xfrm>
          <a:off x="1008992" y="3897820"/>
          <a:ext cx="10344808" cy="2719106"/>
        </p:xfrm>
        <a:graphic>
          <a:graphicData uri="http://schemas.openxmlformats.org/drawingml/2006/table">
            <a:tbl>
              <a:tblPr firstRow="1" bandRow="1">
                <a:tableStyleId>{5C22544A-7EE6-4342-B048-85BDC9FD1C3A}</a:tableStyleId>
              </a:tblPr>
              <a:tblGrid>
                <a:gridCol w="5172404">
                  <a:extLst>
                    <a:ext uri="{9D8B030D-6E8A-4147-A177-3AD203B41FA5}">
                      <a16:colId xmlns:a16="http://schemas.microsoft.com/office/drawing/2014/main" xmlns="" val="2087289781"/>
                    </a:ext>
                  </a:extLst>
                </a:gridCol>
                <a:gridCol w="5172404">
                  <a:extLst>
                    <a:ext uri="{9D8B030D-6E8A-4147-A177-3AD203B41FA5}">
                      <a16:colId xmlns:a16="http://schemas.microsoft.com/office/drawing/2014/main" xmlns="" val="2430236549"/>
                    </a:ext>
                  </a:extLst>
                </a:gridCol>
              </a:tblGrid>
              <a:tr h="292378">
                <a:tc>
                  <a:txBody>
                    <a:bodyPr/>
                    <a:lstStyle/>
                    <a:p>
                      <a:r>
                        <a:rPr lang="en-GB" sz="1600" b="1" dirty="0" smtClean="0"/>
                        <a:t>Method/Property</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t>Exception</a:t>
                      </a:r>
                    </a:p>
                  </a:txBody>
                  <a:tcPr/>
                </a:tc>
                <a:extLst>
                  <a:ext uri="{0D108BD9-81ED-4DB2-BD59-A6C34878D82A}">
                    <a16:rowId xmlns:a16="http://schemas.microsoft.com/office/drawing/2014/main" xmlns="" val="3599131179"/>
                  </a:ext>
                </a:extLst>
              </a:tr>
              <a:tr h="720933">
                <a:tc>
                  <a:txBody>
                    <a:bodyPr/>
                    <a:lstStyle/>
                    <a:p>
                      <a:r>
                        <a:rPr lang="en-GB" sz="1600" dirty="0" err="1" smtClean="0"/>
                        <a:t>window.focus</a:t>
                      </a:r>
                      <a:r>
                        <a:rPr lang="en-GB" sz="1600" dirty="0" smtClean="0"/>
                        <a:t>(),</a:t>
                      </a:r>
                      <a:r>
                        <a:rPr lang="en-GB" sz="1600" dirty="0" err="1" smtClean="0"/>
                        <a:t>window.blur</a:t>
                      </a:r>
                      <a:r>
                        <a:rPr lang="en-GB" sz="1600" dirty="0" smtClean="0"/>
                        <a:t>(), </a:t>
                      </a:r>
                      <a:r>
                        <a:rPr lang="en-GB" sz="1600" dirty="0" err="1" smtClean="0"/>
                        <a:t>window.close</a:t>
                      </a:r>
                      <a:r>
                        <a:rPr lang="en-GB" sz="1600" dirty="0" smtClean="0"/>
                        <a:t>()</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Not subject to same origin policy in most browsers. </a:t>
                      </a:r>
                    </a:p>
                    <a:p>
                      <a:endParaRPr lang="en-GB" sz="1600" dirty="0"/>
                    </a:p>
                  </a:txBody>
                  <a:tcPr/>
                </a:tc>
                <a:extLst>
                  <a:ext uri="{0D108BD9-81ED-4DB2-BD59-A6C34878D82A}">
                    <a16:rowId xmlns:a16="http://schemas.microsoft.com/office/drawing/2014/main" xmlns="" val="2763743197"/>
                  </a:ext>
                </a:extLst>
              </a:tr>
              <a:tr h="504653">
                <a:tc>
                  <a:txBody>
                    <a:bodyPr/>
                    <a:lstStyle/>
                    <a:p>
                      <a:r>
                        <a:rPr lang="en-GB" sz="1600" dirty="0" err="1" smtClean="0"/>
                        <a:t>window.location</a:t>
                      </a:r>
                      <a:endParaRPr lang="en-GB" sz="1600" dirty="0"/>
                    </a:p>
                  </a:txBody>
                  <a:tcPr/>
                </a:tc>
                <a:tc>
                  <a:txBody>
                    <a:bodyPr/>
                    <a:lstStyle/>
                    <a:p>
                      <a:r>
                        <a:rPr lang="en-GB" sz="1600" dirty="0" err="1" smtClean="0"/>
                        <a:t>Sepng</a:t>
                      </a:r>
                      <a:r>
                        <a:rPr lang="en-GB" sz="1600" dirty="0" smtClean="0"/>
                        <a:t> this   property  is not subject to same origin policy in most browsers. </a:t>
                      </a:r>
                      <a:endParaRPr lang="en-GB" sz="1600" dirty="0"/>
                    </a:p>
                  </a:txBody>
                  <a:tcPr/>
                </a:tc>
                <a:extLst>
                  <a:ext uri="{0D108BD9-81ED-4DB2-BD59-A6C34878D82A}">
                    <a16:rowId xmlns:a16="http://schemas.microsoft.com/office/drawing/2014/main" xmlns="" val="3025357284"/>
                  </a:ext>
                </a:extLst>
              </a:tr>
              <a:tr h="504653">
                <a:tc>
                  <a:txBody>
                    <a:bodyPr/>
                    <a:lstStyle/>
                    <a:p>
                      <a:r>
                        <a:rPr lang="en-GB" sz="1600" dirty="0" err="1" smtClean="0"/>
                        <a:t>window.open</a:t>
                      </a:r>
                      <a:r>
                        <a:rPr lang="en-GB" sz="1600" dirty="0" smtClean="0"/>
                        <a:t>() </a:t>
                      </a:r>
                      <a:endParaRPr lang="en-GB" sz="1600" dirty="0"/>
                    </a:p>
                  </a:txBody>
                  <a:tcPr/>
                </a:tc>
                <a:tc>
                  <a:txBody>
                    <a:bodyPr/>
                    <a:lstStyle/>
                    <a:p>
                      <a:r>
                        <a:rPr lang="en-GB" sz="1600" dirty="0" smtClean="0"/>
                        <a:t>Not subject to same origin policy in Internet Explorer.</a:t>
                      </a:r>
                      <a:endParaRPr lang="en-GB" sz="1600" dirty="0"/>
                    </a:p>
                  </a:txBody>
                  <a:tcPr/>
                </a:tc>
                <a:extLst>
                  <a:ext uri="{0D108BD9-81ED-4DB2-BD59-A6C34878D82A}">
                    <a16:rowId xmlns:a16="http://schemas.microsoft.com/office/drawing/2014/main" xmlns="" val="3637242986"/>
                  </a:ext>
                </a:extLst>
              </a:tr>
              <a:tr h="504653">
                <a:tc>
                  <a:txBody>
                    <a:bodyPr/>
                    <a:lstStyle/>
                    <a:p>
                      <a:r>
                        <a:rPr lang="en-GB" sz="1600" dirty="0" err="1" smtClean="0"/>
                        <a:t>history.back</a:t>
                      </a:r>
                      <a:r>
                        <a:rPr lang="en-GB" sz="1600" dirty="0" smtClean="0"/>
                        <a:t>(), </a:t>
                      </a:r>
                      <a:r>
                        <a:rPr lang="en-GB" sz="1600" dirty="0" err="1" smtClean="0"/>
                        <a:t>history.go</a:t>
                      </a:r>
                      <a:r>
                        <a:rPr lang="en-GB" sz="1600" dirty="0" smtClean="0"/>
                        <a:t>(),</a:t>
                      </a:r>
                      <a:r>
                        <a:rPr lang="en-GB" sz="1600" baseline="0" dirty="0" smtClean="0"/>
                        <a:t> </a:t>
                      </a:r>
                      <a:r>
                        <a:rPr lang="en-GB" sz="1600" dirty="0" err="1" smtClean="0"/>
                        <a:t>history.forward</a:t>
                      </a:r>
                      <a:r>
                        <a:rPr lang="en-GB" sz="1600" dirty="0" smtClean="0"/>
                        <a:t>(), </a:t>
                      </a:r>
                      <a:endParaRPr lang="en-GB" sz="1600" dirty="0"/>
                    </a:p>
                  </a:txBody>
                  <a:tcPr/>
                </a:tc>
                <a:tc>
                  <a:txBody>
                    <a:bodyPr/>
                    <a:lstStyle/>
                    <a:p>
                      <a:r>
                        <a:rPr lang="en-GB" sz="1600" dirty="0" smtClean="0"/>
                        <a:t>Not subject to same origin policy in Mozilla and Netscape browsers.</a:t>
                      </a:r>
                      <a:endParaRPr lang="en-GB" sz="1600" dirty="0"/>
                    </a:p>
                  </a:txBody>
                  <a:tcPr/>
                </a:tc>
                <a:extLst>
                  <a:ext uri="{0D108BD9-81ED-4DB2-BD59-A6C34878D82A}">
                    <a16:rowId xmlns:a16="http://schemas.microsoft.com/office/drawing/2014/main" xmlns="" val="3656280240"/>
                  </a:ext>
                </a:extLst>
              </a:tr>
            </a:tbl>
          </a:graphicData>
        </a:graphic>
      </p:graphicFrame>
    </p:spTree>
    <p:extLst>
      <p:ext uri="{BB962C8B-B14F-4D97-AF65-F5344CB8AC3E}">
        <p14:creationId xmlns:p14="http://schemas.microsoft.com/office/powerpoint/2010/main" val="2209974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Vulnerabilities</a:t>
            </a:r>
            <a:endParaRPr lang="en-GB" dirty="0"/>
          </a:p>
        </p:txBody>
      </p:sp>
      <p:sp>
        <p:nvSpPr>
          <p:cNvPr id="3" name="Content Placeholder 2"/>
          <p:cNvSpPr>
            <a:spLocks noGrp="1"/>
          </p:cNvSpPr>
          <p:nvPr>
            <p:ph idx="1"/>
          </p:nvPr>
        </p:nvSpPr>
        <p:spPr/>
        <p:txBody>
          <a:bodyPr>
            <a:normAutofit lnSpcReduction="10000"/>
          </a:bodyPr>
          <a:lstStyle/>
          <a:p>
            <a:r>
              <a:rPr lang="en-GB" dirty="0" smtClean="0"/>
              <a:t>vulnerabilities</a:t>
            </a:r>
          </a:p>
          <a:p>
            <a:pPr lvl="1"/>
            <a:r>
              <a:rPr lang="en-GB" dirty="0" smtClean="0"/>
              <a:t>Implications </a:t>
            </a:r>
          </a:p>
          <a:p>
            <a:pPr lvl="2"/>
            <a:r>
              <a:rPr lang="en-GB" dirty="0" smtClean="0"/>
              <a:t>Different scripts can interact with the same objects </a:t>
            </a:r>
          </a:p>
          <a:p>
            <a:pPr lvl="3"/>
            <a:r>
              <a:rPr lang="en-GB" dirty="0" smtClean="0"/>
              <a:t>Overwrite variables </a:t>
            </a:r>
          </a:p>
          <a:p>
            <a:pPr lvl="3"/>
            <a:r>
              <a:rPr lang="en-GB" dirty="0" smtClean="0"/>
              <a:t>Redefine functions </a:t>
            </a:r>
          </a:p>
          <a:p>
            <a:pPr lvl="2"/>
            <a:r>
              <a:rPr lang="en-GB" dirty="0" smtClean="0"/>
              <a:t>Override native methods </a:t>
            </a:r>
          </a:p>
          <a:p>
            <a:pPr lvl="2"/>
            <a:r>
              <a:rPr lang="en-GB" dirty="0" smtClean="0"/>
              <a:t>Extend native objects </a:t>
            </a:r>
          </a:p>
          <a:p>
            <a:pPr lvl="2"/>
            <a:r>
              <a:rPr lang="en-GB" dirty="0" smtClean="0"/>
              <a:t>Initiate HTTP requests (GET / POST) </a:t>
            </a:r>
          </a:p>
          <a:p>
            <a:pPr lvl="2"/>
            <a:r>
              <a:rPr lang="en-GB" dirty="0"/>
              <a:t>O</a:t>
            </a:r>
            <a:r>
              <a:rPr lang="en-GB" dirty="0" smtClean="0"/>
              <a:t>btain cookie information </a:t>
            </a:r>
          </a:p>
          <a:p>
            <a:r>
              <a:rPr lang="en-GB" dirty="0" smtClean="0"/>
              <a:t>Attacks </a:t>
            </a:r>
          </a:p>
          <a:p>
            <a:pPr lvl="1"/>
            <a:r>
              <a:rPr lang="en-GB" dirty="0" smtClean="0"/>
              <a:t>XSS (</a:t>
            </a:r>
            <a:r>
              <a:rPr lang="en-GB" dirty="0"/>
              <a:t>Cross--‐</a:t>
            </a:r>
            <a:r>
              <a:rPr lang="en-GB" dirty="0" smtClean="0"/>
              <a:t>Site Scripting)</a:t>
            </a:r>
          </a:p>
          <a:p>
            <a:pPr lvl="1"/>
            <a:r>
              <a:rPr lang="en-GB" dirty="0" smtClean="0"/>
              <a:t>CSRF (</a:t>
            </a:r>
            <a:r>
              <a:rPr lang="en-GB" dirty="0"/>
              <a:t>Cross--‐</a:t>
            </a:r>
            <a:r>
              <a:rPr lang="en-GB" dirty="0" smtClean="0"/>
              <a:t>Site Request Forgery)</a:t>
            </a:r>
            <a:endParaRPr lang="en-GB" dirty="0"/>
          </a:p>
        </p:txBody>
      </p:sp>
    </p:spTree>
    <p:extLst>
      <p:ext uri="{BB962C8B-B14F-4D97-AF65-F5344CB8AC3E}">
        <p14:creationId xmlns:p14="http://schemas.microsoft.com/office/powerpoint/2010/main" val="304780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XSS</a:t>
            </a:r>
            <a:endParaRPr lang="en-GB" dirty="0"/>
          </a:p>
        </p:txBody>
      </p:sp>
      <p:pic>
        <p:nvPicPr>
          <p:cNvPr id="4" name="Content Placeholder 3"/>
          <p:cNvPicPr>
            <a:picLocks noGrp="1" noChangeAspect="1"/>
          </p:cNvPicPr>
          <p:nvPr>
            <p:ph idx="1"/>
          </p:nvPr>
        </p:nvPicPr>
        <p:blipFill>
          <a:blip r:embed="rId2"/>
          <a:stretch>
            <a:fillRect/>
          </a:stretch>
        </p:blipFill>
        <p:spPr>
          <a:xfrm>
            <a:off x="2918026" y="1825625"/>
            <a:ext cx="6038108" cy="4133741"/>
          </a:xfrm>
          <a:prstGeom prst="rect">
            <a:avLst/>
          </a:prstGeom>
        </p:spPr>
      </p:pic>
      <p:sp>
        <p:nvSpPr>
          <p:cNvPr id="5" name="Rectangle 4"/>
          <p:cNvSpPr/>
          <p:nvPr/>
        </p:nvSpPr>
        <p:spPr>
          <a:xfrm>
            <a:off x="2918026" y="6211669"/>
            <a:ext cx="6096000" cy="369332"/>
          </a:xfrm>
          <a:prstGeom prst="rect">
            <a:avLst/>
          </a:prstGeom>
        </p:spPr>
        <p:txBody>
          <a:bodyPr>
            <a:spAutoFit/>
          </a:bodyPr>
          <a:lstStyle/>
          <a:p>
            <a:r>
              <a:rPr lang="en-GB" dirty="0" smtClean="0">
                <a:solidFill>
                  <a:srgbClr val="00B1F1"/>
                </a:solidFill>
                <a:latin typeface="Calibri" panose="020F0502020204030204" pitchFamily="34" charset="0"/>
              </a:rPr>
              <a:t>https</a:t>
            </a:r>
            <a:r>
              <a:rPr lang="en-GB" dirty="0">
                <a:solidFill>
                  <a:srgbClr val="00B1F1"/>
                </a:solidFill>
                <a:latin typeface="Calibri" panose="020F0502020204030204" pitchFamily="34" charset="0"/>
              </a:rPr>
              <a:t>://www.owasp.org/</a:t>
            </a:r>
            <a:r>
              <a:rPr lang="en-GB" dirty="0" err="1">
                <a:solidFill>
                  <a:srgbClr val="00B1F1"/>
                </a:solidFill>
                <a:latin typeface="Calibri" panose="020F0502020204030204" pitchFamily="34" charset="0"/>
              </a:rPr>
              <a:t>index.php</a:t>
            </a:r>
            <a:r>
              <a:rPr lang="en-GB" dirty="0">
                <a:solidFill>
                  <a:srgbClr val="00B1F1"/>
                </a:solidFill>
                <a:latin typeface="Calibri" panose="020F0502020204030204" pitchFamily="34" charset="0"/>
              </a:rPr>
              <a:t>/Cross--‐</a:t>
            </a:r>
            <a:r>
              <a:rPr lang="en-GB" dirty="0" err="1">
                <a:solidFill>
                  <a:srgbClr val="00B1F1"/>
                </a:solidFill>
                <a:latin typeface="Calibri" panose="020F0502020204030204" pitchFamily="34" charset="0"/>
              </a:rPr>
              <a:t>site_ScripIng</a:t>
            </a:r>
            <a:r>
              <a:rPr lang="en-GB" dirty="0">
                <a:solidFill>
                  <a:srgbClr val="00B1F1"/>
                </a:solidFill>
                <a:latin typeface="Calibri" panose="020F0502020204030204" pitchFamily="34" charset="0"/>
              </a:rPr>
              <a:t>_(XSS)</a:t>
            </a:r>
            <a:endParaRPr lang="en-GB" dirty="0"/>
          </a:p>
        </p:txBody>
      </p:sp>
    </p:spTree>
    <p:extLst>
      <p:ext uri="{BB962C8B-B14F-4D97-AF65-F5344CB8AC3E}">
        <p14:creationId xmlns:p14="http://schemas.microsoft.com/office/powerpoint/2010/main" val="241485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4" name="Content Placeholder 3"/>
          <p:cNvPicPr>
            <a:picLocks noGrp="1" noChangeAspect="1"/>
          </p:cNvPicPr>
          <p:nvPr>
            <p:ph idx="1"/>
          </p:nvPr>
        </p:nvPicPr>
        <p:blipFill>
          <a:blip r:embed="rId2"/>
          <a:stretch>
            <a:fillRect/>
          </a:stretch>
        </p:blipFill>
        <p:spPr>
          <a:xfrm>
            <a:off x="1651631" y="2413148"/>
            <a:ext cx="8888738" cy="3176291"/>
          </a:xfrm>
          <a:prstGeom prst="rect">
            <a:avLst/>
          </a:prstGeom>
        </p:spPr>
      </p:pic>
    </p:spTree>
    <p:extLst>
      <p:ext uri="{BB962C8B-B14F-4D97-AF65-F5344CB8AC3E}">
        <p14:creationId xmlns:p14="http://schemas.microsoft.com/office/powerpoint/2010/main" val="3585980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XSS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 Script Injection </a:t>
            </a:r>
          </a:p>
          <a:p>
            <a:r>
              <a:rPr lang="en-GB" dirty="0" smtClean="0"/>
              <a:t>Exploit vulnerability that allows scripts from a malicious source to be executed on client browser</a:t>
            </a:r>
          </a:p>
          <a:p>
            <a:pPr lvl="1"/>
            <a:r>
              <a:rPr lang="en-GB" dirty="0" smtClean="0"/>
              <a:t>Multiple sources used to construct HTML response page • </a:t>
            </a:r>
          </a:p>
          <a:p>
            <a:r>
              <a:rPr lang="en-GB" dirty="0" smtClean="0"/>
              <a:t>Prevention measures </a:t>
            </a:r>
          </a:p>
          <a:p>
            <a:pPr lvl="1"/>
            <a:r>
              <a:rPr lang="en-GB" dirty="0" smtClean="0"/>
              <a:t>Validate, filter, sanitise all input </a:t>
            </a:r>
          </a:p>
          <a:p>
            <a:pPr lvl="1"/>
            <a:r>
              <a:rPr lang="en-GB" dirty="0" smtClean="0"/>
              <a:t>Process output response stream data through encoding </a:t>
            </a:r>
          </a:p>
          <a:p>
            <a:pPr lvl="1"/>
            <a:r>
              <a:rPr lang="en-GB" dirty="0" smtClean="0"/>
              <a:t>Many modern browsers will attempt to detect an XSS attack and notify the user  </a:t>
            </a:r>
          </a:p>
          <a:p>
            <a:r>
              <a:rPr lang="en-GB" dirty="0" smtClean="0"/>
              <a:t>Types </a:t>
            </a:r>
          </a:p>
          <a:p>
            <a:pPr lvl="1"/>
            <a:r>
              <a:rPr lang="en-GB" dirty="0" smtClean="0"/>
              <a:t>Reflected </a:t>
            </a:r>
          </a:p>
          <a:p>
            <a:pPr lvl="1"/>
            <a:r>
              <a:rPr lang="en-GB" dirty="0" smtClean="0"/>
              <a:t>Stored</a:t>
            </a:r>
          </a:p>
          <a:p>
            <a:pPr lvl="1"/>
            <a:r>
              <a:rPr lang="en-GB" dirty="0" smtClean="0"/>
              <a:t>DOM-</a:t>
            </a:r>
            <a:r>
              <a:rPr lang="en-GB" dirty="0"/>
              <a:t>-‐based</a:t>
            </a:r>
          </a:p>
        </p:txBody>
      </p:sp>
    </p:spTree>
    <p:extLst>
      <p:ext uri="{BB962C8B-B14F-4D97-AF65-F5344CB8AC3E}">
        <p14:creationId xmlns:p14="http://schemas.microsoft.com/office/powerpoint/2010/main" val="839242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XSS</a:t>
            </a:r>
            <a:endParaRPr lang="en-GB" dirty="0"/>
          </a:p>
        </p:txBody>
      </p:sp>
      <p:sp>
        <p:nvSpPr>
          <p:cNvPr id="3" name="Content Placeholder 2"/>
          <p:cNvSpPr>
            <a:spLocks noGrp="1"/>
          </p:cNvSpPr>
          <p:nvPr>
            <p:ph idx="1"/>
          </p:nvPr>
        </p:nvSpPr>
        <p:spPr/>
        <p:txBody>
          <a:bodyPr>
            <a:normAutofit fontScale="92500" lnSpcReduction="20000"/>
          </a:bodyPr>
          <a:lstStyle/>
          <a:p>
            <a:pPr lvl="1"/>
            <a:r>
              <a:rPr lang="en-GB" dirty="0" smtClean="0"/>
              <a:t> Reflected XSS Attack (Active) </a:t>
            </a:r>
          </a:p>
          <a:p>
            <a:pPr lvl="1"/>
            <a:r>
              <a:rPr lang="en-GB" dirty="0" smtClean="0"/>
              <a:t>Malicious input is immediately sent  back (</a:t>
            </a:r>
            <a:r>
              <a:rPr lang="en-GB" dirty="0"/>
              <a:t>reflected</a:t>
            </a:r>
            <a:r>
              <a:rPr lang="en-GB" dirty="0" smtClean="0"/>
              <a:t>) from the server to the browser </a:t>
            </a:r>
          </a:p>
          <a:p>
            <a:pPr lvl="2"/>
            <a:r>
              <a:rPr lang="en-GB" dirty="0" smtClean="0"/>
              <a:t>Error Messages</a:t>
            </a:r>
          </a:p>
          <a:p>
            <a:pPr lvl="2"/>
            <a:r>
              <a:rPr lang="en-GB" dirty="0" smtClean="0"/>
              <a:t>Search Results</a:t>
            </a:r>
          </a:p>
          <a:p>
            <a:pPr lvl="1"/>
            <a:r>
              <a:rPr lang="en-GB" dirty="0" smtClean="0"/>
              <a:t>Usually delivered to an unsuspecting user via an email or a link on some other server </a:t>
            </a:r>
          </a:p>
          <a:p>
            <a:pPr lvl="2"/>
            <a:r>
              <a:rPr lang="en-GB" dirty="0" smtClean="0"/>
              <a:t>User clicks the link sending attack script to the server with the script reflected back </a:t>
            </a:r>
          </a:p>
          <a:p>
            <a:pPr lvl="2"/>
            <a:r>
              <a:rPr lang="en-GB" dirty="0" smtClean="0"/>
              <a:t>Browser then executes script </a:t>
            </a:r>
          </a:p>
          <a:p>
            <a:pPr lvl="2"/>
            <a:r>
              <a:rPr lang="en-GB" dirty="0" smtClean="0"/>
              <a:t>Stored XSS Attack (</a:t>
            </a:r>
            <a:r>
              <a:rPr lang="en-GB" dirty="0"/>
              <a:t>Passive</a:t>
            </a:r>
            <a:r>
              <a:rPr lang="en-GB" dirty="0" smtClean="0"/>
              <a:t>) </a:t>
            </a:r>
          </a:p>
          <a:p>
            <a:pPr lvl="1"/>
            <a:r>
              <a:rPr lang="en-GB" dirty="0" smtClean="0"/>
              <a:t>Malicious input is stored on the server. At a later stage the server responds with web--‐ pages containing the stored content</a:t>
            </a:r>
          </a:p>
          <a:p>
            <a:pPr lvl="2"/>
            <a:r>
              <a:rPr lang="en-GB" dirty="0" smtClean="0"/>
              <a:t>Database </a:t>
            </a:r>
          </a:p>
          <a:p>
            <a:pPr lvl="2"/>
            <a:r>
              <a:rPr lang="en-GB" dirty="0" smtClean="0"/>
              <a:t>Message Forum </a:t>
            </a:r>
          </a:p>
          <a:p>
            <a:pPr lvl="1"/>
            <a:r>
              <a:rPr lang="en-GB" dirty="0" smtClean="0"/>
              <a:t>When  the user requests the page the server  dynamically generates the response containing the malicious script </a:t>
            </a:r>
          </a:p>
          <a:p>
            <a:pPr lvl="1"/>
            <a:r>
              <a:rPr lang="en-GB" dirty="0" smtClean="0"/>
              <a:t>Then the script executes</a:t>
            </a:r>
            <a:endParaRPr lang="en-GB" dirty="0"/>
          </a:p>
        </p:txBody>
      </p:sp>
    </p:spTree>
    <p:extLst>
      <p:ext uri="{BB962C8B-B14F-4D97-AF65-F5344CB8AC3E}">
        <p14:creationId xmlns:p14="http://schemas.microsoft.com/office/powerpoint/2010/main" val="714100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XSS </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DOM-</a:t>
            </a:r>
            <a:r>
              <a:rPr lang="en-GB" dirty="0"/>
              <a:t>-‐</a:t>
            </a:r>
            <a:r>
              <a:rPr lang="en-GB" dirty="0" smtClean="0"/>
              <a:t>based XSS Attack (</a:t>
            </a:r>
            <a:r>
              <a:rPr lang="en-GB" dirty="0"/>
              <a:t>Type--‐</a:t>
            </a:r>
            <a:r>
              <a:rPr lang="en-GB" dirty="0" smtClean="0"/>
              <a:t>0 Attack) </a:t>
            </a:r>
          </a:p>
          <a:p>
            <a:pPr lvl="1"/>
            <a:r>
              <a:rPr lang="en-GB" dirty="0" smtClean="0"/>
              <a:t>Takes advantage of vulnerabilities in a page’s DOM environment based on original page script </a:t>
            </a:r>
          </a:p>
          <a:p>
            <a:pPr lvl="1"/>
            <a:r>
              <a:rPr lang="en-GB" dirty="0" smtClean="0"/>
              <a:t>Makes the code run in an unintended manner </a:t>
            </a:r>
          </a:p>
          <a:p>
            <a:pPr lvl="1"/>
            <a:r>
              <a:rPr lang="en-GB" b="1" dirty="0" smtClean="0"/>
              <a:t>Example: </a:t>
            </a:r>
            <a:r>
              <a:rPr lang="en-GB" dirty="0" smtClean="0"/>
              <a:t>The </a:t>
            </a:r>
            <a:r>
              <a:rPr lang="en-GB" b="1" dirty="0" err="1" smtClean="0"/>
              <a:t>document.location.href</a:t>
            </a:r>
            <a:r>
              <a:rPr lang="en-GB" b="1" dirty="0" smtClean="0"/>
              <a:t> </a:t>
            </a:r>
            <a:r>
              <a:rPr lang="en-GB" dirty="0" smtClean="0"/>
              <a:t>property is used to generate some content in a page via a </a:t>
            </a:r>
            <a:r>
              <a:rPr lang="en-GB" b="1" dirty="0" err="1" smtClean="0"/>
              <a:t>document.write</a:t>
            </a:r>
            <a:r>
              <a:rPr lang="en-GB" b="1" dirty="0" smtClean="0"/>
              <a:t> </a:t>
            </a:r>
            <a:r>
              <a:rPr lang="en-GB" dirty="0" smtClean="0"/>
              <a:t>command.  In this case the script could be written into  a link. </a:t>
            </a:r>
          </a:p>
          <a:p>
            <a:pPr lvl="1"/>
            <a:r>
              <a:rPr lang="en-GB" dirty="0" smtClean="0"/>
              <a:t>See https</a:t>
            </a:r>
            <a:r>
              <a:rPr lang="en-GB" dirty="0"/>
              <a:t>://</a:t>
            </a:r>
            <a:r>
              <a:rPr lang="en-GB" dirty="0" smtClean="0"/>
              <a:t>www.owasp.org/index.php/DOM_Based_XSS   </a:t>
            </a:r>
          </a:p>
          <a:p>
            <a:r>
              <a:rPr lang="en-GB" dirty="0" smtClean="0"/>
              <a:t>When encoding data for the output stream encode as late as possible </a:t>
            </a:r>
          </a:p>
          <a:p>
            <a:pPr lvl="1"/>
            <a:r>
              <a:rPr lang="en-GB" dirty="0" smtClean="0"/>
              <a:t>Minimise chance of multiple encoding </a:t>
            </a:r>
          </a:p>
          <a:p>
            <a:r>
              <a:rPr lang="en-GB" dirty="0" smtClean="0"/>
              <a:t>Take care not to corrupt the output  stream </a:t>
            </a:r>
          </a:p>
          <a:p>
            <a:r>
              <a:rPr lang="en-GB" dirty="0" smtClean="0"/>
              <a:t>Use encoding libraries </a:t>
            </a:r>
          </a:p>
          <a:p>
            <a:r>
              <a:rPr lang="en-GB" dirty="0" smtClean="0"/>
              <a:t>JSON objects may also be used with DOM-</a:t>
            </a:r>
            <a:r>
              <a:rPr lang="en-GB" dirty="0"/>
              <a:t>-‐</a:t>
            </a:r>
            <a:r>
              <a:rPr lang="en-GB" dirty="0" smtClean="0"/>
              <a:t>based XSS attacks </a:t>
            </a:r>
          </a:p>
          <a:p>
            <a:pPr lvl="1"/>
            <a:r>
              <a:rPr lang="en-GB" dirty="0" smtClean="0"/>
              <a:t>JSON objects should be validated (see </a:t>
            </a:r>
            <a:r>
              <a:rPr lang="en-GB" dirty="0" smtClean="0">
                <a:hlinkClick r:id="rId2"/>
              </a:rPr>
              <a:t>www.json.org</a:t>
            </a:r>
            <a:r>
              <a:rPr lang="en-GB" dirty="0" smtClean="0"/>
              <a:t>) </a:t>
            </a:r>
          </a:p>
          <a:p>
            <a:r>
              <a:rPr lang="en-GB" dirty="0" smtClean="0"/>
              <a:t>Use Http Only cookies </a:t>
            </a:r>
          </a:p>
          <a:p>
            <a:pPr lvl="1"/>
            <a:r>
              <a:rPr lang="en-GB" dirty="0" smtClean="0"/>
              <a:t>Available in some browsers  </a:t>
            </a:r>
          </a:p>
          <a:p>
            <a:pPr lvl="1"/>
            <a:r>
              <a:rPr lang="en-GB" dirty="0" smtClean="0"/>
              <a:t>Prevents client side script from accessing cookies</a:t>
            </a:r>
            <a:endParaRPr lang="en-GB" dirty="0"/>
          </a:p>
        </p:txBody>
      </p:sp>
    </p:spTree>
    <p:extLst>
      <p:ext uri="{BB962C8B-B14F-4D97-AF65-F5344CB8AC3E}">
        <p14:creationId xmlns:p14="http://schemas.microsoft.com/office/powerpoint/2010/main" val="4194984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XSS </a:t>
            </a:r>
            <a:br>
              <a:rPr lang="en-GB" dirty="0"/>
            </a:br>
            <a:endParaRPr lang="en-GB" dirty="0"/>
          </a:p>
        </p:txBody>
      </p:sp>
      <p:pic>
        <p:nvPicPr>
          <p:cNvPr id="4" name="Content Placeholder 3"/>
          <p:cNvPicPr>
            <a:picLocks noGrp="1" noChangeAspect="1"/>
          </p:cNvPicPr>
          <p:nvPr>
            <p:ph idx="1"/>
          </p:nvPr>
        </p:nvPicPr>
        <p:blipFill>
          <a:blip r:embed="rId2"/>
          <a:stretch>
            <a:fillRect/>
          </a:stretch>
        </p:blipFill>
        <p:spPr>
          <a:xfrm>
            <a:off x="2944436" y="1818291"/>
            <a:ext cx="5064448" cy="3440645"/>
          </a:xfrm>
          <a:prstGeom prst="rect">
            <a:avLst/>
          </a:prstGeom>
        </p:spPr>
      </p:pic>
      <p:sp>
        <p:nvSpPr>
          <p:cNvPr id="5" name="Rectangle 4"/>
          <p:cNvSpPr/>
          <p:nvPr/>
        </p:nvSpPr>
        <p:spPr>
          <a:xfrm>
            <a:off x="1261240" y="5386539"/>
            <a:ext cx="9270125" cy="1200329"/>
          </a:xfrm>
          <a:prstGeom prst="rect">
            <a:avLst/>
          </a:prstGeom>
        </p:spPr>
        <p:txBody>
          <a:bodyPr wrap="square">
            <a:spAutoFit/>
          </a:bodyPr>
          <a:lstStyle/>
          <a:p>
            <a:r>
              <a:rPr lang="en-GB" dirty="0">
                <a:solidFill>
                  <a:srgbClr val="000000"/>
                </a:solidFill>
                <a:latin typeface="Calibri" panose="020F0502020204030204" pitchFamily="34" charset="0"/>
              </a:rPr>
              <a:t>See</a:t>
            </a:r>
          </a:p>
          <a:p>
            <a:r>
              <a:rPr lang="en-GB" dirty="0" smtClean="0">
                <a:solidFill>
                  <a:srgbClr val="00B1F1"/>
                </a:solidFill>
                <a:latin typeface="Calibri" panose="020F0502020204030204" pitchFamily="34" charset="0"/>
              </a:rPr>
              <a:t>https</a:t>
            </a:r>
            <a:r>
              <a:rPr lang="en-GB" dirty="0">
                <a:solidFill>
                  <a:srgbClr val="00B1F1"/>
                </a:solidFill>
                <a:latin typeface="Calibri" panose="020F0502020204030204" pitchFamily="34" charset="0"/>
              </a:rPr>
              <a:t>://www.owasp.org/index.php/XSS_(</a:t>
            </a:r>
            <a:r>
              <a:rPr lang="en-GB" dirty="0" smtClean="0">
                <a:solidFill>
                  <a:srgbClr val="00B1F1"/>
                </a:solidFill>
                <a:latin typeface="Calibri" panose="020F0502020204030204" pitchFamily="34" charset="0"/>
              </a:rPr>
              <a:t>Cross_Site_Scripting</a:t>
            </a:r>
            <a:r>
              <a:rPr lang="en-GB" dirty="0">
                <a:solidFill>
                  <a:srgbClr val="00B1F1"/>
                </a:solidFill>
                <a:latin typeface="Calibri" panose="020F0502020204030204" pitchFamily="34" charset="0"/>
              </a:rPr>
              <a:t>)_</a:t>
            </a:r>
            <a:r>
              <a:rPr lang="en-GB" dirty="0" smtClean="0">
                <a:solidFill>
                  <a:srgbClr val="00B1F1"/>
                </a:solidFill>
                <a:latin typeface="Calibri" panose="020F0502020204030204" pitchFamily="34" charset="0"/>
              </a:rPr>
              <a:t>Prevention_Cheat_Sheet</a:t>
            </a:r>
            <a:endParaRPr lang="en-GB" dirty="0">
              <a:solidFill>
                <a:srgbClr val="00B1F1"/>
              </a:solidFill>
              <a:latin typeface="Calibri" panose="020F0502020204030204" pitchFamily="34" charset="0"/>
            </a:endParaRPr>
          </a:p>
          <a:p>
            <a:r>
              <a:rPr lang="en-GB" dirty="0" smtClean="0">
                <a:solidFill>
                  <a:srgbClr val="000000"/>
                </a:solidFill>
                <a:latin typeface="Calibri" panose="020F0502020204030204" pitchFamily="34" charset="0"/>
              </a:rPr>
              <a:t>See also</a:t>
            </a:r>
            <a:endParaRPr lang="en-GB" dirty="0">
              <a:solidFill>
                <a:srgbClr val="000000"/>
              </a:solidFill>
              <a:latin typeface="Calibri" panose="020F0502020204030204" pitchFamily="34" charset="0"/>
            </a:endParaRPr>
          </a:p>
          <a:p>
            <a:r>
              <a:rPr lang="en-GB" dirty="0" smtClean="0">
                <a:solidFill>
                  <a:srgbClr val="00B1F1"/>
                </a:solidFill>
                <a:latin typeface="Calibri" panose="020F0502020204030204" pitchFamily="34" charset="0"/>
              </a:rPr>
              <a:t>http</a:t>
            </a:r>
            <a:r>
              <a:rPr lang="en-GB" dirty="0">
                <a:solidFill>
                  <a:srgbClr val="00B1F1"/>
                </a:solidFill>
                <a:latin typeface="Calibri" panose="020F0502020204030204" pitchFamily="34" charset="0"/>
              </a:rPr>
              <a:t>://ha.ckers.org/xss.html</a:t>
            </a:r>
            <a:endParaRPr lang="en-GB" dirty="0"/>
          </a:p>
        </p:txBody>
      </p:sp>
    </p:spTree>
    <p:extLst>
      <p:ext uri="{BB962C8B-B14F-4D97-AF65-F5344CB8AC3E}">
        <p14:creationId xmlns:p14="http://schemas.microsoft.com/office/powerpoint/2010/main" val="4245182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XSS </a:t>
            </a:r>
            <a:br>
              <a:rPr lang="en-GB" dirty="0"/>
            </a:br>
            <a:endParaRPr lang="en-GB" dirty="0"/>
          </a:p>
        </p:txBody>
      </p:sp>
      <p:sp>
        <p:nvSpPr>
          <p:cNvPr id="5" name="Rectangle 4"/>
          <p:cNvSpPr/>
          <p:nvPr/>
        </p:nvSpPr>
        <p:spPr>
          <a:xfrm>
            <a:off x="8438531" y="2059812"/>
            <a:ext cx="3037491" cy="369332"/>
          </a:xfrm>
          <a:prstGeom prst="rect">
            <a:avLst/>
          </a:prstGeom>
        </p:spPr>
        <p:txBody>
          <a:bodyPr wrap="square">
            <a:spAutoFit/>
          </a:bodyPr>
          <a:lstStyle/>
          <a:p>
            <a:r>
              <a:rPr lang="en-GB" dirty="0" smtClean="0"/>
              <a:t>http</a:t>
            </a:r>
            <a:r>
              <a:rPr lang="en-GB" dirty="0"/>
              <a:t>://testasp.vulnweb.com/</a:t>
            </a:r>
          </a:p>
        </p:txBody>
      </p:sp>
      <p:sp>
        <p:nvSpPr>
          <p:cNvPr id="3" name="Content Placeholder 2"/>
          <p:cNvSpPr>
            <a:spLocks noGrp="1"/>
          </p:cNvSpPr>
          <p:nvPr>
            <p:ph idx="1"/>
          </p:nvPr>
        </p:nvSpPr>
        <p:spPr>
          <a:xfrm>
            <a:off x="838200" y="1825625"/>
            <a:ext cx="10515600" cy="4459561"/>
          </a:xfrm>
        </p:spPr>
        <p:txBody>
          <a:bodyPr>
            <a:normAutofit/>
          </a:bodyPr>
          <a:lstStyle/>
          <a:p>
            <a:endParaRPr lang="en-GB" dirty="0" smtClean="0"/>
          </a:p>
          <a:p>
            <a:endParaRPr lang="en-GB" dirty="0"/>
          </a:p>
          <a:p>
            <a:endParaRPr lang="en-GB" dirty="0" smtClean="0"/>
          </a:p>
          <a:p>
            <a:endParaRPr lang="en-GB" dirty="0"/>
          </a:p>
          <a:p>
            <a:r>
              <a:rPr lang="en-GB" dirty="0" smtClean="0"/>
              <a:t>Let’s add the following to the search input box </a:t>
            </a:r>
            <a:endParaRPr lang="en-GB" dirty="0"/>
          </a:p>
        </p:txBody>
      </p:sp>
      <p:pic>
        <p:nvPicPr>
          <p:cNvPr id="6" name="Picture 5"/>
          <p:cNvPicPr>
            <a:picLocks noChangeAspect="1"/>
          </p:cNvPicPr>
          <p:nvPr/>
        </p:nvPicPr>
        <p:blipFill>
          <a:blip r:embed="rId2"/>
          <a:stretch>
            <a:fillRect/>
          </a:stretch>
        </p:blipFill>
        <p:spPr>
          <a:xfrm>
            <a:off x="1833975" y="1500344"/>
            <a:ext cx="5328901" cy="1857600"/>
          </a:xfrm>
          <a:prstGeom prst="rect">
            <a:avLst/>
          </a:prstGeom>
        </p:spPr>
      </p:pic>
      <p:sp>
        <p:nvSpPr>
          <p:cNvPr id="9" name="Rectangle 8"/>
          <p:cNvSpPr/>
          <p:nvPr/>
        </p:nvSpPr>
        <p:spPr>
          <a:xfrm>
            <a:off x="1307262" y="4807858"/>
            <a:ext cx="9289793" cy="1477328"/>
          </a:xfrm>
          <a:prstGeom prst="rect">
            <a:avLst/>
          </a:prstGeom>
        </p:spPr>
        <p:txBody>
          <a:bodyPr wrap="square">
            <a:spAutoFit/>
          </a:bodyPr>
          <a:lstStyle/>
          <a:p>
            <a:r>
              <a:rPr lang="en-GB" dirty="0" smtClean="0"/>
              <a:t> &lt;</a:t>
            </a:r>
            <a:r>
              <a:rPr lang="en-GB" dirty="0" err="1"/>
              <a:t>br</a:t>
            </a:r>
            <a:r>
              <a:rPr lang="en-GB" dirty="0"/>
              <a:t>&gt;&lt;</a:t>
            </a:r>
            <a:r>
              <a:rPr lang="en-GB" dirty="0" err="1" smtClean="0"/>
              <a:t>br</a:t>
            </a:r>
            <a:r>
              <a:rPr lang="en-GB" dirty="0" smtClean="0"/>
              <a:t>&gt;Please login with the form below before proceeding:</a:t>
            </a:r>
          </a:p>
          <a:p>
            <a:r>
              <a:rPr lang="en-GB" dirty="0" smtClean="0"/>
              <a:t>&lt;form action</a:t>
            </a:r>
            <a:r>
              <a:rPr lang="en-GB" dirty="0"/>
              <a:t>="mybadsite.aspx"&gt;&lt;table&gt;&lt;</a:t>
            </a:r>
            <a:r>
              <a:rPr lang="en-GB" dirty="0" err="1"/>
              <a:t>tr</a:t>
            </a:r>
            <a:r>
              <a:rPr lang="en-GB" dirty="0"/>
              <a:t>&gt;&lt;td&gt;Login:&lt;/td&gt;&lt;td</a:t>
            </a:r>
            <a:r>
              <a:rPr lang="en-GB" dirty="0" smtClean="0"/>
              <a:t>&gt;</a:t>
            </a:r>
          </a:p>
          <a:p>
            <a:r>
              <a:rPr lang="en-GB" dirty="0" smtClean="0"/>
              <a:t>&lt;input type=text length=20 name=login</a:t>
            </a:r>
            <a:r>
              <a:rPr lang="en-GB" dirty="0"/>
              <a:t>&gt;&lt;/td&gt;&lt;/</a:t>
            </a:r>
            <a:r>
              <a:rPr lang="en-GB" dirty="0" err="1"/>
              <a:t>tr</a:t>
            </a:r>
            <a:r>
              <a:rPr lang="en-GB" dirty="0"/>
              <a:t>&gt;&lt;</a:t>
            </a:r>
            <a:r>
              <a:rPr lang="en-GB" dirty="0" err="1"/>
              <a:t>tr</a:t>
            </a:r>
            <a:r>
              <a:rPr lang="en-GB" dirty="0"/>
              <a:t>&gt;&lt;td&gt;Password</a:t>
            </a:r>
            <a:r>
              <a:rPr lang="en-GB" dirty="0" smtClean="0"/>
              <a:t>:&lt;/td</a:t>
            </a:r>
            <a:r>
              <a:rPr lang="en-GB" dirty="0"/>
              <a:t>&gt;&lt;td</a:t>
            </a:r>
            <a:r>
              <a:rPr lang="en-GB" dirty="0" smtClean="0"/>
              <a:t>&gt;</a:t>
            </a:r>
          </a:p>
          <a:p>
            <a:r>
              <a:rPr lang="en-GB" dirty="0" smtClean="0"/>
              <a:t>&lt;input type=text length=20 name=password</a:t>
            </a:r>
            <a:r>
              <a:rPr lang="en-GB" dirty="0"/>
              <a:t>&gt;&lt;/td&gt;&lt;/</a:t>
            </a:r>
            <a:r>
              <a:rPr lang="en-GB" dirty="0" err="1"/>
              <a:t>tr</a:t>
            </a:r>
            <a:r>
              <a:rPr lang="en-GB" dirty="0" smtClean="0"/>
              <a:t>&gt;&lt;/table</a:t>
            </a:r>
            <a:r>
              <a:rPr lang="en-GB" dirty="0"/>
              <a:t>&gt;&lt;</a:t>
            </a:r>
            <a:r>
              <a:rPr lang="en-GB" dirty="0" smtClean="0"/>
              <a:t>input type=submit value=LOGIN</a:t>
            </a:r>
            <a:r>
              <a:rPr lang="en-GB" dirty="0"/>
              <a:t>&gt;&lt;/form&gt;</a:t>
            </a:r>
          </a:p>
        </p:txBody>
      </p:sp>
    </p:spTree>
    <p:extLst>
      <p:ext uri="{BB962C8B-B14F-4D97-AF65-F5344CB8AC3E}">
        <p14:creationId xmlns:p14="http://schemas.microsoft.com/office/powerpoint/2010/main" val="87934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XSS</a:t>
            </a:r>
            <a:endParaRPr lang="en-GB" dirty="0"/>
          </a:p>
        </p:txBody>
      </p:sp>
      <p:pic>
        <p:nvPicPr>
          <p:cNvPr id="4" name="Content Placeholder 3"/>
          <p:cNvPicPr>
            <a:picLocks noGrp="1" noChangeAspect="1"/>
          </p:cNvPicPr>
          <p:nvPr>
            <p:ph idx="1"/>
          </p:nvPr>
        </p:nvPicPr>
        <p:blipFill>
          <a:blip r:embed="rId2"/>
          <a:stretch>
            <a:fillRect/>
          </a:stretch>
        </p:blipFill>
        <p:spPr>
          <a:xfrm>
            <a:off x="2254390" y="2235460"/>
            <a:ext cx="5328901" cy="2648800"/>
          </a:xfrm>
          <a:prstGeom prst="rect">
            <a:avLst/>
          </a:prstGeom>
        </p:spPr>
      </p:pic>
    </p:spTree>
    <p:extLst>
      <p:ext uri="{BB962C8B-B14F-4D97-AF65-F5344CB8AC3E}">
        <p14:creationId xmlns:p14="http://schemas.microsoft.com/office/powerpoint/2010/main" val="952963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CSRF</a:t>
            </a:r>
            <a:endParaRPr lang="en-GB" dirty="0"/>
          </a:p>
        </p:txBody>
      </p:sp>
      <p:pic>
        <p:nvPicPr>
          <p:cNvPr id="4" name="Content Placeholder 3"/>
          <p:cNvPicPr>
            <a:picLocks noGrp="1" noChangeAspect="1"/>
          </p:cNvPicPr>
          <p:nvPr>
            <p:ph idx="1"/>
          </p:nvPr>
        </p:nvPicPr>
        <p:blipFill>
          <a:blip r:embed="rId2"/>
          <a:stretch>
            <a:fillRect/>
          </a:stretch>
        </p:blipFill>
        <p:spPr>
          <a:xfrm>
            <a:off x="2847089" y="2328594"/>
            <a:ext cx="6497821" cy="3345400"/>
          </a:xfrm>
          <a:prstGeom prst="rect">
            <a:avLst/>
          </a:prstGeom>
        </p:spPr>
      </p:pic>
    </p:spTree>
    <p:extLst>
      <p:ext uri="{BB962C8B-B14F-4D97-AF65-F5344CB8AC3E}">
        <p14:creationId xmlns:p14="http://schemas.microsoft.com/office/powerpoint/2010/main" val="1075616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CSRF</a:t>
            </a:r>
            <a:endParaRPr lang="en-GB" dirty="0"/>
          </a:p>
        </p:txBody>
      </p:sp>
      <p:sp>
        <p:nvSpPr>
          <p:cNvPr id="3" name="Content Placeholder 2"/>
          <p:cNvSpPr>
            <a:spLocks noGrp="1"/>
          </p:cNvSpPr>
          <p:nvPr>
            <p:ph idx="1"/>
          </p:nvPr>
        </p:nvSpPr>
        <p:spPr/>
        <p:txBody>
          <a:bodyPr>
            <a:normAutofit/>
          </a:bodyPr>
          <a:lstStyle/>
          <a:p>
            <a:r>
              <a:rPr lang="en-GB" dirty="0" smtClean="0"/>
              <a:t>Exploits vulnerability in which websites assume that all user interactions are purposeful. –</a:t>
            </a:r>
          </a:p>
          <a:p>
            <a:pPr lvl="1"/>
            <a:r>
              <a:rPr lang="en-GB" dirty="0" smtClean="0"/>
              <a:t>CSRF attempts to perform actions that were not intended </a:t>
            </a:r>
          </a:p>
          <a:p>
            <a:pPr lvl="1"/>
            <a:r>
              <a:rPr lang="en-GB" dirty="0" smtClean="0"/>
              <a:t>Uses XSS and a </a:t>
            </a:r>
            <a:r>
              <a:rPr lang="en-GB" i="1" dirty="0" smtClean="0"/>
              <a:t>confused deputy</a:t>
            </a:r>
          </a:p>
          <a:p>
            <a:pPr lvl="1"/>
            <a:endParaRPr lang="en-GB" dirty="0" smtClean="0"/>
          </a:p>
          <a:p>
            <a:pPr lvl="1"/>
            <a:endParaRPr lang="en-GB" dirty="0"/>
          </a:p>
          <a:p>
            <a:pPr lvl="1"/>
            <a:endParaRPr lang="en-GB" dirty="0" smtClean="0"/>
          </a:p>
          <a:p>
            <a:pPr lvl="1"/>
            <a:r>
              <a:rPr lang="en-GB" dirty="0" smtClean="0"/>
              <a:t>Confused deputy is the browser </a:t>
            </a:r>
          </a:p>
          <a:p>
            <a:pPr lvl="1"/>
            <a:r>
              <a:rPr lang="en-GB" dirty="0" smtClean="0"/>
              <a:t>Example: </a:t>
            </a:r>
          </a:p>
          <a:p>
            <a:pPr lvl="2"/>
            <a:r>
              <a:rPr lang="en-GB" dirty="0" smtClean="0"/>
              <a:t>Adding an &lt;</a:t>
            </a:r>
            <a:r>
              <a:rPr lang="en-GB" dirty="0" err="1"/>
              <a:t>img</a:t>
            </a:r>
            <a:r>
              <a:rPr lang="en-GB" dirty="0" smtClean="0"/>
              <a:t>&gt; tag with the  </a:t>
            </a:r>
            <a:r>
              <a:rPr lang="en-GB" dirty="0" err="1" smtClean="0"/>
              <a:t>src</a:t>
            </a:r>
            <a:r>
              <a:rPr lang="en-GB" dirty="0" smtClean="0"/>
              <a:t> specified as an action based URL </a:t>
            </a:r>
          </a:p>
          <a:p>
            <a:pPr lvl="1"/>
            <a:r>
              <a:rPr lang="en-GB" dirty="0" smtClean="0"/>
              <a:t>Session Hijacking</a:t>
            </a:r>
            <a:r>
              <a:rPr lang="en-GB" i="1" dirty="0" smtClean="0"/>
              <a:t>  </a:t>
            </a:r>
            <a:endParaRPr lang="en-GB" dirty="0"/>
          </a:p>
        </p:txBody>
      </p:sp>
      <p:pic>
        <p:nvPicPr>
          <p:cNvPr id="5" name="Picture 4"/>
          <p:cNvPicPr>
            <a:picLocks noChangeAspect="1"/>
          </p:cNvPicPr>
          <p:nvPr/>
        </p:nvPicPr>
        <p:blipFill>
          <a:blip r:embed="rId2"/>
          <a:stretch>
            <a:fillRect/>
          </a:stretch>
        </p:blipFill>
        <p:spPr>
          <a:xfrm>
            <a:off x="1506385" y="3673572"/>
            <a:ext cx="5878981" cy="877200"/>
          </a:xfrm>
          <a:prstGeom prst="rect">
            <a:avLst/>
          </a:prstGeom>
        </p:spPr>
      </p:pic>
    </p:spTree>
    <p:extLst>
      <p:ext uri="{BB962C8B-B14F-4D97-AF65-F5344CB8AC3E}">
        <p14:creationId xmlns:p14="http://schemas.microsoft.com/office/powerpoint/2010/main" val="4066040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CSRF</a:t>
            </a:r>
            <a:endParaRPr lang="en-GB" dirty="0"/>
          </a:p>
        </p:txBody>
      </p:sp>
      <p:sp>
        <p:nvSpPr>
          <p:cNvPr id="3" name="Content Placeholder 2"/>
          <p:cNvSpPr>
            <a:spLocks noGrp="1"/>
          </p:cNvSpPr>
          <p:nvPr>
            <p:ph idx="1"/>
          </p:nvPr>
        </p:nvSpPr>
        <p:spPr/>
        <p:txBody>
          <a:bodyPr>
            <a:normAutofit/>
          </a:bodyPr>
          <a:lstStyle/>
          <a:p>
            <a:r>
              <a:rPr lang="en-GB" dirty="0" smtClean="0"/>
              <a:t>Mitigation of CSRF attacks </a:t>
            </a:r>
          </a:p>
          <a:p>
            <a:pPr lvl="1"/>
            <a:r>
              <a:rPr lang="en-GB" dirty="0" smtClean="0"/>
              <a:t>Implement strong XSS mitigations </a:t>
            </a:r>
          </a:p>
          <a:p>
            <a:pPr lvl="1"/>
            <a:r>
              <a:rPr lang="en-GB" dirty="0" smtClean="0"/>
              <a:t>Use Tokens to verify expected user actions  </a:t>
            </a:r>
          </a:p>
          <a:p>
            <a:pPr lvl="2"/>
            <a:r>
              <a:rPr lang="en-GB" dirty="0" smtClean="0"/>
              <a:t>Hidden form value fields </a:t>
            </a:r>
          </a:p>
          <a:p>
            <a:pPr lvl="2"/>
            <a:r>
              <a:rPr lang="en-GB" dirty="0" smtClean="0"/>
              <a:t>E.g., </a:t>
            </a:r>
            <a:r>
              <a:rPr lang="en-GB" dirty="0" err="1" smtClean="0"/>
              <a:t>RoR</a:t>
            </a:r>
            <a:r>
              <a:rPr lang="en-GB" dirty="0" smtClean="0"/>
              <a:t> &amp; </a:t>
            </a:r>
            <a:r>
              <a:rPr lang="en-GB" dirty="0" err="1" smtClean="0"/>
              <a:t>ASP.Net</a:t>
            </a:r>
            <a:r>
              <a:rPr lang="en-GB" dirty="0" smtClean="0"/>
              <a:t> MVC provide  framework support </a:t>
            </a:r>
          </a:p>
          <a:p>
            <a:pPr lvl="1"/>
            <a:r>
              <a:rPr lang="en-GB" dirty="0" smtClean="0"/>
              <a:t>Use POST for any actions that alter data on server side</a:t>
            </a:r>
          </a:p>
          <a:p>
            <a:pPr lvl="1"/>
            <a:r>
              <a:rPr lang="en-GB" dirty="0" smtClean="0"/>
              <a:t>Is the idempotent web paradigm for Http GET compromised? </a:t>
            </a:r>
            <a:endParaRPr lang="en-GB" dirty="0"/>
          </a:p>
          <a:p>
            <a:pPr lvl="1"/>
            <a:r>
              <a:rPr lang="en-GB" dirty="0" smtClean="0"/>
              <a:t>Check Http Referrer </a:t>
            </a:r>
            <a:endParaRPr lang="en-GB" dirty="0"/>
          </a:p>
        </p:txBody>
      </p:sp>
    </p:spTree>
    <p:extLst>
      <p:ext uri="{BB962C8B-B14F-4D97-AF65-F5344CB8AC3E}">
        <p14:creationId xmlns:p14="http://schemas.microsoft.com/office/powerpoint/2010/main" val="372379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OWASP Mobile Top 10 Risks 2014</a:t>
            </a:r>
            <a:endParaRPr lang="en-GB" dirty="0"/>
          </a:p>
        </p:txBody>
      </p:sp>
      <p:pic>
        <p:nvPicPr>
          <p:cNvPr id="4" name="Content Placeholder 3"/>
          <p:cNvPicPr>
            <a:picLocks noGrp="1" noChangeAspect="1"/>
          </p:cNvPicPr>
          <p:nvPr>
            <p:ph idx="1"/>
          </p:nvPr>
        </p:nvPicPr>
        <p:blipFill>
          <a:blip r:embed="rId2"/>
          <a:stretch>
            <a:fillRect/>
          </a:stretch>
        </p:blipFill>
        <p:spPr>
          <a:xfrm>
            <a:off x="2575035" y="1786646"/>
            <a:ext cx="5893186" cy="3706748"/>
          </a:xfrm>
          <a:prstGeom prst="rect">
            <a:avLst/>
          </a:prstGeom>
        </p:spPr>
      </p:pic>
    </p:spTree>
    <p:extLst>
      <p:ext uri="{BB962C8B-B14F-4D97-AF65-F5344CB8AC3E}">
        <p14:creationId xmlns:p14="http://schemas.microsoft.com/office/powerpoint/2010/main" val="183900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err="1" smtClean="0"/>
              <a:t>Microso</a:t>
            </a:r>
            <a:r>
              <a:rPr lang="ga-IE" b="1" dirty="0" smtClean="0"/>
              <a:t>ft</a:t>
            </a:r>
            <a:r>
              <a:rPr lang="en-IE" b="1" dirty="0" smtClean="0"/>
              <a:t>:</a:t>
            </a:r>
            <a:r>
              <a:rPr lang="ga-IE" b="1" dirty="0"/>
              <a:t> </a:t>
            </a:r>
            <a:r>
              <a:rPr lang="en-IE" b="1" dirty="0" smtClean="0"/>
              <a:t>Security</a:t>
            </a:r>
            <a:r>
              <a:rPr lang="ga-IE" b="1" dirty="0" smtClean="0"/>
              <a:t> </a:t>
            </a:r>
            <a:r>
              <a:rPr lang="en-IE" b="1" dirty="0" smtClean="0"/>
              <a:t>Development</a:t>
            </a:r>
            <a:r>
              <a:rPr lang="en-IE" b="1" dirty="0"/>
              <a:t>	</a:t>
            </a:r>
            <a:r>
              <a:rPr lang="en-IE" b="1" dirty="0" smtClean="0"/>
              <a:t> </a:t>
            </a:r>
            <a:r>
              <a:rPr lang="en-IE" b="1" dirty="0" err="1" smtClean="0"/>
              <a:t>Lifecy</a:t>
            </a:r>
            <a:r>
              <a:rPr lang="ga-IE" b="1" dirty="0" smtClean="0"/>
              <a:t>c</a:t>
            </a:r>
            <a:r>
              <a:rPr lang="en-IE" b="1" dirty="0" smtClean="0"/>
              <a:t>le</a:t>
            </a:r>
            <a:r>
              <a:rPr lang="en-IE" b="1" dirty="0"/>
              <a:t>	   </a:t>
            </a:r>
            <a:r>
              <a:rPr lang="en-IE" dirty="0"/>
              <a:t/>
            </a:r>
            <a:br>
              <a:rPr lang="en-IE" dirty="0"/>
            </a:br>
            <a:endParaRPr lang="en-IE" dirty="0"/>
          </a:p>
        </p:txBody>
      </p:sp>
      <p:sp>
        <p:nvSpPr>
          <p:cNvPr id="3" name="Content Placeholder 2"/>
          <p:cNvSpPr>
            <a:spLocks noGrp="1"/>
          </p:cNvSpPr>
          <p:nvPr>
            <p:ph idx="1"/>
          </p:nvPr>
        </p:nvSpPr>
        <p:spPr>
          <a:xfrm>
            <a:off x="838200" y="1362974"/>
            <a:ext cx="10515600" cy="4813989"/>
          </a:xfrm>
        </p:spPr>
        <p:txBody>
          <a:bodyPr>
            <a:normAutofit/>
          </a:bodyPr>
          <a:lstStyle/>
          <a:p>
            <a:pPr marL="0" indent="0">
              <a:buNone/>
            </a:pPr>
            <a:r>
              <a:rPr lang="en-IE" b="1" dirty="0" smtClean="0"/>
              <a:t>Phase</a:t>
            </a:r>
            <a:r>
              <a:rPr lang="ga-IE" b="1" dirty="0" smtClean="0"/>
              <a:t> </a:t>
            </a:r>
            <a:r>
              <a:rPr lang="en-IE" b="1" dirty="0" smtClean="0"/>
              <a:t>One: Training</a:t>
            </a:r>
            <a:endParaRPr lang="ga-IE" b="1" dirty="0" smtClean="0"/>
          </a:p>
          <a:p>
            <a:r>
              <a:rPr lang="en-IE" b="1" dirty="0" smtClean="0"/>
              <a:t>Practice </a:t>
            </a:r>
            <a:r>
              <a:rPr lang="en-IE" b="1" dirty="0"/>
              <a:t>#1:	   </a:t>
            </a:r>
            <a:r>
              <a:rPr lang="en-IE" b="1" dirty="0" smtClean="0"/>
              <a:t>Core Security </a:t>
            </a:r>
            <a:r>
              <a:rPr lang="en-IE" b="1" dirty="0"/>
              <a:t>Training	   </a:t>
            </a:r>
          </a:p>
          <a:p>
            <a:pPr lvl="1" fontAlgn="base"/>
            <a:r>
              <a:rPr lang="en-IE" dirty="0" smtClean="0"/>
              <a:t>Stay informed about</a:t>
            </a:r>
            <a:r>
              <a:rPr lang="ga-IE" dirty="0" smtClean="0"/>
              <a:t> </a:t>
            </a:r>
            <a:r>
              <a:rPr lang="en-IE" dirty="0" smtClean="0"/>
              <a:t>security basics and recent trends in security and privacy  </a:t>
            </a:r>
            <a:endParaRPr lang="en-IE" dirty="0"/>
          </a:p>
          <a:p>
            <a:pPr lvl="1" fontAlgn="base"/>
            <a:r>
              <a:rPr lang="en-IE" dirty="0" smtClean="0"/>
              <a:t>Frequency:</a:t>
            </a:r>
            <a:r>
              <a:rPr lang="ga-IE" dirty="0" smtClean="0"/>
              <a:t> </a:t>
            </a:r>
            <a:r>
              <a:rPr lang="en-IE" dirty="0" smtClean="0"/>
              <a:t>at least one security training class each </a:t>
            </a:r>
            <a:r>
              <a:rPr lang="en-IE" dirty="0"/>
              <a:t>year	   </a:t>
            </a:r>
          </a:p>
          <a:p>
            <a:pPr marL="0" indent="0">
              <a:buNone/>
            </a:pPr>
            <a:r>
              <a:rPr lang="en-IE" b="1" dirty="0" smtClean="0"/>
              <a:t>Phase </a:t>
            </a:r>
            <a:r>
              <a:rPr lang="en-IE" b="1" dirty="0"/>
              <a:t>Two</a:t>
            </a:r>
            <a:r>
              <a:rPr lang="en-IE" b="1" dirty="0" smtClean="0"/>
              <a:t>: Requirements</a:t>
            </a:r>
            <a:endParaRPr lang="ga-IE" b="1" dirty="0" smtClean="0"/>
          </a:p>
          <a:p>
            <a:pPr marL="0" indent="0">
              <a:buNone/>
            </a:pPr>
            <a:r>
              <a:rPr lang="en-IE" dirty="0" smtClean="0"/>
              <a:t>•</a:t>
            </a:r>
            <a:r>
              <a:rPr lang="en-IE" dirty="0"/>
              <a:t>  </a:t>
            </a:r>
            <a:r>
              <a:rPr lang="en-IE" b="1" dirty="0" smtClean="0"/>
              <a:t>Practice </a:t>
            </a:r>
            <a:r>
              <a:rPr lang="en-IE" b="1" dirty="0"/>
              <a:t>#2</a:t>
            </a:r>
            <a:r>
              <a:rPr lang="en-IE" b="1" dirty="0" smtClean="0"/>
              <a:t>: Establish Security and Privacy </a:t>
            </a:r>
            <a:r>
              <a:rPr lang="en-IE" b="1" dirty="0"/>
              <a:t>Requirements	   </a:t>
            </a:r>
          </a:p>
          <a:p>
            <a:pPr lvl="1" fontAlgn="base"/>
            <a:r>
              <a:rPr lang="en-IE" dirty="0" err="1" smtClean="0"/>
              <a:t>Iden</a:t>
            </a:r>
            <a:r>
              <a:rPr lang="ga-IE" dirty="0" smtClean="0"/>
              <a:t>ti</a:t>
            </a:r>
            <a:r>
              <a:rPr lang="en-IE" dirty="0" err="1" smtClean="0"/>
              <a:t>fy</a:t>
            </a:r>
            <a:r>
              <a:rPr lang="en-IE" dirty="0" smtClean="0"/>
              <a:t> key milestones and </a:t>
            </a:r>
            <a:r>
              <a:rPr lang="en-IE" dirty="0"/>
              <a:t>deliverables	   </a:t>
            </a:r>
          </a:p>
          <a:p>
            <a:pPr lvl="1" fontAlgn="base"/>
            <a:r>
              <a:rPr lang="en-IE" dirty="0" smtClean="0"/>
              <a:t>Assign security </a:t>
            </a:r>
            <a:r>
              <a:rPr lang="en-IE" dirty="0"/>
              <a:t>experts	   </a:t>
            </a:r>
          </a:p>
          <a:p>
            <a:pPr lvl="1" fontAlgn="base"/>
            <a:r>
              <a:rPr lang="en-IE" dirty="0" smtClean="0"/>
              <a:t>Define</a:t>
            </a:r>
            <a:r>
              <a:rPr lang="ga-IE" dirty="0"/>
              <a:t> </a:t>
            </a:r>
            <a:r>
              <a:rPr lang="en-IE" dirty="0" smtClean="0"/>
              <a:t>minimum security and privacy criteria</a:t>
            </a:r>
            <a:r>
              <a:rPr lang="ga-IE" dirty="0"/>
              <a:t> </a:t>
            </a:r>
            <a:r>
              <a:rPr lang="en-IE" dirty="0" smtClean="0"/>
              <a:t>for an application</a:t>
            </a:r>
            <a:endParaRPr lang="ga-IE" dirty="0" smtClean="0"/>
          </a:p>
          <a:p>
            <a:pPr lvl="1" fontAlgn="base"/>
            <a:r>
              <a:rPr lang="en-IE" dirty="0" smtClean="0"/>
              <a:t>Deploying</a:t>
            </a:r>
            <a:r>
              <a:rPr lang="ga-IE" dirty="0" smtClean="0"/>
              <a:t> </a:t>
            </a:r>
            <a:r>
              <a:rPr lang="en-IE" dirty="0" smtClean="0"/>
              <a:t>a</a:t>
            </a:r>
            <a:r>
              <a:rPr lang="ga-IE" dirty="0" smtClean="0"/>
              <a:t> </a:t>
            </a:r>
            <a:r>
              <a:rPr lang="en-IE" dirty="0" smtClean="0"/>
              <a:t>security</a:t>
            </a:r>
            <a:r>
              <a:rPr lang="ga-IE" dirty="0" smtClean="0"/>
              <a:t> </a:t>
            </a:r>
            <a:r>
              <a:rPr lang="en-IE" dirty="0" smtClean="0"/>
              <a:t>vulnerability/work</a:t>
            </a:r>
            <a:r>
              <a:rPr lang="ga-IE" dirty="0" smtClean="0"/>
              <a:t> </a:t>
            </a:r>
            <a:r>
              <a:rPr lang="en-IE" dirty="0" smtClean="0"/>
              <a:t>item</a:t>
            </a:r>
            <a:r>
              <a:rPr lang="ga-IE" dirty="0" smtClean="0"/>
              <a:t> </a:t>
            </a:r>
            <a:r>
              <a:rPr lang="en-IE" dirty="0" smtClean="0"/>
              <a:t>tracking</a:t>
            </a:r>
            <a:r>
              <a:rPr lang="ga-IE" dirty="0" smtClean="0"/>
              <a:t> </a:t>
            </a:r>
            <a:r>
              <a:rPr lang="en-IE" dirty="0" smtClean="0"/>
              <a:t>system</a:t>
            </a:r>
            <a:r>
              <a:rPr lang="en-IE" dirty="0"/>
              <a:t>	   </a:t>
            </a:r>
          </a:p>
          <a:p>
            <a:endParaRPr lang="en-IE" dirty="0"/>
          </a:p>
        </p:txBody>
      </p:sp>
    </p:spTree>
    <p:extLst>
      <p:ext uri="{BB962C8B-B14F-4D97-AF65-F5344CB8AC3E}">
        <p14:creationId xmlns:p14="http://schemas.microsoft.com/office/powerpoint/2010/main" val="3727868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OWASP Mobile Top 10 Risks 2014</a:t>
            </a:r>
            <a:endParaRPr lang="en-GB" dirty="0"/>
          </a:p>
        </p:txBody>
      </p:sp>
      <p:sp>
        <p:nvSpPr>
          <p:cNvPr id="3" name="Content Placeholder 2"/>
          <p:cNvSpPr>
            <a:spLocks noGrp="1"/>
          </p:cNvSpPr>
          <p:nvPr>
            <p:ph idx="1"/>
          </p:nvPr>
        </p:nvSpPr>
        <p:spPr/>
        <p:txBody>
          <a:bodyPr/>
          <a:lstStyle/>
          <a:p>
            <a:r>
              <a:rPr lang="en-GB" b="1" dirty="0" smtClean="0"/>
              <a:t>Weak Server Side Controls</a:t>
            </a:r>
            <a:endParaRPr lang="en-GB" dirty="0"/>
          </a:p>
        </p:txBody>
      </p:sp>
      <p:pic>
        <p:nvPicPr>
          <p:cNvPr id="4" name="Picture 3"/>
          <p:cNvPicPr>
            <a:picLocks noChangeAspect="1"/>
          </p:cNvPicPr>
          <p:nvPr/>
        </p:nvPicPr>
        <p:blipFill>
          <a:blip r:embed="rId2"/>
          <a:stretch>
            <a:fillRect/>
          </a:stretch>
        </p:blipFill>
        <p:spPr>
          <a:xfrm>
            <a:off x="1497165" y="2752400"/>
            <a:ext cx="3438000" cy="3182000"/>
          </a:xfrm>
          <a:prstGeom prst="rect">
            <a:avLst/>
          </a:prstGeom>
        </p:spPr>
      </p:pic>
      <p:pic>
        <p:nvPicPr>
          <p:cNvPr id="5" name="Picture 4"/>
          <p:cNvPicPr>
            <a:picLocks noChangeAspect="1"/>
          </p:cNvPicPr>
          <p:nvPr/>
        </p:nvPicPr>
        <p:blipFill>
          <a:blip r:embed="rId3"/>
          <a:stretch>
            <a:fillRect/>
          </a:stretch>
        </p:blipFill>
        <p:spPr>
          <a:xfrm>
            <a:off x="5964062" y="2778200"/>
            <a:ext cx="3438000" cy="3130400"/>
          </a:xfrm>
          <a:prstGeom prst="rect">
            <a:avLst/>
          </a:prstGeom>
        </p:spPr>
      </p:pic>
    </p:spTree>
    <p:extLst>
      <p:ext uri="{BB962C8B-B14F-4D97-AF65-F5344CB8AC3E}">
        <p14:creationId xmlns:p14="http://schemas.microsoft.com/office/powerpoint/2010/main" val="100923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OWASP Mobile Top 10 Risks 2014</a:t>
            </a:r>
            <a:endParaRPr lang="en-GB" dirty="0"/>
          </a:p>
        </p:txBody>
      </p:sp>
      <p:sp>
        <p:nvSpPr>
          <p:cNvPr id="3" name="Content Placeholder 2"/>
          <p:cNvSpPr>
            <a:spLocks noGrp="1"/>
          </p:cNvSpPr>
          <p:nvPr>
            <p:ph idx="1"/>
          </p:nvPr>
        </p:nvSpPr>
        <p:spPr>
          <a:xfrm>
            <a:off x="838200" y="1513490"/>
            <a:ext cx="10515600" cy="5118537"/>
          </a:xfrm>
        </p:spPr>
        <p:txBody>
          <a:bodyPr>
            <a:normAutofit fontScale="85000" lnSpcReduction="20000"/>
          </a:bodyPr>
          <a:lstStyle/>
          <a:p>
            <a:r>
              <a:rPr lang="en-GB" b="1" dirty="0" smtClean="0"/>
              <a:t>Insecure Data Storage </a:t>
            </a:r>
          </a:p>
          <a:p>
            <a:pPr lvl="1"/>
            <a:r>
              <a:rPr lang="en-GB" b="1" dirty="0" smtClean="0"/>
              <a:t>iOS Specific Best Practices:</a:t>
            </a:r>
          </a:p>
          <a:p>
            <a:pPr lvl="2"/>
            <a:r>
              <a:rPr lang="en-GB" dirty="0" smtClean="0"/>
              <a:t>Never store credentials on the phone file system. Force the user to authenticate using a standard web or API login scheme (over HTTPS) to the application upon each opening and ensure session timeouts are set at the bare minimum to meet the user experience requirements.</a:t>
            </a:r>
          </a:p>
          <a:p>
            <a:pPr lvl="2"/>
            <a:r>
              <a:rPr lang="en-GB" dirty="0" smtClean="0"/>
              <a:t>Where storage or caching of information is necessary consider using a standard iOS encryption  library such as </a:t>
            </a:r>
            <a:r>
              <a:rPr lang="en-GB" dirty="0" err="1" smtClean="0"/>
              <a:t>CommonCrypto</a:t>
            </a:r>
            <a:r>
              <a:rPr lang="en-GB" dirty="0" smtClean="0"/>
              <a:t>. However, for particularly sensitive apps, consider using </a:t>
            </a:r>
            <a:r>
              <a:rPr lang="en-GB" dirty="0" err="1" smtClean="0"/>
              <a:t>whitebox</a:t>
            </a:r>
            <a:r>
              <a:rPr lang="en-GB" dirty="0" smtClean="0"/>
              <a:t> cryptography solutions that avoid the leakage of binary signatures found within common encryption libraries. </a:t>
            </a:r>
          </a:p>
          <a:p>
            <a:pPr lvl="2"/>
            <a:r>
              <a:rPr lang="en-GB" dirty="0" smtClean="0"/>
              <a:t>If the data is small, using the provided apple keychain API is recommended but, once a phone is jailbroken or exploited the keychain  an be easily read. This is in addition to the threat of a </a:t>
            </a:r>
            <a:r>
              <a:rPr lang="en-GB" dirty="0" err="1" smtClean="0"/>
              <a:t>bruteforce</a:t>
            </a:r>
            <a:r>
              <a:rPr lang="en-GB" dirty="0" smtClean="0"/>
              <a:t> on the devices PIN, which as stated above is trivial in some cases. </a:t>
            </a:r>
          </a:p>
          <a:p>
            <a:pPr lvl="2"/>
            <a:r>
              <a:rPr lang="en-GB" dirty="0" smtClean="0"/>
              <a:t>For databases consider using </a:t>
            </a:r>
            <a:r>
              <a:rPr lang="en-GB" dirty="0" err="1" smtClean="0"/>
              <a:t>SQLcipher</a:t>
            </a:r>
            <a:r>
              <a:rPr lang="en-GB" dirty="0" smtClean="0"/>
              <a:t> for </a:t>
            </a:r>
            <a:r>
              <a:rPr lang="en-GB" dirty="0" err="1" smtClean="0"/>
              <a:t>Sqlite</a:t>
            </a:r>
            <a:r>
              <a:rPr lang="en-GB" dirty="0" smtClean="0"/>
              <a:t> data encryption </a:t>
            </a:r>
          </a:p>
          <a:p>
            <a:pPr lvl="2"/>
            <a:r>
              <a:rPr lang="en-GB" dirty="0" smtClean="0"/>
              <a:t>For items stored in the keychain leverage the most secure API designation, </a:t>
            </a:r>
            <a:r>
              <a:rPr lang="en-GB" dirty="0" err="1" smtClean="0"/>
              <a:t>kSecAarAccessibleWhenUnlocked</a:t>
            </a:r>
            <a:r>
              <a:rPr lang="en-GB" dirty="0" smtClean="0"/>
              <a:t> (now the default in iOS 5) and for enterprise  managed mobile  devices ensure a strong PIN is forced, alphanumeric, larger than 4 characters. </a:t>
            </a:r>
            <a:endParaRPr lang="en-GB" dirty="0"/>
          </a:p>
          <a:p>
            <a:pPr lvl="2"/>
            <a:r>
              <a:rPr lang="en-GB" dirty="0" smtClean="0"/>
              <a:t>For larger or more general types of consumer-</a:t>
            </a:r>
            <a:r>
              <a:rPr lang="en-GB" dirty="0"/>
              <a:t>-‐</a:t>
            </a:r>
            <a:r>
              <a:rPr lang="en-GB" dirty="0" smtClean="0"/>
              <a:t>grade data, Apple’s File Protection mechanism can safely be used (see </a:t>
            </a:r>
            <a:r>
              <a:rPr lang="en-GB" dirty="0" err="1" smtClean="0"/>
              <a:t>NSData</a:t>
            </a:r>
            <a:r>
              <a:rPr lang="en-GB" dirty="0" smtClean="0"/>
              <a:t> Class Reference for protection options). </a:t>
            </a:r>
            <a:endParaRPr lang="en-GB" dirty="0"/>
          </a:p>
          <a:p>
            <a:pPr lvl="2"/>
            <a:r>
              <a:rPr lang="en-GB" dirty="0" smtClean="0"/>
              <a:t>Avoid using </a:t>
            </a:r>
            <a:r>
              <a:rPr lang="en-GB" dirty="0" err="1" smtClean="0"/>
              <a:t>NSUserDefaults</a:t>
            </a:r>
            <a:r>
              <a:rPr lang="en-GB" dirty="0" smtClean="0"/>
              <a:t> to store sensitive pieces of information as it stores data in </a:t>
            </a:r>
            <a:r>
              <a:rPr lang="en-GB" dirty="0" err="1" smtClean="0"/>
              <a:t>plist</a:t>
            </a:r>
            <a:r>
              <a:rPr lang="en-GB" dirty="0" smtClean="0"/>
              <a:t> files. </a:t>
            </a:r>
          </a:p>
          <a:p>
            <a:pPr lvl="2"/>
            <a:r>
              <a:rPr lang="en-GB" dirty="0" smtClean="0"/>
              <a:t>Be aware that all data/</a:t>
            </a:r>
            <a:r>
              <a:rPr lang="en-GB" dirty="0" err="1" smtClean="0"/>
              <a:t>enIties</a:t>
            </a:r>
            <a:r>
              <a:rPr lang="en-GB" dirty="0" smtClean="0"/>
              <a:t> using </a:t>
            </a:r>
            <a:r>
              <a:rPr lang="en-GB" dirty="0" err="1" smtClean="0"/>
              <a:t>NSManagedObects</a:t>
            </a:r>
            <a:r>
              <a:rPr lang="en-GB" dirty="0" smtClean="0"/>
              <a:t> will be stored in an unencrypted database file. </a:t>
            </a:r>
          </a:p>
          <a:p>
            <a:pPr lvl="2"/>
            <a:r>
              <a:rPr lang="en-GB" dirty="0" smtClean="0"/>
              <a:t>Avoid  exclusively relying upon hardcoded encryption or decryption keys when storing sensitive information assets. </a:t>
            </a:r>
            <a:endParaRPr lang="en-GB" dirty="0"/>
          </a:p>
          <a:p>
            <a:pPr lvl="2"/>
            <a:r>
              <a:rPr lang="en-GB" dirty="0" smtClean="0"/>
              <a:t>Consider providing an additional layer of encryption beyond any default encryption mechanisms provided by the operating system  </a:t>
            </a:r>
            <a:endParaRPr lang="en-GB" dirty="0"/>
          </a:p>
        </p:txBody>
      </p:sp>
    </p:spTree>
    <p:extLst>
      <p:ext uri="{BB962C8B-B14F-4D97-AF65-F5344CB8AC3E}">
        <p14:creationId xmlns:p14="http://schemas.microsoft.com/office/powerpoint/2010/main" val="643411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OWASP Mobile Top 10 Risks 2014</a:t>
            </a:r>
            <a:endParaRPr lang="en-GB" dirty="0"/>
          </a:p>
        </p:txBody>
      </p:sp>
      <p:sp>
        <p:nvSpPr>
          <p:cNvPr id="3" name="Content Placeholder 2"/>
          <p:cNvSpPr>
            <a:spLocks noGrp="1"/>
          </p:cNvSpPr>
          <p:nvPr>
            <p:ph idx="1"/>
          </p:nvPr>
        </p:nvSpPr>
        <p:spPr>
          <a:xfrm>
            <a:off x="838200" y="1513490"/>
            <a:ext cx="10515600" cy="5118537"/>
          </a:xfrm>
        </p:spPr>
        <p:txBody>
          <a:bodyPr>
            <a:normAutofit/>
          </a:bodyPr>
          <a:lstStyle/>
          <a:p>
            <a:r>
              <a:rPr lang="en-GB" b="1" dirty="0" smtClean="0"/>
              <a:t>Insecure Data Storage </a:t>
            </a:r>
          </a:p>
          <a:p>
            <a:pPr lvl="1"/>
            <a:r>
              <a:rPr lang="en-GB" b="1" dirty="0" smtClean="0"/>
              <a:t>Android Specific Best Practices: </a:t>
            </a:r>
            <a:endParaRPr lang="en-GB" dirty="0"/>
          </a:p>
          <a:p>
            <a:pPr lvl="2"/>
            <a:r>
              <a:rPr lang="en-GB" dirty="0" smtClean="0"/>
              <a:t>For local storage the enterprise android device administration API can be used to force encryption to local file-</a:t>
            </a:r>
            <a:r>
              <a:rPr lang="en-GB" dirty="0"/>
              <a:t>-‐</a:t>
            </a:r>
            <a:r>
              <a:rPr lang="en-GB" dirty="0" smtClean="0"/>
              <a:t>stores using “</a:t>
            </a:r>
            <a:r>
              <a:rPr lang="en-GB" dirty="0" err="1"/>
              <a:t>setStorageEncrypIon</a:t>
            </a:r>
            <a:r>
              <a:rPr lang="en-GB" dirty="0" smtClean="0"/>
              <a:t>” </a:t>
            </a:r>
          </a:p>
          <a:p>
            <a:pPr lvl="2"/>
            <a:r>
              <a:rPr lang="en-GB" dirty="0" smtClean="0"/>
              <a:t>For SD Card Storage some security can be achieved via the ‘</a:t>
            </a:r>
            <a:r>
              <a:rPr lang="en-GB" dirty="0" err="1"/>
              <a:t>javax.crypto</a:t>
            </a:r>
            <a:r>
              <a:rPr lang="en-GB" dirty="0" smtClean="0"/>
              <a:t>’ library. You have a few options, but an easy one is simply to encrypt any plain text data with a master password and AES 128. </a:t>
            </a:r>
            <a:endParaRPr lang="en-GB" dirty="0"/>
          </a:p>
          <a:p>
            <a:pPr lvl="2"/>
            <a:r>
              <a:rPr lang="en-GB" dirty="0" smtClean="0"/>
              <a:t>Ensure any shared preferences properties are </a:t>
            </a:r>
            <a:r>
              <a:rPr lang="en-GB" b="1" dirty="0" smtClean="0"/>
              <a:t>NOT </a:t>
            </a:r>
            <a:r>
              <a:rPr lang="en-GB" dirty="0" smtClean="0"/>
              <a:t>MODE_WORLD_READABLE unless explicitly required for information sharing between apps. </a:t>
            </a:r>
            <a:endParaRPr lang="en-GB" dirty="0"/>
          </a:p>
          <a:p>
            <a:pPr lvl="2"/>
            <a:r>
              <a:rPr lang="en-GB" dirty="0" smtClean="0"/>
              <a:t>Avoid exclusively relying upon hardcoded encryption or decryption keys when storing sensitive information assets. </a:t>
            </a:r>
            <a:endParaRPr lang="en-GB" dirty="0"/>
          </a:p>
          <a:p>
            <a:pPr lvl="2"/>
            <a:r>
              <a:rPr lang="en-GB" dirty="0" smtClean="0"/>
              <a:t>Consider providing an additional layer of encryption beyond any default encryption mechanisms provided by the operating system</a:t>
            </a:r>
            <a:r>
              <a:rPr lang="en-GB" dirty="0"/>
              <a:t>.</a:t>
            </a:r>
            <a:endParaRPr lang="en-GB" b="1" dirty="0" smtClean="0"/>
          </a:p>
        </p:txBody>
      </p:sp>
    </p:spTree>
    <p:extLst>
      <p:ext uri="{BB962C8B-B14F-4D97-AF65-F5344CB8AC3E}">
        <p14:creationId xmlns:p14="http://schemas.microsoft.com/office/powerpoint/2010/main" val="74451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OWASP Mobile Top 10 Risks </a:t>
            </a:r>
            <a:r>
              <a:rPr lang="en-GB" sz="4000" b="1" dirty="0" smtClean="0"/>
              <a:t>2014: </a:t>
            </a:r>
            <a:r>
              <a:rPr lang="en-GB" sz="4000" b="1" dirty="0"/>
              <a:t>Insufficient</a:t>
            </a:r>
            <a:br>
              <a:rPr lang="en-GB" sz="4000" b="1" dirty="0"/>
            </a:br>
            <a:r>
              <a:rPr lang="en-GB" sz="4000" b="1" dirty="0" smtClean="0"/>
              <a:t>Transport Layer Protection</a:t>
            </a:r>
            <a:endParaRPr lang="en-GB" sz="4000" dirty="0"/>
          </a:p>
        </p:txBody>
      </p:sp>
      <p:sp>
        <p:nvSpPr>
          <p:cNvPr id="3" name="Content Placeholder 2"/>
          <p:cNvSpPr>
            <a:spLocks noGrp="1"/>
          </p:cNvSpPr>
          <p:nvPr>
            <p:ph idx="1"/>
          </p:nvPr>
        </p:nvSpPr>
        <p:spPr>
          <a:xfrm>
            <a:off x="838200" y="1690688"/>
            <a:ext cx="10515600" cy="4899297"/>
          </a:xfrm>
        </p:spPr>
        <p:txBody>
          <a:bodyPr>
            <a:normAutofit fontScale="77500" lnSpcReduction="20000"/>
          </a:bodyPr>
          <a:lstStyle/>
          <a:p>
            <a:r>
              <a:rPr lang="en-GB" b="1" dirty="0" smtClean="0"/>
              <a:t>General Best Practices: </a:t>
            </a:r>
            <a:r>
              <a:rPr lang="en-GB" dirty="0" smtClean="0"/>
              <a:t>–</a:t>
            </a:r>
          </a:p>
          <a:p>
            <a:pPr lvl="1"/>
            <a:r>
              <a:rPr lang="en-GB" dirty="0" smtClean="0"/>
              <a:t>Assume that the network layer is not secure and is susceptible to eavesdropping. </a:t>
            </a:r>
            <a:endParaRPr lang="en-GB" dirty="0"/>
          </a:p>
          <a:p>
            <a:pPr lvl="1"/>
            <a:r>
              <a:rPr lang="en-GB" dirty="0" smtClean="0"/>
              <a:t>Apply SSL/TLS to transport channels that the mobile app will use to transmit sensitive information, session tokens, or other sensitive data to a backend API or web service. </a:t>
            </a:r>
            <a:endParaRPr lang="en-GB" dirty="0"/>
          </a:p>
          <a:p>
            <a:pPr lvl="1"/>
            <a:r>
              <a:rPr lang="en-GB" dirty="0" smtClean="0"/>
              <a:t>Account for outside entities like third-</a:t>
            </a:r>
            <a:r>
              <a:rPr lang="en-GB" dirty="0"/>
              <a:t>-‐</a:t>
            </a:r>
            <a:r>
              <a:rPr lang="en-GB" dirty="0" smtClean="0"/>
              <a:t>party analytics companies, social networks, etc. by using their SSL versions when an application runs a routine via the browser/</a:t>
            </a:r>
            <a:r>
              <a:rPr lang="en-GB" dirty="0" err="1" smtClean="0"/>
              <a:t>webkit</a:t>
            </a:r>
            <a:r>
              <a:rPr lang="en-GB" dirty="0" smtClean="0"/>
              <a:t>. Avoid mixed SSL sessions as they may expose the user’s session ID. </a:t>
            </a:r>
            <a:endParaRPr lang="en-GB" dirty="0"/>
          </a:p>
          <a:p>
            <a:pPr lvl="1"/>
            <a:r>
              <a:rPr lang="en-GB" dirty="0" smtClean="0"/>
              <a:t>Use strong, industry standard cipher suites with appropriate key lengths. </a:t>
            </a:r>
          </a:p>
          <a:p>
            <a:pPr lvl="1"/>
            <a:r>
              <a:rPr lang="en-GB" dirty="0" smtClean="0"/>
              <a:t>Use certificates signed by a trusted CA provider. </a:t>
            </a:r>
            <a:endParaRPr lang="en-GB" dirty="0"/>
          </a:p>
          <a:p>
            <a:pPr lvl="1"/>
            <a:r>
              <a:rPr lang="en-GB" dirty="0" smtClean="0"/>
              <a:t>Never allow self-</a:t>
            </a:r>
            <a:r>
              <a:rPr lang="en-GB" dirty="0"/>
              <a:t>-‐</a:t>
            </a:r>
            <a:r>
              <a:rPr lang="en-GB" dirty="0" smtClean="0"/>
              <a:t>signed certificates, and consider certificate pinning for security conscious applications.</a:t>
            </a:r>
          </a:p>
          <a:p>
            <a:pPr lvl="1"/>
            <a:r>
              <a:rPr lang="en-GB" dirty="0" smtClean="0"/>
              <a:t>Always require SSL chain verification. </a:t>
            </a:r>
            <a:endParaRPr lang="en-GB" dirty="0"/>
          </a:p>
          <a:p>
            <a:pPr lvl="1"/>
            <a:r>
              <a:rPr lang="en-GB" dirty="0" smtClean="0"/>
              <a:t>Only establish a secure connection after  verifying the identity of the endpoint server using trusted certificates in the key chain.</a:t>
            </a:r>
          </a:p>
          <a:p>
            <a:pPr lvl="1"/>
            <a:r>
              <a:rPr lang="en-GB" dirty="0" smtClean="0"/>
              <a:t>Alert users through the UI if the mobile app detects an invalid certificate. </a:t>
            </a:r>
          </a:p>
          <a:p>
            <a:pPr lvl="1"/>
            <a:r>
              <a:rPr lang="en-GB" dirty="0" smtClean="0"/>
              <a:t>Do not send sensitive data over alternate channels (</a:t>
            </a:r>
            <a:r>
              <a:rPr lang="en-GB" dirty="0" err="1"/>
              <a:t>e.g</a:t>
            </a:r>
            <a:r>
              <a:rPr lang="en-GB" dirty="0" smtClean="0"/>
              <a:t>, SMS, MMS, or notifications). </a:t>
            </a:r>
          </a:p>
          <a:p>
            <a:pPr lvl="1"/>
            <a:r>
              <a:rPr lang="en-GB" dirty="0" smtClean="0"/>
              <a:t> If possible, apply a separate layer of encryption to any sensitive data before it is given to the SSL channel. In the event that future vulnerabilities are discovered in the SSL implementation,  he encrypted data will provide  a secondary </a:t>
            </a:r>
            <a:r>
              <a:rPr lang="en-GB" dirty="0" err="1" smtClean="0"/>
              <a:t>defense</a:t>
            </a:r>
            <a:r>
              <a:rPr lang="en-GB" dirty="0" smtClean="0"/>
              <a:t> against confidentiality violation</a:t>
            </a:r>
            <a:endParaRPr lang="en-GB" dirty="0"/>
          </a:p>
        </p:txBody>
      </p:sp>
    </p:spTree>
    <p:extLst>
      <p:ext uri="{BB962C8B-B14F-4D97-AF65-F5344CB8AC3E}">
        <p14:creationId xmlns:p14="http://schemas.microsoft.com/office/powerpoint/2010/main" val="558195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OWASP Mobile Top 10 Risks </a:t>
            </a:r>
            <a:r>
              <a:rPr lang="en-GB" sz="4000" b="1" dirty="0" smtClean="0"/>
              <a:t>2014</a:t>
            </a:r>
            <a:r>
              <a:rPr lang="en-GB" sz="3600" b="1" dirty="0" smtClean="0"/>
              <a:t>: </a:t>
            </a:r>
            <a:r>
              <a:rPr lang="en-GB" sz="4000" b="1" dirty="0" smtClean="0"/>
              <a:t>Unintended Data Leakage</a:t>
            </a:r>
            <a:endParaRPr lang="en-GB" sz="3600" dirty="0"/>
          </a:p>
        </p:txBody>
      </p:sp>
      <p:sp>
        <p:nvSpPr>
          <p:cNvPr id="3" name="Content Placeholder 2"/>
          <p:cNvSpPr>
            <a:spLocks noGrp="1"/>
          </p:cNvSpPr>
          <p:nvPr>
            <p:ph idx="1"/>
          </p:nvPr>
        </p:nvSpPr>
        <p:spPr>
          <a:xfrm>
            <a:off x="838200" y="1690688"/>
            <a:ext cx="10515600" cy="4899297"/>
          </a:xfrm>
        </p:spPr>
        <p:txBody>
          <a:bodyPr>
            <a:normAutofit/>
          </a:bodyPr>
          <a:lstStyle/>
          <a:p>
            <a:r>
              <a:rPr lang="en-GB" dirty="0" smtClean="0"/>
              <a:t>It is important to threat model your OS, platforms, and frameworks, to see how they handle the following types of features: </a:t>
            </a:r>
          </a:p>
          <a:p>
            <a:pPr lvl="1"/>
            <a:r>
              <a:rPr lang="en-GB" dirty="0" smtClean="0"/>
              <a:t>URL Caching (Both request and response) </a:t>
            </a:r>
          </a:p>
          <a:p>
            <a:pPr lvl="1"/>
            <a:r>
              <a:rPr lang="en-GB" dirty="0" smtClean="0"/>
              <a:t>Keyboard Press Caching </a:t>
            </a:r>
          </a:p>
          <a:p>
            <a:pPr lvl="1"/>
            <a:r>
              <a:rPr lang="en-GB" dirty="0" smtClean="0"/>
              <a:t>Copy/Paste buffer Caching </a:t>
            </a:r>
          </a:p>
          <a:p>
            <a:pPr lvl="1"/>
            <a:r>
              <a:rPr lang="en-GB" dirty="0" smtClean="0"/>
              <a:t>Application backgrounding </a:t>
            </a:r>
          </a:p>
          <a:p>
            <a:pPr lvl="1"/>
            <a:r>
              <a:rPr lang="en-GB" dirty="0" smtClean="0"/>
              <a:t>Logging </a:t>
            </a:r>
          </a:p>
          <a:p>
            <a:pPr lvl="1"/>
            <a:r>
              <a:rPr lang="en-GB" dirty="0" smtClean="0"/>
              <a:t>HTML5 data storage </a:t>
            </a:r>
          </a:p>
          <a:p>
            <a:pPr lvl="1"/>
            <a:r>
              <a:rPr lang="en-GB" dirty="0" smtClean="0"/>
              <a:t>Browser cookie objects </a:t>
            </a:r>
          </a:p>
          <a:p>
            <a:pPr lvl="1"/>
            <a:r>
              <a:rPr lang="en-GB" dirty="0" smtClean="0"/>
              <a:t>Analytics  data sent to 3</a:t>
            </a:r>
            <a:r>
              <a:rPr lang="en-GB" baseline="30000" dirty="0" smtClean="0"/>
              <a:t>rd</a:t>
            </a:r>
            <a:r>
              <a:rPr lang="en-GB" dirty="0" smtClean="0"/>
              <a:t> parties</a:t>
            </a:r>
            <a:endParaRPr lang="en-GB" dirty="0"/>
          </a:p>
        </p:txBody>
      </p:sp>
    </p:spTree>
    <p:extLst>
      <p:ext uri="{BB962C8B-B14F-4D97-AF65-F5344CB8AC3E}">
        <p14:creationId xmlns:p14="http://schemas.microsoft.com/office/powerpoint/2010/main" val="3788886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b="1" dirty="0"/>
              <a:t>OWASP Mobile Top 10 Risks </a:t>
            </a:r>
            <a:r>
              <a:rPr lang="en-GB" sz="4000" b="1" dirty="0" smtClean="0"/>
              <a:t>2014</a:t>
            </a:r>
            <a:r>
              <a:rPr lang="en-GB" sz="3600" b="1" dirty="0" smtClean="0"/>
              <a:t>: </a:t>
            </a:r>
            <a:r>
              <a:rPr lang="en-GB" sz="4000" b="1" dirty="0" smtClean="0"/>
              <a:t>Poor Authorization</a:t>
            </a:r>
            <a:r>
              <a:rPr lang="en-GB" sz="4000" b="1" dirty="0"/>
              <a:t/>
            </a:r>
            <a:br>
              <a:rPr lang="en-GB" sz="4000" b="1" dirty="0"/>
            </a:br>
            <a:r>
              <a:rPr lang="en-GB" sz="4000" b="1" dirty="0" smtClean="0"/>
              <a:t>and Authentication</a:t>
            </a:r>
            <a:endParaRPr lang="en-GB" sz="3100" dirty="0"/>
          </a:p>
        </p:txBody>
      </p:sp>
      <p:sp>
        <p:nvSpPr>
          <p:cNvPr id="3" name="Content Placeholder 2"/>
          <p:cNvSpPr>
            <a:spLocks noGrp="1"/>
          </p:cNvSpPr>
          <p:nvPr>
            <p:ph idx="1"/>
          </p:nvPr>
        </p:nvSpPr>
        <p:spPr>
          <a:xfrm>
            <a:off x="838200" y="1690688"/>
            <a:ext cx="10515600" cy="4899297"/>
          </a:xfrm>
        </p:spPr>
        <p:txBody>
          <a:bodyPr>
            <a:normAutofit fontScale="85000" lnSpcReduction="20000"/>
          </a:bodyPr>
          <a:lstStyle/>
          <a:p>
            <a:r>
              <a:rPr lang="en-GB" dirty="0" smtClean="0"/>
              <a:t>Developers should assume all client-</a:t>
            </a:r>
            <a:r>
              <a:rPr lang="en-GB" dirty="0"/>
              <a:t>-‐</a:t>
            </a:r>
            <a:r>
              <a:rPr lang="en-GB" dirty="0" smtClean="0"/>
              <a:t>side authorization and authentication controls can be bypassed by malicious users. Authorization and authentication controls must be re-</a:t>
            </a:r>
            <a:r>
              <a:rPr lang="en-GB" dirty="0"/>
              <a:t>-‐</a:t>
            </a:r>
            <a:r>
              <a:rPr lang="en-GB" dirty="0" smtClean="0"/>
              <a:t>enforced on the server-</a:t>
            </a:r>
            <a:r>
              <a:rPr lang="en-GB" dirty="0"/>
              <a:t>-‐</a:t>
            </a:r>
            <a:r>
              <a:rPr lang="en-GB" dirty="0" smtClean="0"/>
              <a:t>side whenever possible. </a:t>
            </a:r>
            <a:endParaRPr lang="en-GB" dirty="0"/>
          </a:p>
          <a:p>
            <a:r>
              <a:rPr lang="en-GB" dirty="0" smtClean="0"/>
              <a:t>Due to offline usage requirements, mobile apps may be required to perform local authentication or authorization checks within the mobile app's code. If this is the case, developers should instrument local integrity checks within their code to detect any unauthorized  ode changes. See M10 for more information about detecting and reacting to binary attacks</a:t>
            </a:r>
            <a:r>
              <a:rPr lang="en-GB" dirty="0"/>
              <a:t>. </a:t>
            </a:r>
            <a:r>
              <a:rPr lang="en-GB" dirty="0" smtClean="0"/>
              <a:t>Developers should assume all client-</a:t>
            </a:r>
            <a:r>
              <a:rPr lang="en-GB" dirty="0"/>
              <a:t>­‐</a:t>
            </a:r>
            <a:r>
              <a:rPr lang="en-GB" dirty="0" smtClean="0"/>
              <a:t>side authorization and authentication controls can be bypassed by malicious users. Authorization and authentication controls must be re-</a:t>
            </a:r>
            <a:r>
              <a:rPr lang="en-GB" dirty="0"/>
              <a:t>­‐</a:t>
            </a:r>
            <a:r>
              <a:rPr lang="en-GB" dirty="0" smtClean="0"/>
              <a:t>enforced on the server-</a:t>
            </a:r>
            <a:r>
              <a:rPr lang="en-GB" dirty="0"/>
              <a:t>­‐</a:t>
            </a:r>
            <a:r>
              <a:rPr lang="en-GB" dirty="0" smtClean="0"/>
              <a:t>side whenever possible. </a:t>
            </a:r>
          </a:p>
          <a:p>
            <a:r>
              <a:rPr lang="en-GB" dirty="0" smtClean="0"/>
              <a:t>Due to offline usage requirements, mobile apps may be required to perform local authentication or authorization checks within the mobile app's code. If this is the case, developers should instrument local integrity checks within their code to detect any unauthorized code changes. See M10 for more information about detecting and reacting to binary attacks</a:t>
            </a:r>
            <a:r>
              <a:rPr lang="en-GB" dirty="0"/>
              <a:t>.</a:t>
            </a:r>
          </a:p>
        </p:txBody>
      </p:sp>
    </p:spTree>
    <p:extLst>
      <p:ext uri="{BB962C8B-B14F-4D97-AF65-F5344CB8AC3E}">
        <p14:creationId xmlns:p14="http://schemas.microsoft.com/office/powerpoint/2010/main" val="2828251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OWASP Mobile Top 10 Risks </a:t>
            </a:r>
            <a:r>
              <a:rPr lang="en-GB" sz="4000" b="1" dirty="0" smtClean="0"/>
              <a:t>2014</a:t>
            </a:r>
            <a:r>
              <a:rPr lang="en-GB" sz="3600" b="1" dirty="0" smtClean="0"/>
              <a:t>: </a:t>
            </a:r>
            <a:r>
              <a:rPr lang="en-GB" sz="3600" dirty="0" smtClean="0"/>
              <a:t>Broken cryptography</a:t>
            </a:r>
            <a:endParaRPr lang="en-GB" sz="2400" dirty="0"/>
          </a:p>
        </p:txBody>
      </p:sp>
      <p:sp>
        <p:nvSpPr>
          <p:cNvPr id="3" name="Content Placeholder 2"/>
          <p:cNvSpPr>
            <a:spLocks noGrp="1"/>
          </p:cNvSpPr>
          <p:nvPr>
            <p:ph idx="1"/>
          </p:nvPr>
        </p:nvSpPr>
        <p:spPr>
          <a:xfrm>
            <a:off x="838200" y="1690688"/>
            <a:ext cx="10515600" cy="4899297"/>
          </a:xfrm>
        </p:spPr>
        <p:txBody>
          <a:bodyPr>
            <a:normAutofit/>
          </a:bodyPr>
          <a:lstStyle/>
          <a:p>
            <a:r>
              <a:rPr lang="en-GB" dirty="0" smtClean="0"/>
              <a:t>Minimise Reliance Upon Built-</a:t>
            </a:r>
            <a:r>
              <a:rPr lang="en-GB" dirty="0"/>
              <a:t>-‐</a:t>
            </a:r>
            <a:r>
              <a:rPr lang="en-GB" dirty="0" smtClean="0"/>
              <a:t>In Code </a:t>
            </a:r>
            <a:r>
              <a:rPr lang="en-GB" dirty="0" err="1" smtClean="0"/>
              <a:t>EncrypIon</a:t>
            </a:r>
            <a:r>
              <a:rPr lang="en-GB" dirty="0" smtClean="0"/>
              <a:t> Processes: </a:t>
            </a:r>
          </a:p>
          <a:p>
            <a:pPr lvl="1"/>
            <a:r>
              <a:rPr lang="en-GB" dirty="0" smtClean="0"/>
              <a:t>Bypassing built-</a:t>
            </a:r>
            <a:r>
              <a:rPr lang="en-GB" dirty="0"/>
              <a:t>-‐</a:t>
            </a:r>
            <a:r>
              <a:rPr lang="en-GB" dirty="0" smtClean="0"/>
              <a:t>in code encryption algorithms is trivial at best. Always assume that an adversary will be able to bypass any built-</a:t>
            </a:r>
            <a:r>
              <a:rPr lang="en-GB" dirty="0"/>
              <a:t>-‐</a:t>
            </a:r>
            <a:r>
              <a:rPr lang="en-GB" dirty="0" smtClean="0"/>
              <a:t>in code encryption offered by the underlying mobile OS. </a:t>
            </a:r>
            <a:endParaRPr lang="en-GB" dirty="0"/>
          </a:p>
          <a:p>
            <a:pPr lvl="1"/>
            <a:r>
              <a:rPr lang="en-GB" dirty="0" smtClean="0"/>
              <a:t>Poor Key Management Processes: </a:t>
            </a:r>
          </a:p>
          <a:p>
            <a:pPr lvl="2"/>
            <a:r>
              <a:rPr lang="en-GB" dirty="0" smtClean="0"/>
              <a:t>Including the keys in the same attacker-</a:t>
            </a:r>
            <a:r>
              <a:rPr lang="en-GB" dirty="0"/>
              <a:t>-‐</a:t>
            </a:r>
            <a:r>
              <a:rPr lang="en-GB" dirty="0" smtClean="0"/>
              <a:t>readable directory as the encrypted content</a:t>
            </a:r>
          </a:p>
          <a:p>
            <a:pPr lvl="2"/>
            <a:r>
              <a:rPr lang="en-GB" dirty="0" smtClean="0"/>
              <a:t>Making the keys otherwise available to the attacker </a:t>
            </a:r>
          </a:p>
          <a:p>
            <a:pPr lvl="2"/>
            <a:r>
              <a:rPr lang="en-GB" dirty="0" smtClean="0"/>
              <a:t>Avoid the use of hardcoded keys within your binary </a:t>
            </a:r>
          </a:p>
          <a:p>
            <a:pPr lvl="2"/>
            <a:r>
              <a:rPr lang="en-GB" dirty="0" smtClean="0"/>
              <a:t>Keys may be intercepted via binary attacks </a:t>
            </a:r>
          </a:p>
          <a:p>
            <a:pPr lvl="1"/>
            <a:r>
              <a:rPr lang="en-GB" dirty="0" smtClean="0"/>
              <a:t>Creation and Use of Custom Encryption Protocols </a:t>
            </a:r>
          </a:p>
          <a:p>
            <a:pPr lvl="2"/>
            <a:r>
              <a:rPr lang="en-GB" dirty="0" smtClean="0"/>
              <a:t>There is no easier  way to mishandle encryption-</a:t>
            </a:r>
            <a:r>
              <a:rPr lang="en-GB" dirty="0"/>
              <a:t>-‐--‐</a:t>
            </a:r>
            <a:r>
              <a:rPr lang="en-GB" dirty="0" smtClean="0"/>
              <a:t>mobile or otherwise-</a:t>
            </a:r>
            <a:r>
              <a:rPr lang="en-GB" dirty="0"/>
              <a:t>-‐--‐</a:t>
            </a:r>
            <a:r>
              <a:rPr lang="en-GB" dirty="0" smtClean="0"/>
              <a:t>than to try to create and use your own encryption algorithms or protocols. </a:t>
            </a:r>
            <a:endParaRPr lang="en-GB" dirty="0"/>
          </a:p>
          <a:p>
            <a:pPr lvl="2"/>
            <a:r>
              <a:rPr lang="en-GB" dirty="0" smtClean="0"/>
              <a:t>Avoid Use of Insecure and/or Deprecated Algorithms</a:t>
            </a:r>
            <a:endParaRPr lang="en-GB" dirty="0"/>
          </a:p>
        </p:txBody>
      </p:sp>
    </p:spTree>
    <p:extLst>
      <p:ext uri="{BB962C8B-B14F-4D97-AF65-F5344CB8AC3E}">
        <p14:creationId xmlns:p14="http://schemas.microsoft.com/office/powerpoint/2010/main" val="3754964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OWASP Mobile Top 10 Risks </a:t>
            </a:r>
            <a:r>
              <a:rPr lang="en-GB" sz="4000" b="1" dirty="0" smtClean="0"/>
              <a:t>2014</a:t>
            </a:r>
            <a:r>
              <a:rPr lang="en-GB" sz="3600" b="1" dirty="0" smtClean="0"/>
              <a:t>: </a:t>
            </a:r>
            <a:r>
              <a:rPr lang="en-GB" sz="3600" dirty="0" smtClean="0"/>
              <a:t>Client side injection</a:t>
            </a:r>
            <a:endParaRPr lang="en-GB" sz="2400" dirty="0"/>
          </a:p>
        </p:txBody>
      </p:sp>
      <p:sp>
        <p:nvSpPr>
          <p:cNvPr id="3" name="Content Placeholder 2"/>
          <p:cNvSpPr>
            <a:spLocks noGrp="1"/>
          </p:cNvSpPr>
          <p:nvPr>
            <p:ph idx="1"/>
          </p:nvPr>
        </p:nvSpPr>
        <p:spPr>
          <a:xfrm>
            <a:off x="838200" y="1690688"/>
            <a:ext cx="10515600" cy="4899297"/>
          </a:xfrm>
        </p:spPr>
        <p:txBody>
          <a:bodyPr>
            <a:normAutofit/>
          </a:bodyPr>
          <a:lstStyle/>
          <a:p>
            <a:r>
              <a:rPr lang="en-GB" dirty="0" smtClean="0"/>
              <a:t>v</a:t>
            </a:r>
            <a:endParaRPr lang="en-GB" dirty="0"/>
          </a:p>
        </p:txBody>
      </p:sp>
      <p:pic>
        <p:nvPicPr>
          <p:cNvPr id="4" name="Picture 3"/>
          <p:cNvPicPr>
            <a:picLocks noChangeAspect="1"/>
          </p:cNvPicPr>
          <p:nvPr/>
        </p:nvPicPr>
        <p:blipFill rotWithShape="1">
          <a:blip r:embed="rId2"/>
          <a:srcRect l="7952" t="31208" r="41154" b="16338"/>
          <a:stretch/>
        </p:blipFill>
        <p:spPr>
          <a:xfrm>
            <a:off x="928248" y="1690688"/>
            <a:ext cx="8352385" cy="4842298"/>
          </a:xfrm>
          <a:prstGeom prst="rect">
            <a:avLst/>
          </a:prstGeom>
        </p:spPr>
      </p:pic>
    </p:spTree>
    <p:extLst>
      <p:ext uri="{BB962C8B-B14F-4D97-AF65-F5344CB8AC3E}">
        <p14:creationId xmlns:p14="http://schemas.microsoft.com/office/powerpoint/2010/main" val="271607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OWASP Mobile Top 10 Risks </a:t>
            </a:r>
            <a:r>
              <a:rPr lang="en-GB" sz="4000" b="1" dirty="0" smtClean="0"/>
              <a:t>2014</a:t>
            </a:r>
            <a:r>
              <a:rPr lang="en-GB" sz="3600" b="1" dirty="0" smtClean="0"/>
              <a:t>: </a:t>
            </a:r>
            <a:r>
              <a:rPr lang="en-GB" sz="3600" dirty="0" smtClean="0"/>
              <a:t>Client side injection</a:t>
            </a:r>
            <a:endParaRPr lang="en-GB" sz="2400" dirty="0"/>
          </a:p>
        </p:txBody>
      </p:sp>
      <p:sp>
        <p:nvSpPr>
          <p:cNvPr id="3" name="Content Placeholder 2"/>
          <p:cNvSpPr>
            <a:spLocks noGrp="1"/>
          </p:cNvSpPr>
          <p:nvPr>
            <p:ph idx="1"/>
          </p:nvPr>
        </p:nvSpPr>
        <p:spPr>
          <a:xfrm>
            <a:off x="838200" y="1690688"/>
            <a:ext cx="10515600" cy="4899297"/>
          </a:xfrm>
        </p:spPr>
        <p:txBody>
          <a:bodyPr>
            <a:normAutofit/>
          </a:bodyPr>
          <a:lstStyle/>
          <a:p>
            <a:r>
              <a:rPr lang="en-GB" b="1" dirty="0" smtClean="0"/>
              <a:t>Android Specific Best Practices:</a:t>
            </a:r>
          </a:p>
          <a:p>
            <a:pPr lvl="1"/>
            <a:r>
              <a:rPr lang="en-GB" b="1" dirty="0" smtClean="0"/>
              <a:t>SQL Injection: </a:t>
            </a:r>
            <a:r>
              <a:rPr lang="en-GB" dirty="0" smtClean="0"/>
              <a:t>When dealing with dynamic queries or Content-</a:t>
            </a:r>
            <a:r>
              <a:rPr lang="en-GB" dirty="0"/>
              <a:t>-‐</a:t>
            </a:r>
            <a:r>
              <a:rPr lang="en-GB" dirty="0" smtClean="0"/>
              <a:t>Providers ensure you are using parameterized queries.</a:t>
            </a:r>
          </a:p>
          <a:p>
            <a:pPr lvl="1"/>
            <a:r>
              <a:rPr lang="en-GB" b="1" dirty="0" smtClean="0"/>
              <a:t>JavaScript Injection (</a:t>
            </a:r>
            <a:r>
              <a:rPr lang="en-GB" b="1" dirty="0"/>
              <a:t>XSS</a:t>
            </a:r>
            <a:r>
              <a:rPr lang="en-GB" b="1" dirty="0" smtClean="0"/>
              <a:t>): </a:t>
            </a:r>
            <a:r>
              <a:rPr lang="en-GB" dirty="0" smtClean="0"/>
              <a:t>Verify that JavaScript and Plugin support is disabled for any </a:t>
            </a:r>
            <a:r>
              <a:rPr lang="en-GB" dirty="0" err="1" smtClean="0"/>
              <a:t>WebViews</a:t>
            </a:r>
            <a:r>
              <a:rPr lang="en-GB" dirty="0" smtClean="0"/>
              <a:t> (usually the default). </a:t>
            </a:r>
          </a:p>
          <a:p>
            <a:pPr lvl="1"/>
            <a:r>
              <a:rPr lang="en-GB" b="1" dirty="0"/>
              <a:t>L</a:t>
            </a:r>
            <a:r>
              <a:rPr lang="en-GB" b="1" dirty="0" smtClean="0"/>
              <a:t>ocal File Inclusion: </a:t>
            </a:r>
            <a:r>
              <a:rPr lang="en-GB" dirty="0" smtClean="0"/>
              <a:t>Verify that File System Access is disabled for any </a:t>
            </a:r>
            <a:r>
              <a:rPr lang="en-GB" dirty="0" err="1" smtClean="0"/>
              <a:t>WebViews</a:t>
            </a:r>
            <a:r>
              <a:rPr lang="en-GB" dirty="0" smtClean="0"/>
              <a:t> (</a:t>
            </a:r>
            <a:r>
              <a:rPr lang="en-GB" dirty="0" err="1"/>
              <a:t>webview.getSepngs</a:t>
            </a:r>
            <a:r>
              <a:rPr lang="en-GB" dirty="0"/>
              <a:t>().</a:t>
            </a:r>
            <a:r>
              <a:rPr lang="en-GB" dirty="0" err="1"/>
              <a:t>setAllowFileAccess</a:t>
            </a:r>
            <a:r>
              <a:rPr lang="en-GB" dirty="0"/>
              <a:t>(false</a:t>
            </a:r>
            <a:r>
              <a:rPr lang="en-GB" dirty="0" smtClean="0"/>
              <a:t>);). </a:t>
            </a:r>
            <a:endParaRPr lang="en-GB" dirty="0"/>
          </a:p>
          <a:p>
            <a:pPr lvl="1"/>
            <a:r>
              <a:rPr lang="en-GB" b="1" dirty="0" smtClean="0"/>
              <a:t>Intent Injection/Fuzzing: </a:t>
            </a:r>
            <a:r>
              <a:rPr lang="en-GB" dirty="0" smtClean="0"/>
              <a:t>Verify actions and data are validated via an Intent Filter for all Activities.  </a:t>
            </a:r>
            <a:endParaRPr lang="en-GB" dirty="0"/>
          </a:p>
        </p:txBody>
      </p:sp>
    </p:spTree>
    <p:extLst>
      <p:ext uri="{BB962C8B-B14F-4D97-AF65-F5344CB8AC3E}">
        <p14:creationId xmlns:p14="http://schemas.microsoft.com/office/powerpoint/2010/main" val="532724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OWASP Mobile Top 10 Risks </a:t>
            </a:r>
            <a:r>
              <a:rPr lang="en-GB" sz="4000" b="1" dirty="0" smtClean="0"/>
              <a:t>2014</a:t>
            </a:r>
            <a:r>
              <a:rPr lang="en-GB" sz="3600" b="1" dirty="0" smtClean="0"/>
              <a:t>: </a:t>
            </a:r>
            <a:r>
              <a:rPr lang="en-GB" b="1" dirty="0" smtClean="0"/>
              <a:t>Security decisions via  untrusted Inputs</a:t>
            </a:r>
            <a:endParaRPr lang="en-GB" sz="2400" dirty="0"/>
          </a:p>
        </p:txBody>
      </p:sp>
      <p:sp>
        <p:nvSpPr>
          <p:cNvPr id="3" name="Content Placeholder 2"/>
          <p:cNvSpPr>
            <a:spLocks noGrp="1"/>
          </p:cNvSpPr>
          <p:nvPr>
            <p:ph idx="1"/>
          </p:nvPr>
        </p:nvSpPr>
        <p:spPr>
          <a:xfrm>
            <a:off x="838200" y="1690688"/>
            <a:ext cx="10515600" cy="4899297"/>
          </a:xfrm>
        </p:spPr>
        <p:txBody>
          <a:bodyPr>
            <a:normAutofit/>
          </a:bodyPr>
          <a:lstStyle/>
          <a:p>
            <a:r>
              <a:rPr lang="en-GB" b="1" dirty="0" smtClean="0"/>
              <a:t>iOS Specific Examples: </a:t>
            </a:r>
            <a:r>
              <a:rPr lang="en-GB" dirty="0" smtClean="0"/>
              <a:t>– </a:t>
            </a:r>
          </a:p>
          <a:p>
            <a:pPr lvl="1"/>
            <a:r>
              <a:rPr lang="en-GB" dirty="0" smtClean="0"/>
              <a:t>Do not use the deprecated </a:t>
            </a:r>
            <a:r>
              <a:rPr lang="en-GB" dirty="0" err="1" smtClean="0"/>
              <a:t>handleOpenURL</a:t>
            </a:r>
            <a:r>
              <a:rPr lang="en-GB" dirty="0" smtClean="0"/>
              <a:t> method to handle URL Scheme calls. This method does not contain an argument containing the </a:t>
            </a:r>
            <a:r>
              <a:rPr lang="en-GB" dirty="0" err="1" smtClean="0"/>
              <a:t>BundleID</a:t>
            </a:r>
            <a:r>
              <a:rPr lang="en-GB" dirty="0" smtClean="0"/>
              <a:t> of the source application. </a:t>
            </a:r>
            <a:endParaRPr lang="en-GB" dirty="0"/>
          </a:p>
          <a:p>
            <a:pPr lvl="1"/>
            <a:r>
              <a:rPr lang="en-GB" dirty="0" smtClean="0"/>
              <a:t>Instead use the </a:t>
            </a:r>
            <a:r>
              <a:rPr lang="en-GB" dirty="0" err="1" smtClean="0"/>
              <a:t>openURL:sourceApplication:annotation</a:t>
            </a:r>
            <a:r>
              <a:rPr lang="en-GB" dirty="0" smtClean="0"/>
              <a:t> method and validation the </a:t>
            </a:r>
            <a:r>
              <a:rPr lang="en-GB" dirty="0" err="1" smtClean="0"/>
              <a:t>sourceApplication</a:t>
            </a:r>
            <a:r>
              <a:rPr lang="en-GB" dirty="0" smtClean="0"/>
              <a:t> argument against a white-</a:t>
            </a:r>
            <a:r>
              <a:rPr lang="en-GB" dirty="0"/>
              <a:t>-‐</a:t>
            </a:r>
            <a:r>
              <a:rPr lang="en-GB" dirty="0" smtClean="0"/>
              <a:t>list of trusted applications </a:t>
            </a:r>
          </a:p>
          <a:p>
            <a:pPr lvl="1"/>
            <a:r>
              <a:rPr lang="en-GB" dirty="0" smtClean="0"/>
              <a:t>Do not use the iOS Pasteboard for IPC communications, as it is susceptible to being set or read by all third party apps on the device. </a:t>
            </a:r>
            <a:endParaRPr lang="en-GB" dirty="0"/>
          </a:p>
        </p:txBody>
      </p:sp>
    </p:spTree>
    <p:extLst>
      <p:ext uri="{BB962C8B-B14F-4D97-AF65-F5344CB8AC3E}">
        <p14:creationId xmlns:p14="http://schemas.microsoft.com/office/powerpoint/2010/main" val="108451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err="1" smtClean="0"/>
              <a:t>Microso</a:t>
            </a:r>
            <a:r>
              <a:rPr lang="ga-IE" b="1" dirty="0" smtClean="0"/>
              <a:t>ft</a:t>
            </a:r>
            <a:r>
              <a:rPr lang="en-IE" b="1" dirty="0" smtClean="0"/>
              <a:t>: Security</a:t>
            </a:r>
            <a:r>
              <a:rPr lang="ga-IE" b="1" dirty="0" smtClean="0"/>
              <a:t> </a:t>
            </a:r>
            <a:r>
              <a:rPr lang="en-IE" b="1" dirty="0" smtClean="0"/>
              <a:t>Development</a:t>
            </a:r>
            <a:r>
              <a:rPr lang="en-IE" b="1" dirty="0"/>
              <a:t>	</a:t>
            </a:r>
            <a:r>
              <a:rPr lang="en-IE" b="1" dirty="0" smtClean="0"/>
              <a:t> </a:t>
            </a:r>
            <a:r>
              <a:rPr lang="en-IE" b="1" dirty="0" err="1" smtClean="0"/>
              <a:t>Lifecy</a:t>
            </a:r>
            <a:r>
              <a:rPr lang="ga-IE" b="1" dirty="0" smtClean="0"/>
              <a:t>c</a:t>
            </a:r>
            <a:r>
              <a:rPr lang="en-IE" b="1" dirty="0" smtClean="0"/>
              <a:t>le</a:t>
            </a:r>
            <a:r>
              <a:rPr lang="en-IE" b="1" dirty="0"/>
              <a:t>	   </a:t>
            </a:r>
            <a:r>
              <a:rPr lang="en-IE" dirty="0"/>
              <a:t/>
            </a:r>
            <a:br>
              <a:rPr lang="en-IE" dirty="0"/>
            </a:br>
            <a:endParaRPr lang="en-IE" dirty="0"/>
          </a:p>
        </p:txBody>
      </p:sp>
      <p:sp>
        <p:nvSpPr>
          <p:cNvPr id="3" name="Content Placeholder 2"/>
          <p:cNvSpPr>
            <a:spLocks noGrp="1"/>
          </p:cNvSpPr>
          <p:nvPr>
            <p:ph idx="1"/>
          </p:nvPr>
        </p:nvSpPr>
        <p:spPr/>
        <p:txBody>
          <a:bodyPr>
            <a:normAutofit/>
          </a:bodyPr>
          <a:lstStyle/>
          <a:p>
            <a:r>
              <a:rPr lang="en-IE" b="1" dirty="0" smtClean="0"/>
              <a:t>Practice </a:t>
            </a:r>
            <a:r>
              <a:rPr lang="en-IE" b="1" dirty="0"/>
              <a:t>#3</a:t>
            </a:r>
            <a:r>
              <a:rPr lang="en-IE" b="1" dirty="0" smtClean="0"/>
              <a:t>: Create Quality Gates/Bug </a:t>
            </a:r>
            <a:r>
              <a:rPr lang="en-IE" b="1" dirty="0"/>
              <a:t>Bars	   </a:t>
            </a:r>
          </a:p>
          <a:p>
            <a:pPr lvl="1" fontAlgn="base"/>
            <a:r>
              <a:rPr lang="en-IE" dirty="0" smtClean="0"/>
              <a:t>Define</a:t>
            </a:r>
            <a:r>
              <a:rPr lang="ga-IE" dirty="0"/>
              <a:t> </a:t>
            </a:r>
            <a:r>
              <a:rPr lang="en-IE" dirty="0" smtClean="0"/>
              <a:t>minimum acceptable levels of security and privacy </a:t>
            </a:r>
            <a:r>
              <a:rPr lang="en-IE" dirty="0"/>
              <a:t>quality	   </a:t>
            </a:r>
          </a:p>
          <a:p>
            <a:pPr lvl="1" fontAlgn="base"/>
            <a:r>
              <a:rPr lang="en-IE" dirty="0" smtClean="0"/>
              <a:t>Set a meaningful bug bar(i.e.,</a:t>
            </a:r>
            <a:r>
              <a:rPr lang="ga-IE" dirty="0" smtClean="0"/>
              <a:t> </a:t>
            </a:r>
            <a:r>
              <a:rPr lang="en-IE" dirty="0" smtClean="0"/>
              <a:t>severity thresholds of security </a:t>
            </a:r>
            <a:r>
              <a:rPr lang="en-IE" dirty="0"/>
              <a:t>vulnerabilities)	   	   </a:t>
            </a:r>
          </a:p>
          <a:p>
            <a:r>
              <a:rPr lang="en-IE" b="1" dirty="0" smtClean="0"/>
              <a:t>Practice </a:t>
            </a:r>
            <a:r>
              <a:rPr lang="en-IE" b="1" dirty="0"/>
              <a:t>#4</a:t>
            </a:r>
            <a:r>
              <a:rPr lang="en-IE" b="1" dirty="0" smtClean="0"/>
              <a:t>: Perform </a:t>
            </a:r>
            <a:r>
              <a:rPr lang="en-IE" b="1" dirty="0"/>
              <a:t>Security	</a:t>
            </a:r>
            <a:r>
              <a:rPr lang="en-IE" b="1" dirty="0" smtClean="0"/>
              <a:t>and Privacy Risk </a:t>
            </a:r>
            <a:r>
              <a:rPr lang="en-IE" b="1" dirty="0"/>
              <a:t>Assessments	   </a:t>
            </a:r>
          </a:p>
          <a:p>
            <a:pPr lvl="1"/>
            <a:r>
              <a:rPr lang="en-IE" dirty="0" smtClean="0"/>
              <a:t>Examine</a:t>
            </a:r>
            <a:r>
              <a:rPr lang="ga-IE" dirty="0"/>
              <a:t> </a:t>
            </a:r>
            <a:r>
              <a:rPr lang="en-IE" dirty="0" smtClean="0"/>
              <a:t>software</a:t>
            </a:r>
            <a:r>
              <a:rPr lang="ga-IE" dirty="0"/>
              <a:t> </a:t>
            </a:r>
            <a:r>
              <a:rPr lang="en-IE" dirty="0" smtClean="0"/>
              <a:t>design based on</a:t>
            </a:r>
            <a:r>
              <a:rPr lang="ga-IE" dirty="0" smtClean="0"/>
              <a:t> </a:t>
            </a:r>
            <a:r>
              <a:rPr lang="en-IE" dirty="0" smtClean="0"/>
              <a:t>costs and regulatory </a:t>
            </a:r>
            <a:r>
              <a:rPr lang="en-IE" dirty="0"/>
              <a:t>requirements	   </a:t>
            </a:r>
            <a:endParaRPr lang="ga-IE" dirty="0" smtClean="0"/>
          </a:p>
          <a:p>
            <a:pPr lvl="1"/>
            <a:r>
              <a:rPr lang="en-IE" dirty="0" err="1" smtClean="0"/>
              <a:t>Iden</a:t>
            </a:r>
            <a:r>
              <a:rPr lang="ga-IE" dirty="0" smtClean="0"/>
              <a:t>ti</a:t>
            </a:r>
            <a:r>
              <a:rPr lang="en-IE" dirty="0" err="1" smtClean="0"/>
              <a:t>fy</a:t>
            </a:r>
            <a:r>
              <a:rPr lang="en-IE" dirty="0" smtClean="0"/>
              <a:t> need for</a:t>
            </a:r>
            <a:r>
              <a:rPr lang="ga-IE" dirty="0" smtClean="0"/>
              <a:t> </a:t>
            </a:r>
            <a:r>
              <a:rPr lang="en-IE" dirty="0" smtClean="0"/>
              <a:t>threat</a:t>
            </a:r>
            <a:r>
              <a:rPr lang="en-IE" dirty="0"/>
              <a:t>	</a:t>
            </a:r>
            <a:r>
              <a:rPr lang="en-IE" dirty="0" err="1" smtClean="0"/>
              <a:t>modeling</a:t>
            </a:r>
            <a:r>
              <a:rPr lang="en-IE" dirty="0" smtClean="0"/>
              <a:t> and security </a:t>
            </a:r>
            <a:r>
              <a:rPr lang="en-IE" dirty="0"/>
              <a:t>design	</a:t>
            </a:r>
            <a:r>
              <a:rPr lang="en-IE" dirty="0" smtClean="0"/>
              <a:t>reviews</a:t>
            </a:r>
            <a:r>
              <a:rPr lang="en-IE" dirty="0"/>
              <a:t>	</a:t>
            </a:r>
          </a:p>
        </p:txBody>
      </p:sp>
    </p:spTree>
    <p:extLst>
      <p:ext uri="{BB962C8B-B14F-4D97-AF65-F5344CB8AC3E}">
        <p14:creationId xmlns:p14="http://schemas.microsoft.com/office/powerpoint/2010/main" val="4184081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OWASP Mobile Top 10 Risks </a:t>
            </a:r>
            <a:r>
              <a:rPr lang="en-GB" sz="4000" b="1" dirty="0" smtClean="0"/>
              <a:t>2014</a:t>
            </a:r>
            <a:r>
              <a:rPr lang="en-GB" sz="3600" b="1" dirty="0" smtClean="0"/>
              <a:t>: </a:t>
            </a:r>
            <a:r>
              <a:rPr lang="en-GB" b="1" dirty="0" smtClean="0"/>
              <a:t>Improper session handling</a:t>
            </a:r>
            <a:endParaRPr lang="en-GB" sz="2400" dirty="0"/>
          </a:p>
        </p:txBody>
      </p:sp>
      <p:sp>
        <p:nvSpPr>
          <p:cNvPr id="3" name="Content Placeholder 2"/>
          <p:cNvSpPr>
            <a:spLocks noGrp="1"/>
          </p:cNvSpPr>
          <p:nvPr>
            <p:ph idx="1"/>
          </p:nvPr>
        </p:nvSpPr>
        <p:spPr>
          <a:xfrm>
            <a:off x="838200" y="1690688"/>
            <a:ext cx="10515600" cy="4899297"/>
          </a:xfrm>
        </p:spPr>
        <p:txBody>
          <a:bodyPr>
            <a:normAutofit/>
          </a:bodyPr>
          <a:lstStyle/>
          <a:p>
            <a:r>
              <a:rPr lang="en-GB" dirty="0" smtClean="0"/>
              <a:t>Failure to Invalidate Sessions on the Backend </a:t>
            </a:r>
          </a:p>
          <a:p>
            <a:pPr lvl="1"/>
            <a:r>
              <a:rPr lang="en-GB" dirty="0" smtClean="0"/>
              <a:t>Many developers invalidate sessions on the mobile app and not on the server side, leaving a major  window of opportunity for attackers who are using HTTP manipulation tools. Ensure that all session invalidation events are executed on the server side and not just on the mobile app. </a:t>
            </a:r>
            <a:endParaRPr lang="en-GB" dirty="0"/>
          </a:p>
          <a:p>
            <a:pPr lvl="1"/>
            <a:r>
              <a:rPr lang="en-GB" dirty="0" smtClean="0"/>
              <a:t>Lack of Adequate Timeout Protection </a:t>
            </a:r>
          </a:p>
          <a:p>
            <a:pPr lvl="2"/>
            <a:r>
              <a:rPr lang="en-GB" dirty="0" smtClean="0"/>
              <a:t>Good timeout periods vary widely according to the sensitivity of the app, one's own risk profile, etc., but some good guidelines are: </a:t>
            </a:r>
          </a:p>
          <a:p>
            <a:pPr lvl="3"/>
            <a:r>
              <a:rPr lang="en-GB" dirty="0" smtClean="0"/>
              <a:t>15 minutes for high security applications </a:t>
            </a:r>
          </a:p>
          <a:p>
            <a:pPr lvl="3"/>
            <a:r>
              <a:rPr lang="en-GB" dirty="0" smtClean="0"/>
              <a:t>30 minutes for medium security applications </a:t>
            </a:r>
          </a:p>
          <a:p>
            <a:pPr lvl="3"/>
            <a:r>
              <a:rPr lang="en-GB" dirty="0" smtClean="0"/>
              <a:t>1 hour for low security applications  </a:t>
            </a:r>
            <a:endParaRPr lang="en-GB" dirty="0"/>
          </a:p>
        </p:txBody>
      </p:sp>
    </p:spTree>
    <p:extLst>
      <p:ext uri="{BB962C8B-B14F-4D97-AF65-F5344CB8AC3E}">
        <p14:creationId xmlns:p14="http://schemas.microsoft.com/office/powerpoint/2010/main" val="3525774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OWASP Mobile Top 10 Risks </a:t>
            </a:r>
            <a:r>
              <a:rPr lang="en-GB" sz="4000" b="1" dirty="0" smtClean="0"/>
              <a:t>2014</a:t>
            </a:r>
            <a:r>
              <a:rPr lang="en-GB" sz="3600" b="1" dirty="0" smtClean="0"/>
              <a:t>: </a:t>
            </a:r>
            <a:r>
              <a:rPr lang="en-GB" b="1" dirty="0" smtClean="0"/>
              <a:t>Improper session handling</a:t>
            </a:r>
            <a:endParaRPr lang="en-GB" sz="2400" dirty="0"/>
          </a:p>
        </p:txBody>
      </p:sp>
      <p:sp>
        <p:nvSpPr>
          <p:cNvPr id="3" name="Content Placeholder 2"/>
          <p:cNvSpPr>
            <a:spLocks noGrp="1"/>
          </p:cNvSpPr>
          <p:nvPr>
            <p:ph idx="1"/>
          </p:nvPr>
        </p:nvSpPr>
        <p:spPr>
          <a:xfrm>
            <a:off x="838200" y="1690688"/>
            <a:ext cx="10515600" cy="4899297"/>
          </a:xfrm>
        </p:spPr>
        <p:txBody>
          <a:bodyPr>
            <a:normAutofit/>
          </a:bodyPr>
          <a:lstStyle/>
          <a:p>
            <a:r>
              <a:rPr lang="en-GB" dirty="0" smtClean="0"/>
              <a:t>Failure to Properly Rotate Cookies </a:t>
            </a:r>
          </a:p>
          <a:p>
            <a:pPr lvl="1"/>
            <a:r>
              <a:rPr lang="en-GB" dirty="0" smtClean="0"/>
              <a:t>Another major problem with session management implementations is the failure to properly reset cookies during authentication state changes. Authentication state changes include events like: </a:t>
            </a:r>
          </a:p>
          <a:p>
            <a:pPr lvl="2"/>
            <a:r>
              <a:rPr lang="en-GB" dirty="0" smtClean="0"/>
              <a:t>Switching from an anonymous user to a logged in user </a:t>
            </a:r>
          </a:p>
          <a:p>
            <a:pPr lvl="2"/>
            <a:r>
              <a:rPr lang="en-GB" dirty="0" smtClean="0"/>
              <a:t>Switching from  any logged in user to another logged in user </a:t>
            </a:r>
          </a:p>
          <a:p>
            <a:pPr lvl="2"/>
            <a:r>
              <a:rPr lang="en-GB" dirty="0" smtClean="0"/>
              <a:t>Switching from a regular user to a privileged user </a:t>
            </a:r>
          </a:p>
          <a:p>
            <a:pPr lvl="2"/>
            <a:r>
              <a:rPr lang="en-GB" dirty="0" smtClean="0"/>
              <a:t>Timeouts </a:t>
            </a:r>
            <a:endParaRPr lang="en-GB" dirty="0"/>
          </a:p>
          <a:p>
            <a:pPr lvl="1"/>
            <a:r>
              <a:rPr lang="en-GB" dirty="0" smtClean="0"/>
              <a:t>Insecure Token Creation</a:t>
            </a:r>
          </a:p>
          <a:p>
            <a:pPr lvl="2"/>
            <a:r>
              <a:rPr lang="en-GB" dirty="0" smtClean="0"/>
              <a:t>In addition to properly invalidating tokens (on the server side) during key application events, it's also crucial that the tokens themselves are generated properly. Just as with encryption algorithms, developers should use well-</a:t>
            </a:r>
            <a:r>
              <a:rPr lang="en-GB" dirty="0"/>
              <a:t>-‐</a:t>
            </a:r>
            <a:r>
              <a:rPr lang="en-GB" dirty="0" smtClean="0"/>
              <a:t>established and industry-</a:t>
            </a:r>
            <a:r>
              <a:rPr lang="en-GB" dirty="0"/>
              <a:t>-‐</a:t>
            </a:r>
            <a:r>
              <a:rPr lang="en-GB" dirty="0" smtClean="0"/>
              <a:t>standard methods of created tokens. They should be sufficiently long, complex, and pseudo-</a:t>
            </a:r>
            <a:r>
              <a:rPr lang="en-GB" dirty="0"/>
              <a:t>-‐</a:t>
            </a:r>
            <a:r>
              <a:rPr lang="en-GB" dirty="0" smtClean="0"/>
              <a:t>random so as to be resistant to guessing/anticipation attacks</a:t>
            </a:r>
            <a:r>
              <a:rPr lang="en-GB" dirty="0"/>
              <a:t>.</a:t>
            </a:r>
          </a:p>
        </p:txBody>
      </p:sp>
    </p:spTree>
    <p:extLst>
      <p:ext uri="{BB962C8B-B14F-4D97-AF65-F5344CB8AC3E}">
        <p14:creationId xmlns:p14="http://schemas.microsoft.com/office/powerpoint/2010/main" val="1960244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OWASP Mobile Top 10 Risks </a:t>
            </a:r>
            <a:r>
              <a:rPr lang="en-GB" sz="4000" b="1" dirty="0" smtClean="0"/>
              <a:t>2014</a:t>
            </a:r>
            <a:r>
              <a:rPr lang="en-GB" sz="3600" b="1" dirty="0" smtClean="0"/>
              <a:t>: </a:t>
            </a:r>
            <a:r>
              <a:rPr lang="en-GB" b="1" dirty="0"/>
              <a:t>lack of binary protection</a:t>
            </a:r>
            <a:endParaRPr lang="en-GB" sz="2400" dirty="0"/>
          </a:p>
        </p:txBody>
      </p:sp>
      <p:sp>
        <p:nvSpPr>
          <p:cNvPr id="3" name="Content Placeholder 2"/>
          <p:cNvSpPr>
            <a:spLocks noGrp="1"/>
          </p:cNvSpPr>
          <p:nvPr>
            <p:ph idx="1"/>
          </p:nvPr>
        </p:nvSpPr>
        <p:spPr>
          <a:xfrm>
            <a:off x="838200" y="1690688"/>
            <a:ext cx="10515600" cy="4899297"/>
          </a:xfrm>
        </p:spPr>
        <p:txBody>
          <a:bodyPr>
            <a:normAutofit fontScale="92500" lnSpcReduction="10000"/>
          </a:bodyPr>
          <a:lstStyle/>
          <a:p>
            <a:r>
              <a:rPr lang="en-GB" dirty="0"/>
              <a:t>First</a:t>
            </a:r>
            <a:r>
              <a:rPr lang="en-GB" dirty="0" smtClean="0"/>
              <a:t>, the application must follow secure coding techniques for the following security components within the mobile app: </a:t>
            </a:r>
          </a:p>
          <a:p>
            <a:pPr lvl="1"/>
            <a:r>
              <a:rPr lang="en-GB" dirty="0" smtClean="0"/>
              <a:t>Jailbreak Detection Controls; </a:t>
            </a:r>
          </a:p>
          <a:p>
            <a:pPr lvl="1"/>
            <a:r>
              <a:rPr lang="en-GB" dirty="0" smtClean="0"/>
              <a:t>Checksum Controls; </a:t>
            </a:r>
          </a:p>
          <a:p>
            <a:pPr lvl="1"/>
            <a:r>
              <a:rPr lang="en-GB" dirty="0" smtClean="0"/>
              <a:t>Certificate Pinning Controls; </a:t>
            </a:r>
          </a:p>
          <a:p>
            <a:pPr lvl="1"/>
            <a:r>
              <a:rPr lang="en-GB" dirty="0" smtClean="0"/>
              <a:t>Debugger Detection Controls. </a:t>
            </a:r>
            <a:endParaRPr lang="en-GB" dirty="0"/>
          </a:p>
          <a:p>
            <a:r>
              <a:rPr lang="en-GB" dirty="0" smtClean="0"/>
              <a:t>Next, the app must adequately mitigate two different technical risks that the above controls are exposed to: –</a:t>
            </a:r>
          </a:p>
          <a:p>
            <a:pPr lvl="1"/>
            <a:r>
              <a:rPr lang="en-GB" dirty="0" smtClean="0"/>
              <a:t>The organization building the app must adequately prevent an adversary from analysing and reverse engineering the app using static or dynamic analysis techniques; </a:t>
            </a:r>
          </a:p>
          <a:p>
            <a:pPr lvl="1"/>
            <a:r>
              <a:rPr lang="en-GB" dirty="0" smtClean="0"/>
              <a:t>The mobile app must be able to detect at runtime that code has been added or changed from what it knows about its integrity at compile time. The app must be able to react appropriately at runtime to a code </a:t>
            </a:r>
            <a:r>
              <a:rPr lang="en-GB" smtClean="0"/>
              <a:t>integrity violation</a:t>
            </a:r>
            <a:endParaRPr lang="en-GB" dirty="0"/>
          </a:p>
        </p:txBody>
      </p:sp>
    </p:spTree>
    <p:extLst>
      <p:ext uri="{BB962C8B-B14F-4D97-AF65-F5344CB8AC3E}">
        <p14:creationId xmlns:p14="http://schemas.microsoft.com/office/powerpoint/2010/main" val="185259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err="1" smtClean="0"/>
              <a:t>Microso</a:t>
            </a:r>
            <a:r>
              <a:rPr lang="ga-IE" b="1" dirty="0" smtClean="0"/>
              <a:t>ft</a:t>
            </a:r>
            <a:r>
              <a:rPr lang="en-IE" b="1" dirty="0" smtClean="0"/>
              <a:t>:</a:t>
            </a:r>
            <a:r>
              <a:rPr lang="ga-IE" b="1" dirty="0"/>
              <a:t> </a:t>
            </a:r>
            <a:r>
              <a:rPr lang="en-IE" b="1" dirty="0" smtClean="0"/>
              <a:t>Security</a:t>
            </a:r>
            <a:r>
              <a:rPr lang="ga-IE" b="1" dirty="0" smtClean="0"/>
              <a:t> </a:t>
            </a:r>
            <a:r>
              <a:rPr lang="en-IE" b="1" dirty="0" smtClean="0"/>
              <a:t>Development</a:t>
            </a:r>
            <a:r>
              <a:rPr lang="en-IE" b="1" dirty="0"/>
              <a:t>	</a:t>
            </a:r>
            <a:r>
              <a:rPr lang="en-IE" b="1" dirty="0" smtClean="0"/>
              <a:t> </a:t>
            </a:r>
            <a:r>
              <a:rPr lang="en-IE" b="1" dirty="0" err="1" smtClean="0"/>
              <a:t>Lifecy</a:t>
            </a:r>
            <a:r>
              <a:rPr lang="ga-IE" b="1" dirty="0" smtClean="0"/>
              <a:t>c</a:t>
            </a:r>
            <a:r>
              <a:rPr lang="en-IE" b="1" dirty="0" smtClean="0"/>
              <a:t>le</a:t>
            </a:r>
            <a:r>
              <a:rPr lang="en-IE" b="1" dirty="0"/>
              <a:t>	   </a:t>
            </a:r>
            <a:r>
              <a:rPr lang="en-IE" dirty="0"/>
              <a:t/>
            </a:r>
            <a:br>
              <a:rPr lang="en-IE" dirty="0"/>
            </a:br>
            <a:endParaRPr lang="en-IE" dirty="0"/>
          </a:p>
        </p:txBody>
      </p:sp>
      <p:sp>
        <p:nvSpPr>
          <p:cNvPr id="3" name="Content Placeholder 2"/>
          <p:cNvSpPr>
            <a:spLocks noGrp="1"/>
          </p:cNvSpPr>
          <p:nvPr>
            <p:ph idx="1"/>
          </p:nvPr>
        </p:nvSpPr>
        <p:spPr/>
        <p:txBody>
          <a:bodyPr>
            <a:normAutofit/>
          </a:bodyPr>
          <a:lstStyle/>
          <a:p>
            <a:pPr marL="0" indent="0">
              <a:buNone/>
            </a:pPr>
            <a:r>
              <a:rPr lang="en-IE" b="1" dirty="0"/>
              <a:t>Phase	</a:t>
            </a:r>
            <a:r>
              <a:rPr lang="en-IE" b="1" dirty="0" smtClean="0"/>
              <a:t>Three: </a:t>
            </a:r>
            <a:r>
              <a:rPr lang="en-IE" b="1" dirty="0"/>
              <a:t>Design	   </a:t>
            </a:r>
            <a:endParaRPr lang="ga-IE" b="1" dirty="0" smtClean="0"/>
          </a:p>
          <a:p>
            <a:pPr marL="0" indent="0">
              <a:buNone/>
            </a:pPr>
            <a:r>
              <a:rPr lang="en-IE" dirty="0" smtClean="0"/>
              <a:t>•</a:t>
            </a:r>
            <a:r>
              <a:rPr lang="en-IE" dirty="0"/>
              <a:t>  </a:t>
            </a:r>
            <a:r>
              <a:rPr lang="en-IE" b="1" dirty="0" smtClean="0"/>
              <a:t>Practice  #</a:t>
            </a:r>
            <a:r>
              <a:rPr lang="ga-IE" b="1" dirty="0"/>
              <a:t>5</a:t>
            </a:r>
            <a:r>
              <a:rPr lang="en-IE" b="1" dirty="0" smtClean="0"/>
              <a:t>:</a:t>
            </a:r>
            <a:r>
              <a:rPr lang="ga-IE" b="1" dirty="0"/>
              <a:t> </a:t>
            </a:r>
            <a:r>
              <a:rPr lang="en-IE" b="1" dirty="0" smtClean="0"/>
              <a:t>Establish Design </a:t>
            </a:r>
            <a:r>
              <a:rPr lang="en-IE" b="1" dirty="0"/>
              <a:t>Requirements	   </a:t>
            </a:r>
          </a:p>
          <a:p>
            <a:pPr lvl="1" fontAlgn="base"/>
            <a:r>
              <a:rPr lang="en-IE" dirty="0" smtClean="0"/>
              <a:t>Address security</a:t>
            </a:r>
            <a:r>
              <a:rPr lang="ga-IE" dirty="0" smtClean="0"/>
              <a:t> </a:t>
            </a:r>
            <a:r>
              <a:rPr lang="en-IE" dirty="0" smtClean="0"/>
              <a:t>and privacy concerns early to minimize the risk of </a:t>
            </a:r>
            <a:r>
              <a:rPr lang="en-IE" dirty="0"/>
              <a:t>schedule	   </a:t>
            </a:r>
            <a:r>
              <a:rPr lang="en-IE" dirty="0" err="1" smtClean="0"/>
              <a:t>disrup</a:t>
            </a:r>
            <a:r>
              <a:rPr lang="ga-IE" dirty="0" smtClean="0"/>
              <a:t>tio</a:t>
            </a:r>
            <a:r>
              <a:rPr lang="en-IE" dirty="0" smtClean="0"/>
              <a:t>ns and reduce a project's </a:t>
            </a:r>
            <a:r>
              <a:rPr lang="en-IE" dirty="0"/>
              <a:t>expense.	   </a:t>
            </a:r>
          </a:p>
          <a:p>
            <a:pPr lvl="1" fontAlgn="base"/>
            <a:r>
              <a:rPr lang="en-IE" dirty="0" smtClean="0"/>
              <a:t>Validate all</a:t>
            </a:r>
            <a:r>
              <a:rPr lang="ga-IE" dirty="0" smtClean="0"/>
              <a:t> </a:t>
            </a:r>
            <a:r>
              <a:rPr lang="en-IE" dirty="0" smtClean="0"/>
              <a:t>design specifications against a functional </a:t>
            </a:r>
            <a:r>
              <a:rPr lang="en-IE" dirty="0" err="1" smtClean="0"/>
              <a:t>specifica</a:t>
            </a:r>
            <a:r>
              <a:rPr lang="ga-IE" dirty="0" smtClean="0"/>
              <a:t>ti</a:t>
            </a:r>
            <a:r>
              <a:rPr lang="en-IE" dirty="0" smtClean="0"/>
              <a:t>on</a:t>
            </a:r>
            <a:r>
              <a:rPr lang="en-IE" dirty="0"/>
              <a:t>	   	   </a:t>
            </a:r>
          </a:p>
          <a:p>
            <a:r>
              <a:rPr lang="en-IE" b="1" dirty="0" smtClean="0"/>
              <a:t>Practice </a:t>
            </a:r>
            <a:r>
              <a:rPr lang="en-IE" b="1" dirty="0"/>
              <a:t>#</a:t>
            </a:r>
            <a:r>
              <a:rPr lang="en-IE" b="1" dirty="0" smtClean="0"/>
              <a:t>6:</a:t>
            </a:r>
            <a:r>
              <a:rPr lang="ga-IE" b="1" dirty="0" smtClean="0"/>
              <a:t> </a:t>
            </a:r>
            <a:r>
              <a:rPr lang="en-IE" b="1" dirty="0" smtClean="0"/>
              <a:t>Perform A</a:t>
            </a:r>
            <a:r>
              <a:rPr lang="ga-IE" b="1" dirty="0" smtClean="0"/>
              <a:t>tt</a:t>
            </a:r>
            <a:r>
              <a:rPr lang="en-IE" b="1" dirty="0" err="1" smtClean="0"/>
              <a:t>ack</a:t>
            </a:r>
            <a:r>
              <a:rPr lang="en-IE" b="1" dirty="0" smtClean="0"/>
              <a:t> Surface </a:t>
            </a:r>
            <a:r>
              <a:rPr lang="en-IE" b="1" dirty="0"/>
              <a:t>Analysis/Reduction	   </a:t>
            </a:r>
          </a:p>
          <a:p>
            <a:pPr lvl="1" fontAlgn="base"/>
            <a:r>
              <a:rPr lang="en-IE" dirty="0" smtClean="0"/>
              <a:t>Thoroughly </a:t>
            </a:r>
            <a:r>
              <a:rPr lang="en-IE" dirty="0" err="1" smtClean="0"/>
              <a:t>analyze</a:t>
            </a:r>
            <a:r>
              <a:rPr lang="en-IE" dirty="0" smtClean="0"/>
              <a:t> overall Attack </a:t>
            </a:r>
            <a:r>
              <a:rPr lang="en-IE" dirty="0"/>
              <a:t>surface	   	   </a:t>
            </a:r>
          </a:p>
          <a:p>
            <a:pPr lvl="1" fontAlgn="base"/>
            <a:r>
              <a:rPr lang="en-IE" dirty="0" smtClean="0"/>
              <a:t>Disable</a:t>
            </a:r>
            <a:r>
              <a:rPr lang="ga-IE" dirty="0" smtClean="0"/>
              <a:t> </a:t>
            </a:r>
            <a:r>
              <a:rPr lang="en-IE" dirty="0" smtClean="0"/>
              <a:t>or restrict access to system </a:t>
            </a:r>
            <a:r>
              <a:rPr lang="en-IE" dirty="0"/>
              <a:t>services	   </a:t>
            </a:r>
          </a:p>
          <a:p>
            <a:pPr lvl="1"/>
            <a:r>
              <a:rPr lang="en-IE" dirty="0" smtClean="0"/>
              <a:t>Apply the principle of least privilege</a:t>
            </a:r>
            <a:endParaRPr lang="ga-IE" dirty="0" smtClean="0"/>
          </a:p>
          <a:p>
            <a:pPr lvl="1"/>
            <a:r>
              <a:rPr lang="en-IE" dirty="0" smtClean="0"/>
              <a:t>Employing</a:t>
            </a:r>
            <a:r>
              <a:rPr lang="ga-IE" dirty="0" smtClean="0"/>
              <a:t> </a:t>
            </a:r>
            <a:r>
              <a:rPr lang="en-IE" dirty="0" smtClean="0"/>
              <a:t>layered </a:t>
            </a:r>
            <a:r>
              <a:rPr lang="en-IE" dirty="0" err="1"/>
              <a:t>defenses</a:t>
            </a:r>
            <a:endParaRPr lang="en-IE" dirty="0"/>
          </a:p>
        </p:txBody>
      </p:sp>
    </p:spTree>
    <p:extLst>
      <p:ext uri="{BB962C8B-B14F-4D97-AF65-F5344CB8AC3E}">
        <p14:creationId xmlns:p14="http://schemas.microsoft.com/office/powerpoint/2010/main" val="55358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err="1"/>
              <a:t>Microso</a:t>
            </a:r>
            <a:r>
              <a:rPr lang="ga-IE" b="1" dirty="0"/>
              <a:t>ft</a:t>
            </a:r>
            <a:r>
              <a:rPr lang="en-IE" b="1" dirty="0"/>
              <a:t>:</a:t>
            </a:r>
            <a:r>
              <a:rPr lang="ga-IE" b="1" dirty="0"/>
              <a:t> </a:t>
            </a:r>
            <a:r>
              <a:rPr lang="en-IE" b="1" dirty="0"/>
              <a:t>Security</a:t>
            </a:r>
            <a:r>
              <a:rPr lang="ga-IE" b="1" dirty="0"/>
              <a:t> </a:t>
            </a:r>
            <a:r>
              <a:rPr lang="en-IE" b="1" dirty="0"/>
              <a:t>Development	 </a:t>
            </a:r>
            <a:r>
              <a:rPr lang="en-IE" b="1" dirty="0" err="1"/>
              <a:t>Lifecy</a:t>
            </a:r>
            <a:r>
              <a:rPr lang="ga-IE" b="1" dirty="0"/>
              <a:t>c</a:t>
            </a:r>
            <a:r>
              <a:rPr lang="en-IE" b="1" dirty="0"/>
              <a:t>le</a:t>
            </a:r>
            <a:endParaRPr lang="en-IE" dirty="0"/>
          </a:p>
        </p:txBody>
      </p:sp>
      <p:sp>
        <p:nvSpPr>
          <p:cNvPr id="3" name="Content Placeholder 2"/>
          <p:cNvSpPr>
            <a:spLocks noGrp="1"/>
          </p:cNvSpPr>
          <p:nvPr>
            <p:ph idx="1"/>
          </p:nvPr>
        </p:nvSpPr>
        <p:spPr/>
        <p:txBody>
          <a:bodyPr>
            <a:normAutofit/>
          </a:bodyPr>
          <a:lstStyle/>
          <a:p>
            <a:r>
              <a:rPr lang="en-IE" b="1" dirty="0" smtClean="0"/>
              <a:t>Practice</a:t>
            </a:r>
            <a:r>
              <a:rPr lang="ga-IE" b="1" dirty="0"/>
              <a:t> </a:t>
            </a:r>
            <a:r>
              <a:rPr lang="en-IE" b="1" dirty="0" smtClean="0"/>
              <a:t>#7:</a:t>
            </a:r>
            <a:r>
              <a:rPr lang="ga-IE" b="1" dirty="0"/>
              <a:t> </a:t>
            </a:r>
            <a:r>
              <a:rPr lang="en-IE" b="1" dirty="0" smtClean="0"/>
              <a:t>Use</a:t>
            </a:r>
            <a:r>
              <a:rPr lang="en-IE" b="1" dirty="0"/>
              <a:t>	</a:t>
            </a:r>
            <a:r>
              <a:rPr lang="en-IE" b="1" dirty="0" smtClean="0"/>
              <a:t>Threat </a:t>
            </a:r>
            <a:r>
              <a:rPr lang="en-IE" b="1" dirty="0" err="1"/>
              <a:t>Modeling</a:t>
            </a:r>
            <a:r>
              <a:rPr lang="en-IE" b="1" dirty="0"/>
              <a:t>	   	   </a:t>
            </a:r>
          </a:p>
          <a:p>
            <a:pPr lvl="1" fontAlgn="base"/>
            <a:r>
              <a:rPr lang="en-IE" dirty="0" smtClean="0"/>
              <a:t>Identify nee</a:t>
            </a:r>
            <a:r>
              <a:rPr lang="ga-IE" dirty="0" smtClean="0"/>
              <a:t>d</a:t>
            </a:r>
            <a:r>
              <a:rPr lang="en-IE" dirty="0" smtClean="0"/>
              <a:t> for threat </a:t>
            </a:r>
            <a:r>
              <a:rPr lang="en-IE" dirty="0" err="1" smtClean="0"/>
              <a:t>modeling</a:t>
            </a:r>
            <a:r>
              <a:rPr lang="en-IE" dirty="0" smtClean="0"/>
              <a:t> and security design </a:t>
            </a:r>
            <a:r>
              <a:rPr lang="en-IE" dirty="0"/>
              <a:t>reviews	   </a:t>
            </a:r>
          </a:p>
          <a:p>
            <a:pPr lvl="1" fontAlgn="base"/>
            <a:r>
              <a:rPr lang="en-IE" dirty="0" smtClean="0"/>
              <a:t>Apply a structured approach to threat</a:t>
            </a:r>
            <a:r>
              <a:rPr lang="ga-IE" dirty="0"/>
              <a:t> </a:t>
            </a:r>
            <a:r>
              <a:rPr lang="en-IE" dirty="0" smtClean="0"/>
              <a:t>scenarios</a:t>
            </a:r>
            <a:r>
              <a:rPr lang="ga-IE" dirty="0" smtClean="0"/>
              <a:t> </a:t>
            </a:r>
            <a:r>
              <a:rPr lang="en-IE" dirty="0" smtClean="0"/>
              <a:t>to </a:t>
            </a:r>
            <a:r>
              <a:rPr lang="en-IE" dirty="0" err="1" smtClean="0"/>
              <a:t>iden</a:t>
            </a:r>
            <a:r>
              <a:rPr lang="ga-IE" dirty="0" smtClean="0"/>
              <a:t>ti</a:t>
            </a:r>
            <a:r>
              <a:rPr lang="en-IE" dirty="0" err="1" smtClean="0"/>
              <a:t>fy</a:t>
            </a:r>
            <a:r>
              <a:rPr lang="en-IE" dirty="0" smtClean="0"/>
              <a:t> security vulnerabilities,</a:t>
            </a:r>
            <a:r>
              <a:rPr lang="ga-IE" dirty="0" smtClean="0"/>
              <a:t> </a:t>
            </a:r>
            <a:r>
              <a:rPr lang="en-IE" dirty="0" smtClean="0"/>
              <a:t>determine risks from those </a:t>
            </a:r>
            <a:r>
              <a:rPr lang="en-IE" dirty="0"/>
              <a:t>threats</a:t>
            </a:r>
            <a:r>
              <a:rPr lang="en-IE" dirty="0" smtClean="0"/>
              <a:t>, and establish appropriate</a:t>
            </a:r>
            <a:r>
              <a:rPr lang="ga-IE" dirty="0"/>
              <a:t> </a:t>
            </a:r>
            <a:r>
              <a:rPr lang="en-IE" dirty="0" smtClean="0"/>
              <a:t>mitigations</a:t>
            </a:r>
            <a:r>
              <a:rPr lang="en-IE" dirty="0"/>
              <a:t>	   </a:t>
            </a:r>
          </a:p>
          <a:p>
            <a:pPr marL="0" indent="0">
              <a:buNone/>
            </a:pPr>
            <a:r>
              <a:rPr lang="en-IE" b="1" dirty="0" smtClean="0"/>
              <a:t>Phase F</a:t>
            </a:r>
            <a:r>
              <a:rPr lang="ga-IE" b="1" dirty="0" smtClean="0"/>
              <a:t>our</a:t>
            </a:r>
            <a:r>
              <a:rPr lang="en-IE" b="1" dirty="0" smtClean="0"/>
              <a:t>: Implementation</a:t>
            </a:r>
            <a:endParaRPr lang="ga-IE" b="1" dirty="0" smtClean="0"/>
          </a:p>
          <a:p>
            <a:pPr marL="0" indent="0">
              <a:buNone/>
            </a:pPr>
            <a:r>
              <a:rPr lang="en-IE" dirty="0" smtClean="0"/>
              <a:t>•</a:t>
            </a:r>
            <a:r>
              <a:rPr lang="en-IE" dirty="0"/>
              <a:t>  </a:t>
            </a:r>
            <a:r>
              <a:rPr lang="en-IE" b="1" dirty="0" smtClean="0"/>
              <a:t>Practice  </a:t>
            </a:r>
            <a:r>
              <a:rPr lang="en-IE" b="1" dirty="0"/>
              <a:t>#8</a:t>
            </a:r>
            <a:r>
              <a:rPr lang="en-IE" b="1" dirty="0" smtClean="0"/>
              <a:t>: Use Approved </a:t>
            </a:r>
            <a:r>
              <a:rPr lang="en-IE" b="1" dirty="0"/>
              <a:t>Tools	   </a:t>
            </a:r>
          </a:p>
          <a:p>
            <a:pPr lvl="1"/>
            <a:r>
              <a:rPr lang="en-IE" dirty="0" smtClean="0"/>
              <a:t>Publish a list of approved tools and associated security check</a:t>
            </a:r>
            <a:r>
              <a:rPr lang="ga-IE" dirty="0" smtClean="0"/>
              <a:t>s</a:t>
            </a:r>
          </a:p>
          <a:p>
            <a:pPr lvl="1"/>
            <a:r>
              <a:rPr lang="en-IE" dirty="0" smtClean="0"/>
              <a:t>Keep the list regularly </a:t>
            </a:r>
            <a:r>
              <a:rPr lang="en-IE" dirty="0"/>
              <a:t>updated	</a:t>
            </a:r>
            <a:endParaRPr lang="ga-IE" dirty="0" smtClean="0"/>
          </a:p>
          <a:p>
            <a:pPr lvl="1"/>
            <a:r>
              <a:rPr lang="en-IE" dirty="0" smtClean="0"/>
              <a:t>Deploying security vulnerability/work item tracking </a:t>
            </a:r>
            <a:r>
              <a:rPr lang="en-IE" dirty="0"/>
              <a:t>system 	</a:t>
            </a:r>
          </a:p>
        </p:txBody>
      </p:sp>
    </p:spTree>
    <p:extLst>
      <p:ext uri="{BB962C8B-B14F-4D97-AF65-F5344CB8AC3E}">
        <p14:creationId xmlns:p14="http://schemas.microsoft.com/office/powerpoint/2010/main" val="76858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err="1"/>
              <a:t>Microso</a:t>
            </a:r>
            <a:r>
              <a:rPr lang="ga-IE" b="1" dirty="0"/>
              <a:t>ft</a:t>
            </a:r>
            <a:r>
              <a:rPr lang="en-IE" b="1" dirty="0"/>
              <a:t>:</a:t>
            </a:r>
            <a:r>
              <a:rPr lang="ga-IE" b="1" dirty="0"/>
              <a:t> </a:t>
            </a:r>
            <a:r>
              <a:rPr lang="en-IE" b="1" dirty="0"/>
              <a:t>Security</a:t>
            </a:r>
            <a:r>
              <a:rPr lang="ga-IE" b="1" dirty="0"/>
              <a:t> </a:t>
            </a:r>
            <a:r>
              <a:rPr lang="en-IE" b="1" dirty="0"/>
              <a:t>Development	 </a:t>
            </a:r>
            <a:r>
              <a:rPr lang="en-IE" b="1" dirty="0" err="1"/>
              <a:t>Lifecy</a:t>
            </a:r>
            <a:r>
              <a:rPr lang="ga-IE" b="1" dirty="0"/>
              <a:t>c</a:t>
            </a:r>
            <a:r>
              <a:rPr lang="en-IE" b="1" dirty="0"/>
              <a:t>le 	   </a:t>
            </a:r>
            <a:r>
              <a:rPr lang="en-IE" dirty="0"/>
              <a:t/>
            </a:r>
            <a:br>
              <a:rPr lang="en-IE" dirty="0"/>
            </a:br>
            <a:endParaRPr lang="en-IE" dirty="0"/>
          </a:p>
        </p:txBody>
      </p:sp>
      <p:sp>
        <p:nvSpPr>
          <p:cNvPr id="3" name="Content Placeholder 2"/>
          <p:cNvSpPr>
            <a:spLocks noGrp="1"/>
          </p:cNvSpPr>
          <p:nvPr>
            <p:ph idx="1"/>
          </p:nvPr>
        </p:nvSpPr>
        <p:spPr/>
        <p:txBody>
          <a:bodyPr>
            <a:normAutofit/>
          </a:bodyPr>
          <a:lstStyle/>
          <a:p>
            <a:r>
              <a:rPr lang="en-IE" b="1" dirty="0" smtClean="0"/>
              <a:t>Practice #</a:t>
            </a:r>
            <a:r>
              <a:rPr lang="ga-IE" b="1" dirty="0" smtClean="0"/>
              <a:t>9</a:t>
            </a:r>
            <a:r>
              <a:rPr lang="en-IE" b="1" dirty="0" smtClean="0"/>
              <a:t>:</a:t>
            </a:r>
            <a:r>
              <a:rPr lang="ga-IE" b="1" dirty="0" smtClean="0"/>
              <a:t> </a:t>
            </a:r>
            <a:r>
              <a:rPr lang="en-IE" b="1" dirty="0" smtClean="0"/>
              <a:t>Create Quality Gates/Bug </a:t>
            </a:r>
            <a:r>
              <a:rPr lang="en-IE" b="1" dirty="0"/>
              <a:t>Bars	   </a:t>
            </a:r>
          </a:p>
          <a:p>
            <a:pPr lvl="1" fontAlgn="base"/>
            <a:r>
              <a:rPr lang="en-IE" dirty="0" smtClean="0"/>
              <a:t>Define minimum acceptable levels of security</a:t>
            </a:r>
            <a:r>
              <a:rPr lang="ga-IE" dirty="0"/>
              <a:t> </a:t>
            </a:r>
            <a:r>
              <a:rPr lang="en-IE" dirty="0" smtClean="0"/>
              <a:t>and privacy </a:t>
            </a:r>
            <a:r>
              <a:rPr lang="en-IE" dirty="0"/>
              <a:t>quality	   </a:t>
            </a:r>
          </a:p>
          <a:p>
            <a:pPr lvl="1" fontAlgn="base"/>
            <a:r>
              <a:rPr lang="en-IE" dirty="0" smtClean="0"/>
              <a:t>Set a meaningful bug bar</a:t>
            </a:r>
            <a:r>
              <a:rPr lang="ga-IE" dirty="0"/>
              <a:t> </a:t>
            </a:r>
            <a:r>
              <a:rPr lang="en-IE" dirty="0" smtClean="0"/>
              <a:t>(i.e., severity thresholds</a:t>
            </a:r>
            <a:r>
              <a:rPr lang="ga-IE" dirty="0"/>
              <a:t> </a:t>
            </a:r>
            <a:r>
              <a:rPr lang="en-IE" dirty="0" smtClean="0"/>
              <a:t>of security </a:t>
            </a:r>
            <a:r>
              <a:rPr lang="en-IE" dirty="0"/>
              <a:t>vulnerabilities)	   	   </a:t>
            </a:r>
          </a:p>
          <a:p>
            <a:r>
              <a:rPr lang="en-IE" b="1" dirty="0" smtClean="0"/>
              <a:t>Practice #</a:t>
            </a:r>
            <a:r>
              <a:rPr lang="ga-IE" b="1" dirty="0" smtClean="0"/>
              <a:t>10</a:t>
            </a:r>
            <a:r>
              <a:rPr lang="en-IE" b="1" dirty="0" smtClean="0"/>
              <a:t>:</a:t>
            </a:r>
            <a:r>
              <a:rPr lang="ga-IE" b="1" dirty="0" smtClean="0"/>
              <a:t> </a:t>
            </a:r>
            <a:r>
              <a:rPr lang="en-IE" b="1" dirty="0" smtClean="0"/>
              <a:t>Perform Security an</a:t>
            </a:r>
            <a:r>
              <a:rPr lang="ga-IE" b="1" dirty="0" smtClean="0"/>
              <a:t>d</a:t>
            </a:r>
            <a:r>
              <a:rPr lang="en-IE" b="1" dirty="0" smtClean="0"/>
              <a:t> Privacy Risk </a:t>
            </a:r>
            <a:r>
              <a:rPr lang="en-IE" b="1" dirty="0"/>
              <a:t>Assessments	   </a:t>
            </a:r>
          </a:p>
          <a:p>
            <a:pPr lvl="1"/>
            <a:r>
              <a:rPr lang="en-IE" dirty="0" smtClean="0"/>
              <a:t>Examine software design based on costs</a:t>
            </a:r>
            <a:r>
              <a:rPr lang="ga-IE" dirty="0" smtClean="0"/>
              <a:t> </a:t>
            </a:r>
            <a:r>
              <a:rPr lang="en-IE" dirty="0" smtClean="0"/>
              <a:t>and</a:t>
            </a:r>
            <a:r>
              <a:rPr lang="ga-IE" dirty="0" smtClean="0"/>
              <a:t> </a:t>
            </a:r>
            <a:r>
              <a:rPr lang="en-IE" dirty="0" smtClean="0"/>
              <a:t>regulatory requirements</a:t>
            </a:r>
            <a:r>
              <a:rPr lang="en-IE" dirty="0"/>
              <a:t>  </a:t>
            </a:r>
            <a:endParaRPr lang="ga-IE" dirty="0" smtClean="0"/>
          </a:p>
          <a:p>
            <a:pPr lvl="1"/>
            <a:r>
              <a:rPr lang="en-IE" dirty="0" err="1" smtClean="0"/>
              <a:t>IdenIfy</a:t>
            </a:r>
            <a:r>
              <a:rPr lang="en-IE" dirty="0" smtClean="0"/>
              <a:t> need</a:t>
            </a:r>
            <a:r>
              <a:rPr lang="ga-IE" dirty="0"/>
              <a:t> </a:t>
            </a:r>
            <a:r>
              <a:rPr lang="en-IE" dirty="0" smtClean="0"/>
              <a:t>for threat</a:t>
            </a:r>
            <a:r>
              <a:rPr lang="ga-IE" dirty="0" smtClean="0"/>
              <a:t> </a:t>
            </a:r>
            <a:r>
              <a:rPr lang="en-IE" dirty="0" err="1" smtClean="0"/>
              <a:t>modeling</a:t>
            </a:r>
            <a:r>
              <a:rPr lang="en-IE" dirty="0" smtClean="0"/>
              <a:t> and security design </a:t>
            </a:r>
            <a:r>
              <a:rPr lang="en-IE" dirty="0"/>
              <a:t>reviews	</a:t>
            </a:r>
          </a:p>
        </p:txBody>
      </p:sp>
    </p:spTree>
    <p:extLst>
      <p:ext uri="{BB962C8B-B14F-4D97-AF65-F5344CB8AC3E}">
        <p14:creationId xmlns:p14="http://schemas.microsoft.com/office/powerpoint/2010/main" val="217961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err="1"/>
              <a:t>Microso</a:t>
            </a:r>
            <a:r>
              <a:rPr lang="ga-IE" b="1" dirty="0"/>
              <a:t>ft</a:t>
            </a:r>
            <a:r>
              <a:rPr lang="en-IE" b="1" dirty="0"/>
              <a:t>:</a:t>
            </a:r>
            <a:r>
              <a:rPr lang="ga-IE" b="1" dirty="0"/>
              <a:t> </a:t>
            </a:r>
            <a:r>
              <a:rPr lang="en-IE" b="1" dirty="0"/>
              <a:t>Security</a:t>
            </a:r>
            <a:r>
              <a:rPr lang="ga-IE" b="1" dirty="0"/>
              <a:t> </a:t>
            </a:r>
            <a:r>
              <a:rPr lang="en-IE" b="1" dirty="0"/>
              <a:t>Development	 </a:t>
            </a:r>
            <a:r>
              <a:rPr lang="en-IE" b="1" dirty="0" err="1"/>
              <a:t>Lifecy</a:t>
            </a:r>
            <a:r>
              <a:rPr lang="ga-IE" b="1" dirty="0"/>
              <a:t>c</a:t>
            </a:r>
            <a:r>
              <a:rPr lang="en-IE" b="1" dirty="0"/>
              <a:t>le</a:t>
            </a:r>
            <a:endParaRPr lang="en-IE" dirty="0"/>
          </a:p>
        </p:txBody>
      </p:sp>
      <p:sp>
        <p:nvSpPr>
          <p:cNvPr id="3" name="Content Placeholder 2"/>
          <p:cNvSpPr>
            <a:spLocks noGrp="1"/>
          </p:cNvSpPr>
          <p:nvPr>
            <p:ph idx="1"/>
          </p:nvPr>
        </p:nvSpPr>
        <p:spPr/>
        <p:txBody>
          <a:bodyPr>
            <a:normAutofit fontScale="92500" lnSpcReduction="10000"/>
          </a:bodyPr>
          <a:lstStyle/>
          <a:p>
            <a:pPr marL="0" indent="0">
              <a:buNone/>
            </a:pPr>
            <a:r>
              <a:rPr lang="en-IE" b="1" dirty="0" smtClean="0"/>
              <a:t>Phase</a:t>
            </a:r>
            <a:r>
              <a:rPr lang="ga-IE" b="1" dirty="0"/>
              <a:t> </a:t>
            </a:r>
            <a:r>
              <a:rPr lang="ga-IE" b="1" dirty="0" smtClean="0"/>
              <a:t>Five</a:t>
            </a:r>
            <a:r>
              <a:rPr lang="en-IE" b="1" dirty="0" smtClean="0"/>
              <a:t>: </a:t>
            </a:r>
            <a:r>
              <a:rPr lang="en-IE" b="1" dirty="0"/>
              <a:t>Verification	   </a:t>
            </a:r>
            <a:endParaRPr lang="ga-IE" b="1" dirty="0" smtClean="0"/>
          </a:p>
          <a:p>
            <a:pPr marL="0" indent="0">
              <a:buNone/>
            </a:pPr>
            <a:r>
              <a:rPr lang="en-IE" dirty="0" smtClean="0"/>
              <a:t>•</a:t>
            </a:r>
            <a:r>
              <a:rPr lang="en-IE" dirty="0"/>
              <a:t>  </a:t>
            </a:r>
            <a:r>
              <a:rPr lang="en-IE" b="1" dirty="0" smtClean="0"/>
              <a:t>Practice</a:t>
            </a:r>
            <a:r>
              <a:rPr lang="ga-IE" b="1" dirty="0" smtClean="0"/>
              <a:t> </a:t>
            </a:r>
            <a:r>
              <a:rPr lang="en-IE" b="1" dirty="0" smtClean="0"/>
              <a:t>#</a:t>
            </a:r>
            <a:r>
              <a:rPr lang="en-IE" b="1" dirty="0"/>
              <a:t>11</a:t>
            </a:r>
            <a:r>
              <a:rPr lang="en-IE" b="1" dirty="0" smtClean="0"/>
              <a:t>: Perform</a:t>
            </a:r>
            <a:r>
              <a:rPr lang="ga-IE" b="1" dirty="0" smtClean="0"/>
              <a:t> </a:t>
            </a:r>
            <a:r>
              <a:rPr lang="en-IE" b="1" dirty="0" smtClean="0"/>
              <a:t>Dynamic</a:t>
            </a:r>
            <a:r>
              <a:rPr lang="ga-IE" b="1" dirty="0" smtClean="0"/>
              <a:t> </a:t>
            </a:r>
            <a:r>
              <a:rPr lang="en-IE" b="1" dirty="0" smtClean="0"/>
              <a:t>Analysis</a:t>
            </a:r>
            <a:r>
              <a:rPr lang="en-IE" b="1" dirty="0"/>
              <a:t>	   </a:t>
            </a:r>
          </a:p>
          <a:p>
            <a:pPr lvl="1" fontAlgn="base"/>
            <a:r>
              <a:rPr lang="en-IE" dirty="0" smtClean="0"/>
              <a:t>Perform run-time verification of the </a:t>
            </a:r>
            <a:r>
              <a:rPr lang="en-IE" dirty="0"/>
              <a:t>software	   </a:t>
            </a:r>
          </a:p>
          <a:p>
            <a:pPr lvl="1" fontAlgn="base"/>
            <a:r>
              <a:rPr lang="en-IE" dirty="0" smtClean="0"/>
              <a:t>Check</a:t>
            </a:r>
            <a:r>
              <a:rPr lang="ga-IE" dirty="0" smtClean="0"/>
              <a:t> </a:t>
            </a:r>
            <a:r>
              <a:rPr lang="en-IE" dirty="0" smtClean="0"/>
              <a:t>functionality using tools that monitor application </a:t>
            </a:r>
            <a:r>
              <a:rPr lang="en-IE" dirty="0" err="1" smtClean="0"/>
              <a:t>behavior</a:t>
            </a:r>
            <a:r>
              <a:rPr lang="en-IE" dirty="0" smtClean="0"/>
              <a:t> for</a:t>
            </a:r>
            <a:r>
              <a:rPr lang="ga-IE" dirty="0" smtClean="0"/>
              <a:t> </a:t>
            </a:r>
            <a:r>
              <a:rPr lang="en-IE" dirty="0" smtClean="0"/>
              <a:t>memory</a:t>
            </a:r>
            <a:r>
              <a:rPr lang="ga-IE" dirty="0" smtClean="0"/>
              <a:t> </a:t>
            </a:r>
            <a:r>
              <a:rPr lang="en-IE" dirty="0" smtClean="0"/>
              <a:t>corruption, user </a:t>
            </a:r>
            <a:r>
              <a:rPr lang="en-IE" dirty="0"/>
              <a:t>privilege	</a:t>
            </a:r>
            <a:r>
              <a:rPr lang="en-IE" dirty="0" smtClean="0"/>
              <a:t>issues, and</a:t>
            </a:r>
            <a:r>
              <a:rPr lang="ga-IE" dirty="0" smtClean="0"/>
              <a:t> </a:t>
            </a:r>
            <a:r>
              <a:rPr lang="en-IE" dirty="0" smtClean="0"/>
              <a:t>other critical security</a:t>
            </a:r>
            <a:r>
              <a:rPr lang="ga-IE" dirty="0" smtClean="0"/>
              <a:t> </a:t>
            </a:r>
            <a:r>
              <a:rPr lang="en-IE" dirty="0" smtClean="0"/>
              <a:t>problems</a:t>
            </a:r>
            <a:r>
              <a:rPr lang="en-IE" dirty="0"/>
              <a:t>.	   	   </a:t>
            </a:r>
          </a:p>
          <a:p>
            <a:r>
              <a:rPr lang="en-IE" b="1" dirty="0" smtClean="0"/>
              <a:t>Practice </a:t>
            </a:r>
            <a:r>
              <a:rPr lang="en-IE" b="1" dirty="0"/>
              <a:t>#12</a:t>
            </a:r>
            <a:r>
              <a:rPr lang="en-IE" b="1" dirty="0" smtClean="0"/>
              <a:t>: Perform Fuzz</a:t>
            </a:r>
            <a:r>
              <a:rPr lang="ga-IE" b="1" dirty="0" smtClean="0"/>
              <a:t> </a:t>
            </a:r>
            <a:r>
              <a:rPr lang="en-IE" b="1" dirty="0" smtClean="0"/>
              <a:t>Testing</a:t>
            </a:r>
            <a:r>
              <a:rPr lang="en-IE" b="1" dirty="0"/>
              <a:t>	   </a:t>
            </a:r>
          </a:p>
          <a:p>
            <a:pPr lvl="1"/>
            <a:r>
              <a:rPr lang="en-IE" dirty="0" smtClean="0"/>
              <a:t>Induce</a:t>
            </a:r>
            <a:r>
              <a:rPr lang="ga-IE" dirty="0" smtClean="0"/>
              <a:t> </a:t>
            </a:r>
            <a:r>
              <a:rPr lang="en-IE" dirty="0" smtClean="0"/>
              <a:t>program failure by deliberately introducing malformed or random data to the</a:t>
            </a:r>
            <a:r>
              <a:rPr lang="ga-IE" dirty="0" smtClean="0"/>
              <a:t> a</a:t>
            </a:r>
            <a:r>
              <a:rPr lang="en-IE" dirty="0" err="1" smtClean="0"/>
              <a:t>pplication</a:t>
            </a:r>
            <a:r>
              <a:rPr lang="en-IE" dirty="0"/>
              <a:t>	   </a:t>
            </a:r>
          </a:p>
          <a:p>
            <a:r>
              <a:rPr lang="en-IE" b="1" dirty="0" smtClean="0"/>
              <a:t>Practice </a:t>
            </a:r>
            <a:r>
              <a:rPr lang="en-IE" b="1" dirty="0"/>
              <a:t>#13</a:t>
            </a:r>
            <a:r>
              <a:rPr lang="en-IE" b="1" dirty="0" smtClean="0"/>
              <a:t>: Conduct A</a:t>
            </a:r>
            <a:r>
              <a:rPr lang="ga-IE" b="1" dirty="0" smtClean="0"/>
              <a:t>tt</a:t>
            </a:r>
            <a:r>
              <a:rPr lang="en-IE" b="1" dirty="0" err="1" smtClean="0"/>
              <a:t>ack</a:t>
            </a:r>
            <a:r>
              <a:rPr lang="en-IE" b="1" dirty="0" smtClean="0"/>
              <a:t> Surface </a:t>
            </a:r>
            <a:r>
              <a:rPr lang="en-IE" b="1" dirty="0"/>
              <a:t>Review	   </a:t>
            </a:r>
          </a:p>
          <a:p>
            <a:pPr lvl="1"/>
            <a:r>
              <a:rPr lang="en-IE" dirty="0" smtClean="0"/>
              <a:t>Review </a:t>
            </a:r>
            <a:r>
              <a:rPr lang="en-IE" dirty="0" err="1" smtClean="0"/>
              <a:t>Att</a:t>
            </a:r>
            <a:r>
              <a:rPr lang="ga-IE" dirty="0" smtClean="0"/>
              <a:t>ack</a:t>
            </a:r>
            <a:r>
              <a:rPr lang="en-IE" dirty="0" smtClean="0"/>
              <a:t> surface upon code completion</a:t>
            </a:r>
            <a:endParaRPr lang="ga-IE" dirty="0" smtClean="0"/>
          </a:p>
          <a:p>
            <a:pPr lvl="1"/>
            <a:r>
              <a:rPr lang="en-IE" dirty="0" smtClean="0"/>
              <a:t>Ensure that any new Attack vectors created a</a:t>
            </a:r>
            <a:r>
              <a:rPr lang="ga-IE" dirty="0" smtClean="0"/>
              <a:t>s </a:t>
            </a:r>
            <a:r>
              <a:rPr lang="en-IE" dirty="0" smtClean="0"/>
              <a:t>a result of the changes have been reviewed and mitigated including threat </a:t>
            </a:r>
            <a:r>
              <a:rPr lang="en-IE" dirty="0"/>
              <a:t>models	   </a:t>
            </a:r>
          </a:p>
          <a:p>
            <a:endParaRPr lang="en-IE" dirty="0"/>
          </a:p>
        </p:txBody>
      </p:sp>
    </p:spTree>
    <p:extLst>
      <p:ext uri="{BB962C8B-B14F-4D97-AF65-F5344CB8AC3E}">
        <p14:creationId xmlns:p14="http://schemas.microsoft.com/office/powerpoint/2010/main" val="248787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err="1"/>
              <a:t>Microso</a:t>
            </a:r>
            <a:r>
              <a:rPr lang="ga-IE" b="1" dirty="0"/>
              <a:t>ft</a:t>
            </a:r>
            <a:r>
              <a:rPr lang="en-IE" b="1" dirty="0"/>
              <a:t>:</a:t>
            </a:r>
            <a:r>
              <a:rPr lang="ga-IE" b="1" dirty="0"/>
              <a:t> </a:t>
            </a:r>
            <a:r>
              <a:rPr lang="en-IE" b="1" dirty="0"/>
              <a:t>Security</a:t>
            </a:r>
            <a:r>
              <a:rPr lang="ga-IE" b="1" dirty="0"/>
              <a:t> </a:t>
            </a:r>
            <a:r>
              <a:rPr lang="en-IE" b="1" dirty="0"/>
              <a:t>Development	 </a:t>
            </a:r>
            <a:r>
              <a:rPr lang="en-IE" b="1" dirty="0" err="1"/>
              <a:t>Lifecy</a:t>
            </a:r>
            <a:r>
              <a:rPr lang="ga-IE" b="1" dirty="0"/>
              <a:t>c</a:t>
            </a:r>
            <a:r>
              <a:rPr lang="en-IE" b="1" dirty="0"/>
              <a:t>le</a:t>
            </a:r>
            <a:endParaRPr lang="en-IE" dirty="0"/>
          </a:p>
        </p:txBody>
      </p:sp>
      <p:sp>
        <p:nvSpPr>
          <p:cNvPr id="3" name="Content Placeholder 2"/>
          <p:cNvSpPr>
            <a:spLocks noGrp="1"/>
          </p:cNvSpPr>
          <p:nvPr>
            <p:ph idx="1"/>
          </p:nvPr>
        </p:nvSpPr>
        <p:spPr/>
        <p:txBody>
          <a:bodyPr>
            <a:normAutofit fontScale="77500" lnSpcReduction="20000"/>
          </a:bodyPr>
          <a:lstStyle/>
          <a:p>
            <a:pPr marL="0" indent="0">
              <a:buNone/>
            </a:pPr>
            <a:r>
              <a:rPr lang="en-IE" b="1" dirty="0"/>
              <a:t>Phase	</a:t>
            </a:r>
            <a:r>
              <a:rPr lang="en-IE" b="1" dirty="0" smtClean="0"/>
              <a:t>S</a:t>
            </a:r>
            <a:r>
              <a:rPr lang="ga-IE" b="1" dirty="0" smtClean="0"/>
              <a:t>ix</a:t>
            </a:r>
            <a:r>
              <a:rPr lang="en-IE" b="1" dirty="0" smtClean="0"/>
              <a:t>: Release</a:t>
            </a:r>
            <a:r>
              <a:rPr lang="en-IE" b="1" dirty="0"/>
              <a:t>	   </a:t>
            </a:r>
            <a:endParaRPr lang="ga-IE" b="1" dirty="0" smtClean="0"/>
          </a:p>
          <a:p>
            <a:pPr marL="0" indent="0">
              <a:buNone/>
            </a:pPr>
            <a:r>
              <a:rPr lang="en-IE" dirty="0" smtClean="0"/>
              <a:t>•</a:t>
            </a:r>
            <a:r>
              <a:rPr lang="en-IE" dirty="0"/>
              <a:t> </a:t>
            </a:r>
            <a:r>
              <a:rPr lang="en-IE" b="1" dirty="0" smtClean="0"/>
              <a:t>Practice  </a:t>
            </a:r>
            <a:r>
              <a:rPr lang="en-IE" b="1" dirty="0"/>
              <a:t>#14</a:t>
            </a:r>
            <a:r>
              <a:rPr lang="en-IE" b="1" dirty="0" smtClean="0"/>
              <a:t>: Create an Incident Response </a:t>
            </a:r>
            <a:r>
              <a:rPr lang="en-IE" b="1" dirty="0"/>
              <a:t>Plan	   </a:t>
            </a:r>
          </a:p>
          <a:p>
            <a:pPr lvl="1"/>
            <a:r>
              <a:rPr lang="en-IE" dirty="0" smtClean="0"/>
              <a:t>Prepare</a:t>
            </a:r>
            <a:r>
              <a:rPr lang="ga-IE" dirty="0" smtClean="0"/>
              <a:t> </a:t>
            </a:r>
            <a:r>
              <a:rPr lang="en-IE" dirty="0" smtClean="0"/>
              <a:t>an Incident Response Plan to address new threats that can emerge</a:t>
            </a:r>
            <a:r>
              <a:rPr lang="ga-IE" dirty="0" smtClean="0"/>
              <a:t> </a:t>
            </a:r>
            <a:r>
              <a:rPr lang="en-IE" dirty="0" smtClean="0"/>
              <a:t>over</a:t>
            </a:r>
            <a:r>
              <a:rPr lang="ga-IE" dirty="0" smtClean="0"/>
              <a:t> ti</a:t>
            </a:r>
            <a:r>
              <a:rPr lang="en-IE" dirty="0" smtClean="0"/>
              <a:t>me</a:t>
            </a:r>
            <a:r>
              <a:rPr lang="en-IE" dirty="0"/>
              <a:t>	   </a:t>
            </a:r>
          </a:p>
          <a:p>
            <a:pPr lvl="1" fontAlgn="base"/>
            <a:r>
              <a:rPr lang="en-IE" dirty="0" err="1" smtClean="0"/>
              <a:t>iden</a:t>
            </a:r>
            <a:r>
              <a:rPr lang="ga-IE" dirty="0" smtClean="0"/>
              <a:t>ti</a:t>
            </a:r>
            <a:r>
              <a:rPr lang="en-IE" dirty="0" err="1" smtClean="0"/>
              <a:t>fy</a:t>
            </a:r>
            <a:r>
              <a:rPr lang="en-IE" dirty="0" smtClean="0"/>
              <a:t> appropriate security emergency </a:t>
            </a:r>
            <a:r>
              <a:rPr lang="en-IE" dirty="0"/>
              <a:t>contacts	   </a:t>
            </a:r>
          </a:p>
          <a:p>
            <a:pPr lvl="1"/>
            <a:r>
              <a:rPr lang="en-IE" dirty="0" smtClean="0"/>
              <a:t>establish security servicing plans for code inherited from</a:t>
            </a:r>
            <a:r>
              <a:rPr lang="ga-IE" dirty="0" smtClean="0"/>
              <a:t> </a:t>
            </a:r>
            <a:r>
              <a:rPr lang="en-IE" dirty="0" smtClean="0"/>
              <a:t>other groups</a:t>
            </a:r>
            <a:r>
              <a:rPr lang="ga-IE" dirty="0" smtClean="0"/>
              <a:t> </a:t>
            </a:r>
            <a:r>
              <a:rPr lang="en-IE" dirty="0" smtClean="0"/>
              <a:t>within</a:t>
            </a:r>
            <a:r>
              <a:rPr lang="ga-IE" dirty="0"/>
              <a:t> </a:t>
            </a:r>
            <a:r>
              <a:rPr lang="en-IE" dirty="0" smtClean="0"/>
              <a:t>the organization and for</a:t>
            </a:r>
            <a:r>
              <a:rPr lang="ga-IE" dirty="0" smtClean="0"/>
              <a:t> </a:t>
            </a:r>
            <a:r>
              <a:rPr lang="en-IE" dirty="0" smtClean="0"/>
              <a:t>licensed</a:t>
            </a:r>
            <a:r>
              <a:rPr lang="ga-IE" dirty="0" smtClean="0"/>
              <a:t> </a:t>
            </a:r>
            <a:r>
              <a:rPr lang="en-IE" dirty="0" smtClean="0"/>
              <a:t>third-</a:t>
            </a:r>
            <a:r>
              <a:rPr lang="en-IE" dirty="0"/>
              <a:t>­‐</a:t>
            </a:r>
            <a:r>
              <a:rPr lang="en-IE" dirty="0" smtClean="0"/>
              <a:t>party </a:t>
            </a:r>
            <a:r>
              <a:rPr lang="en-IE" dirty="0"/>
              <a:t>code	</a:t>
            </a:r>
            <a:endParaRPr lang="ga-IE" dirty="0" smtClean="0"/>
          </a:p>
          <a:p>
            <a:r>
              <a:rPr lang="en-IE" b="1" dirty="0" smtClean="0"/>
              <a:t>Practice </a:t>
            </a:r>
            <a:r>
              <a:rPr lang="en-IE" b="1" dirty="0"/>
              <a:t>#</a:t>
            </a:r>
            <a:r>
              <a:rPr lang="en-IE" b="1" dirty="0" smtClean="0"/>
              <a:t>1</a:t>
            </a:r>
            <a:r>
              <a:rPr lang="ga-IE" b="1" dirty="0" smtClean="0"/>
              <a:t>5</a:t>
            </a:r>
            <a:r>
              <a:rPr lang="en-IE" b="1" dirty="0" smtClean="0"/>
              <a:t>: Conduct Final Security </a:t>
            </a:r>
            <a:r>
              <a:rPr lang="en-IE" b="1" dirty="0"/>
              <a:t>Review	   </a:t>
            </a:r>
            <a:endParaRPr lang="en-IE" sz="2400" b="1" dirty="0"/>
          </a:p>
          <a:p>
            <a:pPr lvl="1" fontAlgn="base"/>
            <a:r>
              <a:rPr lang="en-IE" dirty="0" smtClean="0"/>
              <a:t>Review</a:t>
            </a:r>
            <a:r>
              <a:rPr lang="ga-IE" dirty="0" smtClean="0"/>
              <a:t> </a:t>
            </a:r>
            <a:r>
              <a:rPr lang="en-IE" dirty="0" smtClean="0"/>
              <a:t>all security activities that were </a:t>
            </a:r>
            <a:r>
              <a:rPr lang="en-IE" dirty="0"/>
              <a:t>performed	</a:t>
            </a:r>
            <a:r>
              <a:rPr lang="en-IE" dirty="0" smtClean="0"/>
              <a:t>to ensure software release</a:t>
            </a:r>
            <a:r>
              <a:rPr lang="ga-IE" dirty="0" smtClean="0"/>
              <a:t> </a:t>
            </a:r>
            <a:r>
              <a:rPr lang="en-IE" dirty="0" smtClean="0"/>
              <a:t>readiness</a:t>
            </a:r>
            <a:r>
              <a:rPr lang="en-IE" dirty="0"/>
              <a:t>.	   </a:t>
            </a:r>
            <a:endParaRPr lang="en-IE" sz="800" dirty="0"/>
          </a:p>
          <a:p>
            <a:pPr lvl="1" fontAlgn="base"/>
            <a:r>
              <a:rPr lang="en-IE" dirty="0" smtClean="0"/>
              <a:t>Examine threat</a:t>
            </a:r>
            <a:r>
              <a:rPr lang="ga-IE" dirty="0" smtClean="0"/>
              <a:t> </a:t>
            </a:r>
            <a:r>
              <a:rPr lang="en-IE" dirty="0" smtClean="0"/>
              <a:t>models, tools outputs and performance</a:t>
            </a:r>
            <a:r>
              <a:rPr lang="ga-IE" dirty="0" smtClean="0"/>
              <a:t> </a:t>
            </a:r>
            <a:r>
              <a:rPr lang="en-IE" dirty="0" smtClean="0"/>
              <a:t>against the</a:t>
            </a:r>
            <a:r>
              <a:rPr lang="ga-IE" dirty="0" smtClean="0"/>
              <a:t> </a:t>
            </a:r>
            <a:r>
              <a:rPr lang="en-IE" dirty="0" smtClean="0"/>
              <a:t>quality</a:t>
            </a:r>
            <a:r>
              <a:rPr lang="ga-IE" dirty="0" smtClean="0"/>
              <a:t> </a:t>
            </a:r>
            <a:r>
              <a:rPr lang="en-IE" dirty="0" smtClean="0"/>
              <a:t>gates and bug bars defined during the </a:t>
            </a:r>
            <a:r>
              <a:rPr lang="en-IE" dirty="0"/>
              <a:t>Requirements	</a:t>
            </a:r>
            <a:r>
              <a:rPr lang="en-IE" dirty="0" smtClean="0"/>
              <a:t>Phase</a:t>
            </a:r>
            <a:endParaRPr lang="ga-IE" dirty="0" smtClean="0"/>
          </a:p>
          <a:p>
            <a:r>
              <a:rPr lang="en-IE" b="1" dirty="0" smtClean="0"/>
              <a:t>Practice</a:t>
            </a:r>
            <a:r>
              <a:rPr lang="ga-IE" b="1" dirty="0"/>
              <a:t> </a:t>
            </a:r>
            <a:r>
              <a:rPr lang="en-IE" b="1" dirty="0" smtClean="0"/>
              <a:t>#16: Certify Release and </a:t>
            </a:r>
            <a:r>
              <a:rPr lang="en-IE" b="1" dirty="0"/>
              <a:t>Archive	   </a:t>
            </a:r>
            <a:endParaRPr lang="en-IE" sz="3200" b="1" dirty="0"/>
          </a:p>
          <a:p>
            <a:pPr lvl="1" fontAlgn="base"/>
            <a:r>
              <a:rPr lang="en-IE" dirty="0" err="1" smtClean="0"/>
              <a:t>Cer</a:t>
            </a:r>
            <a:r>
              <a:rPr lang="ga-IE" dirty="0" smtClean="0"/>
              <a:t>ti</a:t>
            </a:r>
            <a:r>
              <a:rPr lang="en-IE" dirty="0" err="1" smtClean="0"/>
              <a:t>fy</a:t>
            </a:r>
            <a:r>
              <a:rPr lang="en-IE" dirty="0" smtClean="0"/>
              <a:t> software prior</a:t>
            </a:r>
            <a:r>
              <a:rPr lang="ga-IE" dirty="0"/>
              <a:t> </a:t>
            </a:r>
            <a:r>
              <a:rPr lang="en-IE" dirty="0" smtClean="0"/>
              <a:t>to a release to ensure</a:t>
            </a:r>
            <a:r>
              <a:rPr lang="ga-IE" dirty="0" smtClean="0"/>
              <a:t> </a:t>
            </a:r>
            <a:r>
              <a:rPr lang="en-IE" dirty="0" smtClean="0"/>
              <a:t>security and privacy requirements were </a:t>
            </a:r>
            <a:r>
              <a:rPr lang="en-IE" dirty="0"/>
              <a:t>met	   </a:t>
            </a:r>
            <a:endParaRPr lang="en-IE" sz="1000" dirty="0"/>
          </a:p>
          <a:p>
            <a:pPr lvl="1"/>
            <a:r>
              <a:rPr lang="en-IE" dirty="0" smtClean="0"/>
              <a:t>Archive all </a:t>
            </a:r>
            <a:r>
              <a:rPr lang="en-IE" dirty="0"/>
              <a:t>specifications</a:t>
            </a:r>
            <a:r>
              <a:rPr lang="en-IE" dirty="0" smtClean="0"/>
              <a:t>, source </a:t>
            </a:r>
            <a:r>
              <a:rPr lang="en-IE" dirty="0"/>
              <a:t>code</a:t>
            </a:r>
            <a:r>
              <a:rPr lang="en-IE" dirty="0" smtClean="0"/>
              <a:t>, </a:t>
            </a:r>
            <a:r>
              <a:rPr lang="en-IE" dirty="0"/>
              <a:t>binaries</a:t>
            </a:r>
            <a:r>
              <a:rPr lang="en-IE" dirty="0" smtClean="0"/>
              <a:t>, private </a:t>
            </a:r>
            <a:r>
              <a:rPr lang="en-IE" dirty="0"/>
              <a:t>symbols</a:t>
            </a:r>
            <a:r>
              <a:rPr lang="en-IE" dirty="0" smtClean="0"/>
              <a:t>, threat </a:t>
            </a:r>
            <a:r>
              <a:rPr lang="en-IE" dirty="0"/>
              <a:t>models</a:t>
            </a:r>
            <a:r>
              <a:rPr lang="en-IE" dirty="0" smtClean="0"/>
              <a:t>, documentation,</a:t>
            </a:r>
            <a:r>
              <a:rPr lang="ga-IE" dirty="0" smtClean="0"/>
              <a:t> </a:t>
            </a:r>
            <a:r>
              <a:rPr lang="en-IE" dirty="0" smtClean="0"/>
              <a:t>emergency response </a:t>
            </a:r>
            <a:r>
              <a:rPr lang="en-IE" dirty="0"/>
              <a:t>plans</a:t>
            </a:r>
            <a:r>
              <a:rPr lang="en-IE" dirty="0" smtClean="0"/>
              <a:t>, and license and servicing terms for any </a:t>
            </a:r>
            <a:r>
              <a:rPr lang="en-IE" dirty="0"/>
              <a:t>third-­‐</a:t>
            </a:r>
            <a:r>
              <a:rPr lang="en-IE" dirty="0" smtClean="0"/>
              <a:t>party</a:t>
            </a:r>
            <a:r>
              <a:rPr lang="ga-IE" dirty="0" smtClean="0"/>
              <a:t> </a:t>
            </a:r>
            <a:r>
              <a:rPr lang="en-IE" dirty="0" smtClean="0"/>
              <a:t>software</a:t>
            </a:r>
            <a:r>
              <a:rPr lang="en-IE" dirty="0"/>
              <a:t>.		   </a:t>
            </a:r>
            <a:r>
              <a:rPr lang="en-IE" dirty="0" smtClean="0"/>
              <a:t> </a:t>
            </a:r>
            <a:endParaRPr lang="en-IE" dirty="0"/>
          </a:p>
        </p:txBody>
      </p:sp>
    </p:spTree>
    <p:extLst>
      <p:ext uri="{BB962C8B-B14F-4D97-AF65-F5344CB8AC3E}">
        <p14:creationId xmlns:p14="http://schemas.microsoft.com/office/powerpoint/2010/main" val="1976505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2751</Words>
  <Application>Microsoft Office PowerPoint</Application>
  <PresentationFormat>Custom</PresentationFormat>
  <Paragraphs>360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Application Security</vt:lpstr>
      <vt:lpstr>PowerPoint Presentation</vt:lpstr>
      <vt:lpstr>Microsoft: Security Development  Lifecycle     </vt:lpstr>
      <vt:lpstr>Microsoft: Security Development  Lifecycle     </vt:lpstr>
      <vt:lpstr>Microsoft: Security Development  Lifecycle     </vt:lpstr>
      <vt:lpstr>Microsoft: Security Development  Lifecycle</vt:lpstr>
      <vt:lpstr>Microsoft: Security Development  Lifecycle      </vt:lpstr>
      <vt:lpstr>Microsoft: Security Development  Lifecycle</vt:lpstr>
      <vt:lpstr>Microsoft: Security Development  Lifecycle</vt:lpstr>
      <vt:lpstr>Microsoft: Security Development  Lifecycle</vt:lpstr>
      <vt:lpstr>JavaScript Security Model     </vt:lpstr>
      <vt:lpstr>JavaScript Security Model     </vt:lpstr>
      <vt:lpstr>JavaScript Security Model     </vt:lpstr>
      <vt:lpstr>JavaScript Security Model     </vt:lpstr>
      <vt:lpstr>JavaScript Security Model     </vt:lpstr>
      <vt:lpstr>JavaScript Security Model     </vt:lpstr>
      <vt:lpstr>Vulnerabilities</vt:lpstr>
      <vt:lpstr>Vulnerabilities</vt:lpstr>
      <vt:lpstr>XSS</vt:lpstr>
      <vt:lpstr>XSS</vt:lpstr>
      <vt:lpstr>XSS</vt:lpstr>
      <vt:lpstr> XSS  </vt:lpstr>
      <vt:lpstr> XSS  </vt:lpstr>
      <vt:lpstr> XSS  </vt:lpstr>
      <vt:lpstr>XSS</vt:lpstr>
      <vt:lpstr>CSRF</vt:lpstr>
      <vt:lpstr>CSRF</vt:lpstr>
      <vt:lpstr>CSRF</vt:lpstr>
      <vt:lpstr>OWASP Mobile Top 10 Risks 2014</vt:lpstr>
      <vt:lpstr>OWASP Mobile Top 10 Risks 2014</vt:lpstr>
      <vt:lpstr>OWASP Mobile Top 10 Risks 2014</vt:lpstr>
      <vt:lpstr>OWASP Mobile Top 10 Risks 2014</vt:lpstr>
      <vt:lpstr>OWASP Mobile Top 10 Risks 2014: Insufficient Transport Layer Protection</vt:lpstr>
      <vt:lpstr>OWASP Mobile Top 10 Risks 2014: Unintended Data Leakage</vt:lpstr>
      <vt:lpstr>OWASP Mobile Top 10 Risks 2014: Poor Authorization and Authentication</vt:lpstr>
      <vt:lpstr>OWASP Mobile Top 10 Risks 2014: Broken cryptography</vt:lpstr>
      <vt:lpstr>OWASP Mobile Top 10 Risks 2014: Client side injection</vt:lpstr>
      <vt:lpstr>OWASP Mobile Top 10 Risks 2014: Client side injection</vt:lpstr>
      <vt:lpstr>OWASP Mobile Top 10 Risks 2014: Security decisions via  untrusted Inputs</vt:lpstr>
      <vt:lpstr>OWASP Mobile Top 10 Risks 2014: Improper session handling</vt:lpstr>
      <vt:lpstr>OWASP Mobile Top 10 Risks 2014: Improper session handling</vt:lpstr>
      <vt:lpstr>OWASP Mobile Top 10 Risks 2014: lack of binary protection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 Sahni</dc:creator>
  <cp:lastModifiedBy>Windows SOE Manager</cp:lastModifiedBy>
  <cp:revision>35</cp:revision>
  <dcterms:created xsi:type="dcterms:W3CDTF">2016-03-31T20:14:31Z</dcterms:created>
  <dcterms:modified xsi:type="dcterms:W3CDTF">2016-04-14T15:21:00Z</dcterms:modified>
</cp:coreProperties>
</file>