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b="def" i="def"/>
      <a:tcStyle>
        <a:tcBdr/>
        <a:fill>
          <a:solidFill>
            <a:srgbClr val="F2E7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b="def" i="def"/>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b="def" i="def"/>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ph type="sldImg"/>
          </p:nvPr>
        </p:nvSpPr>
        <p:spPr>
          <a:xfrm>
            <a:off x="1143000" y="685800"/>
            <a:ext cx="4572000" cy="3429000"/>
          </a:xfrm>
          <a:prstGeom prst="rect">
            <a:avLst/>
          </a:prstGeom>
        </p:spPr>
        <p:txBody>
          <a:bodyPr/>
          <a:lstStyle/>
          <a:p>
            <a:pPr/>
          </a:p>
        </p:txBody>
      </p:sp>
      <p:sp>
        <p:nvSpPr>
          <p:cNvPr id="287" name="Shape 28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entury Gothic"/>
      </a:defRPr>
    </a:lvl1pPr>
    <a:lvl2pPr indent="228600" latinLnBrk="0">
      <a:defRPr sz="1200">
        <a:solidFill>
          <a:srgbClr val="FFFFFF"/>
        </a:solidFill>
        <a:latin typeface="+mn-lt"/>
        <a:ea typeface="+mn-ea"/>
        <a:cs typeface="+mn-cs"/>
        <a:sym typeface="Century Gothic"/>
      </a:defRPr>
    </a:lvl2pPr>
    <a:lvl3pPr indent="457200" latinLnBrk="0">
      <a:defRPr sz="1200">
        <a:solidFill>
          <a:srgbClr val="FFFFFF"/>
        </a:solidFill>
        <a:latin typeface="+mn-lt"/>
        <a:ea typeface="+mn-ea"/>
        <a:cs typeface="+mn-cs"/>
        <a:sym typeface="Century Gothic"/>
      </a:defRPr>
    </a:lvl3pPr>
    <a:lvl4pPr indent="685800" latinLnBrk="0">
      <a:defRPr sz="1200">
        <a:solidFill>
          <a:srgbClr val="FFFFFF"/>
        </a:solidFill>
        <a:latin typeface="+mn-lt"/>
        <a:ea typeface="+mn-ea"/>
        <a:cs typeface="+mn-cs"/>
        <a:sym typeface="Century Gothic"/>
      </a:defRPr>
    </a:lvl4pPr>
    <a:lvl5pPr indent="914400" latinLnBrk="0">
      <a:defRPr sz="1200">
        <a:solidFill>
          <a:srgbClr val="FFFFFF"/>
        </a:solidFill>
        <a:latin typeface="+mn-lt"/>
        <a:ea typeface="+mn-ea"/>
        <a:cs typeface="+mn-cs"/>
        <a:sym typeface="Century Gothic"/>
      </a:defRPr>
    </a:lvl5pPr>
    <a:lvl6pPr indent="1143000" latinLnBrk="0">
      <a:defRPr sz="1200">
        <a:solidFill>
          <a:srgbClr val="FFFFFF"/>
        </a:solidFill>
        <a:latin typeface="+mn-lt"/>
        <a:ea typeface="+mn-ea"/>
        <a:cs typeface="+mn-cs"/>
        <a:sym typeface="Century Gothic"/>
      </a:defRPr>
    </a:lvl6pPr>
    <a:lvl7pPr indent="1371600" latinLnBrk="0">
      <a:defRPr sz="1200">
        <a:solidFill>
          <a:srgbClr val="FFFFFF"/>
        </a:solidFill>
        <a:latin typeface="+mn-lt"/>
        <a:ea typeface="+mn-ea"/>
        <a:cs typeface="+mn-cs"/>
        <a:sym typeface="Century Gothic"/>
      </a:defRPr>
    </a:lvl7pPr>
    <a:lvl8pPr indent="1600200" latinLnBrk="0">
      <a:defRPr sz="1200">
        <a:solidFill>
          <a:srgbClr val="FFFFFF"/>
        </a:solidFill>
        <a:latin typeface="+mn-lt"/>
        <a:ea typeface="+mn-ea"/>
        <a:cs typeface="+mn-cs"/>
        <a:sym typeface="Century Gothic"/>
      </a:defRPr>
    </a:lvl8pPr>
    <a:lvl9pPr indent="18288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pic>
        <p:nvPicPr>
          <p:cNvPr id="17"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8"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9" name="Shape 19"/>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0"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2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2" name="Shape 22"/>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3" name="Shape 23"/>
          <p:cNvSpPr/>
          <p:nvPr>
            <p:ph type="title"/>
          </p:nvPr>
        </p:nvSpPr>
        <p:spPr>
          <a:xfrm>
            <a:off x="1154954" y="1447800"/>
            <a:ext cx="8825660" cy="3329581"/>
          </a:xfrm>
          <a:prstGeom prst="rect">
            <a:avLst/>
          </a:prstGeom>
        </p:spPr>
        <p:txBody>
          <a:bodyPr anchor="b"/>
          <a:lstStyle>
            <a:lvl1pPr>
              <a:defRPr sz="7200"/>
            </a:lvl1pPr>
          </a:lstStyle>
          <a:p>
            <a:pPr/>
            <a:r>
              <a:t>Title Text</a:t>
            </a:r>
          </a:p>
        </p:txBody>
      </p:sp>
      <p:sp>
        <p:nvSpPr>
          <p:cNvPr id="24" name="Shape 24"/>
          <p:cNvSpPr/>
          <p:nvPr>
            <p:ph type="body" sz="quarter" idx="1"/>
          </p:nvPr>
        </p:nvSpPr>
        <p:spPr>
          <a:xfrm>
            <a:off x="1154954" y="4777380"/>
            <a:ext cx="8825660" cy="861424"/>
          </a:xfrm>
          <a:prstGeom prst="rect">
            <a:avLst/>
          </a:prstGeom>
        </p:spPr>
        <p:txBody>
          <a:bodyPr/>
          <a:lstStyle>
            <a:lvl1pPr marL="0" indent="0">
              <a:buClrTx/>
              <a:buSzTx/>
              <a:buFontTx/>
              <a:buNone/>
              <a:defRPr cap="all">
                <a:solidFill>
                  <a:srgbClr val="8AD0D6"/>
                </a:solidFill>
              </a:defRPr>
            </a:lvl1pPr>
            <a:lvl2pPr marL="0" indent="0">
              <a:buClrTx/>
              <a:buSzTx/>
              <a:buFontTx/>
              <a:buNone/>
              <a:defRPr cap="all">
                <a:solidFill>
                  <a:srgbClr val="8AD0D6"/>
                </a:solidFill>
              </a:defRPr>
            </a:lvl2pPr>
            <a:lvl3pPr marL="0" indent="0">
              <a:buClrTx/>
              <a:buSzTx/>
              <a:buFontTx/>
              <a:buNone/>
              <a:defRPr cap="all">
                <a:solidFill>
                  <a:srgbClr val="8AD0D6"/>
                </a:solidFill>
              </a:defRPr>
            </a:lvl3pPr>
            <a:lvl4pPr marL="0" indent="0">
              <a:buClrTx/>
              <a:buSzTx/>
              <a:buFontTx/>
              <a:buNone/>
              <a:defRPr cap="all">
                <a:solidFill>
                  <a:srgbClr val="8AD0D6"/>
                </a:solidFill>
              </a:defRPr>
            </a:lvl4pPr>
            <a:lvl5pPr marL="0" indent="0">
              <a:buClrTx/>
              <a:buSzTx/>
              <a:buFont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anoramic Picture with Caption">
    <p:spTree>
      <p:nvGrpSpPr>
        <p:cNvPr id="1" name=""/>
        <p:cNvGrpSpPr/>
        <p:nvPr/>
      </p:nvGrpSpPr>
      <p:grpSpPr>
        <a:xfrm>
          <a:off x="0" y="0"/>
          <a:ext cx="0" cy="0"/>
          <a:chOff x="0" y="0"/>
          <a:chExt cx="0" cy="0"/>
        </a:xfrm>
      </p:grpSpPr>
      <p:pic>
        <p:nvPicPr>
          <p:cNvPr id="146"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47"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48" name="Shape 148"/>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49"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50"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51" name="Shape 151"/>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52" name="Shape 152"/>
          <p:cNvSpPr/>
          <p:nvPr>
            <p:ph type="title"/>
          </p:nvPr>
        </p:nvSpPr>
        <p:spPr>
          <a:xfrm>
            <a:off x="1154954" y="4800586"/>
            <a:ext cx="8825660" cy="566742"/>
          </a:xfrm>
          <a:prstGeom prst="rect">
            <a:avLst/>
          </a:prstGeom>
        </p:spPr>
        <p:txBody>
          <a:bodyPr anchor="b"/>
          <a:lstStyle>
            <a:lvl1pPr>
              <a:defRPr sz="2400"/>
            </a:lvl1pPr>
          </a:lstStyle>
          <a:p>
            <a:pPr/>
            <a:r>
              <a:t>Title Text</a:t>
            </a:r>
          </a:p>
        </p:txBody>
      </p:sp>
      <p:sp>
        <p:nvSpPr>
          <p:cNvPr id="153" name="Shape 153"/>
          <p:cNvSpPr/>
          <p:nvPr>
            <p:ph type="pic" sz="half" idx="13"/>
          </p:nvPr>
        </p:nvSpPr>
        <p:spPr>
          <a:xfrm>
            <a:off x="1154954" y="685798"/>
            <a:ext cx="8825660" cy="3640672"/>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54" name="Shape 154"/>
          <p:cNvSpPr/>
          <p:nvPr>
            <p:ph type="body" sz="quarter" idx="1"/>
          </p:nvPr>
        </p:nvSpPr>
        <p:spPr>
          <a:xfrm>
            <a:off x="1154954" y="5367325"/>
            <a:ext cx="8825659" cy="49371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55" name="Shape 1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aption">
    <p:spTree>
      <p:nvGrpSpPr>
        <p:cNvPr id="1" name=""/>
        <p:cNvGrpSpPr/>
        <p:nvPr/>
      </p:nvGrpSpPr>
      <p:grpSpPr>
        <a:xfrm>
          <a:off x="0" y="0"/>
          <a:ext cx="0" cy="0"/>
          <a:chOff x="0" y="0"/>
          <a:chExt cx="0" cy="0"/>
        </a:xfrm>
      </p:grpSpPr>
      <p:pic>
        <p:nvPicPr>
          <p:cNvPr id="162"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63"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64" name="Shape 164"/>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65"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6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67" name="Shape 167"/>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68" name="Shape 168"/>
          <p:cNvSpPr/>
          <p:nvPr>
            <p:ph type="title"/>
          </p:nvPr>
        </p:nvSpPr>
        <p:spPr>
          <a:xfrm>
            <a:off x="1154954" y="1447800"/>
            <a:ext cx="8825659" cy="1981200"/>
          </a:xfrm>
          <a:prstGeom prst="rect">
            <a:avLst/>
          </a:prstGeom>
        </p:spPr>
        <p:txBody>
          <a:bodyPr/>
          <a:lstStyle>
            <a:lvl1pPr>
              <a:defRPr sz="4800"/>
            </a:lvl1pPr>
          </a:lstStyle>
          <a:p>
            <a:pPr/>
            <a:r>
              <a:t>Title Text</a:t>
            </a:r>
          </a:p>
        </p:txBody>
      </p:sp>
      <p:sp>
        <p:nvSpPr>
          <p:cNvPr id="169" name="Shape 169"/>
          <p:cNvSpPr/>
          <p:nvPr>
            <p:ph type="body" sz="half" idx="1"/>
          </p:nvPr>
        </p:nvSpPr>
        <p:spPr>
          <a:xfrm>
            <a:off x="1154954" y="3657600"/>
            <a:ext cx="8825659" cy="2362200"/>
          </a:xfrm>
          <a:prstGeom prst="rect">
            <a:avLst/>
          </a:prstGeom>
        </p:spPr>
        <p:txBody>
          <a:bodyPr anchor="ctr"/>
          <a:lstStyle>
            <a:lvl1pPr marL="0" indent="0">
              <a:buClrTx/>
              <a:buSzTx/>
              <a:buFontTx/>
              <a:buNone/>
              <a:defRPr sz="1800"/>
            </a:lvl1pPr>
            <a:lvl2pPr marL="0" indent="0">
              <a:buClrTx/>
              <a:buSzTx/>
              <a:buFontTx/>
              <a:buNone/>
              <a:defRPr sz="1800"/>
            </a:lvl2pPr>
            <a:lvl3pPr marL="0" indent="0">
              <a:buClrTx/>
              <a:buSzTx/>
              <a:buFontTx/>
              <a:buNone/>
              <a:defRPr sz="1800"/>
            </a:lvl3pPr>
            <a:lvl4pPr marL="0" indent="0">
              <a:buClrTx/>
              <a:buSzTx/>
              <a:buFontTx/>
              <a:buNone/>
              <a:defRPr sz="1800"/>
            </a:lvl4pPr>
            <a:lvl5pPr marL="0" indent="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70" name="Shape 1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with Caption">
    <p:spTree>
      <p:nvGrpSpPr>
        <p:cNvPr id="1" name=""/>
        <p:cNvGrpSpPr/>
        <p:nvPr/>
      </p:nvGrpSpPr>
      <p:grpSpPr>
        <a:xfrm>
          <a:off x="0" y="0"/>
          <a:ext cx="0" cy="0"/>
          <a:chOff x="0" y="0"/>
          <a:chExt cx="0" cy="0"/>
        </a:xfrm>
      </p:grpSpPr>
      <p:pic>
        <p:nvPicPr>
          <p:cNvPr id="177"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78"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79" name="Shape 179"/>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80"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8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82" name="Shape 182"/>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83" name="Shape 183"/>
          <p:cNvSpPr/>
          <p:nvPr>
            <p:ph type="title"/>
          </p:nvPr>
        </p:nvSpPr>
        <p:spPr>
          <a:xfrm>
            <a:off x="1574800" y="1447800"/>
            <a:ext cx="7999318" cy="2323377"/>
          </a:xfrm>
          <a:prstGeom prst="rect">
            <a:avLst/>
          </a:prstGeom>
        </p:spPr>
        <p:txBody>
          <a:bodyPr/>
          <a:lstStyle>
            <a:lvl1pPr>
              <a:defRPr sz="4800"/>
            </a:lvl1pPr>
          </a:lstStyle>
          <a:p>
            <a:pPr/>
            <a:r>
              <a:t>Title Text</a:t>
            </a:r>
          </a:p>
        </p:txBody>
      </p:sp>
      <p:sp>
        <p:nvSpPr>
          <p:cNvPr id="184" name="Shape 184"/>
          <p:cNvSpPr/>
          <p:nvPr>
            <p:ph type="body" sz="quarter" idx="1"/>
          </p:nvPr>
        </p:nvSpPr>
        <p:spPr>
          <a:xfrm>
            <a:off x="1930400" y="3771174"/>
            <a:ext cx="7279649" cy="342178"/>
          </a:xfrm>
          <a:prstGeom prst="rect">
            <a:avLst/>
          </a:prstGeom>
        </p:spPr>
        <p:txBody>
          <a:bodyPr/>
          <a:lstStyle>
            <a:lvl1pPr marL="0" indent="0">
              <a:buClrTx/>
              <a:buSzTx/>
              <a:buFontTx/>
              <a:buNone/>
              <a:defRPr cap="small" sz="1400">
                <a:solidFill>
                  <a:srgbClr val="8AD0D6"/>
                </a:solidFill>
              </a:defRPr>
            </a:lvl1pPr>
            <a:lvl2pPr marL="0" indent="0">
              <a:buClrTx/>
              <a:buSzTx/>
              <a:buFontTx/>
              <a:buNone/>
              <a:defRPr cap="small" sz="1400">
                <a:solidFill>
                  <a:srgbClr val="8AD0D6"/>
                </a:solidFill>
              </a:defRPr>
            </a:lvl2pPr>
            <a:lvl3pPr marL="0" indent="0">
              <a:buClrTx/>
              <a:buSzTx/>
              <a:buFontTx/>
              <a:buNone/>
              <a:defRPr cap="small" sz="1400">
                <a:solidFill>
                  <a:srgbClr val="8AD0D6"/>
                </a:solidFill>
              </a:defRPr>
            </a:lvl3pPr>
            <a:lvl4pPr marL="0" indent="0">
              <a:buClrTx/>
              <a:buSzTx/>
              <a:buFontTx/>
              <a:buNone/>
              <a:defRPr cap="small" sz="1400">
                <a:solidFill>
                  <a:srgbClr val="8AD0D6"/>
                </a:solidFill>
              </a:defRPr>
            </a:lvl4pPr>
            <a:lvl5pPr marL="0" indent="0">
              <a:buClrTx/>
              <a:buSzTx/>
              <a:buFontTx/>
              <a:buNone/>
              <a:defRPr cap="small" sz="1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185" name="Shape 185"/>
          <p:cNvSpPr/>
          <p:nvPr>
            <p:ph type="body" sz="quarter" idx="13"/>
          </p:nvPr>
        </p:nvSpPr>
        <p:spPr>
          <a:xfrm>
            <a:off x="1154954" y="4350656"/>
            <a:ext cx="8825660" cy="1676403"/>
          </a:xfrm>
          <a:prstGeom prst="rect">
            <a:avLst/>
          </a:prstGeom>
        </p:spPr>
        <p:txBody>
          <a:bodyPr anchor="ctr"/>
          <a:lstStyle/>
          <a:p>
            <a:pPr/>
          </a:p>
        </p:txBody>
      </p:sp>
      <p:sp>
        <p:nvSpPr>
          <p:cNvPr id="186" name="Shape 186"/>
          <p:cNvSpPr/>
          <p:nvPr/>
        </p:nvSpPr>
        <p:spPr>
          <a:xfrm>
            <a:off x="898294" y="971252"/>
            <a:ext cx="801915" cy="181874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200">
                <a:solidFill>
                  <a:srgbClr val="8AD0D6"/>
                </a:solidFill>
                <a:latin typeface="Arial"/>
                <a:ea typeface="Arial"/>
                <a:cs typeface="Arial"/>
                <a:sym typeface="Arial"/>
              </a:defRPr>
            </a:lvl1pPr>
          </a:lstStyle>
          <a:p>
            <a:pPr/>
            <a:r>
              <a:t>“</a:t>
            </a:r>
          </a:p>
        </p:txBody>
      </p:sp>
      <p:sp>
        <p:nvSpPr>
          <p:cNvPr id="187" name="Shape 187"/>
          <p:cNvSpPr/>
          <p:nvPr/>
        </p:nvSpPr>
        <p:spPr>
          <a:xfrm>
            <a:off x="9330490" y="2613785"/>
            <a:ext cx="801916" cy="181874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2200">
                <a:solidFill>
                  <a:srgbClr val="8AD0D6"/>
                </a:solidFill>
                <a:latin typeface="Arial"/>
                <a:ea typeface="Arial"/>
                <a:cs typeface="Arial"/>
                <a:sym typeface="Arial"/>
              </a:defRPr>
            </a:lvl1pPr>
          </a:lstStyle>
          <a:p>
            <a:pPr/>
            <a:r>
              <a:t>”</a:t>
            </a:r>
          </a:p>
        </p:txBody>
      </p:sp>
      <p:sp>
        <p:nvSpPr>
          <p:cNvPr id="188" name="Shape 1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Name Card">
    <p:spTree>
      <p:nvGrpSpPr>
        <p:cNvPr id="1" name=""/>
        <p:cNvGrpSpPr/>
        <p:nvPr/>
      </p:nvGrpSpPr>
      <p:grpSpPr>
        <a:xfrm>
          <a:off x="0" y="0"/>
          <a:ext cx="0" cy="0"/>
          <a:chOff x="0" y="0"/>
          <a:chExt cx="0" cy="0"/>
        </a:xfrm>
      </p:grpSpPr>
      <p:pic>
        <p:nvPicPr>
          <p:cNvPr id="195"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96"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97" name="Shape 197"/>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98"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99"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00" name="Shape 200"/>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01" name="Shape 201"/>
          <p:cNvSpPr/>
          <p:nvPr>
            <p:ph type="title"/>
          </p:nvPr>
        </p:nvSpPr>
        <p:spPr>
          <a:xfrm>
            <a:off x="1154954" y="3124200"/>
            <a:ext cx="8825660" cy="1653184"/>
          </a:xfrm>
          <a:prstGeom prst="rect">
            <a:avLst/>
          </a:prstGeom>
        </p:spPr>
        <p:txBody>
          <a:bodyPr anchor="b"/>
          <a:lstStyle>
            <a:lvl1pPr>
              <a:defRPr sz="4000"/>
            </a:lvl1pPr>
          </a:lstStyle>
          <a:p>
            <a:pPr/>
            <a:r>
              <a:t>Title Text</a:t>
            </a:r>
          </a:p>
        </p:txBody>
      </p:sp>
      <p:sp>
        <p:nvSpPr>
          <p:cNvPr id="202" name="Shape 202"/>
          <p:cNvSpPr/>
          <p:nvPr>
            <p:ph type="body" sz="quarter" idx="1"/>
          </p:nvPr>
        </p:nvSpPr>
        <p:spPr>
          <a:xfrm>
            <a:off x="1154954" y="4777380"/>
            <a:ext cx="8825659" cy="860404"/>
          </a:xfrm>
          <a:prstGeom prst="rect">
            <a:avLst/>
          </a:prstGeom>
        </p:spPr>
        <p:txBody>
          <a:bodyPr/>
          <a:lstStyle>
            <a:lvl1pPr marL="0" indent="0">
              <a:buClrTx/>
              <a:buSzTx/>
              <a:buFontTx/>
              <a:buNone/>
              <a:defRPr>
                <a:solidFill>
                  <a:srgbClr val="8AD0D6"/>
                </a:solidFill>
              </a:defRPr>
            </a:lvl1pPr>
            <a:lvl2pPr marL="0" indent="0">
              <a:buClrTx/>
              <a:buSzTx/>
              <a:buFontTx/>
              <a:buNone/>
              <a:defRPr>
                <a:solidFill>
                  <a:srgbClr val="8AD0D6"/>
                </a:solidFill>
              </a:defRPr>
            </a:lvl2pPr>
            <a:lvl3pPr marL="0" indent="0">
              <a:buClrTx/>
              <a:buSzTx/>
              <a:buFontTx/>
              <a:buNone/>
              <a:defRPr>
                <a:solidFill>
                  <a:srgbClr val="8AD0D6"/>
                </a:solidFill>
              </a:defRPr>
            </a:lvl3pPr>
            <a:lvl4pPr marL="0" indent="0">
              <a:buClrTx/>
              <a:buSzTx/>
              <a:buFontTx/>
              <a:buNone/>
              <a:defRPr>
                <a:solidFill>
                  <a:srgbClr val="8AD0D6"/>
                </a:solidFill>
              </a:defRPr>
            </a:lvl4pPr>
            <a:lvl5pPr marL="0" indent="0">
              <a:buClrTx/>
              <a:buSzTx/>
              <a:buFontTx/>
              <a:buNone/>
              <a:defRPr>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Shape 2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Column">
    <p:spTree>
      <p:nvGrpSpPr>
        <p:cNvPr id="1" name=""/>
        <p:cNvGrpSpPr/>
        <p:nvPr/>
      </p:nvGrpSpPr>
      <p:grpSpPr>
        <a:xfrm>
          <a:off x="0" y="0"/>
          <a:ext cx="0" cy="0"/>
          <a:chOff x="0" y="0"/>
          <a:chExt cx="0" cy="0"/>
        </a:xfrm>
      </p:grpSpPr>
      <p:pic>
        <p:nvPicPr>
          <p:cNvPr id="210"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211"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212" name="Shape 212"/>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13"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214"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15" name="Shape 215"/>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16" name="Shape 216"/>
          <p:cNvSpPr/>
          <p:nvPr>
            <p:ph type="title"/>
          </p:nvPr>
        </p:nvSpPr>
        <p:spPr>
          <a:prstGeom prst="rect">
            <a:avLst/>
          </a:prstGeom>
        </p:spPr>
        <p:txBody>
          <a:bodyPr/>
          <a:lstStyle/>
          <a:p>
            <a:pPr/>
            <a:r>
              <a:t>Title Text</a:t>
            </a:r>
          </a:p>
        </p:txBody>
      </p:sp>
      <p:sp>
        <p:nvSpPr>
          <p:cNvPr id="217" name="Shape 217"/>
          <p:cNvSpPr/>
          <p:nvPr>
            <p:ph type="body" sz="quarter" idx="1"/>
          </p:nvPr>
        </p:nvSpPr>
        <p:spPr>
          <a:xfrm>
            <a:off x="632946" y="1981200"/>
            <a:ext cx="2946869" cy="576263"/>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18" name="Shape 218"/>
          <p:cNvSpPr/>
          <p:nvPr>
            <p:ph type="body" sz="quarter" idx="13"/>
          </p:nvPr>
        </p:nvSpPr>
        <p:spPr>
          <a:xfrm>
            <a:off x="652462" y="2667000"/>
            <a:ext cx="2927351" cy="3589338"/>
          </a:xfrm>
          <a:prstGeom prst="rect">
            <a:avLst/>
          </a:prstGeom>
        </p:spPr>
        <p:txBody>
          <a:bodyPr/>
          <a:lstStyle/>
          <a:p>
            <a:pPr/>
          </a:p>
        </p:txBody>
      </p:sp>
      <p:sp>
        <p:nvSpPr>
          <p:cNvPr id="219" name="Shape 219"/>
          <p:cNvSpPr/>
          <p:nvPr>
            <p:ph type="body" sz="quarter" idx="14"/>
          </p:nvPr>
        </p:nvSpPr>
        <p:spPr>
          <a:xfrm>
            <a:off x="3883659" y="1981200"/>
            <a:ext cx="2936245" cy="576263"/>
          </a:xfrm>
          <a:prstGeom prst="rect">
            <a:avLst/>
          </a:prstGeom>
        </p:spPr>
        <p:txBody>
          <a:bodyPr anchor="b"/>
          <a:lstStyle/>
          <a:p>
            <a:pPr/>
          </a:p>
        </p:txBody>
      </p:sp>
      <p:sp>
        <p:nvSpPr>
          <p:cNvPr id="220" name="Shape 220"/>
          <p:cNvSpPr/>
          <p:nvPr>
            <p:ph type="body" sz="quarter" idx="15"/>
          </p:nvPr>
        </p:nvSpPr>
        <p:spPr>
          <a:xfrm>
            <a:off x="3873105" y="2667000"/>
            <a:ext cx="2946796" cy="3589338"/>
          </a:xfrm>
          <a:prstGeom prst="rect">
            <a:avLst/>
          </a:prstGeom>
        </p:spPr>
        <p:txBody>
          <a:bodyPr/>
          <a:lstStyle/>
          <a:p>
            <a:pPr/>
          </a:p>
        </p:txBody>
      </p:sp>
      <p:sp>
        <p:nvSpPr>
          <p:cNvPr id="221" name="Shape 221"/>
          <p:cNvSpPr/>
          <p:nvPr>
            <p:ph type="body" sz="quarter" idx="16"/>
          </p:nvPr>
        </p:nvSpPr>
        <p:spPr>
          <a:xfrm>
            <a:off x="7124700" y="1981200"/>
            <a:ext cx="2932116" cy="576263"/>
          </a:xfrm>
          <a:prstGeom prst="rect">
            <a:avLst/>
          </a:prstGeom>
        </p:spPr>
        <p:txBody>
          <a:bodyPr anchor="b"/>
          <a:lstStyle/>
          <a:p>
            <a:pPr/>
          </a:p>
        </p:txBody>
      </p:sp>
      <p:sp>
        <p:nvSpPr>
          <p:cNvPr id="222" name="Shape 222"/>
          <p:cNvSpPr/>
          <p:nvPr>
            <p:ph type="body" sz="quarter" idx="17"/>
          </p:nvPr>
        </p:nvSpPr>
        <p:spPr>
          <a:xfrm>
            <a:off x="7124700" y="2667000"/>
            <a:ext cx="2932116" cy="3589338"/>
          </a:xfrm>
          <a:prstGeom prst="rect">
            <a:avLst/>
          </a:prstGeom>
        </p:spPr>
        <p:txBody>
          <a:bodyPr/>
          <a:lstStyle/>
          <a:p>
            <a:pPr/>
          </a:p>
        </p:txBody>
      </p:sp>
      <p:sp>
        <p:nvSpPr>
          <p:cNvPr id="223" name="Shape 223"/>
          <p:cNvSpPr/>
          <p:nvPr/>
        </p:nvSpPr>
        <p:spPr>
          <a:xfrm flipH="1">
            <a:off x="3726141" y="2133600"/>
            <a:ext cx="2" cy="3962401"/>
          </a:xfrm>
          <a:prstGeom prst="line">
            <a:avLst/>
          </a:prstGeom>
          <a:ln w="12700" cap="rnd">
            <a:solidFill>
              <a:srgbClr val="8AD0D6">
                <a:alpha val="40000"/>
              </a:srgbClr>
            </a:solidFill>
          </a:ln>
        </p:spPr>
        <p:txBody>
          <a:bodyPr lIns="45718" tIns="45718" rIns="45718" bIns="45718"/>
          <a:lstStyle/>
          <a:p>
            <a:pPr/>
          </a:p>
        </p:txBody>
      </p:sp>
      <p:sp>
        <p:nvSpPr>
          <p:cNvPr id="224" name="Shape 224"/>
          <p:cNvSpPr/>
          <p:nvPr/>
        </p:nvSpPr>
        <p:spPr>
          <a:xfrm flipH="1">
            <a:off x="6962226" y="2133600"/>
            <a:ext cx="2" cy="3966883"/>
          </a:xfrm>
          <a:prstGeom prst="line">
            <a:avLst/>
          </a:prstGeom>
          <a:ln w="12700" cap="rnd">
            <a:solidFill>
              <a:srgbClr val="8AD0D6">
                <a:alpha val="40000"/>
              </a:srgbClr>
            </a:solidFill>
          </a:ln>
        </p:spPr>
        <p:txBody>
          <a:bodyPr lIns="45718" tIns="45718" rIns="45718" bIns="45718"/>
          <a:lstStyle/>
          <a:p>
            <a:pPr/>
          </a:p>
        </p:txBody>
      </p:sp>
      <p:sp>
        <p:nvSpPr>
          <p:cNvPr id="225" name="Shape 2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3 Picture Column">
    <p:spTree>
      <p:nvGrpSpPr>
        <p:cNvPr id="1" name=""/>
        <p:cNvGrpSpPr/>
        <p:nvPr/>
      </p:nvGrpSpPr>
      <p:grpSpPr>
        <a:xfrm>
          <a:off x="0" y="0"/>
          <a:ext cx="0" cy="0"/>
          <a:chOff x="0" y="0"/>
          <a:chExt cx="0" cy="0"/>
        </a:xfrm>
      </p:grpSpPr>
      <p:pic>
        <p:nvPicPr>
          <p:cNvPr id="232"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233"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234" name="Shape 234"/>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35"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23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37" name="Shape 237"/>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38" name="Shape 238"/>
          <p:cNvSpPr/>
          <p:nvPr>
            <p:ph type="title"/>
          </p:nvPr>
        </p:nvSpPr>
        <p:spPr>
          <a:prstGeom prst="rect">
            <a:avLst/>
          </a:prstGeom>
        </p:spPr>
        <p:txBody>
          <a:bodyPr/>
          <a:lstStyle/>
          <a:p>
            <a:pPr/>
            <a:r>
              <a:t>Title Text</a:t>
            </a:r>
          </a:p>
        </p:txBody>
      </p:sp>
      <p:sp>
        <p:nvSpPr>
          <p:cNvPr id="239" name="Shape 239"/>
          <p:cNvSpPr/>
          <p:nvPr>
            <p:ph type="body" sz="quarter" idx="1"/>
          </p:nvPr>
        </p:nvSpPr>
        <p:spPr>
          <a:xfrm>
            <a:off x="652462" y="4250949"/>
            <a:ext cx="2940051" cy="576266"/>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40" name="Shape 240"/>
          <p:cNvSpPr/>
          <p:nvPr>
            <p:ph type="pic" sz="quarter" idx="13"/>
          </p:nvPr>
        </p:nvSpPr>
        <p:spPr>
          <a:xfrm>
            <a:off x="652462" y="2209800"/>
            <a:ext cx="2940051"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1" name="Shape 241"/>
          <p:cNvSpPr/>
          <p:nvPr>
            <p:ph type="body" sz="quarter" idx="14"/>
          </p:nvPr>
        </p:nvSpPr>
        <p:spPr>
          <a:xfrm>
            <a:off x="652462" y="4827211"/>
            <a:ext cx="2940051" cy="659193"/>
          </a:xfrm>
          <a:prstGeom prst="rect">
            <a:avLst/>
          </a:prstGeom>
        </p:spPr>
        <p:txBody>
          <a:bodyPr/>
          <a:lstStyle/>
          <a:p>
            <a:pPr/>
          </a:p>
        </p:txBody>
      </p:sp>
      <p:sp>
        <p:nvSpPr>
          <p:cNvPr id="242" name="Shape 242"/>
          <p:cNvSpPr/>
          <p:nvPr>
            <p:ph type="body" sz="quarter" idx="15"/>
          </p:nvPr>
        </p:nvSpPr>
        <p:spPr>
          <a:xfrm>
            <a:off x="3889375" y="4250949"/>
            <a:ext cx="2930525" cy="576266"/>
          </a:xfrm>
          <a:prstGeom prst="rect">
            <a:avLst/>
          </a:prstGeom>
        </p:spPr>
        <p:txBody>
          <a:bodyPr anchor="b"/>
          <a:lstStyle/>
          <a:p>
            <a:pPr/>
          </a:p>
        </p:txBody>
      </p:sp>
      <p:sp>
        <p:nvSpPr>
          <p:cNvPr id="243" name="Shape 243"/>
          <p:cNvSpPr/>
          <p:nvPr>
            <p:ph type="pic" sz="quarter" idx="16"/>
          </p:nvPr>
        </p:nvSpPr>
        <p:spPr>
          <a:xfrm>
            <a:off x="3889373" y="2209800"/>
            <a:ext cx="2930527"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4" name="Shape 244"/>
          <p:cNvSpPr/>
          <p:nvPr>
            <p:ph type="body" sz="quarter" idx="17"/>
          </p:nvPr>
        </p:nvSpPr>
        <p:spPr>
          <a:xfrm>
            <a:off x="3888020" y="4827210"/>
            <a:ext cx="2934410" cy="659189"/>
          </a:xfrm>
          <a:prstGeom prst="rect">
            <a:avLst/>
          </a:prstGeom>
        </p:spPr>
        <p:txBody>
          <a:bodyPr/>
          <a:lstStyle/>
          <a:p>
            <a:pPr/>
          </a:p>
        </p:txBody>
      </p:sp>
      <p:sp>
        <p:nvSpPr>
          <p:cNvPr id="245" name="Shape 245"/>
          <p:cNvSpPr/>
          <p:nvPr>
            <p:ph type="body" sz="quarter" idx="18"/>
          </p:nvPr>
        </p:nvSpPr>
        <p:spPr>
          <a:xfrm>
            <a:off x="7124700" y="4250949"/>
            <a:ext cx="2932116" cy="576266"/>
          </a:xfrm>
          <a:prstGeom prst="rect">
            <a:avLst/>
          </a:prstGeom>
        </p:spPr>
        <p:txBody>
          <a:bodyPr anchor="b"/>
          <a:lstStyle/>
          <a:p>
            <a:pPr/>
          </a:p>
        </p:txBody>
      </p:sp>
      <p:sp>
        <p:nvSpPr>
          <p:cNvPr id="246" name="Shape 246"/>
          <p:cNvSpPr/>
          <p:nvPr>
            <p:ph type="pic" sz="quarter" idx="19"/>
          </p:nvPr>
        </p:nvSpPr>
        <p:spPr>
          <a:xfrm>
            <a:off x="7124699" y="2209800"/>
            <a:ext cx="2932117"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7" name="Shape 247"/>
          <p:cNvSpPr/>
          <p:nvPr>
            <p:ph type="body" sz="quarter" idx="20"/>
          </p:nvPr>
        </p:nvSpPr>
        <p:spPr>
          <a:xfrm>
            <a:off x="7124575" y="4827208"/>
            <a:ext cx="2936001" cy="659190"/>
          </a:xfrm>
          <a:prstGeom prst="rect">
            <a:avLst/>
          </a:prstGeom>
        </p:spPr>
        <p:txBody>
          <a:bodyPr/>
          <a:lstStyle/>
          <a:p>
            <a:pPr/>
          </a:p>
        </p:txBody>
      </p:sp>
      <p:sp>
        <p:nvSpPr>
          <p:cNvPr id="248" name="Shape 248"/>
          <p:cNvSpPr/>
          <p:nvPr/>
        </p:nvSpPr>
        <p:spPr>
          <a:xfrm flipH="1">
            <a:off x="3726141" y="2133600"/>
            <a:ext cx="2" cy="3962401"/>
          </a:xfrm>
          <a:prstGeom prst="line">
            <a:avLst/>
          </a:prstGeom>
          <a:ln w="12700" cap="rnd">
            <a:solidFill>
              <a:srgbClr val="8AD0D6">
                <a:alpha val="40000"/>
              </a:srgbClr>
            </a:solidFill>
          </a:ln>
        </p:spPr>
        <p:txBody>
          <a:bodyPr lIns="45718" tIns="45718" rIns="45718" bIns="45718"/>
          <a:lstStyle/>
          <a:p>
            <a:pPr/>
          </a:p>
        </p:txBody>
      </p:sp>
      <p:sp>
        <p:nvSpPr>
          <p:cNvPr id="249" name="Shape 249"/>
          <p:cNvSpPr/>
          <p:nvPr/>
        </p:nvSpPr>
        <p:spPr>
          <a:xfrm flipH="1">
            <a:off x="6962226" y="2133600"/>
            <a:ext cx="2" cy="3966883"/>
          </a:xfrm>
          <a:prstGeom prst="line">
            <a:avLst/>
          </a:prstGeom>
          <a:ln w="12700" cap="rnd">
            <a:solidFill>
              <a:srgbClr val="8AD0D6">
                <a:alpha val="40000"/>
              </a:srgbClr>
            </a:solidFill>
          </a:ln>
        </p:spPr>
        <p:txBody>
          <a:bodyPr lIns="45718" tIns="45718" rIns="45718" bIns="45718"/>
          <a:lstStyle/>
          <a:p>
            <a:pPr/>
          </a:p>
        </p:txBody>
      </p:sp>
      <p:sp>
        <p:nvSpPr>
          <p:cNvPr id="250" name="Shape 2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pic>
        <p:nvPicPr>
          <p:cNvPr id="257"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258"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259" name="Shape 259"/>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60"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26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62" name="Shape 262"/>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63" name="Shape 263"/>
          <p:cNvSpPr/>
          <p:nvPr>
            <p:ph type="title"/>
          </p:nvPr>
        </p:nvSpPr>
        <p:spPr>
          <a:prstGeom prst="rect">
            <a:avLst/>
          </a:prstGeom>
        </p:spPr>
        <p:txBody>
          <a:bodyPr/>
          <a:lstStyle/>
          <a:p>
            <a:pPr/>
            <a:r>
              <a:t>Title Text</a:t>
            </a:r>
          </a:p>
        </p:txBody>
      </p:sp>
      <p:sp>
        <p:nvSpPr>
          <p:cNvPr id="264" name="Shape 264"/>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5" name="Shape 2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272"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273"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274" name="Shape 274"/>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275"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276"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277" name="Shape 277"/>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278" name="Shape 278"/>
          <p:cNvSpPr/>
          <p:nvPr>
            <p:ph type="title"/>
          </p:nvPr>
        </p:nvSpPr>
        <p:spPr>
          <a:xfrm>
            <a:off x="8304210" y="430212"/>
            <a:ext cx="1752605" cy="5826127"/>
          </a:xfrm>
          <a:prstGeom prst="rect">
            <a:avLst/>
          </a:prstGeom>
        </p:spPr>
        <p:txBody>
          <a:bodyPr anchor="b"/>
          <a:lstStyle/>
          <a:p>
            <a:pPr/>
            <a:r>
              <a:t>Title Text</a:t>
            </a:r>
          </a:p>
        </p:txBody>
      </p:sp>
      <p:sp>
        <p:nvSpPr>
          <p:cNvPr id="279" name="Shape 279"/>
          <p:cNvSpPr/>
          <p:nvPr>
            <p:ph type="body" idx="1"/>
          </p:nvPr>
        </p:nvSpPr>
        <p:spPr>
          <a:xfrm>
            <a:off x="652462" y="887412"/>
            <a:ext cx="7423151" cy="53689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0" name="Shape 2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a:r>
              <a:t>Title Text</a:t>
            </a:r>
          </a:p>
        </p:txBody>
      </p:sp>
      <p:sp>
        <p:nvSpPr>
          <p:cNvPr id="33" name="Shape 3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41"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42"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43" name="Shape 43"/>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44"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4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46" name="Shape 46"/>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47" name="Shape 47"/>
          <p:cNvSpPr/>
          <p:nvPr>
            <p:ph type="title"/>
          </p:nvPr>
        </p:nvSpPr>
        <p:spPr>
          <a:xfrm>
            <a:off x="1154954" y="2861733"/>
            <a:ext cx="8825660" cy="1915651"/>
          </a:xfrm>
          <a:prstGeom prst="rect">
            <a:avLst/>
          </a:prstGeom>
        </p:spPr>
        <p:txBody>
          <a:bodyPr anchor="b"/>
          <a:lstStyle>
            <a:lvl1pPr>
              <a:defRPr sz="4000"/>
            </a:lvl1pPr>
          </a:lstStyle>
          <a:p>
            <a:pPr/>
            <a:r>
              <a:t>Title Text</a:t>
            </a:r>
          </a:p>
        </p:txBody>
      </p:sp>
      <p:sp>
        <p:nvSpPr>
          <p:cNvPr id="48" name="Shape 48"/>
          <p:cNvSpPr/>
          <p:nvPr>
            <p:ph type="body" sz="quarter" idx="1"/>
          </p:nvPr>
        </p:nvSpPr>
        <p:spPr>
          <a:xfrm>
            <a:off x="1154954" y="4777380"/>
            <a:ext cx="8825660" cy="860404"/>
          </a:xfrm>
          <a:prstGeom prst="rect">
            <a:avLst/>
          </a:prstGeom>
        </p:spPr>
        <p:txBody>
          <a:bodyPr/>
          <a:lstStyle>
            <a:lvl1pPr marL="0" indent="0">
              <a:buClrTx/>
              <a:buSzTx/>
              <a:buFontTx/>
              <a:buNone/>
              <a:defRPr cap="all">
                <a:solidFill>
                  <a:srgbClr val="8AD0D6"/>
                </a:solidFill>
              </a:defRPr>
            </a:lvl1pPr>
            <a:lvl2pPr marL="0" indent="0">
              <a:buClrTx/>
              <a:buSzTx/>
              <a:buFontTx/>
              <a:buNone/>
              <a:defRPr cap="all">
                <a:solidFill>
                  <a:srgbClr val="8AD0D6"/>
                </a:solidFill>
              </a:defRPr>
            </a:lvl2pPr>
            <a:lvl3pPr marL="0" indent="0">
              <a:buClrTx/>
              <a:buSzTx/>
              <a:buFontTx/>
              <a:buNone/>
              <a:defRPr cap="all">
                <a:solidFill>
                  <a:srgbClr val="8AD0D6"/>
                </a:solidFill>
              </a:defRPr>
            </a:lvl3pPr>
            <a:lvl4pPr marL="0" indent="0">
              <a:buClrTx/>
              <a:buSzTx/>
              <a:buFontTx/>
              <a:buNone/>
              <a:defRPr cap="all">
                <a:solidFill>
                  <a:srgbClr val="8AD0D6"/>
                </a:solidFill>
              </a:defRPr>
            </a:lvl4pPr>
            <a:lvl5pPr marL="0" indent="0">
              <a:buClrTx/>
              <a:buSzTx/>
              <a:buFont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56"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57"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58" name="Shape 58"/>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59"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60"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61" name="Shape 61"/>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62" name="Shape 62"/>
          <p:cNvSpPr/>
          <p:nvPr>
            <p:ph type="title"/>
          </p:nvPr>
        </p:nvSpPr>
        <p:spPr>
          <a:prstGeom prst="rect">
            <a:avLst/>
          </a:prstGeom>
        </p:spPr>
        <p:txBody>
          <a:bodyPr/>
          <a:lstStyle/>
          <a:p>
            <a:pPr/>
            <a:r>
              <a:t>Title Text</a:t>
            </a:r>
          </a:p>
        </p:txBody>
      </p:sp>
      <p:sp>
        <p:nvSpPr>
          <p:cNvPr id="63" name="Shape 63"/>
          <p:cNvSpPr/>
          <p:nvPr>
            <p:ph type="body" sz="half" idx="1"/>
          </p:nvPr>
        </p:nvSpPr>
        <p:spPr>
          <a:xfrm>
            <a:off x="1103312" y="2060575"/>
            <a:ext cx="4396341"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pPr/>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pic>
        <p:nvPicPr>
          <p:cNvPr id="71"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72"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73" name="Shape 73"/>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74"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7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76" name="Shape 76"/>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77" name="Shape 77"/>
          <p:cNvSpPr/>
          <p:nvPr>
            <p:ph type="title"/>
          </p:nvPr>
        </p:nvSpPr>
        <p:spPr>
          <a:prstGeom prst="rect">
            <a:avLst/>
          </a:prstGeom>
        </p:spPr>
        <p:txBody>
          <a:bodyPr/>
          <a:lstStyle/>
          <a:p>
            <a:pPr/>
            <a:r>
              <a:t>Title Text</a:t>
            </a:r>
          </a:p>
        </p:txBody>
      </p:sp>
      <p:sp>
        <p:nvSpPr>
          <p:cNvPr id="78" name="Shape 78"/>
          <p:cNvSpPr/>
          <p:nvPr>
            <p:ph type="body" sz="quarter" idx="1"/>
          </p:nvPr>
        </p:nvSpPr>
        <p:spPr>
          <a:xfrm>
            <a:off x="1103312" y="1905000"/>
            <a:ext cx="4396341" cy="576263"/>
          </a:xfrm>
          <a:prstGeom prst="rect">
            <a:avLst/>
          </a:prstGeom>
        </p:spPr>
        <p:txBody>
          <a:bodyPr anchor="b"/>
          <a:lstStyle>
            <a:lvl1pPr marL="0" indent="0">
              <a:buClrTx/>
              <a:buSzTx/>
              <a:buFontTx/>
              <a:buNone/>
              <a:defRPr sz="2400">
                <a:solidFill>
                  <a:srgbClr val="8AD0D6"/>
                </a:solidFill>
              </a:defRPr>
            </a:lvl1pPr>
            <a:lvl2pPr marL="0" indent="0">
              <a:buClrTx/>
              <a:buSzTx/>
              <a:buFontTx/>
              <a:buNone/>
              <a:defRPr sz="2400">
                <a:solidFill>
                  <a:srgbClr val="8AD0D6"/>
                </a:solidFill>
              </a:defRPr>
            </a:lvl2pPr>
            <a:lvl3pPr marL="0" indent="0">
              <a:buClrTx/>
              <a:buSzTx/>
              <a:buFontTx/>
              <a:buNone/>
              <a:defRPr sz="2400">
                <a:solidFill>
                  <a:srgbClr val="8AD0D6"/>
                </a:solidFill>
              </a:defRPr>
            </a:lvl3pPr>
            <a:lvl4pPr marL="0" indent="0">
              <a:buClrTx/>
              <a:buSzTx/>
              <a:buFontTx/>
              <a:buNone/>
              <a:defRPr sz="2400">
                <a:solidFill>
                  <a:srgbClr val="8AD0D6"/>
                </a:solidFill>
              </a:defRPr>
            </a:lvl4pPr>
            <a:lvl5pPr marL="0" indent="0">
              <a:buClrTx/>
              <a:buSzTx/>
              <a:buFontTx/>
              <a:buNone/>
              <a:defRPr sz="24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p:nvPr>
            <p:ph type="body" sz="quarter" idx="13"/>
          </p:nvPr>
        </p:nvSpPr>
        <p:spPr>
          <a:xfrm>
            <a:off x="5654495" y="1905000"/>
            <a:ext cx="4396343" cy="576263"/>
          </a:xfrm>
          <a:prstGeom prst="rect">
            <a:avLst/>
          </a:prstGeom>
        </p:spPr>
        <p:txBody>
          <a:bodyPr anchor="b"/>
          <a:lstStyle/>
          <a:p>
            <a:pP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87"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88"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89" name="Shape 89"/>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90"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91"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92" name="Shape 92"/>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93" name="Shape 93"/>
          <p:cNvSpPr/>
          <p:nvPr>
            <p:ph type="title"/>
          </p:nvPr>
        </p:nvSpPr>
        <p:spPr>
          <a:prstGeom prst="rect">
            <a:avLst/>
          </a:prstGeom>
        </p:spPr>
        <p:txBody>
          <a:bodyPr/>
          <a:lstStyle/>
          <a:p>
            <a:pPr/>
            <a:r>
              <a:t>Title Text</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01"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02"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03" name="Shape 103"/>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04"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05"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06" name="Shape 106"/>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114"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15"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16" name="Shape 116"/>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17"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18"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19" name="Shape 119"/>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20" name="Shape 120"/>
          <p:cNvSpPr/>
          <p:nvPr>
            <p:ph type="title"/>
          </p:nvPr>
        </p:nvSpPr>
        <p:spPr>
          <a:xfrm>
            <a:off x="1154951" y="1447800"/>
            <a:ext cx="3401068" cy="1447800"/>
          </a:xfrm>
          <a:prstGeom prst="rect">
            <a:avLst/>
          </a:prstGeom>
        </p:spPr>
        <p:txBody>
          <a:bodyPr anchor="b"/>
          <a:lstStyle>
            <a:lvl1pPr>
              <a:defRPr sz="2400"/>
            </a:lvl1pPr>
          </a:lstStyle>
          <a:p>
            <a:pPr/>
            <a:r>
              <a:t>Title Text</a:t>
            </a:r>
          </a:p>
        </p:txBody>
      </p:sp>
      <p:sp>
        <p:nvSpPr>
          <p:cNvPr id="121" name="Shape 121"/>
          <p:cNvSpPr/>
          <p:nvPr>
            <p:ph type="body" sz="half" idx="1"/>
          </p:nvPr>
        </p:nvSpPr>
        <p:spPr>
          <a:xfrm>
            <a:off x="4784616" y="1447800"/>
            <a:ext cx="5196000" cy="4572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body" sz="quarter" idx="13"/>
          </p:nvPr>
        </p:nvSpPr>
        <p:spPr>
          <a:xfrm>
            <a:off x="1154951" y="3129276"/>
            <a:ext cx="3401065" cy="2895604"/>
          </a:xfrm>
          <a:prstGeom prst="rect">
            <a:avLst/>
          </a:prstGeom>
        </p:spPr>
        <p:txBody>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130" name="image2.png"/>
          <p:cNvPicPr>
            <a:picLocks noChangeAspect="1"/>
          </p:cNvPicPr>
          <p:nvPr/>
        </p:nvPicPr>
        <p:blipFill>
          <a:blip r:embed="rId2">
            <a:extLst/>
          </a:blip>
          <a:srcRect l="3613" t="0" r="0" b="0"/>
          <a:stretch>
            <a:fillRect/>
          </a:stretch>
        </p:blipFill>
        <p:spPr>
          <a:xfrm>
            <a:off x="-3" y="2669682"/>
            <a:ext cx="4037016" cy="4188318"/>
          </a:xfrm>
          <a:prstGeom prst="rect">
            <a:avLst/>
          </a:prstGeom>
          <a:ln w="12700">
            <a:miter lim="400000"/>
          </a:ln>
        </p:spPr>
      </p:pic>
      <p:pic>
        <p:nvPicPr>
          <p:cNvPr id="131" name="image3.png"/>
          <p:cNvPicPr>
            <a:picLocks noChangeAspect="1"/>
          </p:cNvPicPr>
          <p:nvPr/>
        </p:nvPicPr>
        <p:blipFill>
          <a:blip r:embed="rId3">
            <a:extLst/>
          </a:blip>
          <a:srcRect l="35640" t="0" r="0" b="0"/>
          <a:stretch>
            <a:fillRect/>
          </a:stretch>
        </p:blipFill>
        <p:spPr>
          <a:xfrm>
            <a:off x="-1" y="2892343"/>
            <a:ext cx="1522414" cy="2365457"/>
          </a:xfrm>
          <a:prstGeom prst="rect">
            <a:avLst/>
          </a:prstGeom>
          <a:ln w="12700">
            <a:miter lim="400000"/>
          </a:ln>
        </p:spPr>
      </p:pic>
      <p:sp>
        <p:nvSpPr>
          <p:cNvPr id="132" name="Shape 132"/>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133" name="image4.png"/>
          <p:cNvPicPr>
            <a:picLocks noChangeAspect="1"/>
          </p:cNvPicPr>
          <p:nvPr/>
        </p:nvPicPr>
        <p:blipFill>
          <a:blip r:embed="rId4">
            <a:extLst/>
          </a:blip>
          <a:srcRect l="0" t="28812" r="0" b="0"/>
          <a:stretch>
            <a:fillRect/>
          </a:stretch>
        </p:blipFill>
        <p:spPr>
          <a:xfrm>
            <a:off x="7999410" y="-3"/>
            <a:ext cx="1603391" cy="1141412"/>
          </a:xfrm>
          <a:prstGeom prst="rect">
            <a:avLst/>
          </a:prstGeom>
          <a:ln w="12700">
            <a:miter lim="400000"/>
          </a:ln>
        </p:spPr>
      </p:pic>
      <p:pic>
        <p:nvPicPr>
          <p:cNvPr id="134" name="image5.png"/>
          <p:cNvPicPr>
            <a:picLocks noChangeAspect="1"/>
          </p:cNvPicPr>
          <p:nvPr/>
        </p:nvPicPr>
        <p:blipFill>
          <a:blip r:embed="rId5">
            <a:extLst/>
          </a:blip>
          <a:srcRect l="0" t="0" r="0" b="23320"/>
          <a:stretch>
            <a:fillRect/>
          </a:stretch>
        </p:blipFill>
        <p:spPr>
          <a:xfrm>
            <a:off x="8605877" y="6096000"/>
            <a:ext cx="993736" cy="762000"/>
          </a:xfrm>
          <a:prstGeom prst="rect">
            <a:avLst/>
          </a:prstGeom>
          <a:ln w="12700">
            <a:miter lim="400000"/>
          </a:ln>
        </p:spPr>
      </p:pic>
      <p:sp>
        <p:nvSpPr>
          <p:cNvPr id="135" name="Shape 135"/>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136" name="Shape 136"/>
          <p:cNvSpPr/>
          <p:nvPr>
            <p:ph type="title"/>
          </p:nvPr>
        </p:nvSpPr>
        <p:spPr>
          <a:xfrm>
            <a:off x="1153906" y="1854192"/>
            <a:ext cx="5092909" cy="1574812"/>
          </a:xfrm>
          <a:prstGeom prst="rect">
            <a:avLst/>
          </a:prstGeom>
        </p:spPr>
        <p:txBody>
          <a:bodyPr anchor="b"/>
          <a:lstStyle>
            <a:lvl1pPr>
              <a:defRPr sz="3600"/>
            </a:lvl1pPr>
          </a:lstStyle>
          <a:p>
            <a:pPr/>
            <a:r>
              <a:t>Title Text</a:t>
            </a:r>
          </a:p>
        </p:txBody>
      </p:sp>
      <p:sp>
        <p:nvSpPr>
          <p:cNvPr id="137" name="Shape 137"/>
          <p:cNvSpPr/>
          <p:nvPr>
            <p:ph type="pic" sz="quarter" idx="13"/>
          </p:nvPr>
        </p:nvSpPr>
        <p:spPr>
          <a:xfrm>
            <a:off x="6949546" y="1143000"/>
            <a:ext cx="3200404" cy="4572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38" name="Shape 138"/>
          <p:cNvSpPr/>
          <p:nvPr>
            <p:ph type="body" sz="quarter" idx="1"/>
          </p:nvPr>
        </p:nvSpPr>
        <p:spPr>
          <a:xfrm>
            <a:off x="1154954" y="3657600"/>
            <a:ext cx="5084980" cy="1371600"/>
          </a:xfrm>
          <a:prstGeom prst="rect">
            <a:avLst/>
          </a:prstGeom>
        </p:spPr>
        <p:txBody>
          <a:bodyPr/>
          <a:lstStyle>
            <a:lvl1pPr marL="0" indent="0">
              <a:buClrTx/>
              <a:buSzTx/>
              <a:buFontTx/>
              <a:buNone/>
              <a:defRPr sz="1400"/>
            </a:lvl1pPr>
            <a:lvl2pPr marL="0" indent="0">
              <a:buClrTx/>
              <a:buSzTx/>
              <a:buFontTx/>
              <a:buNone/>
              <a:defRPr sz="1400"/>
            </a:lvl2pPr>
            <a:lvl3pPr marL="0" indent="0">
              <a:buClrTx/>
              <a:buSzTx/>
              <a:buFontTx/>
              <a:buNone/>
              <a:defRPr sz="1400"/>
            </a:lvl3pPr>
            <a:lvl4pPr marL="0" indent="0">
              <a:buClrTx/>
              <a:buSzTx/>
              <a:buFontTx/>
              <a:buNone/>
              <a:defRPr sz="1400"/>
            </a:lvl4pPr>
            <a:lvl5pPr marL="0" indent="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39" name="Shape 1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 Id="rId22" Type="http://schemas.openxmlformats.org/officeDocument/2006/relationships/slideLayout" Target="../slideLayouts/slideLayout16.xml"/><Relationship Id="rId23"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2.png"/>
          <p:cNvPicPr>
            <a:picLocks noChangeAspect="1"/>
          </p:cNvPicPr>
          <p:nvPr/>
        </p:nvPicPr>
        <p:blipFill>
          <a:blip r:embed="rId3">
            <a:extLst/>
          </a:blip>
          <a:srcRect l="3613" t="0" r="0" b="0"/>
          <a:stretch>
            <a:fillRect/>
          </a:stretch>
        </p:blipFill>
        <p:spPr>
          <a:xfrm>
            <a:off x="-3" y="2669682"/>
            <a:ext cx="4037016" cy="4188318"/>
          </a:xfrm>
          <a:prstGeom prst="rect">
            <a:avLst/>
          </a:prstGeom>
          <a:ln w="12700">
            <a:miter lim="400000"/>
          </a:ln>
        </p:spPr>
      </p:pic>
      <p:pic>
        <p:nvPicPr>
          <p:cNvPr id="3" name="image3.png"/>
          <p:cNvPicPr>
            <a:picLocks noChangeAspect="1"/>
          </p:cNvPicPr>
          <p:nvPr/>
        </p:nvPicPr>
        <p:blipFill>
          <a:blip r:embed="rId4">
            <a:extLst/>
          </a:blip>
          <a:srcRect l="35640" t="0" r="0" b="0"/>
          <a:stretch>
            <a:fillRect/>
          </a:stretch>
        </p:blipFill>
        <p:spPr>
          <a:xfrm>
            <a:off x="-1" y="2892343"/>
            <a:ext cx="1522414" cy="2365457"/>
          </a:xfrm>
          <a:prstGeom prst="rect">
            <a:avLst/>
          </a:prstGeom>
          <a:ln w="12700">
            <a:miter lim="400000"/>
          </a:ln>
        </p:spPr>
      </p:pic>
      <p:sp>
        <p:nvSpPr>
          <p:cNvPr id="4" name="Shape 4"/>
          <p:cNvSpPr/>
          <p:nvPr/>
        </p:nvSpPr>
        <p:spPr>
          <a:xfrm>
            <a:off x="8609010" y="1676400"/>
            <a:ext cx="2819407"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8" tIns="45718" rIns="45718" bIns="45718"/>
          <a:lstStyle/>
          <a:p>
            <a:pPr>
              <a:defRPr>
                <a:solidFill>
                  <a:srgbClr val="FFFFFF"/>
                </a:solidFill>
                <a:latin typeface="+mn-lt"/>
                <a:ea typeface="+mn-ea"/>
                <a:cs typeface="+mn-cs"/>
                <a:sym typeface="Century Gothic"/>
              </a:defRPr>
            </a:pPr>
          </a:p>
        </p:txBody>
      </p:sp>
      <p:pic>
        <p:nvPicPr>
          <p:cNvPr id="5" name="image4.png"/>
          <p:cNvPicPr>
            <a:picLocks noChangeAspect="1"/>
          </p:cNvPicPr>
          <p:nvPr/>
        </p:nvPicPr>
        <p:blipFill>
          <a:blip r:embed="rId5">
            <a:extLst/>
          </a:blip>
          <a:srcRect l="0" t="28812" r="0" b="0"/>
          <a:stretch>
            <a:fillRect/>
          </a:stretch>
        </p:blipFill>
        <p:spPr>
          <a:xfrm>
            <a:off x="7999410" y="-3"/>
            <a:ext cx="1603391" cy="1141412"/>
          </a:xfrm>
          <a:prstGeom prst="rect">
            <a:avLst/>
          </a:prstGeom>
          <a:ln w="12700">
            <a:miter lim="400000"/>
          </a:ln>
        </p:spPr>
      </p:pic>
      <p:pic>
        <p:nvPicPr>
          <p:cNvPr id="6" name="image5.png"/>
          <p:cNvPicPr>
            <a:picLocks noChangeAspect="1"/>
          </p:cNvPicPr>
          <p:nvPr/>
        </p:nvPicPr>
        <p:blipFill>
          <a:blip r:embed="rId6">
            <a:extLst/>
          </a:blip>
          <a:srcRect l="0" t="0" r="0" b="23320"/>
          <a:stretch>
            <a:fillRect/>
          </a:stretch>
        </p:blipFill>
        <p:spPr>
          <a:xfrm>
            <a:off x="8605877" y="6096000"/>
            <a:ext cx="993736" cy="762000"/>
          </a:xfrm>
          <a:prstGeom prst="rect">
            <a:avLst/>
          </a:prstGeom>
          <a:ln w="12700">
            <a:miter lim="400000"/>
          </a:ln>
        </p:spPr>
      </p:pic>
      <p:sp>
        <p:nvSpPr>
          <p:cNvPr id="7" name="Shape 7"/>
          <p:cNvSpPr/>
          <p:nvPr/>
        </p:nvSpPr>
        <p:spPr>
          <a:xfrm>
            <a:off x="10437810" y="0"/>
            <a:ext cx="68580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solidFill>
                  <a:srgbClr val="FFFFFF"/>
                </a:solidFill>
                <a:latin typeface="+mn-lt"/>
                <a:ea typeface="+mn-ea"/>
                <a:cs typeface="+mn-cs"/>
                <a:sym typeface="Century Gothic"/>
              </a:defRPr>
            </a:pPr>
          </a:p>
        </p:txBody>
      </p:sp>
      <p:sp>
        <p:nvSpPr>
          <p:cNvPr id="8" name="Shape 8"/>
          <p:cNvSpPr/>
          <p:nvPr>
            <p:ph type="title"/>
          </p:nvPr>
        </p:nvSpPr>
        <p:spPr>
          <a:xfrm>
            <a:off x="646109" y="452718"/>
            <a:ext cx="9404726" cy="140053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9" name="Shape 9"/>
          <p:cNvSpPr/>
          <p:nvPr>
            <p:ph type="body" idx="1"/>
          </p:nvPr>
        </p:nvSpPr>
        <p:spPr>
          <a:xfrm>
            <a:off x="1103312" y="2052915"/>
            <a:ext cx="8946541" cy="41954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hape 10"/>
          <p:cNvSpPr/>
          <p:nvPr>
            <p:ph type="sldNum" sz="quarter" idx="2"/>
          </p:nvPr>
        </p:nvSpPr>
        <p:spPr>
          <a:xfrm>
            <a:off x="10522498" y="540181"/>
            <a:ext cx="498283" cy="523237"/>
          </a:xfrm>
          <a:prstGeom prst="rect">
            <a:avLst/>
          </a:prstGeom>
          <a:ln w="12700">
            <a:miter lim="400000"/>
          </a:ln>
        </p:spPr>
        <p:txBody>
          <a:bodyPr wrap="none" lIns="45718" tIns="45718" rIns="45718" bIns="45718" anchor="b">
            <a:spAutoFit/>
          </a:bodyPr>
          <a:lstStyle>
            <a:lvl1pPr algn="ctr">
              <a:defRPr sz="2800">
                <a:solidFill>
                  <a:srgbClr val="FFFFFF"/>
                </a:solidFill>
                <a:latin typeface="+mn-lt"/>
                <a:ea typeface="+mn-ea"/>
                <a:cs typeface="+mn-cs"/>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4200" u="none">
          <a:ln>
            <a:noFill/>
          </a:ln>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1pPr>
      <a:lvl2pPr marL="774700" marR="0" indent="-31750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2pPr>
      <a:lvl3pPr marL="1200150" marR="0" indent="-285750"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3pPr>
      <a:lvl4pPr marL="1698169" marR="0" indent="-326569"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4pPr>
      <a:lvl5pPr marL="2155369" marR="0" indent="-326569"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5pPr>
      <a:lvl6pPr marL="2603971" marR="0" indent="-326569"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6pPr>
      <a:lvl7pPr marL="3069769" marR="0" indent="-326569"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7pPr>
      <a:lvl8pPr marL="3526971" marR="0" indent="-326569"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8pPr>
      <a:lvl9pPr marL="3984171" marR="0" indent="-326571" algn="l" defTabSz="457200" rtl="0" latinLnBrk="0">
        <a:lnSpc>
          <a:spcPct val="100000"/>
        </a:lnSpc>
        <a:spcBef>
          <a:spcPts val="1000"/>
        </a:spcBef>
        <a:spcAft>
          <a:spcPts val="0"/>
        </a:spcAft>
        <a:buClr>
          <a:srgbClr val="8AD0D6"/>
        </a:buClr>
        <a:buSzPct val="80000"/>
        <a:buFont typeface="Wingdings 3"/>
        <a:buChar char=""/>
        <a:tabLst/>
        <a:defRPr b="0" baseline="0" cap="none" i="0" spc="0" strike="noStrike" sz="2000" u="none">
          <a:ln>
            <a:noFill/>
          </a:ln>
          <a:solidFill>
            <a:srgbClr val="FFFFFF"/>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1pPr>
      <a:lvl2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2pPr>
      <a:lvl3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3pPr>
      <a:lvl4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4pPr>
      <a:lvl5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5pPr>
      <a:lvl6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6pPr>
      <a:lvl7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7pPr>
      <a:lvl8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8pPr>
      <a:lvl9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tx1"/>
          </a:solidFill>
          <a:uFillTx/>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org/users/"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ebmonkey.com/2010/02/get_started_with_rest/" TargetMode="External"/><Relationship Id="rId3" Type="http://schemas.openxmlformats.org/officeDocument/2006/relationships/hyperlink" Target="http://www.programmableweb.com/apis/directory/1?protocol=REST&amp;sort=mashups"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xml/xml_soap.asp"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ctrTitle"/>
          </p:nvPr>
        </p:nvSpPr>
        <p:spPr>
          <a:xfrm>
            <a:off x="623390" y="332656"/>
            <a:ext cx="8825664" cy="1368152"/>
          </a:xfrm>
          <a:prstGeom prst="rect">
            <a:avLst/>
          </a:prstGeom>
        </p:spPr>
        <p:txBody>
          <a:bodyPr/>
          <a:lstStyle>
            <a:lvl1pPr defTabSz="443483">
              <a:defRPr sz="6900"/>
            </a:lvl1pPr>
          </a:lstStyle>
          <a:p>
            <a:pPr/>
            <a:r>
              <a:t>Service Layer</a:t>
            </a:r>
          </a:p>
        </p:txBody>
      </p:sp>
      <p:sp>
        <p:nvSpPr>
          <p:cNvPr id="290" name="Shape 290"/>
          <p:cNvSpPr/>
          <p:nvPr>
            <p:ph type="subTitle" sz="quarter" idx="1"/>
          </p:nvPr>
        </p:nvSpPr>
        <p:spPr>
          <a:xfrm>
            <a:off x="623390" y="6046289"/>
            <a:ext cx="8825664" cy="861421"/>
          </a:xfrm>
          <a:prstGeom prst="rect">
            <a:avLst/>
          </a:prstGeom>
        </p:spPr>
        <p:txBody>
          <a:bodyPr/>
          <a:lstStyle>
            <a:lvl1pPr>
              <a:defRPr>
                <a:solidFill>
                  <a:srgbClr val="FFFFFF"/>
                </a:solidFill>
              </a:defRPr>
            </a:lvl1pPr>
          </a:lstStyle>
          <a:p>
            <a:pPr/>
            <a:r>
              <a:t>Swapnil parashar</a:t>
            </a:r>
          </a:p>
        </p:txBody>
      </p:sp>
      <p:sp>
        <p:nvSpPr>
          <p:cNvPr id="291" name="Shape 291"/>
          <p:cNvSpPr/>
          <p:nvPr/>
        </p:nvSpPr>
        <p:spPr>
          <a:xfrm>
            <a:off x="664680" y="1821984"/>
            <a:ext cx="10033252" cy="4282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service layer - Overview</a:t>
            </a:r>
          </a:p>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service layer - soa</a:t>
            </a:r>
          </a:p>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application servers</a:t>
            </a:r>
          </a:p>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Web Service / web of services</a:t>
            </a:r>
          </a:p>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service oriented architecture</a:t>
            </a:r>
          </a:p>
          <a:p>
            <a:pPr marL="267368" indent="-267368" defTabSz="457200">
              <a:spcBef>
                <a:spcPts val="1000"/>
              </a:spcBef>
              <a:buSzPct val="100000"/>
              <a:buAutoNum type="arabicPeriod" startAt="1"/>
              <a:defRPr cap="all" sz="2000">
                <a:solidFill>
                  <a:srgbClr val="8AD0D6"/>
                </a:solidFill>
                <a:latin typeface="+mn-lt"/>
                <a:ea typeface="+mn-ea"/>
                <a:cs typeface="+mn-cs"/>
                <a:sym typeface="Century Gothic"/>
              </a:defRPr>
            </a:pPr>
            <a:r>
              <a:t>web service protocols</a:t>
            </a:r>
          </a:p>
          <a:p>
            <a:pPr lvl="1" marL="774700" indent="-317500" defTabSz="457200">
              <a:spcBef>
                <a:spcPts val="1000"/>
              </a:spcBef>
              <a:buClr>
                <a:srgbClr val="8AD0D6"/>
              </a:buClr>
              <a:buSzPct val="80000"/>
              <a:buFont typeface="Wingdings 3"/>
              <a:buChar char=""/>
              <a:defRPr cap="all" sz="2000">
                <a:solidFill>
                  <a:srgbClr val="8AD0D6"/>
                </a:solidFill>
                <a:latin typeface="+mn-lt"/>
                <a:ea typeface="+mn-ea"/>
                <a:cs typeface="+mn-cs"/>
                <a:sym typeface="Century Gothic"/>
              </a:defRPr>
            </a:pPr>
            <a:r>
              <a:t>xml</a:t>
            </a:r>
          </a:p>
          <a:p>
            <a:pPr lvl="1" marL="774700" indent="-317500" defTabSz="457200">
              <a:spcBef>
                <a:spcPts val="1000"/>
              </a:spcBef>
              <a:buClr>
                <a:srgbClr val="8AD0D6"/>
              </a:buClr>
              <a:buSzPct val="80000"/>
              <a:buFont typeface="Wingdings 3"/>
              <a:buChar char=""/>
              <a:defRPr cap="all" sz="2000">
                <a:solidFill>
                  <a:srgbClr val="8AD0D6"/>
                </a:solidFill>
                <a:latin typeface="+mn-lt"/>
                <a:ea typeface="+mn-ea"/>
                <a:cs typeface="+mn-cs"/>
                <a:sym typeface="Century Gothic"/>
              </a:defRPr>
            </a:pPr>
            <a:r>
              <a:t>rcp</a:t>
            </a:r>
          </a:p>
          <a:p>
            <a:pPr lvl="1" marL="774700" indent="-317500" defTabSz="457200">
              <a:spcBef>
                <a:spcPts val="1000"/>
              </a:spcBef>
              <a:buClr>
                <a:srgbClr val="8AD0D6"/>
              </a:buClr>
              <a:buSzPct val="80000"/>
              <a:buFont typeface="Wingdings 3"/>
              <a:buChar char=""/>
              <a:defRPr cap="all" sz="2000">
                <a:solidFill>
                  <a:srgbClr val="8AD0D6"/>
                </a:solidFill>
                <a:latin typeface="+mn-lt"/>
                <a:ea typeface="+mn-ea"/>
                <a:cs typeface="+mn-cs"/>
                <a:sym typeface="Century Gothic"/>
              </a:defRPr>
            </a:pPr>
            <a:r>
              <a:t>soap</a:t>
            </a:r>
          </a:p>
          <a:p>
            <a:pPr lvl="1" marL="774700" indent="-317500" defTabSz="457200">
              <a:spcBef>
                <a:spcPts val="1000"/>
              </a:spcBef>
              <a:buClr>
                <a:srgbClr val="8AD0D6"/>
              </a:buClr>
              <a:buSzPct val="80000"/>
              <a:buFont typeface="Wingdings 3"/>
              <a:buChar char=""/>
              <a:defRPr cap="all" sz="2000">
                <a:solidFill>
                  <a:srgbClr val="8AD0D6"/>
                </a:solidFill>
                <a:latin typeface="+mn-lt"/>
                <a:ea typeface="+mn-ea"/>
                <a:cs typeface="+mn-cs"/>
                <a:sym typeface="Century Gothic"/>
              </a:defRPr>
            </a:pPr>
            <a:r>
              <a:t>rest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xfrm>
            <a:off x="646111" y="452719"/>
            <a:ext cx="9404723" cy="744037"/>
          </a:xfrm>
          <a:prstGeom prst="rect">
            <a:avLst/>
          </a:prstGeom>
        </p:spPr>
        <p:txBody>
          <a:bodyPr/>
          <a:lstStyle/>
          <a:p>
            <a:pPr/>
            <a:r>
              <a:t>Web Service Protocols</a:t>
            </a:r>
          </a:p>
        </p:txBody>
      </p:sp>
      <p:sp>
        <p:nvSpPr>
          <p:cNvPr id="318" name="Shape 318"/>
          <p:cNvSpPr/>
          <p:nvPr>
            <p:ph type="body" idx="1"/>
          </p:nvPr>
        </p:nvSpPr>
        <p:spPr>
          <a:xfrm>
            <a:off x="695400" y="1282212"/>
            <a:ext cx="10873208" cy="5171126"/>
          </a:xfrm>
          <a:prstGeom prst="rect">
            <a:avLst/>
          </a:prstGeom>
        </p:spPr>
        <p:txBody>
          <a:bodyPr/>
          <a:lstStyle/>
          <a:p>
            <a:pPr marL="253471" indent="-253471" defTabSz="337961">
              <a:spcBef>
                <a:spcPts val="600"/>
              </a:spcBef>
              <a:defRPr sz="1500"/>
            </a:pPr>
            <a:r>
              <a:t>Enable communication and consumption of services</a:t>
            </a:r>
          </a:p>
          <a:p>
            <a:pPr lvl="1" marL="572657" indent="-234695" defTabSz="337961">
              <a:lnSpc>
                <a:spcPct val="80000"/>
              </a:lnSpc>
              <a:spcBef>
                <a:spcPts val="600"/>
              </a:spcBef>
              <a:buFont typeface="Arial"/>
              <a:buChar char="•"/>
              <a:defRPr sz="1500"/>
            </a:pPr>
            <a:r>
              <a:t>Connect to self-describing services</a:t>
            </a:r>
          </a:p>
          <a:p>
            <a:pPr lvl="1" marL="572657" indent="-234695" defTabSz="337961">
              <a:lnSpc>
                <a:spcPct val="80000"/>
              </a:lnSpc>
              <a:spcBef>
                <a:spcPts val="600"/>
              </a:spcBef>
              <a:buFont typeface="Arial"/>
              <a:buChar char="•"/>
              <a:defRPr sz="1500"/>
            </a:pPr>
            <a:r>
              <a:t>A service that exposes information about its methods and data types </a:t>
            </a:r>
            <a:endParaRPr sz="900">
              <a:solidFill>
                <a:srgbClr val="000000"/>
              </a:solidFill>
            </a:endParaRPr>
          </a:p>
          <a:p>
            <a:pPr marL="253471" indent="-253471" defTabSz="337961">
              <a:lnSpc>
                <a:spcPct val="80000"/>
              </a:lnSpc>
              <a:spcBef>
                <a:spcPts val="600"/>
              </a:spcBef>
              <a:defRPr sz="1500"/>
            </a:pPr>
            <a:r>
              <a:t>Web Service Standards</a:t>
            </a:r>
            <a:endParaRPr sz="900">
              <a:solidFill>
                <a:srgbClr val="000000"/>
              </a:solidFill>
            </a:endParaRPr>
          </a:p>
          <a:p>
            <a:pPr lvl="1" marL="572657" indent="-234695" defTabSz="337961">
              <a:lnSpc>
                <a:spcPct val="80000"/>
              </a:lnSpc>
              <a:spcBef>
                <a:spcPts val="600"/>
              </a:spcBef>
              <a:buFont typeface="Arial"/>
              <a:buChar char="•"/>
              <a:defRPr sz="1500"/>
            </a:pPr>
            <a:r>
              <a:t>Message transfer (SOAP, HTTP)</a:t>
            </a:r>
          </a:p>
          <a:p>
            <a:pPr lvl="1" marL="572657" indent="-234695" defTabSz="337961">
              <a:lnSpc>
                <a:spcPct val="80000"/>
              </a:lnSpc>
              <a:spcBef>
                <a:spcPts val="600"/>
              </a:spcBef>
              <a:buFont typeface="Arial"/>
              <a:buChar char="•"/>
              <a:defRPr sz="1500"/>
            </a:pPr>
            <a:r>
              <a:t>Data Structure (XML, XSD)</a:t>
            </a:r>
          </a:p>
          <a:p>
            <a:pPr lvl="1" marL="572657" indent="-234695" defTabSz="337961">
              <a:lnSpc>
                <a:spcPct val="80000"/>
              </a:lnSpc>
              <a:spcBef>
                <a:spcPts val="600"/>
              </a:spcBef>
              <a:buFont typeface="Arial"/>
              <a:buChar char="•"/>
              <a:defRPr sz="1500"/>
            </a:pPr>
            <a:r>
              <a:t>Interface description (WSDL/text)</a:t>
            </a:r>
          </a:p>
          <a:p>
            <a:pPr marL="0" indent="0" defTabSz="337961">
              <a:lnSpc>
                <a:spcPct val="80000"/>
              </a:lnSpc>
              <a:spcBef>
                <a:spcPts val="600"/>
              </a:spcBef>
              <a:buSzTx/>
              <a:buNone/>
              <a:defRPr b="1" sz="1500" u="sng"/>
            </a:pPr>
            <a:r>
              <a:t>Plain Old XML:</a:t>
            </a:r>
          </a:p>
          <a:p>
            <a:pPr marL="253471" indent="-253471" defTabSz="337961">
              <a:lnSpc>
                <a:spcPct val="80000"/>
              </a:lnSpc>
              <a:spcBef>
                <a:spcPts val="600"/>
              </a:spcBef>
              <a:defRPr sz="1500"/>
            </a:pPr>
            <a:r>
              <a:t>Simple, well-formed and valid XML documents and XML fragments can be sent and received between services </a:t>
            </a:r>
            <a:endParaRPr sz="900">
              <a:solidFill>
                <a:srgbClr val="000000"/>
              </a:solidFill>
            </a:endParaRPr>
          </a:p>
          <a:p>
            <a:pPr marL="253471" indent="-253471" defTabSz="337961">
              <a:lnSpc>
                <a:spcPct val="80000"/>
              </a:lnSpc>
              <a:spcBef>
                <a:spcPts val="600"/>
              </a:spcBef>
              <a:defRPr sz="1500"/>
            </a:pPr>
            <a:r>
              <a:t>Gives the developer control over structure of the schema of the XML being sent </a:t>
            </a:r>
            <a:endParaRPr sz="900">
              <a:solidFill>
                <a:srgbClr val="000000"/>
              </a:solidFill>
            </a:endParaRPr>
          </a:p>
          <a:p>
            <a:pPr marL="253471" indent="-253471" defTabSz="337961">
              <a:lnSpc>
                <a:spcPct val="80000"/>
              </a:lnSpc>
              <a:spcBef>
                <a:spcPts val="600"/>
              </a:spcBef>
              <a:defRPr sz="1500"/>
            </a:pPr>
            <a:r>
              <a:t>Useful for scenario where a service being consumed does not fully support all Web standards </a:t>
            </a:r>
            <a:r>
              <a:rPr sz="900">
                <a:solidFill>
                  <a:srgbClr val="000000"/>
                </a:solidFill>
              </a:rPr>
              <a:t>- </a:t>
            </a:r>
            <a:r>
              <a:t>XML can be used to exchange data with the service </a:t>
            </a:r>
          </a:p>
          <a:p>
            <a:pPr marL="0" indent="0" defTabSz="337961">
              <a:lnSpc>
                <a:spcPct val="80000"/>
              </a:lnSpc>
              <a:spcBef>
                <a:spcPts val="600"/>
              </a:spcBef>
              <a:buSzTx/>
              <a:buNone/>
              <a:defRPr b="1" sz="1500" u="sng"/>
            </a:pPr>
            <a:r>
              <a:t>RPC - Remote Procedure Call:</a:t>
            </a:r>
          </a:p>
          <a:p>
            <a:pPr marL="253471" indent="-253471" defTabSz="337961">
              <a:lnSpc>
                <a:spcPct val="80000"/>
              </a:lnSpc>
              <a:spcBef>
                <a:spcPts val="600"/>
              </a:spcBef>
              <a:defRPr sz="1500"/>
            </a:pPr>
            <a:r>
              <a:t>Call a procedure that is running on another machine </a:t>
            </a:r>
            <a:endParaRPr sz="900">
              <a:solidFill>
                <a:srgbClr val="000000"/>
              </a:solidFill>
            </a:endParaRPr>
          </a:p>
          <a:p>
            <a:pPr marL="253471" indent="-253471" defTabSz="337961">
              <a:lnSpc>
                <a:spcPct val="80000"/>
              </a:lnSpc>
              <a:spcBef>
                <a:spcPts val="600"/>
              </a:spcBef>
              <a:defRPr sz="1500"/>
            </a:pPr>
            <a:r>
              <a:t>Identify and access remote procedure </a:t>
            </a:r>
            <a:endParaRPr sz="900">
              <a:solidFill>
                <a:srgbClr val="000000"/>
              </a:solidFill>
            </a:endParaRPr>
          </a:p>
          <a:p>
            <a:pPr marL="253471" indent="-253471" defTabSz="337961">
              <a:lnSpc>
                <a:spcPct val="80000"/>
              </a:lnSpc>
              <a:spcBef>
                <a:spcPts val="600"/>
              </a:spcBef>
              <a:defRPr sz="1500"/>
            </a:pPr>
            <a:r>
              <a:t>Parameters </a:t>
            </a:r>
            <a:endParaRPr sz="900">
              <a:solidFill>
                <a:srgbClr val="000000"/>
              </a:solidFill>
            </a:endParaRPr>
          </a:p>
          <a:p>
            <a:pPr marL="253471" indent="-253471" defTabSz="337961">
              <a:lnSpc>
                <a:spcPct val="80000"/>
              </a:lnSpc>
              <a:spcBef>
                <a:spcPts val="600"/>
              </a:spcBef>
              <a:defRPr sz="1500"/>
            </a:pPr>
            <a:r>
              <a:t>Return Values</a:t>
            </a:r>
          </a:p>
          <a:p>
            <a:pPr marL="253471" indent="-253471" defTabSz="337961">
              <a:lnSpc>
                <a:spcPct val="80000"/>
              </a:lnSpc>
              <a:spcBef>
                <a:spcPts val="600"/>
              </a:spcBef>
              <a:defRPr sz="1500"/>
            </a:pPr>
            <a:r>
              <a:t>Application-Oriented Design </a:t>
            </a:r>
            <a:r>
              <a:rPr>
                <a:latin typeface="Arial"/>
                <a:ea typeface="Arial"/>
                <a:cs typeface="Arial"/>
                <a:sym typeface="Arial"/>
              </a:rPr>
              <a:t>–</a:t>
            </a:r>
            <a:r>
              <a:rPr>
                <a:latin typeface="+mj-lt"/>
                <a:ea typeface="+mj-ea"/>
                <a:cs typeface="+mj-cs"/>
                <a:sym typeface="Helvetica"/>
              </a:rPr>
              <a:t> </a:t>
            </a:r>
            <a:r>
              <a:t>Divide program into logical components and add communication protocols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xfrm>
            <a:off x="646111" y="452719"/>
            <a:ext cx="9404723" cy="744037"/>
          </a:xfrm>
          <a:prstGeom prst="rect">
            <a:avLst/>
          </a:prstGeom>
        </p:spPr>
        <p:txBody>
          <a:bodyPr/>
          <a:lstStyle/>
          <a:p>
            <a:pPr/>
            <a:r>
              <a:t>REST - RESTful Web Service</a:t>
            </a:r>
          </a:p>
        </p:txBody>
      </p:sp>
      <p:sp>
        <p:nvSpPr>
          <p:cNvPr id="321" name="Shape 321"/>
          <p:cNvSpPr/>
          <p:nvPr>
            <p:ph type="body" idx="1"/>
          </p:nvPr>
        </p:nvSpPr>
        <p:spPr>
          <a:xfrm>
            <a:off x="695400" y="1282212"/>
            <a:ext cx="10873208" cy="5171126"/>
          </a:xfrm>
          <a:prstGeom prst="rect">
            <a:avLst/>
          </a:prstGeom>
        </p:spPr>
        <p:txBody>
          <a:bodyPr/>
          <a:lstStyle/>
          <a:p>
            <a:pPr marL="319308" indent="-319308" defTabSz="425743">
              <a:lnSpc>
                <a:spcPct val="80000"/>
              </a:lnSpc>
              <a:spcBef>
                <a:spcPts val="800"/>
              </a:spcBef>
              <a:defRPr sz="1900"/>
            </a:pPr>
            <a:r>
              <a:t>Stages of RESTful web services </a:t>
            </a:r>
            <a:endParaRPr sz="1100">
              <a:solidFill>
                <a:srgbClr val="000000"/>
              </a:solidFill>
            </a:endParaRPr>
          </a:p>
          <a:p>
            <a:pPr lvl="1" marL="721398" indent="-295655" defTabSz="425743">
              <a:lnSpc>
                <a:spcPct val="80000"/>
              </a:lnSpc>
              <a:spcBef>
                <a:spcPts val="800"/>
              </a:spcBef>
              <a:buFont typeface="Arial"/>
              <a:buChar char="•"/>
              <a:defRPr sz="1900"/>
            </a:pPr>
            <a:r>
              <a:t>A network of web pages (virtual state-machine) </a:t>
            </a:r>
            <a:endParaRPr sz="1100">
              <a:solidFill>
                <a:srgbClr val="000000"/>
              </a:solidFill>
            </a:endParaRPr>
          </a:p>
          <a:p>
            <a:pPr lvl="1" marL="721398" indent="-295655" defTabSz="425743">
              <a:lnSpc>
                <a:spcPct val="80000"/>
              </a:lnSpc>
              <a:spcBef>
                <a:spcPts val="800"/>
              </a:spcBef>
              <a:buFont typeface="Arial"/>
              <a:buChar char="•"/>
              <a:defRPr sz="1900"/>
            </a:pPr>
            <a:r>
              <a:t>User progresses through the application by selecting links (state transition) </a:t>
            </a:r>
            <a:endParaRPr sz="1100">
              <a:solidFill>
                <a:srgbClr val="000000"/>
              </a:solidFill>
            </a:endParaRPr>
          </a:p>
          <a:p>
            <a:pPr lvl="1" marL="721398" indent="-295655" defTabSz="425743">
              <a:lnSpc>
                <a:spcPct val="80000"/>
              </a:lnSpc>
              <a:spcBef>
                <a:spcPts val="800"/>
              </a:spcBef>
              <a:buFont typeface="Arial"/>
              <a:buChar char="•"/>
              <a:defRPr sz="1900"/>
            </a:pPr>
            <a:r>
              <a:t>Resulting in the next page being transferred to the client (representing the next state of the application) </a:t>
            </a:r>
            <a:endParaRPr sz="1100">
              <a:solidFill>
                <a:srgbClr val="000000"/>
              </a:solidFill>
            </a:endParaRPr>
          </a:p>
          <a:p>
            <a:pPr lvl="1" marL="721398" indent="-295655" defTabSz="425743">
              <a:lnSpc>
                <a:spcPct val="80000"/>
              </a:lnSpc>
              <a:spcBef>
                <a:spcPts val="800"/>
              </a:spcBef>
              <a:buFont typeface="Arial"/>
              <a:buChar char="•"/>
              <a:defRPr sz="1900"/>
            </a:pPr>
            <a:r>
              <a:t>Rendered for use</a:t>
            </a:r>
          </a:p>
          <a:p>
            <a:pPr marL="319308" indent="-319308" defTabSz="425743">
              <a:lnSpc>
                <a:spcPct val="80000"/>
              </a:lnSpc>
              <a:spcBef>
                <a:spcPts val="800"/>
              </a:spcBef>
              <a:defRPr sz="1900"/>
            </a:pPr>
            <a:r>
              <a:t>Resource Identification through URI</a:t>
            </a:r>
          </a:p>
          <a:p>
            <a:pPr lvl="1" marL="721398" indent="-295655" defTabSz="425743">
              <a:lnSpc>
                <a:spcPct val="80000"/>
              </a:lnSpc>
              <a:spcBef>
                <a:spcPts val="800"/>
              </a:spcBef>
              <a:buFont typeface="Arial"/>
              <a:buChar char="•"/>
              <a:defRPr sz="1900"/>
            </a:pPr>
            <a:r>
              <a:t>Every interesting resource has its own unique URI, which can be used to request an instance of the resource</a:t>
            </a:r>
          </a:p>
          <a:p>
            <a:pPr lvl="2" marL="1147144" indent="-295655" defTabSz="425743">
              <a:lnSpc>
                <a:spcPct val="80000"/>
              </a:lnSpc>
              <a:spcBef>
                <a:spcPts val="800"/>
              </a:spcBef>
              <a:buFont typeface="Arial"/>
              <a:buChar char="•"/>
              <a:defRPr sz="1900"/>
            </a:pPr>
            <a:r>
              <a:t>E.g., </a:t>
            </a:r>
            <a:r>
              <a:rPr u="sng">
                <a:solidFill>
                  <a:srgbClr val="0000FF"/>
                </a:solidFill>
                <a:uFill>
                  <a:solidFill>
                    <a:srgbClr val="0000FF"/>
                  </a:solidFill>
                </a:uFill>
                <a:hlinkClick r:id="rId2" invalidUrl="" action="" tgtFrame="" tooltip="" history="1" highlightClick="0" endSnd="0"/>
              </a:rPr>
              <a:t>http://example.org/users/</a:t>
            </a:r>
            <a:r>
              <a:rPr>
                <a:latin typeface="Arial"/>
                <a:ea typeface="Arial"/>
                <a:cs typeface="Arial"/>
                <a:sym typeface="Arial"/>
              </a:rPr>
              <a:t>. </a:t>
            </a:r>
            <a:endParaRPr>
              <a:latin typeface="Arial"/>
              <a:ea typeface="Arial"/>
              <a:cs typeface="Arial"/>
              <a:sym typeface="Arial"/>
            </a:endParaRPr>
          </a:p>
          <a:p>
            <a:pPr lvl="2" marL="1147144" indent="-295655" defTabSz="425743">
              <a:lnSpc>
                <a:spcPct val="80000"/>
              </a:lnSpc>
              <a:spcBef>
                <a:spcPts val="800"/>
              </a:spcBef>
              <a:buFont typeface="Arial"/>
              <a:buChar char="•"/>
              <a:defRPr sz="1900"/>
            </a:pPr>
            <a:r>
              <a:t>A URI that might return a list of users. The URI is the identifier. The resulting list of users is the resource</a:t>
            </a:r>
            <a:endParaRPr sz="1100">
              <a:solidFill>
                <a:srgbClr val="000000"/>
              </a:solidFill>
            </a:endParaRPr>
          </a:p>
          <a:p>
            <a:pPr lvl="1" marL="721398" indent="-295655" defTabSz="425743">
              <a:lnSpc>
                <a:spcPct val="80000"/>
              </a:lnSpc>
              <a:spcBef>
                <a:spcPts val="800"/>
              </a:spcBef>
              <a:buFont typeface="Arial"/>
              <a:buChar char="•"/>
              <a:defRPr sz="1900"/>
            </a:pPr>
            <a:r>
              <a:t>A resource is not a 'storage object' but a conceptual entity - resources simply represent some identified item that can be accessed </a:t>
            </a:r>
            <a:endParaRPr sz="1100">
              <a:solidFill>
                <a:srgbClr val="000000"/>
              </a:solidFill>
            </a:endParaRPr>
          </a:p>
          <a:p>
            <a:pPr lvl="1" marL="721398" indent="-295655" defTabSz="425743">
              <a:lnSpc>
                <a:spcPct val="80000"/>
              </a:lnSpc>
              <a:spcBef>
                <a:spcPts val="800"/>
              </a:spcBef>
              <a:buFont typeface="Arial"/>
              <a:buChar char="•"/>
              <a:defRPr sz="1900"/>
            </a:pPr>
            <a:r>
              <a:t>The identifier (URI) is passed from the client to the server where it is resolved into a resource that is returned from the server to the client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xfrm>
            <a:off x="646111" y="452719"/>
            <a:ext cx="9404723" cy="744037"/>
          </a:xfrm>
          <a:prstGeom prst="rect">
            <a:avLst/>
          </a:prstGeom>
        </p:spPr>
        <p:txBody>
          <a:bodyPr/>
          <a:lstStyle/>
          <a:p>
            <a:pPr/>
            <a:r>
              <a:t>REST - Types of REST Requests</a:t>
            </a:r>
          </a:p>
        </p:txBody>
      </p:sp>
      <p:sp>
        <p:nvSpPr>
          <p:cNvPr id="324" name="Shape 324"/>
          <p:cNvSpPr/>
          <p:nvPr>
            <p:ph type="body" idx="1"/>
          </p:nvPr>
        </p:nvSpPr>
        <p:spPr>
          <a:xfrm>
            <a:off x="695400" y="1282212"/>
            <a:ext cx="10873208" cy="5171126"/>
          </a:xfrm>
          <a:prstGeom prst="rect">
            <a:avLst/>
          </a:prstGeom>
        </p:spPr>
        <p:txBody>
          <a:bodyPr/>
          <a:lstStyle/>
          <a:p>
            <a:pPr marL="179136" indent="-179136" defTabSz="294070">
              <a:lnSpc>
                <a:spcPct val="80000"/>
              </a:lnSpc>
              <a:spcBef>
                <a:spcPts val="600"/>
              </a:spcBef>
              <a:buClrTx/>
              <a:buSzPct val="100000"/>
              <a:buFontTx/>
              <a:buAutoNum type="arabicPeriod" startAt="1"/>
              <a:defRPr b="1" sz="1300" u="sng"/>
            </a:pPr>
            <a:r>
              <a:t>GET (READ - Query the state, idempotent, can be cached) </a:t>
            </a:r>
            <a:endParaRPr sz="800">
              <a:solidFill>
                <a:srgbClr val="000000"/>
              </a:solidFill>
            </a:endParaRPr>
          </a:p>
          <a:p>
            <a:pPr marL="220553" indent="-220553" defTabSz="294070">
              <a:lnSpc>
                <a:spcPct val="80000"/>
              </a:lnSpc>
              <a:spcBef>
                <a:spcPts val="600"/>
              </a:spcBef>
              <a:defRPr sz="1300"/>
            </a:pPr>
            <a:r>
              <a:t>Used to retrieve a representation from a resource </a:t>
            </a:r>
            <a:endParaRPr sz="800">
              <a:solidFill>
                <a:srgbClr val="000000"/>
              </a:solidFill>
            </a:endParaRPr>
          </a:p>
          <a:p>
            <a:pPr marL="220553" indent="-220553" defTabSz="294070">
              <a:lnSpc>
                <a:spcPct val="80000"/>
              </a:lnSpc>
              <a:spcBef>
                <a:spcPts val="600"/>
              </a:spcBef>
              <a:defRPr sz="1300"/>
            </a:pPr>
            <a:r>
              <a:t>Widely used today for downloading web pages but it might be used to GET any kind whatever representation a resource may provide, including XML data</a:t>
            </a:r>
          </a:p>
          <a:p>
            <a:pPr marL="220553" indent="-220553" defTabSz="294070">
              <a:lnSpc>
                <a:spcPct val="80000"/>
              </a:lnSpc>
              <a:spcBef>
                <a:spcPts val="600"/>
              </a:spcBef>
              <a:defRPr sz="1300"/>
            </a:pPr>
            <a:r>
              <a:t>No body, it is all in URL</a:t>
            </a:r>
            <a:endParaRPr sz="800">
              <a:solidFill>
                <a:srgbClr val="000000"/>
              </a:solidFill>
            </a:endParaRPr>
          </a:p>
          <a:p>
            <a:pPr marL="179136" indent="-179136" defTabSz="294070">
              <a:lnSpc>
                <a:spcPct val="80000"/>
              </a:lnSpc>
              <a:spcBef>
                <a:spcPts val="600"/>
              </a:spcBef>
              <a:buClrTx/>
              <a:buSzPct val="100000"/>
              <a:buFontTx/>
              <a:buAutoNum type="arabicPeriod" startAt="2"/>
              <a:defRPr b="1" sz="1300" u="sng"/>
            </a:pPr>
            <a:r>
              <a:t>PUT (UPDATE / REPLACE - Transfer the state on existing/new resource)</a:t>
            </a:r>
            <a:endParaRPr sz="800">
              <a:solidFill>
                <a:srgbClr val="000000"/>
              </a:solidFill>
            </a:endParaRPr>
          </a:p>
          <a:p>
            <a:pPr marL="220553" indent="-220553" defTabSz="294070">
              <a:lnSpc>
                <a:spcPct val="80000"/>
              </a:lnSpc>
              <a:spcBef>
                <a:spcPts val="600"/>
              </a:spcBef>
              <a:defRPr sz="1300"/>
            </a:pPr>
            <a:r>
              <a:t>Used to store a representation at a resource </a:t>
            </a:r>
            <a:endParaRPr sz="800">
              <a:solidFill>
                <a:srgbClr val="000000"/>
              </a:solidFill>
            </a:endParaRPr>
          </a:p>
          <a:p>
            <a:pPr marL="220553" indent="-220553" defTabSz="294070">
              <a:lnSpc>
                <a:spcPct val="80000"/>
              </a:lnSpc>
              <a:spcBef>
                <a:spcPts val="600"/>
              </a:spcBef>
              <a:defRPr sz="1300"/>
            </a:pPr>
            <a:r>
              <a:t>Can be used to upload a file and have it stored at a particular URI at the web server or create a user account on a web forum </a:t>
            </a:r>
            <a:endParaRPr sz="800">
              <a:solidFill>
                <a:srgbClr val="000000"/>
              </a:solidFill>
            </a:endParaRPr>
          </a:p>
          <a:p>
            <a:pPr marL="220553" indent="-220553" defTabSz="294070">
              <a:lnSpc>
                <a:spcPct val="80000"/>
              </a:lnSpc>
              <a:spcBef>
                <a:spcPts val="600"/>
              </a:spcBef>
              <a:defRPr sz="1300"/>
            </a:pPr>
            <a:r>
              <a:t>If you issue a PUT two times, then the second representation overwrites the first. This is fine if a file is uploaded two times but can cause problems if two different users issue a PUT to the same URI </a:t>
            </a:r>
          </a:p>
          <a:p>
            <a:pPr marL="179136" indent="-179136" defTabSz="294070">
              <a:lnSpc>
                <a:spcPct val="80000"/>
              </a:lnSpc>
              <a:spcBef>
                <a:spcPts val="600"/>
              </a:spcBef>
              <a:buClrTx/>
              <a:buSzPct val="100000"/>
              <a:buFontTx/>
              <a:buAutoNum type="arabicPeriod" startAt="3"/>
              <a:defRPr b="1" sz="1300" u="sng"/>
            </a:pPr>
            <a:r>
              <a:t>PATCH (UPDATE / MODIFY)</a:t>
            </a:r>
          </a:p>
          <a:p>
            <a:pPr marL="179136" indent="-179136" defTabSz="294070">
              <a:lnSpc>
                <a:spcPct val="80000"/>
              </a:lnSpc>
              <a:spcBef>
                <a:spcPts val="600"/>
              </a:spcBef>
              <a:buClrTx/>
              <a:buSzPct val="100000"/>
              <a:buFontTx/>
              <a:buAutoNum type="arabicPeriod" startAt="3"/>
              <a:defRPr b="1" sz="1300" u="sng"/>
            </a:pPr>
            <a:r>
              <a:t>POST (CREATE - Update a resource or create a child resource)</a:t>
            </a:r>
            <a:endParaRPr sz="800">
              <a:solidFill>
                <a:srgbClr val="000000"/>
              </a:solidFill>
            </a:endParaRPr>
          </a:p>
          <a:p>
            <a:pPr marL="220553" indent="-220553" defTabSz="294070">
              <a:lnSpc>
                <a:spcPct val="80000"/>
              </a:lnSpc>
              <a:spcBef>
                <a:spcPts val="600"/>
              </a:spcBef>
              <a:defRPr sz="1300"/>
            </a:pPr>
            <a:r>
              <a:t>Similar to PUT, POST also creates a resource. The key difference is that POST is used when the server is in control of storing informaTIon, not the client </a:t>
            </a:r>
            <a:endParaRPr sz="800">
              <a:solidFill>
                <a:srgbClr val="000000"/>
              </a:solidFill>
            </a:endParaRPr>
          </a:p>
          <a:p>
            <a:pPr marL="220553" indent="-220553" defTabSz="294070">
              <a:lnSpc>
                <a:spcPct val="80000"/>
              </a:lnSpc>
              <a:spcBef>
                <a:spcPts val="600"/>
              </a:spcBef>
              <a:defRPr sz="1300"/>
            </a:pPr>
            <a:r>
              <a:t>This is usually the case when posting a blog entry, for example. If the client wishes to create a new blog entry, it is the server that is responsible for storing the information in a database and assigning a unique value and/or URI to the newly posted content </a:t>
            </a:r>
            <a:endParaRPr sz="800">
              <a:solidFill>
                <a:srgbClr val="000000"/>
              </a:solidFill>
            </a:endParaRPr>
          </a:p>
          <a:p>
            <a:pPr marL="220553" indent="-220553" defTabSz="294070">
              <a:lnSpc>
                <a:spcPct val="80000"/>
              </a:lnSpc>
              <a:spcBef>
                <a:spcPts val="600"/>
              </a:spcBef>
              <a:defRPr sz="1300"/>
            </a:pPr>
            <a:r>
              <a:t>Also the appropriate tool to use when the operation results in an action other than the creation of a resource. E.g., a web-based form to transmit an email message</a:t>
            </a:r>
          </a:p>
          <a:p>
            <a:pPr marL="179136" indent="-179136" defTabSz="294070">
              <a:lnSpc>
                <a:spcPct val="80000"/>
              </a:lnSpc>
              <a:spcBef>
                <a:spcPts val="600"/>
              </a:spcBef>
              <a:buClrTx/>
              <a:buSzPct val="100000"/>
              <a:buFontTx/>
              <a:buAutoNum type="arabicPeriod" startAt="5"/>
              <a:defRPr b="1" sz="1300" u="sng"/>
            </a:pPr>
            <a:r>
              <a:t>DELETE (DELETE)</a:t>
            </a:r>
            <a:endParaRPr sz="800">
              <a:solidFill>
                <a:srgbClr val="000000"/>
              </a:solidFill>
            </a:endParaRPr>
          </a:p>
          <a:p>
            <a:pPr marL="220553" indent="-220553" defTabSz="294070">
              <a:lnSpc>
                <a:spcPct val="80000"/>
              </a:lnSpc>
              <a:spcBef>
                <a:spcPts val="600"/>
              </a:spcBef>
              <a:defRPr sz="1300"/>
            </a:pPr>
            <a:r>
              <a:t>Deletes information that is stored </a:t>
            </a:r>
            <a:endParaRPr sz="800">
              <a:solidFill>
                <a:srgbClr val="000000"/>
              </a:solidFill>
            </a:endParaRPr>
          </a:p>
          <a:p>
            <a:pPr marL="220553" indent="-220553" defTabSz="294070">
              <a:lnSpc>
                <a:spcPct val="80000"/>
              </a:lnSpc>
              <a:spcBef>
                <a:spcPts val="600"/>
              </a:spcBef>
              <a:defRPr sz="1300"/>
            </a:pPr>
            <a:r>
              <a:t>If there is a resource that you would like to remove from the server, DELETE is the method to use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xfrm>
            <a:off x="646111" y="452719"/>
            <a:ext cx="9404723" cy="744037"/>
          </a:xfrm>
          <a:prstGeom prst="rect">
            <a:avLst/>
          </a:prstGeom>
        </p:spPr>
        <p:txBody>
          <a:bodyPr/>
          <a:lstStyle/>
          <a:p>
            <a:pPr/>
            <a:r>
              <a:t>REST - RESTful Web Service</a:t>
            </a:r>
          </a:p>
        </p:txBody>
      </p:sp>
      <p:sp>
        <p:nvSpPr>
          <p:cNvPr id="327" name="Shape 327"/>
          <p:cNvSpPr/>
          <p:nvPr>
            <p:ph type="body" idx="1"/>
          </p:nvPr>
        </p:nvSpPr>
        <p:spPr>
          <a:xfrm>
            <a:off x="695400" y="1282212"/>
            <a:ext cx="10873208" cy="5171126"/>
          </a:xfrm>
          <a:prstGeom prst="rect">
            <a:avLst/>
          </a:prstGeom>
        </p:spPr>
        <p:txBody>
          <a:bodyPr/>
          <a:lstStyle/>
          <a:p>
            <a:pPr marL="269930" indent="-269930" defTabSz="359907">
              <a:lnSpc>
                <a:spcPct val="80000"/>
              </a:lnSpc>
              <a:spcBef>
                <a:spcPts val="700"/>
              </a:spcBef>
              <a:defRPr sz="1600"/>
            </a:pPr>
            <a:r>
              <a:t>Self Descriptive Message Representations</a:t>
            </a:r>
            <a:endParaRPr sz="900">
              <a:solidFill>
                <a:srgbClr val="000000"/>
              </a:solidFill>
            </a:endParaRPr>
          </a:p>
          <a:p>
            <a:pPr lvl="1" marL="609843" indent="-249936" defTabSz="359907">
              <a:lnSpc>
                <a:spcPct val="80000"/>
              </a:lnSpc>
              <a:spcBef>
                <a:spcPts val="700"/>
              </a:spcBef>
              <a:buFont typeface="Arial"/>
              <a:buChar char="•"/>
              <a:defRPr sz="1600"/>
            </a:pPr>
            <a:r>
              <a:t>Client requests and server responses are messages and RESTful applications expect each message to the self-descriptive </a:t>
            </a:r>
            <a:endParaRPr sz="900">
              <a:solidFill>
                <a:srgbClr val="000000"/>
              </a:solidFill>
            </a:endParaRPr>
          </a:p>
          <a:p>
            <a:pPr lvl="1" marL="609843" indent="-249936" defTabSz="359907">
              <a:lnSpc>
                <a:spcPct val="80000"/>
              </a:lnSpc>
              <a:spcBef>
                <a:spcPts val="700"/>
              </a:spcBef>
              <a:buFont typeface="Arial"/>
              <a:buChar char="•"/>
              <a:defRPr sz="1600"/>
            </a:pPr>
            <a:r>
              <a:t>That means each message contains all the information necessary to complete the task e.g., which parser to use, whether the message can be cached </a:t>
            </a:r>
            <a:endParaRPr sz="900">
              <a:solidFill>
                <a:srgbClr val="000000"/>
              </a:solidFill>
            </a:endParaRPr>
          </a:p>
          <a:p>
            <a:pPr lvl="1" marL="609843" indent="-249936" defTabSz="359907">
              <a:lnSpc>
                <a:spcPct val="80000"/>
              </a:lnSpc>
              <a:spcBef>
                <a:spcPts val="700"/>
              </a:spcBef>
              <a:buFont typeface="Arial"/>
              <a:buChar char="•"/>
              <a:defRPr sz="1600"/>
            </a:pPr>
            <a:r>
              <a:t>Also called “state-less" or “context-free." </a:t>
            </a:r>
            <a:endParaRPr sz="900">
              <a:solidFill>
                <a:srgbClr val="000000"/>
              </a:solidFill>
            </a:endParaRPr>
          </a:p>
          <a:p>
            <a:pPr lvl="1" marL="609843" indent="-249936" defTabSz="359907">
              <a:lnSpc>
                <a:spcPct val="80000"/>
              </a:lnSpc>
              <a:spcBef>
                <a:spcPts val="700"/>
              </a:spcBef>
              <a:buFont typeface="Arial"/>
              <a:buChar char="•"/>
              <a:defRPr sz="1600"/>
            </a:pPr>
            <a:r>
              <a:t>Each message passed between client and server can have a body (or 'entity body') and metadata </a:t>
            </a:r>
            <a:endParaRPr sz="900">
              <a:solidFill>
                <a:srgbClr val="000000"/>
              </a:solidFill>
            </a:endParaRPr>
          </a:p>
          <a:p>
            <a:pPr marL="269930" indent="-269930" defTabSz="359907">
              <a:lnSpc>
                <a:spcPct val="80000"/>
              </a:lnSpc>
              <a:spcBef>
                <a:spcPts val="700"/>
              </a:spcBef>
              <a:defRPr sz="1600"/>
            </a:pPr>
            <a:r>
              <a:t>Hyperlinks</a:t>
            </a:r>
          </a:p>
          <a:p>
            <a:pPr lvl="1" marL="609843" indent="-249936" defTabSz="359907">
              <a:lnSpc>
                <a:spcPct val="80000"/>
              </a:lnSpc>
              <a:spcBef>
                <a:spcPts val="700"/>
              </a:spcBef>
              <a:buFont typeface="Arial"/>
              <a:buChar char="•"/>
              <a:defRPr sz="1600"/>
            </a:pPr>
            <a:r>
              <a:t>Use hyperlinks to define relationships between resources and valid state transitions of the service interaction </a:t>
            </a:r>
            <a:endParaRPr sz="900">
              <a:solidFill>
                <a:srgbClr val="000000"/>
              </a:solidFill>
            </a:endParaRPr>
          </a:p>
          <a:p>
            <a:pPr lvl="1" marL="609843" indent="-249936" defTabSz="359907">
              <a:lnSpc>
                <a:spcPct val="80000"/>
              </a:lnSpc>
              <a:spcBef>
                <a:spcPts val="700"/>
              </a:spcBef>
              <a:buFont typeface="Arial"/>
              <a:buChar char="•"/>
              <a:defRPr sz="1600"/>
            </a:pPr>
            <a:r>
              <a:t>Clients make state transitions only through actions that are dynamically identified within hypermedia by the server</a:t>
            </a:r>
          </a:p>
          <a:p>
            <a:pPr marL="269930" indent="-269930" defTabSz="359907">
              <a:lnSpc>
                <a:spcPct val="80000"/>
              </a:lnSpc>
              <a:spcBef>
                <a:spcPts val="700"/>
              </a:spcBef>
              <a:defRPr sz="1600"/>
            </a:pPr>
            <a:r>
              <a:t>URI’s</a:t>
            </a:r>
          </a:p>
          <a:p>
            <a:pPr lvl="1" marL="609843" indent="-249936" defTabSz="359907">
              <a:lnSpc>
                <a:spcPct val="80000"/>
              </a:lnSpc>
              <a:spcBef>
                <a:spcPts val="700"/>
              </a:spcBef>
              <a:buFont typeface="Arial"/>
              <a:buChar char="•"/>
              <a:defRPr sz="1600"/>
            </a:pPr>
            <a:r>
              <a:t>RESTful applications do not implement protocols such as SOAP or XML-RPC </a:t>
            </a:r>
            <a:endParaRPr sz="900">
              <a:solidFill>
                <a:srgbClr val="000000"/>
              </a:solidFill>
            </a:endParaRPr>
          </a:p>
          <a:p>
            <a:pPr lvl="1" marL="609843" indent="-249936" defTabSz="359907">
              <a:lnSpc>
                <a:spcPct val="80000"/>
              </a:lnSpc>
              <a:spcBef>
                <a:spcPts val="700"/>
              </a:spcBef>
              <a:buFont typeface="Arial"/>
              <a:buChar char="•"/>
              <a:defRPr sz="1600"/>
            </a:pPr>
            <a:r>
              <a:t>There is no validation service to tell if the service is REST compliant </a:t>
            </a:r>
            <a:endParaRPr sz="900">
              <a:solidFill>
                <a:srgbClr val="000000"/>
              </a:solidFill>
            </a:endParaRPr>
          </a:p>
          <a:p>
            <a:pPr lvl="1" marL="609843" indent="-249936" defTabSz="359907">
              <a:lnSpc>
                <a:spcPct val="80000"/>
              </a:lnSpc>
              <a:spcBef>
                <a:spcPts val="700"/>
              </a:spcBef>
              <a:buFont typeface="Arial"/>
              <a:buChar char="•"/>
              <a:defRPr sz="1600"/>
            </a:pPr>
            <a:r>
              <a:t>RESTful applications are applications that follow the RESTful conventions </a:t>
            </a:r>
            <a:endParaRPr sz="900">
              <a:solidFill>
                <a:srgbClr val="000000"/>
              </a:solidFill>
            </a:endParaRPr>
          </a:p>
          <a:p>
            <a:pPr lvl="1" marL="609843" indent="-249936" defTabSz="359907">
              <a:lnSpc>
                <a:spcPct val="80000"/>
              </a:lnSpc>
              <a:spcBef>
                <a:spcPts val="700"/>
              </a:spcBef>
              <a:buFont typeface="Arial"/>
              <a:buChar char="•"/>
              <a:defRPr sz="1600"/>
            </a:pPr>
            <a:r>
              <a:t>REST defines the identity of a resource via URI </a:t>
            </a:r>
            <a:endParaRPr sz="900">
              <a:solidFill>
                <a:srgbClr val="000000"/>
              </a:solidFill>
            </a:endParaRPr>
          </a:p>
          <a:p>
            <a:pPr lvl="1" marL="609843" indent="-249936" defTabSz="359907">
              <a:lnSpc>
                <a:spcPct val="80000"/>
              </a:lnSpc>
              <a:spcBef>
                <a:spcPts val="700"/>
              </a:spcBef>
              <a:buFont typeface="Arial"/>
              <a:buChar char="•"/>
              <a:defRPr sz="1600"/>
            </a:pPr>
            <a:r>
              <a:t>Cool URIs do not change </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xfrm>
            <a:off x="646111" y="452719"/>
            <a:ext cx="9404723" cy="744037"/>
          </a:xfrm>
          <a:prstGeom prst="rect">
            <a:avLst/>
          </a:prstGeom>
        </p:spPr>
        <p:txBody>
          <a:bodyPr/>
          <a:lstStyle/>
          <a:p>
            <a:pPr/>
            <a:r>
              <a:t>REST - Principles</a:t>
            </a:r>
          </a:p>
        </p:txBody>
      </p:sp>
      <p:sp>
        <p:nvSpPr>
          <p:cNvPr id="330" name="Shape 330"/>
          <p:cNvSpPr/>
          <p:nvPr>
            <p:ph type="body" idx="1"/>
          </p:nvPr>
        </p:nvSpPr>
        <p:spPr>
          <a:xfrm>
            <a:off x="695400" y="1282212"/>
            <a:ext cx="10873208" cy="5171126"/>
          </a:xfrm>
          <a:prstGeom prst="rect">
            <a:avLst/>
          </a:prstGeom>
        </p:spPr>
        <p:txBody>
          <a:bodyPr/>
          <a:lstStyle/>
          <a:p>
            <a:pPr marL="296265" indent="-296265" defTabSz="395019">
              <a:lnSpc>
                <a:spcPct val="80000"/>
              </a:lnSpc>
              <a:spcBef>
                <a:spcPts val="800"/>
              </a:spcBef>
              <a:defRPr sz="1800"/>
            </a:pPr>
            <a:r>
              <a:t>Principles of RESTful applications</a:t>
            </a:r>
            <a:endParaRPr sz="1000">
              <a:solidFill>
                <a:srgbClr val="000000"/>
              </a:solidFill>
            </a:endParaRPr>
          </a:p>
          <a:p>
            <a:pPr lvl="1" marL="669338" indent="-274319" defTabSz="395019">
              <a:lnSpc>
                <a:spcPct val="80000"/>
              </a:lnSpc>
              <a:spcBef>
                <a:spcPts val="800"/>
              </a:spcBef>
              <a:buFont typeface="Arial"/>
              <a:buChar char="•"/>
              <a:defRPr sz="1800"/>
            </a:pPr>
            <a:r>
              <a:t>Client-server separation </a:t>
            </a:r>
            <a:endParaRPr sz="1000">
              <a:solidFill>
                <a:srgbClr val="000000"/>
              </a:solidFill>
            </a:endParaRPr>
          </a:p>
          <a:p>
            <a:pPr lvl="1" marL="669338" indent="-274319" defTabSz="395019">
              <a:lnSpc>
                <a:spcPct val="80000"/>
              </a:lnSpc>
              <a:spcBef>
                <a:spcPts val="800"/>
              </a:spcBef>
              <a:buFont typeface="Arial"/>
              <a:buChar char="•"/>
              <a:defRPr sz="1800"/>
            </a:pPr>
            <a:r>
              <a:t>Stateless </a:t>
            </a:r>
          </a:p>
          <a:p>
            <a:pPr lvl="1" marL="669338" indent="-274319" defTabSz="395019">
              <a:lnSpc>
                <a:spcPct val="80000"/>
              </a:lnSpc>
              <a:spcBef>
                <a:spcPts val="800"/>
              </a:spcBef>
              <a:buFont typeface="Arial"/>
              <a:buChar char="•"/>
              <a:defRPr sz="1800"/>
            </a:pPr>
            <a:r>
              <a:t>Cacheable </a:t>
            </a:r>
          </a:p>
          <a:p>
            <a:pPr lvl="1" marL="669338" indent="-274319" defTabSz="395019">
              <a:lnSpc>
                <a:spcPct val="80000"/>
              </a:lnSpc>
              <a:spcBef>
                <a:spcPts val="800"/>
              </a:spcBef>
              <a:buFont typeface="Arial"/>
              <a:buChar char="•"/>
              <a:defRPr sz="1800"/>
            </a:pPr>
            <a:r>
              <a:t>Layered System </a:t>
            </a:r>
          </a:p>
          <a:p>
            <a:pPr lvl="1" marL="669338" indent="-274319" defTabSz="395019">
              <a:lnSpc>
                <a:spcPct val="80000"/>
              </a:lnSpc>
              <a:spcBef>
                <a:spcPts val="800"/>
              </a:spcBef>
              <a:buFont typeface="Arial"/>
              <a:buChar char="•"/>
              <a:defRPr sz="1800"/>
            </a:pPr>
            <a:r>
              <a:t>Uniform interface between client and server</a:t>
            </a:r>
          </a:p>
          <a:p>
            <a:pPr lvl="1" marL="669338" indent="-274319" defTabSz="395019">
              <a:lnSpc>
                <a:spcPct val="80000"/>
              </a:lnSpc>
              <a:spcBef>
                <a:spcPts val="800"/>
              </a:spcBef>
              <a:buFont typeface="Arial"/>
              <a:buChar char="•"/>
              <a:defRPr sz="1800"/>
            </a:pPr>
            <a:r>
              <a:t>Code on demand</a:t>
            </a:r>
          </a:p>
          <a:p>
            <a:pPr marL="296265" indent="-296265" defTabSz="395019">
              <a:lnSpc>
                <a:spcPct val="80000"/>
              </a:lnSpc>
              <a:spcBef>
                <a:spcPts val="800"/>
              </a:spcBef>
              <a:defRPr b="1" sz="1800"/>
            </a:pPr>
            <a:r>
              <a:t>Client-Server </a:t>
            </a:r>
          </a:p>
          <a:p>
            <a:pPr lvl="1" marL="669338" indent="-274319" defTabSz="395019">
              <a:lnSpc>
                <a:spcPct val="80000"/>
              </a:lnSpc>
              <a:spcBef>
                <a:spcPts val="800"/>
              </a:spcBef>
              <a:buFont typeface="Arial"/>
              <a:buChar char="•"/>
              <a:defRPr sz="1800"/>
            </a:pPr>
            <a:r>
              <a:t>Emphasizes the separation of components </a:t>
            </a:r>
            <a:endParaRPr sz="1000">
              <a:solidFill>
                <a:srgbClr val="000000"/>
              </a:solidFill>
            </a:endParaRPr>
          </a:p>
          <a:p>
            <a:pPr lvl="1" marL="669338" indent="-274319" defTabSz="395019">
              <a:lnSpc>
                <a:spcPct val="80000"/>
              </a:lnSpc>
              <a:spcBef>
                <a:spcPts val="800"/>
              </a:spcBef>
              <a:buFont typeface="Arial"/>
              <a:buChar char="•"/>
              <a:defRPr sz="1800"/>
            </a:pPr>
            <a:r>
              <a:t>Separate the user interface (client) form the data storage (server) </a:t>
            </a:r>
            <a:endParaRPr>
              <a:latin typeface="Arial"/>
              <a:ea typeface="Arial"/>
              <a:cs typeface="Arial"/>
              <a:sym typeface="Arial"/>
            </a:endParaRPr>
          </a:p>
          <a:p>
            <a:pPr lvl="1" marL="669338" indent="-274319" defTabSz="395019">
              <a:lnSpc>
                <a:spcPct val="80000"/>
              </a:lnSpc>
              <a:spcBef>
                <a:spcPts val="800"/>
              </a:spcBef>
              <a:buFont typeface="Arial"/>
              <a:buChar char="•"/>
              <a:defRPr sz="1800"/>
            </a:pPr>
            <a:r>
              <a:t>Allows components to evolve independently </a:t>
            </a:r>
            <a:endParaRPr sz="2400"/>
          </a:p>
          <a:p>
            <a:pPr marL="296265" indent="-296265" defTabSz="395019">
              <a:lnSpc>
                <a:spcPct val="80000"/>
              </a:lnSpc>
              <a:spcBef>
                <a:spcPts val="800"/>
              </a:spcBef>
              <a:defRPr b="1" sz="1800"/>
            </a:pPr>
            <a:r>
              <a:t>Stateless Server </a:t>
            </a:r>
            <a:endParaRPr sz="1000">
              <a:solidFill>
                <a:srgbClr val="000000"/>
              </a:solidFill>
            </a:endParaRPr>
          </a:p>
          <a:p>
            <a:pPr lvl="1" marL="669338" indent="-274319" defTabSz="395019">
              <a:lnSpc>
                <a:spcPct val="80000"/>
              </a:lnSpc>
              <a:spcBef>
                <a:spcPts val="800"/>
              </a:spcBef>
              <a:buFont typeface="Arial"/>
              <a:buChar char="•"/>
              <a:defRPr sz="1800"/>
            </a:pPr>
            <a:r>
              <a:t>Each request from the client to server must contain all of the information necessary to understand the request</a:t>
            </a:r>
          </a:p>
          <a:p>
            <a:pPr lvl="1" marL="669338" indent="-274319" defTabSz="395019">
              <a:lnSpc>
                <a:spcPct val="80000"/>
              </a:lnSpc>
              <a:spcBef>
                <a:spcPts val="800"/>
              </a:spcBef>
              <a:buFont typeface="Arial"/>
              <a:buChar char="•"/>
              <a:defRPr sz="1800"/>
            </a:pPr>
            <a:r>
              <a:t>Cannot take advantage of any stored context on the server </a:t>
            </a:r>
            <a:endParaRPr>
              <a:latin typeface="Arial"/>
              <a:ea typeface="Arial"/>
              <a:cs typeface="Arial"/>
              <a:sym typeface="Arial"/>
            </a:endParaRPr>
          </a:p>
          <a:p>
            <a:pPr lvl="1" marL="669338" indent="-274319" defTabSz="395019">
              <a:lnSpc>
                <a:spcPct val="80000"/>
              </a:lnSpc>
              <a:spcBef>
                <a:spcPts val="800"/>
              </a:spcBef>
              <a:buFont typeface="Arial"/>
              <a:buChar char="•"/>
              <a:defRPr sz="1800"/>
            </a:pPr>
            <a:r>
              <a:t>Session state entirely on the client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xfrm>
            <a:off x="646111" y="452719"/>
            <a:ext cx="9404723" cy="744037"/>
          </a:xfrm>
          <a:prstGeom prst="rect">
            <a:avLst/>
          </a:prstGeom>
        </p:spPr>
        <p:txBody>
          <a:bodyPr/>
          <a:lstStyle/>
          <a:p>
            <a:pPr/>
            <a:r>
              <a:t>REST - Principles</a:t>
            </a:r>
          </a:p>
        </p:txBody>
      </p:sp>
      <p:sp>
        <p:nvSpPr>
          <p:cNvPr id="333" name="Shape 333"/>
          <p:cNvSpPr/>
          <p:nvPr>
            <p:ph type="body" idx="1"/>
          </p:nvPr>
        </p:nvSpPr>
        <p:spPr>
          <a:xfrm>
            <a:off x="695400" y="1282212"/>
            <a:ext cx="10873208" cy="5171126"/>
          </a:xfrm>
          <a:prstGeom prst="rect">
            <a:avLst/>
          </a:prstGeom>
        </p:spPr>
        <p:txBody>
          <a:bodyPr/>
          <a:lstStyle/>
          <a:p>
            <a:pPr marL="260055" indent="-260055" defTabSz="346739">
              <a:lnSpc>
                <a:spcPct val="80000"/>
              </a:lnSpc>
              <a:spcBef>
                <a:spcPts val="700"/>
              </a:spcBef>
              <a:defRPr b="1" sz="1500"/>
            </a:pPr>
            <a:r>
              <a:t>Caches</a:t>
            </a:r>
            <a:endParaRPr sz="900">
              <a:solidFill>
                <a:srgbClr val="000000"/>
              </a:solidFill>
            </a:endParaRPr>
          </a:p>
          <a:p>
            <a:pPr lvl="1" marL="587530" indent="-240791" defTabSz="346739">
              <a:lnSpc>
                <a:spcPct val="80000"/>
              </a:lnSpc>
              <a:spcBef>
                <a:spcPts val="700"/>
              </a:spcBef>
              <a:buFont typeface="Arial"/>
              <a:buChar char="•"/>
              <a:defRPr sz="1500"/>
            </a:pPr>
            <a:r>
              <a:t>Improves network efficiency </a:t>
            </a:r>
            <a:endParaRPr sz="900">
              <a:solidFill>
                <a:srgbClr val="000000"/>
              </a:solidFill>
            </a:endParaRPr>
          </a:p>
          <a:p>
            <a:pPr lvl="1" marL="587530" indent="-240791" defTabSz="346739">
              <a:lnSpc>
                <a:spcPct val="80000"/>
              </a:lnSpc>
              <a:spcBef>
                <a:spcPts val="700"/>
              </a:spcBef>
              <a:buFont typeface="Arial"/>
              <a:buChar char="•"/>
              <a:defRPr sz="1500"/>
            </a:pPr>
            <a:r>
              <a:t>Requires that the data within a response to a request be labeled as cacheable or non-cacheable </a:t>
            </a:r>
            <a:endParaRPr>
              <a:latin typeface="+mj-lt"/>
              <a:ea typeface="+mj-ea"/>
              <a:cs typeface="+mj-cs"/>
              <a:sym typeface="Helvetica"/>
            </a:endParaRPr>
          </a:p>
          <a:p>
            <a:pPr lvl="1" marL="587530" indent="-240791" defTabSz="346739">
              <a:lnSpc>
                <a:spcPct val="80000"/>
              </a:lnSpc>
              <a:spcBef>
                <a:spcPts val="700"/>
              </a:spcBef>
              <a:buFont typeface="Arial"/>
              <a:buChar char="•"/>
              <a:defRPr sz="1500"/>
            </a:pPr>
            <a:r>
              <a:t>If cacheable, then client cache given right to reuse response data for later requests </a:t>
            </a:r>
          </a:p>
          <a:p>
            <a:pPr marL="260055" indent="-260055" defTabSz="346739">
              <a:lnSpc>
                <a:spcPct val="80000"/>
              </a:lnSpc>
              <a:spcBef>
                <a:spcPts val="700"/>
              </a:spcBef>
              <a:defRPr b="1" sz="1500"/>
            </a:pPr>
            <a:r>
              <a:t>Uniform Interface </a:t>
            </a:r>
          </a:p>
          <a:p>
            <a:pPr lvl="1" marL="587530" indent="-240791" defTabSz="346739">
              <a:lnSpc>
                <a:spcPct val="80000"/>
              </a:lnSpc>
              <a:spcBef>
                <a:spcPts val="700"/>
              </a:spcBef>
              <a:buFont typeface="Arial"/>
              <a:buChar char="•"/>
              <a:defRPr sz="1500"/>
            </a:pPr>
            <a:r>
              <a:t>Principles of generality to the component interface. Systems architecture is simplified and visibility of interactions improved </a:t>
            </a:r>
            <a:endParaRPr sz="900">
              <a:solidFill>
                <a:srgbClr val="000000"/>
              </a:solidFill>
            </a:endParaRPr>
          </a:p>
          <a:p>
            <a:pPr lvl="1" marL="587530" indent="-240791" defTabSz="346739">
              <a:lnSpc>
                <a:spcPct val="80000"/>
              </a:lnSpc>
              <a:spcBef>
                <a:spcPts val="700"/>
              </a:spcBef>
              <a:buFont typeface="Arial"/>
              <a:buChar char="•"/>
              <a:defRPr sz="1500"/>
            </a:pPr>
            <a:r>
              <a:t>Implementations are decoupled from the services they provide – independent, can evolve</a:t>
            </a:r>
          </a:p>
          <a:p>
            <a:pPr marL="260055" indent="-260055" defTabSz="346739">
              <a:lnSpc>
                <a:spcPct val="80000"/>
              </a:lnSpc>
              <a:spcBef>
                <a:spcPts val="700"/>
              </a:spcBef>
              <a:defRPr b="1" sz="1500"/>
            </a:pPr>
            <a:r>
              <a:t>Layers </a:t>
            </a:r>
          </a:p>
          <a:p>
            <a:pPr lvl="1" marL="587530" indent="-240791" defTabSz="346739">
              <a:lnSpc>
                <a:spcPct val="80000"/>
              </a:lnSpc>
              <a:spcBef>
                <a:spcPts val="700"/>
              </a:spcBef>
              <a:buFont typeface="Arial"/>
              <a:buChar char="•"/>
              <a:defRPr sz="1500"/>
            </a:pPr>
            <a:r>
              <a:t>Constrain component behavior so that each component cannot see beyond the immediate layer with which they are interacting </a:t>
            </a:r>
            <a:endParaRPr sz="900">
              <a:solidFill>
                <a:srgbClr val="000000"/>
              </a:solidFill>
            </a:endParaRPr>
          </a:p>
          <a:p>
            <a:pPr lvl="1" marL="587530" indent="-240791" defTabSz="346739">
              <a:lnSpc>
                <a:spcPct val="80000"/>
              </a:lnSpc>
              <a:spcBef>
                <a:spcPts val="700"/>
              </a:spcBef>
              <a:buFont typeface="Arial"/>
              <a:buChar char="•"/>
              <a:defRPr sz="1500"/>
            </a:pPr>
            <a:r>
              <a:t>Client cannot tell whether it is connected directly to the end server, or to an intermediary </a:t>
            </a:r>
            <a:endParaRPr sz="900">
              <a:solidFill>
                <a:srgbClr val="000000"/>
              </a:solidFill>
            </a:endParaRPr>
          </a:p>
          <a:p>
            <a:pPr lvl="1" marL="587530" indent="-240791" defTabSz="346739">
              <a:lnSpc>
                <a:spcPct val="80000"/>
              </a:lnSpc>
              <a:spcBef>
                <a:spcPts val="700"/>
              </a:spcBef>
              <a:buFont typeface="Arial"/>
              <a:buChar char="•"/>
              <a:defRPr sz="1500"/>
            </a:pPr>
            <a:r>
              <a:t>Places bound on overall system complexity and promotes substrate independence as well as security</a:t>
            </a:r>
          </a:p>
          <a:p>
            <a:pPr marL="260055" indent="-260055" defTabSz="346739">
              <a:lnSpc>
                <a:spcPct val="80000"/>
              </a:lnSpc>
              <a:spcBef>
                <a:spcPts val="700"/>
              </a:spcBef>
              <a:defRPr b="1" sz="1500"/>
            </a:pPr>
            <a:r>
              <a:t>Code on Demand (optional)</a:t>
            </a:r>
          </a:p>
          <a:p>
            <a:pPr lvl="1" marL="587530" indent="-240791" defTabSz="346739">
              <a:lnSpc>
                <a:spcPct val="80000"/>
              </a:lnSpc>
              <a:spcBef>
                <a:spcPts val="700"/>
              </a:spcBef>
              <a:buFont typeface="Arial"/>
              <a:buChar char="•"/>
              <a:defRPr sz="1500"/>
            </a:pPr>
            <a:r>
              <a:t>Client functionality extend by downloading and executing code in the form of applets, scripts (Javascript) </a:t>
            </a:r>
            <a:endParaRPr sz="900">
              <a:solidFill>
                <a:srgbClr val="000000"/>
              </a:solidFill>
            </a:endParaRPr>
          </a:p>
          <a:p>
            <a:pPr lvl="1" marL="587530" indent="-240791" defTabSz="346739">
              <a:lnSpc>
                <a:spcPct val="80000"/>
              </a:lnSpc>
              <a:spcBef>
                <a:spcPts val="700"/>
              </a:spcBef>
              <a:buFont typeface="Arial"/>
              <a:buChar char="•"/>
              <a:defRPr sz="1500"/>
            </a:pPr>
            <a:r>
              <a:t>Simplifies clients by reducing features required to pre-implement </a:t>
            </a:r>
            <a:endParaRPr sz="900">
              <a:solidFill>
                <a:srgbClr val="000000"/>
              </a:solidFill>
            </a:endParaRPr>
          </a:p>
          <a:p>
            <a:pPr lvl="1" marL="587530" indent="-240791" defTabSz="346739">
              <a:lnSpc>
                <a:spcPct val="80000"/>
              </a:lnSpc>
              <a:spcBef>
                <a:spcPts val="700"/>
              </a:spcBef>
              <a:buFont typeface="Arial"/>
              <a:buChar char="•"/>
              <a:defRPr sz="1500"/>
            </a:pPr>
            <a:r>
              <a:t>Improves system extensibility, but reduces visibility </a:t>
            </a:r>
            <a:endParaRPr sz="900">
              <a:solidFill>
                <a:srgbClr val="000000"/>
              </a:solidFill>
            </a:endParaRPr>
          </a:p>
          <a:p>
            <a:pPr lvl="1" marL="587530" indent="-240791" defTabSz="346739">
              <a:lnSpc>
                <a:spcPct val="80000"/>
              </a:lnSpc>
              <a:spcBef>
                <a:spcPts val="700"/>
              </a:spcBef>
              <a:buFont typeface="Arial"/>
              <a:buChar char="•"/>
              <a:defRPr sz="1500"/>
            </a:pPr>
            <a:r>
              <a:t>Only optional constraint </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p:nvPr>
        </p:nvSpPr>
        <p:spPr>
          <a:xfrm>
            <a:off x="646111" y="452719"/>
            <a:ext cx="9404723" cy="744037"/>
          </a:xfrm>
          <a:prstGeom prst="rect">
            <a:avLst/>
          </a:prstGeom>
        </p:spPr>
        <p:txBody>
          <a:bodyPr/>
          <a:lstStyle/>
          <a:p>
            <a:pPr/>
            <a:r>
              <a:t>REST - Elements</a:t>
            </a:r>
          </a:p>
        </p:txBody>
      </p:sp>
      <p:sp>
        <p:nvSpPr>
          <p:cNvPr id="336" name="Shape 336"/>
          <p:cNvSpPr/>
          <p:nvPr>
            <p:ph type="body" sz="half" idx="1"/>
          </p:nvPr>
        </p:nvSpPr>
        <p:spPr>
          <a:xfrm>
            <a:off x="695400" y="1282212"/>
            <a:ext cx="6096993" cy="5171126"/>
          </a:xfrm>
          <a:prstGeom prst="rect">
            <a:avLst/>
          </a:prstGeom>
        </p:spPr>
        <p:txBody>
          <a:bodyPr/>
          <a:lstStyle/>
          <a:p>
            <a:pPr marL="0" indent="0" defTabSz="438911">
              <a:lnSpc>
                <a:spcPct val="80000"/>
              </a:lnSpc>
              <a:spcBef>
                <a:spcPts val="900"/>
              </a:spcBef>
              <a:buSzTx/>
              <a:buNone/>
              <a:defRPr b="1"/>
            </a:pPr>
            <a:r>
              <a:t>REST Data Elements:</a:t>
            </a:r>
          </a:p>
          <a:p>
            <a:pPr marL="329184" indent="-329184" defTabSz="438911">
              <a:lnSpc>
                <a:spcPct val="80000"/>
              </a:lnSpc>
              <a:spcBef>
                <a:spcPts val="900"/>
              </a:spcBef>
            </a:pPr>
            <a:r>
              <a:t>When a link is selected, information needs to be moved from the location where it is stored to the location where it will be used </a:t>
            </a:r>
            <a:endParaRPr sz="1200">
              <a:solidFill>
                <a:srgbClr val="000000"/>
              </a:solidFill>
            </a:endParaRPr>
          </a:p>
          <a:p>
            <a:pPr marL="329184" indent="-329184" defTabSz="438911">
              <a:lnSpc>
                <a:spcPct val="80000"/>
              </a:lnSpc>
              <a:spcBef>
                <a:spcPts val="900"/>
              </a:spcBef>
            </a:pPr>
            <a:r>
              <a:t>Handle the main design issues of moving information </a:t>
            </a:r>
            <a:endParaRPr sz="1200">
              <a:solidFill>
                <a:srgbClr val="000000"/>
              </a:solidFill>
            </a:endParaRPr>
          </a:p>
          <a:p>
            <a:pPr marL="329184" indent="-329184" defTabSz="438911">
              <a:lnSpc>
                <a:spcPct val="80000"/>
              </a:lnSpc>
              <a:spcBef>
                <a:spcPts val="900"/>
              </a:spcBef>
            </a:pPr>
            <a:r>
              <a:t>Separating concerns of client and server </a:t>
            </a:r>
            <a:endParaRPr sz="1200">
              <a:solidFill>
                <a:srgbClr val="000000"/>
              </a:solidFill>
            </a:endParaRPr>
          </a:p>
          <a:p>
            <a:pPr marL="329184" indent="-329184" defTabSz="438911">
              <a:lnSpc>
                <a:spcPct val="80000"/>
              </a:lnSpc>
              <a:spcBef>
                <a:spcPts val="900"/>
              </a:spcBef>
            </a:pPr>
            <a:r>
              <a:t>Ways of dealing with data </a:t>
            </a:r>
          </a:p>
          <a:p>
            <a:pPr lvl="1" marL="743711" indent="-304800" defTabSz="438911">
              <a:lnSpc>
                <a:spcPct val="80000"/>
              </a:lnSpc>
              <a:spcBef>
                <a:spcPts val="900"/>
              </a:spcBef>
              <a:buFont typeface="Arial"/>
              <a:buChar char="•"/>
            </a:pPr>
            <a:r>
              <a:t>Render the data where it is located and send a fixed-format to the recipient </a:t>
            </a:r>
            <a:endParaRPr sz="1200">
              <a:solidFill>
                <a:srgbClr val="000000"/>
              </a:solidFill>
            </a:endParaRPr>
          </a:p>
          <a:p>
            <a:pPr lvl="1" marL="743711" indent="-304800" defTabSz="438911">
              <a:lnSpc>
                <a:spcPct val="80000"/>
              </a:lnSpc>
              <a:spcBef>
                <a:spcPts val="900"/>
              </a:spcBef>
              <a:buFont typeface="Arial"/>
              <a:buChar char="•"/>
            </a:pPr>
            <a:r>
              <a:t>Encapsulate the data with rendering engine and send both </a:t>
            </a:r>
            <a:endParaRPr sz="1200">
              <a:solidFill>
                <a:srgbClr val="000000"/>
              </a:solidFill>
            </a:endParaRPr>
          </a:p>
          <a:p>
            <a:pPr lvl="1" marL="743711" indent="-304800" defTabSz="438911">
              <a:lnSpc>
                <a:spcPct val="80000"/>
              </a:lnSpc>
              <a:spcBef>
                <a:spcPts val="900"/>
              </a:spcBef>
              <a:buFont typeface="Arial"/>
              <a:buChar char="•"/>
            </a:pPr>
            <a:r>
              <a:t>Send the raw data to the recipient along with metadata that describes the data type, so that the recipient can choose own rendering engine</a:t>
            </a:r>
          </a:p>
        </p:txBody>
      </p:sp>
      <p:graphicFrame>
        <p:nvGraphicFramePr>
          <p:cNvPr id="337" name="Table 337"/>
          <p:cNvGraphicFramePr/>
          <p:nvPr/>
        </p:nvGraphicFramePr>
        <p:xfrm>
          <a:off x="7112840" y="1337492"/>
          <a:ext cx="4325174" cy="492561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03079"/>
                <a:gridCol w="2422094"/>
              </a:tblGrid>
              <a:tr h="907056">
                <a:tc>
                  <a:txBody>
                    <a:bodyPr/>
                    <a:lstStyle/>
                    <a:p>
                      <a:pPr>
                        <a:defRPr b="0" sz="1800">
                          <a:solidFill>
                            <a:srgbClr val="000000"/>
                          </a:solidFill>
                        </a:defRPr>
                      </a:pPr>
                      <a:r>
                        <a:rPr b="1" sz="2000">
                          <a:solidFill>
                            <a:srgbClr val="FFFFFF"/>
                          </a:solidFill>
                        </a:rPr>
                        <a:t> Data Elements</a:t>
                      </a:r>
                    </a:p>
                  </a:txBody>
                  <a:tcPr marL="0" marR="0" marT="0" marB="0" anchor="t" anchorCtr="0" horzOverflow="overflow"/>
                </a:tc>
                <a:tc>
                  <a:txBody>
                    <a:bodyPr/>
                    <a:lstStyle/>
                    <a:p>
                      <a:pPr>
                        <a:defRPr b="0" sz="1800">
                          <a:solidFill>
                            <a:srgbClr val="000000"/>
                          </a:solidFill>
                        </a:defRPr>
                      </a:pPr>
                      <a:r>
                        <a:rPr b="1" sz="2000">
                          <a:solidFill>
                            <a:srgbClr val="FFFFFF"/>
                          </a:solidFill>
                        </a:rPr>
                        <a:t> Examples</a:t>
                      </a:r>
                    </a:p>
                  </a:txBody>
                  <a:tcPr marL="0" marR="0" marT="0" marB="0" anchor="t" anchorCtr="0" horzOverflow="overflow"/>
                </a:tc>
              </a:tr>
              <a:tr h="907056">
                <a:tc>
                  <a:txBody>
                    <a:bodyPr/>
                    <a:lstStyle/>
                    <a:p>
                      <a:pPr>
                        <a:defRPr sz="1800"/>
                      </a:pPr>
                      <a:r>
                        <a:rPr sz="2000"/>
                        <a:t>resource</a:t>
                      </a:r>
                    </a:p>
                  </a:txBody>
                  <a:tcPr marL="0" marR="0" marT="0" marB="0" anchor="t" anchorCtr="0" horzOverflow="overflow"/>
                </a:tc>
                <a:tc>
                  <a:txBody>
                    <a:bodyPr/>
                    <a:lstStyle/>
                    <a:p>
                      <a:pPr>
                        <a:defRPr sz="1800"/>
                      </a:pPr>
                      <a:r>
                        <a:rPr sz="2000"/>
                        <a:t>the intended conceptual target of the hypertext reference</a:t>
                      </a:r>
                    </a:p>
                  </a:txBody>
                  <a:tcPr marL="0" marR="0" marT="0" marB="0" anchor="t" anchorCtr="0" horzOverflow="overflow"/>
                </a:tc>
              </a:tr>
              <a:tr h="622300">
                <a:tc>
                  <a:txBody>
                    <a:bodyPr/>
                    <a:lstStyle/>
                    <a:p>
                      <a:pPr>
                        <a:defRPr sz="1800"/>
                      </a:pPr>
                      <a:r>
                        <a:rPr sz="2000"/>
                        <a:t>resource identifier</a:t>
                      </a:r>
                    </a:p>
                  </a:txBody>
                  <a:tcPr marL="0" marR="0" marT="0" marB="0" anchor="t" anchorCtr="0" horzOverflow="overflow"/>
                </a:tc>
                <a:tc>
                  <a:txBody>
                    <a:bodyPr/>
                    <a:lstStyle/>
                    <a:p>
                      <a:pPr>
                        <a:defRPr sz="1800"/>
                      </a:pPr>
                      <a:r>
                        <a:rPr sz="2000"/>
                        <a:t>URL</a:t>
                      </a:r>
                    </a:p>
                  </a:txBody>
                  <a:tcPr marL="0" marR="0" marT="0" marB="0" anchor="t" anchorCtr="0" horzOverflow="overflow"/>
                </a:tc>
              </a:tr>
              <a:tr h="622300">
                <a:tc>
                  <a:txBody>
                    <a:bodyPr/>
                    <a:lstStyle/>
                    <a:p>
                      <a:pPr>
                        <a:defRPr sz="1800"/>
                      </a:pPr>
                      <a:r>
                        <a:rPr sz="2000"/>
                        <a:t>representation</a:t>
                      </a:r>
                    </a:p>
                  </a:txBody>
                  <a:tcPr marL="0" marR="0" marT="0" marB="0" anchor="t" anchorCtr="0" horzOverflow="overflow"/>
                </a:tc>
                <a:tc>
                  <a:txBody>
                    <a:bodyPr/>
                    <a:lstStyle/>
                    <a:p>
                      <a:pPr>
                        <a:defRPr sz="1800"/>
                      </a:pPr>
                      <a:r>
                        <a:rPr sz="2000"/>
                        <a:t>HTML document, JPEG image</a:t>
                      </a:r>
                    </a:p>
                  </a:txBody>
                  <a:tcPr marL="0" marR="0" marT="0" marB="0" anchor="t" anchorCtr="0" horzOverflow="overflow"/>
                </a:tc>
              </a:tr>
              <a:tr h="622300">
                <a:tc>
                  <a:txBody>
                    <a:bodyPr/>
                    <a:lstStyle/>
                    <a:p>
                      <a:pPr>
                        <a:defRPr sz="1800"/>
                      </a:pPr>
                      <a:r>
                        <a:rPr sz="2000"/>
                        <a:t>representation metadata</a:t>
                      </a:r>
                    </a:p>
                  </a:txBody>
                  <a:tcPr marL="0" marR="0" marT="0" marB="0" anchor="t" anchorCtr="0" horzOverflow="overflow"/>
                </a:tc>
                <a:tc>
                  <a:txBody>
                    <a:bodyPr/>
                    <a:lstStyle/>
                    <a:p>
                      <a:pPr>
                        <a:defRPr sz="1800"/>
                      </a:pPr>
                      <a:r>
                        <a:rPr sz="2000"/>
                        <a:t>media type, last modified time</a:t>
                      </a:r>
                    </a:p>
                  </a:txBody>
                  <a:tcPr marL="0" marR="0" marT="0" marB="0" anchor="t" anchorCtr="0" horzOverflow="overflow"/>
                </a:tc>
              </a:tr>
              <a:tr h="622300">
                <a:tc>
                  <a:txBody>
                    <a:bodyPr/>
                    <a:lstStyle/>
                    <a:p>
                      <a:pPr>
                        <a:defRPr sz="1800"/>
                      </a:pPr>
                      <a:r>
                        <a:rPr sz="2000"/>
                        <a:t>resource metadata</a:t>
                      </a:r>
                    </a:p>
                  </a:txBody>
                  <a:tcPr marL="0" marR="0" marT="0" marB="0" anchor="t" anchorCtr="0" horzOverflow="overflow"/>
                </a:tc>
                <a:tc>
                  <a:txBody>
                    <a:bodyPr/>
                    <a:lstStyle/>
                    <a:p>
                      <a:pPr>
                        <a:defRPr sz="1800"/>
                      </a:pPr>
                      <a:r>
                        <a:rPr sz="2000"/>
                        <a:t>source link, alternates, varies</a:t>
                      </a:r>
                    </a:p>
                  </a:txBody>
                  <a:tcPr marL="0" marR="0" marT="0" marB="0" anchor="t" anchorCtr="0" horzOverflow="overflow"/>
                </a:tc>
              </a:tr>
              <a:tr h="622300">
                <a:tc>
                  <a:txBody>
                    <a:bodyPr/>
                    <a:lstStyle/>
                    <a:p>
                      <a:pPr>
                        <a:defRPr sz="1800"/>
                      </a:pPr>
                      <a:r>
                        <a:rPr sz="2000"/>
                        <a:t>control data</a:t>
                      </a:r>
                    </a:p>
                  </a:txBody>
                  <a:tcPr marL="0" marR="0" marT="0" marB="0" anchor="t" anchorCtr="0" horzOverflow="overflow"/>
                </a:tc>
                <a:tc>
                  <a:txBody>
                    <a:bodyPr/>
                    <a:lstStyle/>
                    <a:p>
                      <a:pPr>
                        <a:defRPr sz="1800"/>
                      </a:pPr>
                      <a:r>
                        <a:rPr sz="2000"/>
                        <a:t>if modified - since, cache-control</a:t>
                      </a:r>
                    </a:p>
                  </a:txBody>
                  <a:tcPr marL="0" marR="0" marT="0" marB="0" anchor="t" anchorCtr="0" horzOverflow="overflow"/>
                </a:tc>
              </a:tr>
            </a:tbl>
          </a:graphicData>
        </a:graphic>
      </p:graphicFrame>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xfrm>
            <a:off x="646111" y="452719"/>
            <a:ext cx="9404723" cy="744037"/>
          </a:xfrm>
          <a:prstGeom prst="rect">
            <a:avLst/>
          </a:prstGeom>
        </p:spPr>
        <p:txBody>
          <a:bodyPr/>
          <a:lstStyle/>
          <a:p>
            <a:pPr/>
            <a:r>
              <a:t>REST - Elements</a:t>
            </a:r>
          </a:p>
        </p:txBody>
      </p:sp>
      <p:sp>
        <p:nvSpPr>
          <p:cNvPr id="340" name="Shape 340"/>
          <p:cNvSpPr/>
          <p:nvPr>
            <p:ph type="body" idx="1"/>
          </p:nvPr>
        </p:nvSpPr>
        <p:spPr>
          <a:xfrm>
            <a:off x="695399" y="1282212"/>
            <a:ext cx="7617485" cy="5171126"/>
          </a:xfrm>
          <a:prstGeom prst="rect">
            <a:avLst/>
          </a:prstGeom>
        </p:spPr>
        <p:txBody>
          <a:bodyPr/>
          <a:lstStyle/>
          <a:p>
            <a:pPr marL="0" indent="0" defTabSz="408187">
              <a:lnSpc>
                <a:spcPct val="80000"/>
              </a:lnSpc>
              <a:spcBef>
                <a:spcPts val="800"/>
              </a:spcBef>
              <a:buSzTx/>
              <a:buNone/>
              <a:defRPr b="1" sz="1800"/>
            </a:pPr>
            <a:r>
              <a:t>REST Connector Elements: </a:t>
            </a:r>
            <a:endParaRPr sz="1100">
              <a:solidFill>
                <a:srgbClr val="000000"/>
              </a:solidFill>
            </a:endParaRPr>
          </a:p>
          <a:p>
            <a:pPr marL="306141" indent="-306141" defTabSz="408187">
              <a:lnSpc>
                <a:spcPct val="80000"/>
              </a:lnSpc>
              <a:spcBef>
                <a:spcPts val="800"/>
              </a:spcBef>
              <a:defRPr sz="1800"/>
            </a:pPr>
            <a:r>
              <a:t>Present an abstract interface for component communication </a:t>
            </a:r>
            <a:endParaRPr sz="1100">
              <a:solidFill>
                <a:srgbClr val="000000"/>
              </a:solidFill>
            </a:endParaRPr>
          </a:p>
          <a:p>
            <a:pPr marL="306141" indent="-306141" defTabSz="408187">
              <a:lnSpc>
                <a:spcPct val="80000"/>
              </a:lnSpc>
              <a:spcBef>
                <a:spcPts val="800"/>
              </a:spcBef>
              <a:defRPr sz="1800"/>
            </a:pPr>
            <a:r>
              <a:t>A connector manages a network communication for a component </a:t>
            </a:r>
            <a:endParaRPr sz="1100">
              <a:solidFill>
                <a:srgbClr val="000000"/>
              </a:solidFill>
            </a:endParaRPr>
          </a:p>
          <a:p>
            <a:pPr marL="306141" indent="-306141" defTabSz="408187">
              <a:lnSpc>
                <a:spcPct val="80000"/>
              </a:lnSpc>
              <a:spcBef>
                <a:spcPts val="800"/>
              </a:spcBef>
              <a:defRPr sz="1800"/>
            </a:pPr>
            <a:r>
              <a:t>REST connectors support stateless interactions </a:t>
            </a:r>
            <a:endParaRPr sz="1100">
              <a:solidFill>
                <a:srgbClr val="000000"/>
              </a:solidFill>
            </a:endParaRPr>
          </a:p>
          <a:p>
            <a:pPr marL="306141" indent="-306141" defTabSz="408187">
              <a:lnSpc>
                <a:spcPct val="80000"/>
              </a:lnSpc>
              <a:spcBef>
                <a:spcPts val="800"/>
              </a:spcBef>
              <a:defRPr sz="1800"/>
            </a:pPr>
            <a:r>
              <a:t>No need for connectors to retain application state between requests </a:t>
            </a:r>
            <a:endParaRPr sz="1100">
              <a:solidFill>
                <a:srgbClr val="000000"/>
              </a:solidFill>
            </a:endParaRPr>
          </a:p>
          <a:p>
            <a:pPr marL="306141" indent="-306141" defTabSz="408187">
              <a:lnSpc>
                <a:spcPct val="80000"/>
              </a:lnSpc>
              <a:spcBef>
                <a:spcPts val="800"/>
              </a:spcBef>
              <a:defRPr sz="1800"/>
            </a:pPr>
            <a:r>
              <a:t>Interactions can be processed in parallel </a:t>
            </a:r>
            <a:endParaRPr sz="1100">
              <a:solidFill>
                <a:srgbClr val="000000"/>
              </a:solidFill>
            </a:endParaRPr>
          </a:p>
          <a:p>
            <a:pPr marL="306141" indent="-306141" defTabSz="408187">
              <a:lnSpc>
                <a:spcPct val="80000"/>
              </a:lnSpc>
              <a:spcBef>
                <a:spcPts val="800"/>
              </a:spcBef>
              <a:defRPr sz="1800"/>
            </a:pPr>
            <a:r>
              <a:t>Intermediaries can understand requests in isolation </a:t>
            </a:r>
            <a:endParaRPr sz="1100">
              <a:solidFill>
                <a:srgbClr val="000000"/>
              </a:solidFill>
            </a:endParaRPr>
          </a:p>
          <a:p>
            <a:pPr marL="306141" indent="-306141" defTabSz="408187">
              <a:lnSpc>
                <a:spcPct val="80000"/>
              </a:lnSpc>
              <a:spcBef>
                <a:spcPts val="800"/>
              </a:spcBef>
              <a:defRPr sz="1800"/>
            </a:pPr>
            <a:r>
              <a:t>Information that factors into cache behavior is present</a:t>
            </a:r>
          </a:p>
          <a:p>
            <a:pPr marL="306141" indent="-306141" defTabSz="408187">
              <a:lnSpc>
                <a:spcPct val="80000"/>
              </a:lnSpc>
              <a:spcBef>
                <a:spcPts val="800"/>
              </a:spcBef>
              <a:defRPr sz="1800"/>
            </a:pPr>
            <a:r>
              <a:t>Origin Server</a:t>
            </a:r>
            <a:r>
              <a:rPr sz="2600"/>
              <a:t> </a:t>
            </a:r>
            <a:r>
              <a:rPr>
                <a:latin typeface="Arial"/>
                <a:ea typeface="Arial"/>
                <a:cs typeface="Arial"/>
                <a:sym typeface="Arial"/>
              </a:rPr>
              <a:t>–</a:t>
            </a:r>
            <a:r>
              <a:rPr>
                <a:latin typeface="+mj-lt"/>
                <a:ea typeface="+mj-ea"/>
                <a:cs typeface="+mj-cs"/>
                <a:sym typeface="Helvetica"/>
              </a:rPr>
              <a:t> </a:t>
            </a:r>
            <a:r>
              <a:t>E.g. Apache HTTPD, MS IIS, Glassfish </a:t>
            </a:r>
            <a:endParaRPr sz="1100">
              <a:solidFill>
                <a:srgbClr val="000000"/>
              </a:solidFill>
            </a:endParaRPr>
          </a:p>
          <a:p>
            <a:pPr marL="306141" indent="-306141" defTabSz="408187">
              <a:lnSpc>
                <a:spcPct val="80000"/>
              </a:lnSpc>
              <a:spcBef>
                <a:spcPts val="800"/>
              </a:spcBef>
              <a:defRPr sz="1800"/>
            </a:pPr>
            <a:r>
              <a:t>Client</a:t>
            </a:r>
            <a:r>
              <a:rPr sz="2600"/>
              <a:t> </a:t>
            </a:r>
            <a:r>
              <a:rPr>
                <a:latin typeface="Arial"/>
                <a:ea typeface="Arial"/>
                <a:cs typeface="Arial"/>
                <a:sym typeface="Arial"/>
              </a:rPr>
              <a:t>–</a:t>
            </a:r>
            <a:r>
              <a:rPr>
                <a:latin typeface="+mj-lt"/>
                <a:ea typeface="+mj-ea"/>
                <a:cs typeface="+mj-cs"/>
                <a:sym typeface="Helvetica"/>
              </a:rPr>
              <a:t> </a:t>
            </a:r>
            <a:r>
              <a:t>Firefox and other Web browsers </a:t>
            </a:r>
            <a:endParaRPr sz="1100">
              <a:solidFill>
                <a:srgbClr val="000000"/>
              </a:solidFill>
            </a:endParaRPr>
          </a:p>
          <a:p>
            <a:pPr marL="306141" indent="-306141" defTabSz="408187">
              <a:lnSpc>
                <a:spcPct val="80000"/>
              </a:lnSpc>
              <a:spcBef>
                <a:spcPts val="800"/>
              </a:spcBef>
              <a:defRPr sz="1800"/>
            </a:pPr>
            <a:r>
              <a:t>Proxy</a:t>
            </a:r>
            <a:r>
              <a:rPr sz="2600"/>
              <a:t> </a:t>
            </a:r>
            <a:r>
              <a:rPr>
                <a:latin typeface="Arial"/>
                <a:ea typeface="Arial"/>
                <a:cs typeface="Arial"/>
                <a:sym typeface="Arial"/>
              </a:rPr>
              <a:t>–</a:t>
            </a:r>
            <a:r>
              <a:rPr>
                <a:latin typeface="+mj-lt"/>
                <a:ea typeface="+mj-ea"/>
                <a:cs typeface="+mj-cs"/>
                <a:sym typeface="Helvetica"/>
              </a:rPr>
              <a:t> </a:t>
            </a:r>
            <a:r>
              <a:t>Netscape proxy </a:t>
            </a:r>
            <a:r>
              <a:rPr>
                <a:latin typeface="Arial"/>
                <a:ea typeface="Arial"/>
                <a:cs typeface="Arial"/>
                <a:sym typeface="Arial"/>
              </a:rPr>
              <a:t>– </a:t>
            </a:r>
            <a:r>
              <a:t>Selected by client</a:t>
            </a:r>
          </a:p>
          <a:p>
            <a:pPr marL="306141" indent="-306141" defTabSz="408187">
              <a:lnSpc>
                <a:spcPct val="80000"/>
              </a:lnSpc>
              <a:spcBef>
                <a:spcPts val="800"/>
              </a:spcBef>
              <a:defRPr sz="1800"/>
            </a:pPr>
            <a:r>
              <a:t>Gateway</a:t>
            </a:r>
            <a:r>
              <a:rPr sz="2600"/>
              <a:t> </a:t>
            </a:r>
            <a:r>
              <a:rPr>
                <a:latin typeface="Arial"/>
                <a:ea typeface="Arial"/>
                <a:cs typeface="Arial"/>
                <a:sym typeface="Arial"/>
              </a:rPr>
              <a:t>– </a:t>
            </a:r>
            <a:r>
              <a:t>CGI, squid, reverse proxy </a:t>
            </a:r>
            <a:r>
              <a:rPr>
                <a:latin typeface="Arial"/>
                <a:ea typeface="Arial"/>
                <a:cs typeface="Arial"/>
                <a:sym typeface="Arial"/>
              </a:rPr>
              <a:t>–</a:t>
            </a:r>
            <a:r>
              <a:rPr>
                <a:latin typeface="+mj-lt"/>
                <a:ea typeface="+mj-ea"/>
                <a:cs typeface="+mj-cs"/>
                <a:sym typeface="Helvetica"/>
              </a:rPr>
              <a:t> </a:t>
            </a:r>
            <a:r>
              <a:t>Controlled by the server </a:t>
            </a:r>
          </a:p>
        </p:txBody>
      </p:sp>
      <p:graphicFrame>
        <p:nvGraphicFramePr>
          <p:cNvPr id="341" name="Table 341"/>
          <p:cNvGraphicFramePr/>
          <p:nvPr/>
        </p:nvGraphicFramePr>
        <p:xfrm>
          <a:off x="8440087" y="1696027"/>
          <a:ext cx="3157250" cy="475800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31458"/>
                <a:gridCol w="1925791"/>
              </a:tblGrid>
              <a:tr h="939800">
                <a:tc>
                  <a:txBody>
                    <a:bodyPr/>
                    <a:lstStyle/>
                    <a:p>
                      <a:pPr>
                        <a:defRPr b="0" sz="1800">
                          <a:solidFill>
                            <a:srgbClr val="000000"/>
                          </a:solidFill>
                        </a:defRPr>
                      </a:pPr>
                      <a:r>
                        <a:rPr b="1" sz="2000">
                          <a:solidFill>
                            <a:srgbClr val="FFFFFF"/>
                          </a:solidFill>
                        </a:rPr>
                        <a:t> Connectors</a:t>
                      </a:r>
                    </a:p>
                  </a:txBody>
                  <a:tcPr marL="0" marR="0" marT="0" marB="0" anchor="t" anchorCtr="0" horzOverflow="overflow"/>
                </a:tc>
                <a:tc>
                  <a:txBody>
                    <a:bodyPr/>
                    <a:lstStyle/>
                    <a:p>
                      <a:pPr>
                        <a:defRPr b="0" sz="1800">
                          <a:solidFill>
                            <a:srgbClr val="000000"/>
                          </a:solidFill>
                        </a:defRPr>
                      </a:pPr>
                      <a:r>
                        <a:rPr b="1" sz="2000">
                          <a:solidFill>
                            <a:srgbClr val="FFFFFF"/>
                          </a:solidFill>
                        </a:rPr>
                        <a:t> Examples</a:t>
                      </a:r>
                    </a:p>
                  </a:txBody>
                  <a:tcPr marL="0" marR="0" marT="0" marB="0" anchor="t" anchorCtr="0" horzOverflow="overflow"/>
                </a:tc>
              </a:tr>
              <a:tr h="635000">
                <a:tc>
                  <a:txBody>
                    <a:bodyPr/>
                    <a:lstStyle/>
                    <a:p>
                      <a:pPr>
                        <a:defRPr sz="1800"/>
                      </a:pPr>
                      <a:r>
                        <a:rPr sz="2000"/>
                        <a:t>client</a:t>
                      </a:r>
                    </a:p>
                  </a:txBody>
                  <a:tcPr marL="0" marR="0" marT="0" marB="0" anchor="t" anchorCtr="0" horzOverflow="overflow"/>
                </a:tc>
                <a:tc>
                  <a:txBody>
                    <a:bodyPr/>
                    <a:lstStyle/>
                    <a:p>
                      <a:pPr>
                        <a:defRPr sz="1800"/>
                      </a:pPr>
                      <a:r>
                        <a:rPr sz="2000"/>
                        <a:t>libwww, libwww-perl</a:t>
                      </a:r>
                    </a:p>
                  </a:txBody>
                  <a:tcPr marL="0" marR="0" marT="0" marB="0" anchor="t" anchorCtr="0" horzOverflow="overflow"/>
                </a:tc>
              </a:tr>
              <a:tr h="622300">
                <a:tc>
                  <a:txBody>
                    <a:bodyPr/>
                    <a:lstStyle/>
                    <a:p>
                      <a:pPr>
                        <a:defRPr sz="1800"/>
                      </a:pPr>
                      <a:r>
                        <a:rPr sz="2000"/>
                        <a:t>server</a:t>
                      </a:r>
                    </a:p>
                  </a:txBody>
                  <a:tcPr marL="0" marR="0" marT="0" marB="0" anchor="t" anchorCtr="0" horzOverflow="overflow"/>
                </a:tc>
                <a:tc>
                  <a:txBody>
                    <a:bodyPr/>
                    <a:lstStyle/>
                    <a:p>
                      <a:pPr>
                        <a:defRPr sz="1800"/>
                      </a:pPr>
                      <a:r>
                        <a:rPr sz="2000"/>
                        <a:t>Apache API, libwww</a:t>
                      </a:r>
                    </a:p>
                  </a:txBody>
                  <a:tcPr marL="0" marR="0" marT="0" marB="0" anchor="t" anchorCtr="0" horzOverflow="overflow"/>
                </a:tc>
              </a:tr>
              <a:tr h="1231900">
                <a:tc>
                  <a:txBody>
                    <a:bodyPr/>
                    <a:lstStyle/>
                    <a:p>
                      <a:pPr>
                        <a:defRPr sz="1800"/>
                      </a:pPr>
                      <a:r>
                        <a:rPr sz="2000"/>
                        <a:t>cache</a:t>
                      </a:r>
                    </a:p>
                  </a:txBody>
                  <a:tcPr marL="0" marR="0" marT="0" marB="0" anchor="t" anchorCtr="0" horzOverflow="overflow"/>
                </a:tc>
                <a:tc>
                  <a:txBody>
                    <a:bodyPr/>
                    <a:lstStyle/>
                    <a:p>
                      <a:pPr>
                        <a:defRPr sz="1800"/>
                      </a:pPr>
                      <a:r>
                        <a:rPr sz="2000"/>
                        <a:t>Browser cache, Akamai cache network</a:t>
                      </a:r>
                    </a:p>
                  </a:txBody>
                  <a:tcPr marL="0" marR="0" marT="0" marB="0" anchor="t" anchorCtr="0" horzOverflow="overflow"/>
                </a:tc>
              </a:tr>
              <a:tr h="706709">
                <a:tc>
                  <a:txBody>
                    <a:bodyPr/>
                    <a:lstStyle/>
                    <a:p>
                      <a:pPr>
                        <a:defRPr sz="1800"/>
                      </a:pPr>
                      <a:r>
                        <a:rPr sz="2000"/>
                        <a:t>resolver</a:t>
                      </a:r>
                    </a:p>
                  </a:txBody>
                  <a:tcPr marL="0" marR="0" marT="0" marB="0" anchor="t" anchorCtr="0" horzOverflow="overflow"/>
                </a:tc>
                <a:tc>
                  <a:txBody>
                    <a:bodyPr/>
                    <a:lstStyle/>
                    <a:p>
                      <a:pPr>
                        <a:defRPr sz="1800"/>
                      </a:pPr>
                      <a:r>
                        <a:rPr sz="2000"/>
                        <a:t>Binding (DNS look-up library)</a:t>
                      </a:r>
                    </a:p>
                  </a:txBody>
                  <a:tcPr marL="0" marR="0" marT="0" marB="0" anchor="t" anchorCtr="0" horzOverflow="overflow"/>
                </a:tc>
              </a:tr>
              <a:tr h="622300">
                <a:tc>
                  <a:txBody>
                    <a:bodyPr/>
                    <a:lstStyle/>
                    <a:p>
                      <a:pPr>
                        <a:defRPr sz="1800"/>
                      </a:pPr>
                      <a:r>
                        <a:rPr sz="2000"/>
                        <a:t>tunnel</a:t>
                      </a:r>
                    </a:p>
                  </a:txBody>
                  <a:tcPr marL="0" marR="0" marT="0" marB="0" anchor="t" anchorCtr="0" horzOverflow="overflow"/>
                </a:tc>
                <a:tc>
                  <a:txBody>
                    <a:bodyPr/>
                    <a:lstStyle/>
                    <a:p>
                      <a:pPr>
                        <a:defRPr sz="1800"/>
                      </a:pPr>
                      <a:r>
                        <a:rPr sz="2000"/>
                        <a:t>SSL after HTTP connect</a:t>
                      </a:r>
                    </a:p>
                  </a:txBody>
                  <a:tcPr marL="0" marR="0" marT="0" marB="0" anchor="t" anchorCtr="0" horzOverflow="overflow"/>
                </a:tc>
              </a:tr>
            </a:tbl>
          </a:graphicData>
        </a:graphic>
      </p:graphicFrame>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xfrm>
            <a:off x="646111" y="452719"/>
            <a:ext cx="9404723" cy="744037"/>
          </a:xfrm>
          <a:prstGeom prst="rect">
            <a:avLst/>
          </a:prstGeom>
        </p:spPr>
        <p:txBody>
          <a:bodyPr/>
          <a:lstStyle/>
          <a:p>
            <a:pPr/>
            <a:r>
              <a:t>REST - Examples</a:t>
            </a:r>
          </a:p>
        </p:txBody>
      </p:sp>
      <p:sp>
        <p:nvSpPr>
          <p:cNvPr id="344" name="Shape 344"/>
          <p:cNvSpPr/>
          <p:nvPr>
            <p:ph type="body" idx="1"/>
          </p:nvPr>
        </p:nvSpPr>
        <p:spPr>
          <a:xfrm>
            <a:off x="695400" y="1282212"/>
            <a:ext cx="10873208" cy="5171126"/>
          </a:xfrm>
          <a:prstGeom prst="rect">
            <a:avLst/>
          </a:prstGeom>
        </p:spPr>
        <p:txBody>
          <a:bodyPr/>
          <a:lstStyle/>
          <a:p>
            <a:pPr marL="329184" indent="-329184" defTabSz="438911">
              <a:lnSpc>
                <a:spcPct val="80000"/>
              </a:lnSpc>
              <a:spcBef>
                <a:spcPts val="900"/>
              </a:spcBef>
            </a:pPr>
            <a:r>
              <a:t>Creating RESTful Applications</a:t>
            </a:r>
            <a:endParaRPr sz="1200">
              <a:solidFill>
                <a:srgbClr val="000000"/>
              </a:solidFill>
            </a:endParaRPr>
          </a:p>
          <a:p>
            <a:pPr lvl="1" marL="743711" indent="-304800" defTabSz="438911">
              <a:lnSpc>
                <a:spcPct val="80000"/>
              </a:lnSpc>
              <a:spcBef>
                <a:spcPts val="900"/>
              </a:spcBef>
              <a:buFont typeface="Arial"/>
              <a:buChar char="•"/>
            </a:pPr>
            <a:r>
              <a:t>Implementation - IBM WebSphere</a:t>
            </a:r>
          </a:p>
          <a:p>
            <a:pPr lvl="1" marL="743711" indent="-304800" defTabSz="438911">
              <a:lnSpc>
                <a:spcPct val="80000"/>
              </a:lnSpc>
              <a:spcBef>
                <a:spcPts val="900"/>
              </a:spcBef>
              <a:buFont typeface="Arial"/>
              <a:buChar char="•"/>
            </a:pPr>
            <a:r>
              <a:t>Google Cloud App Engine </a:t>
            </a:r>
            <a:endParaRPr sz="1200">
              <a:solidFill>
                <a:srgbClr val="000000"/>
              </a:solidFill>
            </a:endParaRPr>
          </a:p>
          <a:p>
            <a:pPr lvl="1" marL="743711" indent="-304800" defTabSz="438911">
              <a:lnSpc>
                <a:spcPct val="80000"/>
              </a:lnSpc>
              <a:spcBef>
                <a:spcPts val="900"/>
              </a:spcBef>
              <a:buFont typeface="Arial"/>
              <a:buChar char="•"/>
            </a:pPr>
            <a:r>
              <a:t>Web Monkey from Wired</a:t>
            </a:r>
          </a:p>
          <a:p>
            <a:pPr lvl="1" marL="743711" indent="-304800" defTabSz="438911">
              <a:lnSpc>
                <a:spcPct val="80000"/>
              </a:lnSpc>
              <a:spcBef>
                <a:spcPts val="900"/>
              </a:spcBef>
              <a:buFont typeface="Arial"/>
              <a:buChar char="•"/>
            </a:pPr>
            <a:r>
              <a:t>Intro to REST</a:t>
            </a:r>
            <a:endParaRPr>
              <a:solidFill>
                <a:srgbClr val="4E4845"/>
              </a:solidFill>
            </a:endParaRPr>
          </a:p>
          <a:p>
            <a:pPr lvl="1" marL="743711" indent="-304800" defTabSz="438911">
              <a:lnSpc>
                <a:spcPct val="80000"/>
              </a:lnSpc>
              <a:spcBef>
                <a:spcPts val="900"/>
              </a:spcBef>
              <a:buFont typeface="Arial"/>
              <a:buChar char="•"/>
              <a:defRPr u="sng">
                <a:solidFill>
                  <a:srgbClr val="0000FF"/>
                </a:solidFill>
                <a:uFill>
                  <a:solidFill>
                    <a:srgbClr val="0000FF"/>
                  </a:solidFill>
                </a:uFill>
              </a:defRPr>
            </a:pPr>
            <a:r>
              <a:rPr>
                <a:hlinkClick r:id="rId2" invalidUrl="" action="" tgtFrame="" tooltip="" history="1" highlightClick="0" endSnd="0"/>
              </a:rPr>
              <a:t>http://www.webmonkey.com/2010/02/get_started_with_rest/</a:t>
            </a:r>
          </a:p>
          <a:p>
            <a:pPr marL="329184" indent="-329184" defTabSz="438911">
              <a:lnSpc>
                <a:spcPct val="80000"/>
              </a:lnSpc>
              <a:spcBef>
                <a:spcPts val="900"/>
              </a:spcBef>
            </a:pPr>
            <a:r>
              <a:t>Examples of sites with REST API’s </a:t>
            </a:r>
          </a:p>
          <a:p>
            <a:pPr lvl="1" marL="743711" indent="-304800" defTabSz="438911">
              <a:lnSpc>
                <a:spcPct val="80000"/>
              </a:lnSpc>
              <a:spcBef>
                <a:spcPts val="900"/>
              </a:spcBef>
              <a:buFont typeface="Arial"/>
              <a:buChar char="•"/>
            </a:pPr>
            <a:r>
              <a:t>Google Geocoder via HTTP </a:t>
            </a:r>
            <a:endParaRPr sz="1200">
              <a:solidFill>
                <a:srgbClr val="000000"/>
              </a:solidFill>
            </a:endParaRPr>
          </a:p>
          <a:p>
            <a:pPr lvl="1" marL="743711" indent="-304800" defTabSz="438911">
              <a:lnSpc>
                <a:spcPct val="80000"/>
              </a:lnSpc>
              <a:spcBef>
                <a:spcPts val="900"/>
              </a:spcBef>
              <a:buFont typeface="Arial"/>
              <a:buChar char="•"/>
            </a:pPr>
            <a:r>
              <a:t>Yahoo HTTP Geocoder </a:t>
            </a:r>
            <a:endParaRPr sz="1200">
              <a:solidFill>
                <a:srgbClr val="000000"/>
              </a:solidFill>
            </a:endParaRPr>
          </a:p>
          <a:p>
            <a:pPr lvl="1" marL="743711" indent="-304800" defTabSz="438911">
              <a:lnSpc>
                <a:spcPct val="80000"/>
              </a:lnSpc>
              <a:spcBef>
                <a:spcPts val="900"/>
              </a:spcBef>
              <a:buFont typeface="Arial"/>
              <a:buChar char="•"/>
            </a:pPr>
            <a:r>
              <a:t>Twitter </a:t>
            </a:r>
            <a:endParaRPr sz="1200">
              <a:solidFill>
                <a:srgbClr val="000000"/>
              </a:solidFill>
            </a:endParaRPr>
          </a:p>
          <a:p>
            <a:pPr lvl="1" marL="743711" indent="-304800" defTabSz="438911">
              <a:lnSpc>
                <a:spcPct val="80000"/>
              </a:lnSpc>
              <a:spcBef>
                <a:spcPts val="900"/>
              </a:spcBef>
              <a:buFont typeface="Arial"/>
              <a:buChar char="•"/>
            </a:pPr>
            <a:r>
              <a:t>Delicious </a:t>
            </a:r>
            <a:endParaRPr sz="1200">
              <a:solidFill>
                <a:srgbClr val="000000"/>
              </a:solidFill>
            </a:endParaRPr>
          </a:p>
          <a:p>
            <a:pPr lvl="1" marL="743711" indent="-304800" defTabSz="438911">
              <a:lnSpc>
                <a:spcPct val="80000"/>
              </a:lnSpc>
              <a:spcBef>
                <a:spcPts val="900"/>
              </a:spcBef>
              <a:buFont typeface="Arial"/>
              <a:buChar char="•"/>
              <a:defRPr u="sng">
                <a:solidFill>
                  <a:srgbClr val="0000FF"/>
                </a:solidFill>
                <a:uFill>
                  <a:solidFill>
                    <a:srgbClr val="0000FF"/>
                  </a:solidFill>
                </a:uFill>
              </a:defRPr>
            </a:pPr>
            <a:r>
              <a:rPr>
                <a:hlinkClick r:id="rId3" invalidUrl="" action="" tgtFrame="" tooltip="" history="1" highlightClick="0" endSnd="0"/>
              </a:rPr>
              <a:t>http://www.programmableweb.com/apis/directory/1?protocol=REST&amp;sort=mashups</a:t>
            </a:r>
            <a:r>
              <a:rPr u="none">
                <a:solidFill>
                  <a:srgbClr val="4E4845"/>
                </a:solidFill>
                <a:uFillTx/>
              </a:rPr>
              <a:t> </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title"/>
          </p:nvPr>
        </p:nvSpPr>
        <p:spPr>
          <a:xfrm>
            <a:off x="646111" y="452719"/>
            <a:ext cx="9404723" cy="744037"/>
          </a:xfrm>
          <a:prstGeom prst="rect">
            <a:avLst/>
          </a:prstGeom>
        </p:spPr>
        <p:txBody>
          <a:bodyPr/>
          <a:lstStyle>
            <a:lvl1pPr defTabSz="420623">
              <a:defRPr sz="3800"/>
            </a:lvl1pPr>
          </a:lstStyle>
          <a:p>
            <a:pPr/>
            <a:r>
              <a:t>REST vs other web service technologies</a:t>
            </a:r>
          </a:p>
        </p:txBody>
      </p:sp>
      <p:sp>
        <p:nvSpPr>
          <p:cNvPr id="347" name="Shape 347"/>
          <p:cNvSpPr/>
          <p:nvPr>
            <p:ph type="body" idx="1"/>
          </p:nvPr>
        </p:nvSpPr>
        <p:spPr>
          <a:xfrm>
            <a:off x="695400" y="1282212"/>
            <a:ext cx="10873208" cy="5171126"/>
          </a:xfrm>
          <a:prstGeom prst="rect">
            <a:avLst/>
          </a:prstGeom>
        </p:spPr>
        <p:txBody>
          <a:bodyPr/>
          <a:lstStyle/>
          <a:p>
            <a:pPr marL="316016" indent="-316016" defTabSz="421353">
              <a:lnSpc>
                <a:spcPct val="80000"/>
              </a:lnSpc>
              <a:spcBef>
                <a:spcPts val="800"/>
              </a:spcBef>
              <a:defRPr b="1" sz="1900"/>
            </a:pPr>
            <a:r>
              <a:t>Main Differences (Explanation based on Principles of REST and other web service technologies)</a:t>
            </a:r>
          </a:p>
          <a:p>
            <a:pPr lvl="1" marL="713961" indent="-292606" defTabSz="421353">
              <a:lnSpc>
                <a:spcPct val="80000"/>
              </a:lnSpc>
              <a:spcBef>
                <a:spcPts val="800"/>
              </a:spcBef>
              <a:buFont typeface="Arial"/>
              <a:buChar char="•"/>
              <a:defRPr sz="1900"/>
            </a:pPr>
            <a:r>
              <a:t>Simple </a:t>
            </a:r>
          </a:p>
          <a:p>
            <a:pPr lvl="1" marL="713961" indent="-292606" defTabSz="421353">
              <a:lnSpc>
                <a:spcPct val="80000"/>
              </a:lnSpc>
              <a:spcBef>
                <a:spcPts val="800"/>
              </a:spcBef>
              <a:buFont typeface="Arial"/>
              <a:buChar char="•"/>
              <a:defRPr sz="1900"/>
            </a:pPr>
            <a:r>
              <a:t>Caching </a:t>
            </a:r>
          </a:p>
          <a:p>
            <a:pPr lvl="1" marL="713961" indent="-292606" defTabSz="421353">
              <a:lnSpc>
                <a:spcPct val="80000"/>
              </a:lnSpc>
              <a:spcBef>
                <a:spcPts val="800"/>
              </a:spcBef>
              <a:buFont typeface="Arial"/>
              <a:buChar char="•"/>
              <a:defRPr sz="1900"/>
            </a:pPr>
            <a:r>
              <a:t>Organization </a:t>
            </a:r>
          </a:p>
          <a:p>
            <a:pPr lvl="1" marL="713961" indent="-292606" defTabSz="421353">
              <a:lnSpc>
                <a:spcPct val="80000"/>
              </a:lnSpc>
              <a:spcBef>
                <a:spcPts val="800"/>
              </a:spcBef>
              <a:buFont typeface="Arial"/>
              <a:buChar char="•"/>
              <a:defRPr sz="1900"/>
            </a:pPr>
            <a:r>
              <a:t>Easy to use / implement </a:t>
            </a:r>
          </a:p>
          <a:p>
            <a:pPr lvl="1" marL="713961" indent="-292606" defTabSz="421353">
              <a:lnSpc>
                <a:spcPct val="80000"/>
              </a:lnSpc>
              <a:spcBef>
                <a:spcPts val="800"/>
              </a:spcBef>
              <a:buFont typeface="Arial"/>
              <a:buChar char="•"/>
              <a:defRPr sz="1900"/>
            </a:pPr>
            <a:r>
              <a:t>Scalable </a:t>
            </a:r>
          </a:p>
          <a:p>
            <a:pPr lvl="1" marL="713961" indent="-292606" defTabSz="421353">
              <a:lnSpc>
                <a:spcPct val="80000"/>
              </a:lnSpc>
              <a:spcBef>
                <a:spcPts val="800"/>
              </a:spcBef>
              <a:buFont typeface="Arial"/>
              <a:buChar char="•"/>
              <a:defRPr sz="1900"/>
            </a:pPr>
            <a:r>
              <a:t>Better performance as smaller message format </a:t>
            </a:r>
          </a:p>
          <a:p>
            <a:pPr lvl="1" marL="713961" indent="-292606" defTabSz="421353">
              <a:lnSpc>
                <a:spcPct val="80000"/>
              </a:lnSpc>
              <a:spcBef>
                <a:spcPts val="800"/>
              </a:spcBef>
              <a:buFont typeface="Arial"/>
              <a:buChar char="•"/>
              <a:defRPr sz="1900"/>
            </a:pPr>
            <a:r>
              <a:t>Designed for Open Internet / Web – used a lot by Cloud services </a:t>
            </a:r>
          </a:p>
          <a:p>
            <a:pPr marL="316016" indent="-316016" defTabSz="421353">
              <a:lnSpc>
                <a:spcPct val="80000"/>
              </a:lnSpc>
              <a:spcBef>
                <a:spcPts val="800"/>
              </a:spcBef>
              <a:defRPr b="1" sz="1900"/>
            </a:pPr>
            <a:r>
              <a:t>REST vs SOAP</a:t>
            </a:r>
            <a:r>
              <a:rPr b="0"/>
              <a:t> </a:t>
            </a:r>
          </a:p>
          <a:p>
            <a:pPr lvl="1" marL="713961" indent="-292606" defTabSz="421353">
              <a:lnSpc>
                <a:spcPct val="80000"/>
              </a:lnSpc>
              <a:spcBef>
                <a:spcPts val="800"/>
              </a:spcBef>
              <a:buFont typeface="Arial"/>
              <a:buChar char="•"/>
              <a:defRPr sz="1900"/>
            </a:pPr>
            <a:r>
              <a:t>Focus on whatever solution gets the job done rather than sticking with specific architectures or technologies </a:t>
            </a:r>
            <a:endParaRPr sz="1100">
              <a:solidFill>
                <a:srgbClr val="000000"/>
              </a:solidFill>
            </a:endParaRPr>
          </a:p>
          <a:p>
            <a:pPr lvl="1" marL="713961" indent="-292606" defTabSz="421353">
              <a:lnSpc>
                <a:spcPct val="80000"/>
              </a:lnSpc>
              <a:spcBef>
                <a:spcPts val="800"/>
              </a:spcBef>
              <a:buFont typeface="Arial"/>
              <a:buChar char="•"/>
              <a:defRPr sz="1900"/>
            </a:pPr>
            <a:r>
              <a:t>WSU* and REST both have strengths and weaknesses and will be suitable to some applications and not for others </a:t>
            </a:r>
            <a:endParaRPr sz="1100">
              <a:solidFill>
                <a:srgbClr val="000000"/>
              </a:solidFill>
            </a:endParaRPr>
          </a:p>
          <a:p>
            <a:pPr lvl="1" marL="713961" indent="-292606" defTabSz="421353">
              <a:lnSpc>
                <a:spcPct val="80000"/>
              </a:lnSpc>
              <a:spcBef>
                <a:spcPts val="800"/>
              </a:spcBef>
              <a:buFont typeface="Arial"/>
              <a:buChar char="•"/>
              <a:defRPr sz="1900"/>
            </a:pPr>
            <a:r>
              <a:t>The decision of which to use depends entirely on the application requirements and constraints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646111" y="452719"/>
            <a:ext cx="9404723" cy="744037"/>
          </a:xfrm>
          <a:prstGeom prst="rect">
            <a:avLst/>
          </a:prstGeom>
        </p:spPr>
        <p:txBody>
          <a:bodyPr/>
          <a:lstStyle/>
          <a:p>
            <a:pPr/>
            <a:r>
              <a:t>Service Layer - Overview</a:t>
            </a:r>
          </a:p>
        </p:txBody>
      </p:sp>
      <p:sp>
        <p:nvSpPr>
          <p:cNvPr id="294" name="Shape 294"/>
          <p:cNvSpPr/>
          <p:nvPr>
            <p:ph type="body" idx="1"/>
          </p:nvPr>
        </p:nvSpPr>
        <p:spPr>
          <a:xfrm>
            <a:off x="695400" y="1277405"/>
            <a:ext cx="10873208" cy="5175934"/>
          </a:xfrm>
          <a:prstGeom prst="rect">
            <a:avLst/>
          </a:prstGeom>
        </p:spPr>
        <p:txBody>
          <a:bodyPr/>
          <a:lstStyle/>
          <a:p>
            <a:pPr marL="266639" indent="-266639" defTabSz="355517">
              <a:spcBef>
                <a:spcPts val="700"/>
              </a:spcBef>
              <a:defRPr sz="1600"/>
            </a:pPr>
            <a:r>
              <a:t>Defines an application’s boundary with a layer of services that establishes a set of available operations and coordinates the application’s response in each operation</a:t>
            </a:r>
          </a:p>
          <a:p>
            <a:pPr marL="266639" indent="-266639" defTabSz="355517">
              <a:spcBef>
                <a:spcPts val="700"/>
              </a:spcBef>
              <a:defRPr sz="1600"/>
            </a:pPr>
            <a:r>
              <a:t>Organises business logic - Domain logic and Application logic / workflow</a:t>
            </a:r>
          </a:p>
          <a:p>
            <a:pPr marL="266639" indent="-266639" defTabSz="355517">
              <a:spcBef>
                <a:spcPts val="700"/>
              </a:spcBef>
              <a:defRPr sz="1600"/>
            </a:pPr>
            <a:r>
              <a:t>Defines an interface for the Presentation Layer to trigger system actions.</a:t>
            </a:r>
          </a:p>
          <a:p>
            <a:pPr marL="266639" indent="-266639" defTabSz="355517">
              <a:spcBef>
                <a:spcPts val="700"/>
              </a:spcBef>
              <a:defRPr sz="1600"/>
            </a:pPr>
            <a:r>
              <a:t>Promotes Loose-Coupling between the Presentation Layer and the Business Logic Layer</a:t>
            </a:r>
          </a:p>
          <a:p>
            <a:pPr marL="266639" indent="-266639" defTabSz="355517">
              <a:spcBef>
                <a:spcPts val="700"/>
              </a:spcBef>
              <a:defRPr sz="1600"/>
            </a:pPr>
            <a:r>
              <a:t>Similar in idea to Transaction Script pattern - </a:t>
            </a:r>
            <a:r>
              <a:rPr sz="1500"/>
              <a:t>TS less structured</a:t>
            </a:r>
            <a:endParaRPr sz="1500"/>
          </a:p>
          <a:p>
            <a:pPr marL="266639" indent="-266639" defTabSz="355517">
              <a:spcBef>
                <a:spcPts val="700"/>
              </a:spcBef>
              <a:defRPr sz="1600"/>
            </a:pPr>
            <a:r>
              <a:t>Service Layer orchestrates the set of business objects used by an application, application specific services, workflow etc.</a:t>
            </a:r>
            <a:endParaRPr sz="900">
              <a:solidFill>
                <a:srgbClr val="000000"/>
              </a:solidFill>
            </a:endParaRPr>
          </a:p>
          <a:p>
            <a:pPr marL="266639" indent="-266639" defTabSz="355517">
              <a:spcBef>
                <a:spcPts val="700"/>
              </a:spcBef>
              <a:defRPr sz="1600"/>
            </a:pPr>
            <a:r>
              <a:t>Should be used in applications where there is some complexity </a:t>
            </a:r>
            <a:r>
              <a:rPr sz="1500"/>
              <a:t>–</a:t>
            </a:r>
            <a:r>
              <a:rPr sz="1500">
                <a:latin typeface="+mj-lt"/>
                <a:ea typeface="+mj-ea"/>
                <a:cs typeface="+mj-cs"/>
                <a:sym typeface="Helvetica"/>
              </a:rPr>
              <a:t> </a:t>
            </a:r>
            <a:r>
              <a:rPr sz="1500"/>
              <a:t>Multi-tiered, </a:t>
            </a:r>
            <a:r>
              <a:t>Multiple front-ends etc.</a:t>
            </a:r>
          </a:p>
          <a:p>
            <a:pPr marL="266639" indent="-266639" defTabSz="355517">
              <a:spcBef>
                <a:spcPts val="700"/>
              </a:spcBef>
              <a:defRPr sz="1600"/>
            </a:pPr>
            <a:r>
              <a:t>Service can wrap a class’s functionality and add extra capabilities </a:t>
            </a:r>
            <a:r>
              <a:rPr sz="1500"/>
              <a:t>–</a:t>
            </a:r>
            <a:r>
              <a:rPr sz="1500">
                <a:latin typeface="+mj-lt"/>
                <a:ea typeface="+mj-ea"/>
                <a:cs typeface="+mj-cs"/>
                <a:sym typeface="Helvetica"/>
              </a:rPr>
              <a:t> </a:t>
            </a:r>
            <a:r>
              <a:rPr sz="1500"/>
              <a:t>Cross-cutting concerns, Messaging </a:t>
            </a:r>
            <a:endParaRPr sz="900">
              <a:solidFill>
                <a:srgbClr val="000000"/>
              </a:solidFill>
            </a:endParaRPr>
          </a:p>
          <a:p>
            <a:pPr marL="266639" indent="-266639" defTabSz="355517">
              <a:spcBef>
                <a:spcPts val="700"/>
              </a:spcBef>
              <a:defRPr sz="1600"/>
            </a:pPr>
            <a:r>
              <a:t>Services should be created with a fixed public interface </a:t>
            </a:r>
            <a:endParaRPr sz="900">
              <a:solidFill>
                <a:srgbClr val="000000"/>
              </a:solidFill>
            </a:endParaRPr>
          </a:p>
          <a:p>
            <a:pPr marL="266639" indent="-266639" defTabSz="355517">
              <a:spcBef>
                <a:spcPts val="700"/>
              </a:spcBef>
              <a:defRPr sz="1600"/>
            </a:pPr>
            <a:r>
              <a:t>Services may be discoverable over the network </a:t>
            </a:r>
            <a:endParaRPr sz="900">
              <a:solidFill>
                <a:srgbClr val="000000"/>
              </a:solidFill>
            </a:endParaRPr>
          </a:p>
          <a:p>
            <a:pPr marL="266639" indent="-266639" defTabSz="355517">
              <a:spcBef>
                <a:spcPts val="700"/>
              </a:spcBef>
              <a:defRPr sz="1600"/>
            </a:pPr>
            <a:r>
              <a:t>Applies principles of Low-Coupling and High-Cohesion with aim of decoupling Presentation Layer and BLL </a:t>
            </a:r>
            <a:endParaRPr sz="900">
              <a:solidFill>
                <a:srgbClr val="000000"/>
              </a:solidFill>
            </a:endParaRPr>
          </a:p>
          <a:p>
            <a:pPr marL="266639" indent="-266639" defTabSz="355517">
              <a:spcBef>
                <a:spcPts val="700"/>
              </a:spcBef>
              <a:defRPr sz="1600"/>
            </a:pPr>
            <a:r>
              <a:t>May handle remote requests </a:t>
            </a:r>
          </a:p>
          <a:p>
            <a:pPr marL="266639" indent="-266639" defTabSz="355517">
              <a:spcBef>
                <a:spcPts val="700"/>
              </a:spcBef>
              <a:defRPr sz="1600"/>
            </a:pPr>
            <a:r>
              <a:t>Organises business logic</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xfrm>
            <a:off x="646111" y="452719"/>
            <a:ext cx="9404723" cy="744037"/>
          </a:xfrm>
          <a:prstGeom prst="rect">
            <a:avLst/>
          </a:prstGeom>
        </p:spPr>
        <p:txBody>
          <a:bodyPr/>
          <a:lstStyle>
            <a:lvl1pPr defTabSz="429768">
              <a:defRPr sz="3900"/>
            </a:lvl1pPr>
          </a:lstStyle>
          <a:p>
            <a:pPr/>
            <a:r>
              <a:t>SOAP - Simple Object Access Protocol</a:t>
            </a:r>
          </a:p>
        </p:txBody>
      </p:sp>
      <p:sp>
        <p:nvSpPr>
          <p:cNvPr id="350" name="Shape 350"/>
          <p:cNvSpPr/>
          <p:nvPr>
            <p:ph type="body" idx="1"/>
          </p:nvPr>
        </p:nvSpPr>
        <p:spPr>
          <a:xfrm>
            <a:off x="695400" y="1282212"/>
            <a:ext cx="10873208" cy="5171126"/>
          </a:xfrm>
          <a:prstGeom prst="rect">
            <a:avLst/>
          </a:prstGeom>
        </p:spPr>
        <p:txBody>
          <a:bodyPr/>
          <a:lstStyle/>
          <a:p>
            <a:pPr marL="253471" indent="-253471" defTabSz="337961">
              <a:lnSpc>
                <a:spcPct val="80000"/>
              </a:lnSpc>
              <a:spcBef>
                <a:spcPts val="600"/>
              </a:spcBef>
              <a:defRPr sz="1500"/>
            </a:pPr>
            <a:r>
              <a:t>XML-based application-layer protocol for constructing and processing web service requests and responses </a:t>
            </a:r>
            <a:r>
              <a:rPr>
                <a:latin typeface="Arial"/>
                <a:ea typeface="Arial"/>
                <a:cs typeface="Arial"/>
                <a:sym typeface="Arial"/>
              </a:rPr>
              <a:t>–</a:t>
            </a:r>
            <a:r>
              <a:rPr>
                <a:latin typeface="+mj-lt"/>
                <a:ea typeface="+mj-ea"/>
                <a:cs typeface="+mj-cs"/>
                <a:sym typeface="Helvetica"/>
              </a:rPr>
              <a:t> </a:t>
            </a:r>
            <a:r>
              <a:t>exchanging information between computers</a:t>
            </a:r>
            <a:r>
              <a:rPr sz="1900"/>
              <a:t> </a:t>
            </a:r>
            <a:endParaRPr sz="900">
              <a:solidFill>
                <a:srgbClr val="000000"/>
              </a:solidFill>
            </a:endParaRPr>
          </a:p>
          <a:p>
            <a:pPr marL="253471" indent="-253471" defTabSz="337961">
              <a:lnSpc>
                <a:spcPct val="80000"/>
              </a:lnSpc>
              <a:spcBef>
                <a:spcPts val="600"/>
              </a:spcBef>
              <a:defRPr sz="1500"/>
            </a:pPr>
            <a:r>
              <a:t>Today's applications communicate using Remote Procedure Calls (RPC) between objects like DCOM and CORBA, but HTTP was not designed for this </a:t>
            </a:r>
            <a:endParaRPr sz="900">
              <a:solidFill>
                <a:srgbClr val="000000"/>
              </a:solidFill>
            </a:endParaRPr>
          </a:p>
          <a:p>
            <a:pPr marL="253471" indent="-253471" defTabSz="337961">
              <a:lnSpc>
                <a:spcPct val="80000"/>
              </a:lnSpc>
              <a:spcBef>
                <a:spcPts val="600"/>
              </a:spcBef>
              <a:defRPr sz="1500"/>
            </a:pPr>
            <a:r>
              <a:t>A better way to communicate between applications is over HTTP, because HTTP is supported by all Internet browsers and servers </a:t>
            </a:r>
            <a:r>
              <a:rPr>
                <a:latin typeface="Arial"/>
                <a:ea typeface="Arial"/>
                <a:cs typeface="Arial"/>
                <a:sym typeface="Arial"/>
              </a:rPr>
              <a:t>–</a:t>
            </a:r>
            <a:r>
              <a:rPr>
                <a:latin typeface="+mj-lt"/>
                <a:ea typeface="+mj-ea"/>
                <a:cs typeface="+mj-cs"/>
                <a:sym typeface="Helvetica"/>
              </a:rPr>
              <a:t> </a:t>
            </a:r>
            <a:r>
              <a:t>SOAP was created to accomplish this</a:t>
            </a:r>
          </a:p>
          <a:p>
            <a:pPr marL="253471" indent="-253471" defTabSz="337961">
              <a:lnSpc>
                <a:spcPct val="80000"/>
              </a:lnSpc>
              <a:spcBef>
                <a:spcPts val="600"/>
              </a:spcBef>
              <a:defRPr sz="1500"/>
            </a:pPr>
            <a:r>
              <a:t>Originally XML-RPC and is a lightweight protocol </a:t>
            </a:r>
            <a:endParaRPr sz="900">
              <a:solidFill>
                <a:srgbClr val="000000"/>
              </a:solidFill>
            </a:endParaRPr>
          </a:p>
          <a:p>
            <a:pPr marL="253471" indent="-253471" defTabSz="337961">
              <a:lnSpc>
                <a:spcPct val="80000"/>
              </a:lnSpc>
              <a:spcBef>
                <a:spcPts val="600"/>
              </a:spcBef>
              <a:defRPr sz="1500"/>
            </a:pPr>
            <a:r>
              <a:t>Intended for exchanging structured information in a decentralized distributed environment </a:t>
            </a:r>
            <a:endParaRPr sz="900">
              <a:solidFill>
                <a:srgbClr val="000000"/>
              </a:solidFill>
            </a:endParaRPr>
          </a:p>
          <a:p>
            <a:pPr marL="253471" indent="-253471" defTabSz="337961">
              <a:lnSpc>
                <a:spcPct val="80000"/>
              </a:lnSpc>
              <a:spcBef>
                <a:spcPts val="600"/>
              </a:spcBef>
              <a:defRPr sz="1500"/>
            </a:pPr>
            <a:r>
              <a:t>Uses XML technologies to define an extensible messaging framework, this provides a message construct that can be exchanged over a variety of underlying protocols </a:t>
            </a:r>
            <a:endParaRPr sz="900">
              <a:solidFill>
                <a:srgbClr val="000000"/>
              </a:solidFill>
            </a:endParaRPr>
          </a:p>
          <a:p>
            <a:pPr marL="253471" indent="-253471" defTabSz="337961">
              <a:lnSpc>
                <a:spcPct val="80000"/>
              </a:lnSpc>
              <a:spcBef>
                <a:spcPts val="600"/>
              </a:spcBef>
              <a:defRPr sz="1500"/>
            </a:pPr>
            <a:r>
              <a:t>The framework has been designed to be independent of any particular programming model and implementation-specific semantics</a:t>
            </a:r>
          </a:p>
          <a:p>
            <a:pPr marL="253471" indent="-253471" defTabSz="337961">
              <a:lnSpc>
                <a:spcPct val="80000"/>
              </a:lnSpc>
              <a:spcBef>
                <a:spcPts val="600"/>
              </a:spcBef>
              <a:defRPr sz="1500"/>
            </a:pPr>
            <a:r>
              <a:t>RPC over HTTP via XML</a:t>
            </a:r>
          </a:p>
          <a:p>
            <a:pPr lvl="1" marL="572657" indent="-234695" defTabSz="337961">
              <a:lnSpc>
                <a:spcPct val="80000"/>
              </a:lnSpc>
              <a:spcBef>
                <a:spcPts val="600"/>
              </a:spcBef>
              <a:buFont typeface="Arial"/>
              <a:buChar char="•"/>
              <a:defRPr sz="1500"/>
            </a:pPr>
            <a:r>
              <a:t>Data encoded in XML for communication over HTTP (SMTP, TCP/IP) </a:t>
            </a:r>
            <a:endParaRPr>
              <a:latin typeface="Arial"/>
              <a:ea typeface="Arial"/>
              <a:cs typeface="Arial"/>
              <a:sym typeface="Arial"/>
            </a:endParaRPr>
          </a:p>
          <a:p>
            <a:pPr lvl="1" marL="572657" indent="-234695" defTabSz="337961">
              <a:lnSpc>
                <a:spcPct val="80000"/>
              </a:lnSpc>
              <a:spcBef>
                <a:spcPts val="600"/>
              </a:spcBef>
              <a:buFont typeface="Arial"/>
              <a:buChar char="•"/>
              <a:defRPr sz="1500"/>
            </a:pPr>
            <a:r>
              <a:t>Transport bindings over these protocols </a:t>
            </a:r>
          </a:p>
          <a:p>
            <a:pPr lvl="1" marL="572657" indent="-234695" defTabSz="337961">
              <a:lnSpc>
                <a:spcPct val="80000"/>
              </a:lnSpc>
              <a:spcBef>
                <a:spcPts val="600"/>
              </a:spcBef>
              <a:buFont typeface="Arial"/>
              <a:buChar char="•"/>
              <a:defRPr sz="1500"/>
            </a:pPr>
            <a:r>
              <a:t>Implements RPC interaction pattern </a:t>
            </a:r>
          </a:p>
          <a:p>
            <a:pPr lvl="1" marL="572657" indent="-234695" defTabSz="337961">
              <a:lnSpc>
                <a:spcPct val="80000"/>
              </a:lnSpc>
              <a:spcBef>
                <a:spcPts val="600"/>
              </a:spcBef>
              <a:buFont typeface="Arial"/>
              <a:buChar char="•"/>
              <a:defRPr sz="1500"/>
            </a:pPr>
            <a:r>
              <a:t>Defines how clients talk to remote server </a:t>
            </a:r>
            <a:endParaRPr sz="900">
              <a:solidFill>
                <a:srgbClr val="000000"/>
              </a:solidFill>
            </a:endParaRPr>
          </a:p>
          <a:p>
            <a:pPr lvl="1" marL="572657" indent="-234695" defTabSz="337961">
              <a:lnSpc>
                <a:spcPct val="80000"/>
              </a:lnSpc>
              <a:spcBef>
                <a:spcPts val="600"/>
              </a:spcBef>
              <a:buFont typeface="Arial"/>
              <a:buChar char="•"/>
              <a:defRPr sz="1500"/>
            </a:pPr>
            <a:r>
              <a:t>Maintained by W3C XLM working group </a:t>
            </a:r>
          </a:p>
          <a:p>
            <a:pPr marL="253471" indent="-253471" defTabSz="337961">
              <a:lnSpc>
                <a:spcPct val="80000"/>
              </a:lnSpc>
              <a:spcBef>
                <a:spcPts val="600"/>
              </a:spcBef>
              <a:defRPr sz="1500"/>
            </a:pPr>
            <a:r>
              <a:t>EAI (Enterprise App Integration) as a Web Service </a:t>
            </a:r>
            <a:endParaRPr sz="900">
              <a:solidFill>
                <a:srgbClr val="000000"/>
              </a:solidFill>
            </a:endParaRPr>
          </a:p>
          <a:p>
            <a:pPr lvl="1" marL="572657" indent="-234695" defTabSz="337961">
              <a:lnSpc>
                <a:spcPct val="80000"/>
              </a:lnSpc>
              <a:spcBef>
                <a:spcPts val="600"/>
              </a:spcBef>
              <a:buFont typeface="Arial"/>
              <a:buChar char="•"/>
              <a:defRPr sz="1500"/>
            </a:pPr>
            <a:r>
              <a:t>XML + SOAP + WSDL = basic web service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xfrm>
            <a:off x="646111" y="452719"/>
            <a:ext cx="9404723" cy="744037"/>
          </a:xfrm>
          <a:prstGeom prst="rect">
            <a:avLst/>
          </a:prstGeom>
        </p:spPr>
        <p:txBody>
          <a:bodyPr/>
          <a:lstStyle/>
          <a:p>
            <a:pPr/>
            <a:r>
              <a:t>SOAP as Messaging Protocol</a:t>
            </a:r>
          </a:p>
        </p:txBody>
      </p:sp>
      <p:sp>
        <p:nvSpPr>
          <p:cNvPr id="353" name="Shape 353"/>
          <p:cNvSpPr/>
          <p:nvPr>
            <p:ph type="body" idx="1"/>
          </p:nvPr>
        </p:nvSpPr>
        <p:spPr>
          <a:xfrm>
            <a:off x="695400" y="1282212"/>
            <a:ext cx="10873208" cy="5171126"/>
          </a:xfrm>
          <a:prstGeom prst="rect">
            <a:avLst/>
          </a:prstGeom>
        </p:spPr>
        <p:txBody>
          <a:bodyPr/>
          <a:lstStyle/>
          <a:p>
            <a:pPr marL="260055" indent="-260055" defTabSz="346739">
              <a:lnSpc>
                <a:spcPct val="80000"/>
              </a:lnSpc>
              <a:spcBef>
                <a:spcPts val="700"/>
              </a:spcBef>
              <a:defRPr sz="1500"/>
            </a:pPr>
            <a:r>
              <a:t>Stateless, one-way message exchange paradigm </a:t>
            </a:r>
            <a:endParaRPr sz="900">
              <a:solidFill>
                <a:srgbClr val="000000"/>
              </a:solidFill>
            </a:endParaRPr>
          </a:p>
          <a:p>
            <a:pPr marL="260055" indent="-260055" defTabSz="346739">
              <a:lnSpc>
                <a:spcPct val="80000"/>
              </a:lnSpc>
              <a:spcBef>
                <a:spcPts val="700"/>
              </a:spcBef>
              <a:defRPr sz="1500"/>
            </a:pPr>
            <a:r>
              <a:t>Provides a framework for application-specific information to be conveyed in an extensible manner </a:t>
            </a:r>
            <a:endParaRPr sz="900">
              <a:solidFill>
                <a:srgbClr val="000000"/>
              </a:solidFill>
            </a:endParaRPr>
          </a:p>
          <a:p>
            <a:pPr marL="260055" indent="-260055" defTabSz="346739">
              <a:lnSpc>
                <a:spcPct val="80000"/>
              </a:lnSpc>
              <a:spcBef>
                <a:spcPts val="700"/>
              </a:spcBef>
              <a:defRPr sz="1500"/>
            </a:pPr>
            <a:r>
              <a:t>Provides a full description of the required actions taken by SOAP node on receiving a SOAP message </a:t>
            </a:r>
          </a:p>
          <a:p>
            <a:pPr marL="260055" indent="-260055" defTabSz="346739">
              <a:lnSpc>
                <a:spcPct val="80000"/>
              </a:lnSpc>
              <a:spcBef>
                <a:spcPts val="700"/>
              </a:spcBef>
              <a:defRPr sz="1500"/>
            </a:pPr>
            <a:r>
              <a:t>Three main components:</a:t>
            </a:r>
          </a:p>
          <a:p>
            <a:pPr lvl="1" marL="587530" indent="-240791" defTabSz="346739">
              <a:lnSpc>
                <a:spcPct val="80000"/>
              </a:lnSpc>
              <a:spcBef>
                <a:spcPts val="700"/>
              </a:spcBef>
              <a:buFont typeface="Arial"/>
              <a:buChar char="•"/>
              <a:defRPr sz="1500"/>
            </a:pPr>
            <a:r>
              <a:t>A generic XML messaging framework </a:t>
            </a:r>
          </a:p>
          <a:p>
            <a:pPr lvl="1" marL="587530" indent="-240791" defTabSz="346739">
              <a:lnSpc>
                <a:spcPct val="80000"/>
              </a:lnSpc>
              <a:spcBef>
                <a:spcPts val="700"/>
              </a:spcBef>
              <a:buFont typeface="Arial"/>
              <a:buChar char="•"/>
              <a:defRPr sz="1500"/>
            </a:pPr>
            <a:r>
              <a:t>A data encoding standard or set of encoding rules</a:t>
            </a:r>
          </a:p>
          <a:p>
            <a:pPr lvl="1" marL="587530" indent="-240791" defTabSz="346739">
              <a:lnSpc>
                <a:spcPct val="80000"/>
              </a:lnSpc>
              <a:spcBef>
                <a:spcPts val="700"/>
              </a:spcBef>
              <a:buFont typeface="Arial"/>
              <a:buChar char="•"/>
              <a:defRPr sz="1500"/>
            </a:pPr>
            <a:r>
              <a:t>An RPC (remote procedure call) framework</a:t>
            </a:r>
          </a:p>
          <a:p>
            <a:pPr marL="260055" indent="-260055" defTabSz="346739">
              <a:lnSpc>
                <a:spcPct val="80000"/>
              </a:lnSpc>
              <a:spcBef>
                <a:spcPts val="700"/>
              </a:spcBef>
              <a:defRPr sz="1500"/>
            </a:pPr>
            <a:r>
              <a:t>Possible to use just the messaging framework or messaging framework/encoding standards without using RPC mechanism</a:t>
            </a:r>
          </a:p>
          <a:p>
            <a:pPr marL="260055" indent="-260055" defTabSz="346739">
              <a:lnSpc>
                <a:spcPct val="80000"/>
              </a:lnSpc>
              <a:spcBef>
                <a:spcPts val="700"/>
              </a:spcBef>
              <a:defRPr sz="1500"/>
            </a:pPr>
            <a:r>
              <a:t>Defines a generic message XML schema </a:t>
            </a:r>
            <a:endParaRPr sz="900">
              <a:solidFill>
                <a:srgbClr val="000000"/>
              </a:solidFill>
            </a:endParaRPr>
          </a:p>
          <a:p>
            <a:pPr marL="260055" indent="-260055" defTabSz="346739">
              <a:lnSpc>
                <a:spcPct val="80000"/>
              </a:lnSpc>
              <a:spcBef>
                <a:spcPts val="700"/>
              </a:spcBef>
              <a:defRPr sz="1500"/>
            </a:pPr>
            <a:r>
              <a:t>Package message as SOAP </a:t>
            </a:r>
            <a:endParaRPr sz="900">
              <a:solidFill>
                <a:srgbClr val="000000"/>
              </a:solidFill>
            </a:endParaRPr>
          </a:p>
          <a:p>
            <a:pPr marL="260055" indent="-260055" defTabSz="346739">
              <a:lnSpc>
                <a:spcPct val="80000"/>
              </a:lnSpc>
              <a:spcBef>
                <a:spcPts val="700"/>
              </a:spcBef>
              <a:defRPr sz="1500"/>
            </a:pPr>
            <a:r>
              <a:t>RPC mechanism </a:t>
            </a:r>
            <a:endParaRPr sz="900">
              <a:solidFill>
                <a:srgbClr val="000000"/>
              </a:solidFill>
            </a:endParaRPr>
          </a:p>
          <a:p>
            <a:pPr marL="260055" indent="-260055" defTabSz="346739">
              <a:lnSpc>
                <a:spcPct val="80000"/>
              </a:lnSpc>
              <a:spcBef>
                <a:spcPts val="700"/>
              </a:spcBef>
              <a:defRPr sz="1500"/>
            </a:pPr>
            <a:r>
              <a:t>Messages are transmitted using existing protocols </a:t>
            </a:r>
            <a:r>
              <a:rPr sz="2100">
                <a:latin typeface="Arial"/>
                <a:ea typeface="Arial"/>
                <a:cs typeface="Arial"/>
                <a:sym typeface="Arial"/>
              </a:rPr>
              <a:t>–</a:t>
            </a:r>
            <a:r>
              <a:rPr sz="2100">
                <a:latin typeface="+mj-lt"/>
                <a:ea typeface="+mj-ea"/>
                <a:cs typeface="+mj-cs"/>
                <a:sym typeface="Helvetica"/>
              </a:rPr>
              <a:t> </a:t>
            </a:r>
            <a:r>
              <a:rPr sz="2100"/>
              <a:t>HTTP, HTTPS, SMTP, GSI, sockets </a:t>
            </a:r>
            <a:endParaRPr sz="900">
              <a:solidFill>
                <a:srgbClr val="000000"/>
              </a:solidFill>
            </a:endParaRPr>
          </a:p>
          <a:p>
            <a:pPr marL="260055" indent="-260055" defTabSz="346739">
              <a:lnSpc>
                <a:spcPct val="80000"/>
              </a:lnSpc>
              <a:spcBef>
                <a:spcPts val="700"/>
              </a:spcBef>
              <a:defRPr sz="1500"/>
            </a:pPr>
            <a:r>
              <a:t>SOAP defines bindings to different protocols that specify how SOAP is used with that protocol to send messages. </a:t>
            </a:r>
          </a:p>
          <a:p>
            <a:pPr marL="260055" indent="-260055" defTabSz="346739">
              <a:lnSpc>
                <a:spcPct val="80000"/>
              </a:lnSpc>
              <a:spcBef>
                <a:spcPts val="700"/>
              </a:spcBef>
              <a:defRPr sz="1500"/>
            </a:pPr>
            <a:r>
              <a:t>A SOAP message needs to be able to describe the data that it is carrying to the receiver </a:t>
            </a:r>
            <a:endParaRPr sz="900">
              <a:solidFill>
                <a:srgbClr val="000000"/>
              </a:solidFill>
            </a:endParaRPr>
          </a:p>
          <a:p>
            <a:pPr lvl="1" marL="587530" indent="-240791" defTabSz="346739">
              <a:lnSpc>
                <a:spcPct val="80000"/>
              </a:lnSpc>
              <a:spcBef>
                <a:spcPts val="700"/>
              </a:spcBef>
              <a:buFont typeface="Arial"/>
              <a:buChar char="•"/>
              <a:defRPr sz="1500"/>
            </a:pPr>
            <a:r>
              <a:t>Refer to a schema from within the SOAP message and use regular xs types (“literal”) </a:t>
            </a:r>
            <a:endParaRPr sz="900">
              <a:solidFill>
                <a:srgbClr val="000000"/>
              </a:solidFill>
            </a:endParaRPr>
          </a:p>
          <a:p>
            <a:pPr lvl="1" marL="587530" indent="-240791" defTabSz="346739">
              <a:lnSpc>
                <a:spcPct val="80000"/>
              </a:lnSpc>
              <a:spcBef>
                <a:spcPts val="700"/>
              </a:spcBef>
              <a:buFont typeface="Arial"/>
              <a:buChar char="•"/>
              <a:defRPr sz="1500"/>
            </a:pPr>
            <a:r>
              <a:t>Using soap encoding (or some other encoding standard) directly within the XML (“encoded”) </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xfrm>
            <a:off x="646111" y="452719"/>
            <a:ext cx="9404723" cy="744037"/>
          </a:xfrm>
          <a:prstGeom prst="rect">
            <a:avLst/>
          </a:prstGeom>
        </p:spPr>
        <p:txBody>
          <a:bodyPr/>
          <a:lstStyle/>
          <a:p>
            <a:pPr/>
            <a:r>
              <a:t>SOAP - Structure and Encoding</a:t>
            </a:r>
          </a:p>
        </p:txBody>
      </p:sp>
      <p:sp>
        <p:nvSpPr>
          <p:cNvPr id="356" name="Shape 356"/>
          <p:cNvSpPr/>
          <p:nvPr>
            <p:ph type="body" idx="1"/>
          </p:nvPr>
        </p:nvSpPr>
        <p:spPr>
          <a:xfrm>
            <a:off x="695400" y="1282212"/>
            <a:ext cx="10873208" cy="5171126"/>
          </a:xfrm>
          <a:prstGeom prst="rect">
            <a:avLst/>
          </a:prstGeom>
        </p:spPr>
        <p:txBody>
          <a:bodyPr/>
          <a:lstStyle/>
          <a:p>
            <a:pPr marL="283097" indent="-283097" defTabSz="377463">
              <a:lnSpc>
                <a:spcPct val="80000"/>
              </a:lnSpc>
              <a:spcBef>
                <a:spcPts val="700"/>
              </a:spcBef>
              <a:defRPr b="1" sz="1700"/>
            </a:pPr>
            <a:r>
              <a:t>Envelope</a:t>
            </a:r>
            <a:r>
              <a:rPr b="0"/>
              <a:t> - Defines message content and - Identifies the XML document as a SOAP message </a:t>
            </a:r>
            <a:endParaRPr sz="1000">
              <a:solidFill>
                <a:srgbClr val="000000"/>
              </a:solidFill>
            </a:endParaRPr>
          </a:p>
          <a:p>
            <a:pPr marL="283097" indent="-283097" defTabSz="377463">
              <a:lnSpc>
                <a:spcPct val="80000"/>
              </a:lnSpc>
              <a:spcBef>
                <a:spcPts val="700"/>
              </a:spcBef>
              <a:defRPr b="1" sz="1700"/>
            </a:pPr>
            <a:r>
              <a:t>Header</a:t>
            </a:r>
            <a:r>
              <a:rPr b="0"/>
              <a:t> (optional) - Destination information, Versioning, Extensions and Security </a:t>
            </a:r>
            <a:endParaRPr sz="1000">
              <a:solidFill>
                <a:srgbClr val="000000"/>
              </a:solidFill>
            </a:endParaRPr>
          </a:p>
          <a:p>
            <a:pPr marL="283097" indent="-283097" defTabSz="377463">
              <a:lnSpc>
                <a:spcPct val="80000"/>
              </a:lnSpc>
              <a:spcBef>
                <a:spcPts val="700"/>
              </a:spcBef>
              <a:defRPr b="1" sz="1700"/>
            </a:pPr>
            <a:r>
              <a:t>Body</a:t>
            </a:r>
            <a:r>
              <a:rPr b="0"/>
              <a:t> - Payload document, </a:t>
            </a:r>
            <a:r>
              <a:rPr b="0">
                <a:latin typeface="Arial"/>
                <a:ea typeface="Arial"/>
                <a:cs typeface="Arial"/>
                <a:sym typeface="Arial"/>
              </a:rPr>
              <a:t>–</a:t>
            </a:r>
            <a:r>
              <a:rPr b="0">
                <a:latin typeface="+mj-lt"/>
                <a:ea typeface="+mj-ea"/>
                <a:cs typeface="+mj-cs"/>
                <a:sym typeface="Helvetica"/>
              </a:rPr>
              <a:t> </a:t>
            </a:r>
            <a:r>
              <a:rPr b="0"/>
              <a:t>Contains call and response information and </a:t>
            </a:r>
            <a:r>
              <a:rPr b="0">
                <a:latin typeface="Arial"/>
                <a:ea typeface="Arial"/>
                <a:cs typeface="Arial"/>
                <a:sym typeface="Arial"/>
              </a:rPr>
              <a:t>–</a:t>
            </a:r>
            <a:r>
              <a:rPr b="0">
                <a:latin typeface="+mj-lt"/>
                <a:ea typeface="+mj-ea"/>
                <a:cs typeface="+mj-cs"/>
                <a:sym typeface="Helvetica"/>
              </a:rPr>
              <a:t> </a:t>
            </a:r>
            <a:r>
              <a:rPr b="0"/>
              <a:t>Optional Fault element</a:t>
            </a:r>
          </a:p>
          <a:p>
            <a:pPr marL="283097" indent="-283097" defTabSz="377463">
              <a:lnSpc>
                <a:spcPct val="80000"/>
              </a:lnSpc>
              <a:spcBef>
                <a:spcPts val="700"/>
              </a:spcBef>
              <a:defRPr sz="1700"/>
            </a:pPr>
            <a:r>
              <a:t>SOAP includes a set of rules for encoding data types. This enables the SOAP message to indicate specific data types, such as integers, floats, doubles, or arrays </a:t>
            </a:r>
            <a:endParaRPr sz="1000">
              <a:solidFill>
                <a:srgbClr val="000000"/>
              </a:solidFill>
            </a:endParaRPr>
          </a:p>
          <a:p>
            <a:pPr marL="283097" indent="-283097" defTabSz="377463">
              <a:lnSpc>
                <a:spcPct val="80000"/>
              </a:lnSpc>
              <a:spcBef>
                <a:spcPts val="700"/>
              </a:spcBef>
              <a:defRPr sz="1700"/>
            </a:pPr>
            <a:r>
              <a:t>The serialization of data inside a SOAP message is referred to as encoding </a:t>
            </a:r>
            <a:endParaRPr sz="1000">
              <a:solidFill>
                <a:srgbClr val="000000"/>
              </a:solidFill>
            </a:endParaRPr>
          </a:p>
          <a:p>
            <a:pPr marL="283097" indent="-283097" defTabSz="377463">
              <a:lnSpc>
                <a:spcPct val="80000"/>
              </a:lnSpc>
              <a:spcBef>
                <a:spcPts val="700"/>
              </a:spcBef>
              <a:defRPr sz="1700"/>
            </a:pPr>
            <a:r>
              <a:t>The encodingStyle attribute defined by the SOAP specification is used to identify the encoding rules used in a particular message </a:t>
            </a:r>
            <a:endParaRPr sz="1000">
              <a:solidFill>
                <a:srgbClr val="000000"/>
              </a:solidFill>
            </a:endParaRPr>
          </a:p>
          <a:p>
            <a:pPr marL="283097" indent="-283097" defTabSz="377463">
              <a:lnSpc>
                <a:spcPct val="80000"/>
              </a:lnSpc>
              <a:spcBef>
                <a:spcPts val="700"/>
              </a:spcBef>
              <a:defRPr sz="1700"/>
            </a:pPr>
            <a:r>
              <a:t>SOAP does this in a language agnostic way </a:t>
            </a:r>
            <a:endParaRPr sz="1000">
              <a:solidFill>
                <a:srgbClr val="000000"/>
              </a:solidFill>
            </a:endParaRPr>
          </a:p>
          <a:p>
            <a:pPr marL="283097" indent="-283097" defTabSz="377463">
              <a:lnSpc>
                <a:spcPct val="80000"/>
              </a:lnSpc>
              <a:spcBef>
                <a:spcPts val="700"/>
              </a:spcBef>
              <a:defRPr sz="1700"/>
            </a:pPr>
            <a:r>
              <a:t>If the encodingStyle attribute does not appear in the message, the receiver cannot make assumptions about how data will be represented within the message</a:t>
            </a:r>
          </a:p>
          <a:p>
            <a:pPr marL="283097" indent="-283097" defTabSz="377463">
              <a:lnSpc>
                <a:spcPct val="80000"/>
              </a:lnSpc>
              <a:spcBef>
                <a:spcPts val="700"/>
              </a:spcBef>
              <a:defRPr sz="1700"/>
            </a:pPr>
            <a:r>
              <a:t>Encoding can make use of XML schemas </a:t>
            </a:r>
            <a:endParaRPr sz="1000">
              <a:solidFill>
                <a:srgbClr val="000000"/>
              </a:solidFill>
            </a:endParaRPr>
          </a:p>
          <a:p>
            <a:pPr marL="283097" indent="-283097" defTabSz="377463">
              <a:lnSpc>
                <a:spcPct val="80000"/>
              </a:lnSpc>
              <a:spcBef>
                <a:spcPts val="700"/>
              </a:spcBef>
              <a:defRPr sz="1700"/>
            </a:pPr>
            <a:r>
              <a:t>The SOAP specification defines a single set of encoding rules called SOAP encoding </a:t>
            </a:r>
            <a:endParaRPr sz="1000">
              <a:solidFill>
                <a:srgbClr val="000000"/>
              </a:solidFill>
            </a:endParaRPr>
          </a:p>
          <a:p>
            <a:pPr marL="283097" indent="-283097" defTabSz="377463">
              <a:lnSpc>
                <a:spcPct val="80000"/>
              </a:lnSpc>
              <a:spcBef>
                <a:spcPts val="700"/>
              </a:spcBef>
              <a:defRPr sz="1700"/>
            </a:pPr>
            <a:r>
              <a:t>Encoding rules are identified by a URI. This allows developers who do not need the capabilities of XML schemas to forego their use and start sending messages with encoding rules based on an accepted URI </a:t>
            </a:r>
          </a:p>
          <a:p>
            <a:pPr lvl="1" marL="639590" indent="-262126" defTabSz="377463">
              <a:lnSpc>
                <a:spcPct val="80000"/>
              </a:lnSpc>
              <a:spcBef>
                <a:spcPts val="700"/>
              </a:spcBef>
              <a:buFont typeface="Arial"/>
              <a:buChar char="•"/>
              <a:defRPr sz="1700">
                <a:solidFill>
                  <a:srgbClr val="01B0F0"/>
                </a:solidFill>
              </a:defRPr>
            </a:pPr>
            <a:r>
              <a:t>hXp://schemas.xmlsoap.org/soap/encoding/</a:t>
            </a:r>
            <a:r>
              <a:rPr>
                <a:solidFill>
                  <a:srgbClr val="FFFFFF"/>
                </a:solidFill>
              </a:rPr>
              <a:t> </a:t>
            </a:r>
            <a:endParaRPr>
              <a:latin typeface="Arial"/>
              <a:ea typeface="Arial"/>
              <a:cs typeface="Arial"/>
              <a:sym typeface="Arial"/>
            </a:endParaRPr>
          </a:p>
          <a:p>
            <a:pPr lvl="1" marL="639590" indent="-262126" defTabSz="377463">
              <a:lnSpc>
                <a:spcPct val="80000"/>
              </a:lnSpc>
              <a:spcBef>
                <a:spcPts val="700"/>
              </a:spcBef>
              <a:buFont typeface="Arial"/>
              <a:buChar char="•"/>
              <a:defRPr sz="1700">
                <a:solidFill>
                  <a:srgbClr val="01B0F0"/>
                </a:solidFill>
              </a:defRPr>
            </a:pPr>
            <a:r>
              <a:t>hXp://www.w3.org/2001/12/soapUencoding</a:t>
            </a:r>
            <a:r>
              <a:rPr>
                <a:solidFill>
                  <a:srgbClr val="FFFFFF"/>
                </a:solidFill>
              </a:rPr>
              <a:t> </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xfrm>
            <a:off x="646111" y="452719"/>
            <a:ext cx="9404723" cy="744037"/>
          </a:xfrm>
          <a:prstGeom prst="rect">
            <a:avLst/>
          </a:prstGeom>
        </p:spPr>
        <p:txBody>
          <a:bodyPr/>
          <a:lstStyle/>
          <a:p>
            <a:pPr/>
            <a:r>
              <a:t>Serialisation and SOAP Serialization</a:t>
            </a:r>
          </a:p>
        </p:txBody>
      </p:sp>
      <p:sp>
        <p:nvSpPr>
          <p:cNvPr id="359" name="Shape 359"/>
          <p:cNvSpPr/>
          <p:nvPr>
            <p:ph type="body" idx="1"/>
          </p:nvPr>
        </p:nvSpPr>
        <p:spPr>
          <a:xfrm>
            <a:off x="659396" y="1268388"/>
            <a:ext cx="10873208" cy="5171126"/>
          </a:xfrm>
          <a:prstGeom prst="rect">
            <a:avLst/>
          </a:prstGeom>
        </p:spPr>
        <p:txBody>
          <a:bodyPr/>
          <a:lstStyle/>
          <a:p>
            <a:pPr marL="329184" indent="-329184" defTabSz="438911">
              <a:lnSpc>
                <a:spcPct val="80000"/>
              </a:lnSpc>
              <a:spcBef>
                <a:spcPts val="900"/>
              </a:spcBef>
            </a:pPr>
            <a:r>
              <a:t>In traditional Web applications, communication between the clients and server is almost always initiated by the client. The messages sent are simple text. How do complex elements like binary data, images, graphs, animations, and multimedia get transported? </a:t>
            </a:r>
            <a:endParaRPr sz="1200">
              <a:solidFill>
                <a:srgbClr val="000000"/>
              </a:solidFill>
            </a:endParaRPr>
          </a:p>
          <a:p>
            <a:pPr marL="329184" indent="-329184" defTabSz="438911">
              <a:lnSpc>
                <a:spcPct val="80000"/>
              </a:lnSpc>
              <a:spcBef>
                <a:spcPts val="900"/>
              </a:spcBef>
            </a:pPr>
            <a:r>
              <a:t>The process of converting a complex item to a text representation is called serialization </a:t>
            </a:r>
            <a:endParaRPr sz="1200">
              <a:solidFill>
                <a:srgbClr val="000000"/>
              </a:solidFill>
            </a:endParaRPr>
          </a:p>
          <a:p>
            <a:pPr marL="329184" indent="-329184" defTabSz="438911">
              <a:lnSpc>
                <a:spcPct val="80000"/>
              </a:lnSpc>
              <a:spcBef>
                <a:spcPts val="900"/>
              </a:spcBef>
            </a:pPr>
            <a:r>
              <a:t>The process of converting a serialized, text representation back to the original object is called deserialization </a:t>
            </a:r>
            <a:endParaRPr sz="1200">
              <a:solidFill>
                <a:srgbClr val="000000"/>
              </a:solidFill>
            </a:endParaRPr>
          </a:p>
          <a:p>
            <a:pPr marL="329184" indent="-329184" defTabSz="438911">
              <a:lnSpc>
                <a:spcPct val="80000"/>
              </a:lnSpc>
              <a:spcBef>
                <a:spcPts val="900"/>
              </a:spcBef>
            </a:pPr>
            <a:r>
              <a:t>The most common formats for an item to be converted to for transportation over the Web are XML, SOAP, JSON. Many frameworks include facilities for serializing and deserializing data</a:t>
            </a:r>
          </a:p>
          <a:p>
            <a:pPr marL="0" indent="0" defTabSz="438911">
              <a:lnSpc>
                <a:spcPct val="80000"/>
              </a:lnSpc>
              <a:spcBef>
                <a:spcPts val="900"/>
              </a:spcBef>
              <a:buSzTx/>
              <a:buNone/>
              <a:defRPr b="1"/>
            </a:pPr>
            <a:r>
              <a:t>SOAP Serialization</a:t>
            </a:r>
          </a:p>
          <a:p>
            <a:pPr marL="329184" indent="-329184" defTabSz="438911">
              <a:lnSpc>
                <a:spcPct val="80000"/>
              </a:lnSpc>
              <a:spcBef>
                <a:spcPts val="900"/>
              </a:spcBef>
            </a:pPr>
            <a:r>
              <a:t>To be interoperable, use XML </a:t>
            </a:r>
            <a:endParaRPr sz="1200">
              <a:solidFill>
                <a:srgbClr val="000000"/>
              </a:solidFill>
            </a:endParaRPr>
          </a:p>
          <a:p>
            <a:pPr marL="329184" indent="-329184" defTabSz="438911">
              <a:lnSpc>
                <a:spcPct val="80000"/>
              </a:lnSpc>
              <a:spcBef>
                <a:spcPts val="900"/>
              </a:spcBef>
            </a:pPr>
            <a:r>
              <a:t>XML is ASCII, not binary </a:t>
            </a:r>
            <a:endParaRPr sz="1200">
              <a:solidFill>
                <a:srgbClr val="000000"/>
              </a:solidFill>
            </a:endParaRPr>
          </a:p>
          <a:p>
            <a:pPr marL="329184" indent="-329184" defTabSz="438911">
              <a:lnSpc>
                <a:spcPct val="80000"/>
              </a:lnSpc>
              <a:spcBef>
                <a:spcPts val="900"/>
              </a:spcBef>
            </a:pPr>
            <a:r>
              <a:t>End points use binary </a:t>
            </a:r>
            <a:endParaRPr sz="1200">
              <a:solidFill>
                <a:srgbClr val="000000"/>
              </a:solidFill>
            </a:endParaRPr>
          </a:p>
          <a:p>
            <a:pPr marL="329184" indent="-329184" defTabSz="438911">
              <a:lnSpc>
                <a:spcPct val="80000"/>
              </a:lnSpc>
              <a:spcBef>
                <a:spcPts val="900"/>
              </a:spcBef>
            </a:pPr>
            <a:r>
              <a:t>Must serialize and deserialize (or marshalling/ unmarshmaling)</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xfrm>
            <a:off x="646111" y="452719"/>
            <a:ext cx="9404723" cy="744037"/>
          </a:xfrm>
          <a:prstGeom prst="rect">
            <a:avLst/>
          </a:prstGeom>
        </p:spPr>
        <p:txBody>
          <a:bodyPr/>
          <a:lstStyle/>
          <a:p>
            <a:pPr/>
            <a:r>
              <a:t>SOAP Transport and SOAP over HTTP</a:t>
            </a:r>
          </a:p>
        </p:txBody>
      </p:sp>
      <p:sp>
        <p:nvSpPr>
          <p:cNvPr id="362" name="Shape 362"/>
          <p:cNvSpPr/>
          <p:nvPr>
            <p:ph type="body" idx="1"/>
          </p:nvPr>
        </p:nvSpPr>
        <p:spPr>
          <a:xfrm>
            <a:off x="695400" y="1282212"/>
            <a:ext cx="10873208" cy="5171126"/>
          </a:xfrm>
          <a:prstGeom prst="rect">
            <a:avLst/>
          </a:prstGeom>
        </p:spPr>
        <p:txBody>
          <a:bodyPr/>
          <a:lstStyle/>
          <a:p>
            <a:pPr marL="0" indent="0" defTabSz="421353">
              <a:lnSpc>
                <a:spcPct val="80000"/>
              </a:lnSpc>
              <a:spcBef>
                <a:spcPts val="800"/>
              </a:spcBef>
              <a:buSzTx/>
              <a:buNone/>
              <a:defRPr b="1" sz="1900"/>
            </a:pPr>
            <a:r>
              <a:t>SOAP Transport</a:t>
            </a:r>
          </a:p>
          <a:p>
            <a:pPr marL="316016" indent="-316016" defTabSz="421353">
              <a:lnSpc>
                <a:spcPct val="80000"/>
              </a:lnSpc>
              <a:spcBef>
                <a:spcPts val="800"/>
              </a:spcBef>
              <a:defRPr sz="1900"/>
            </a:pPr>
            <a:r>
              <a:t>SOAP messages are transmitted using existing protocols •</a:t>
            </a:r>
            <a:r>
              <a:rPr>
                <a:latin typeface="+mj-lt"/>
                <a:ea typeface="+mj-ea"/>
                <a:cs typeface="+mj-cs"/>
                <a:sym typeface="Helvetica"/>
              </a:rPr>
              <a:t> </a:t>
            </a:r>
            <a:r>
              <a:t>SOAP is transport independent </a:t>
            </a:r>
          </a:p>
          <a:p>
            <a:pPr marL="316016" indent="-316016" defTabSz="421353">
              <a:lnSpc>
                <a:spcPct val="80000"/>
              </a:lnSpc>
              <a:spcBef>
                <a:spcPts val="800"/>
              </a:spcBef>
              <a:defRPr sz="1900"/>
            </a:pPr>
            <a:r>
              <a:t>HTTP, SMTP, GSI, HTTPS, pure sockets </a:t>
            </a:r>
          </a:p>
          <a:p>
            <a:pPr marL="316016" indent="-316016" defTabSz="421353">
              <a:lnSpc>
                <a:spcPct val="80000"/>
              </a:lnSpc>
              <a:spcBef>
                <a:spcPts val="800"/>
              </a:spcBef>
              <a:defRPr sz="1900"/>
            </a:pPr>
            <a:r>
              <a:t>HTTP is the default binding </a:t>
            </a:r>
            <a:endParaRPr sz="1100">
              <a:solidFill>
                <a:srgbClr val="000000"/>
              </a:solidFill>
            </a:endParaRPr>
          </a:p>
          <a:p>
            <a:pPr marL="316016" indent="-316016" defTabSz="421353">
              <a:lnSpc>
                <a:spcPct val="80000"/>
              </a:lnSpc>
              <a:spcBef>
                <a:spcPts val="800"/>
              </a:spcBef>
              <a:defRPr sz="1900"/>
            </a:pPr>
            <a:r>
              <a:t>Use these protocols security model</a:t>
            </a:r>
          </a:p>
          <a:p>
            <a:pPr marL="0" indent="0" defTabSz="421353">
              <a:lnSpc>
                <a:spcPct val="80000"/>
              </a:lnSpc>
              <a:spcBef>
                <a:spcPts val="800"/>
              </a:spcBef>
              <a:buSzTx/>
              <a:buNone/>
              <a:defRPr b="1" sz="1900"/>
            </a:pPr>
            <a:r>
              <a:t>SOAP Over HTTP</a:t>
            </a:r>
          </a:p>
          <a:p>
            <a:pPr marL="316016" indent="-316016" defTabSz="421353">
              <a:lnSpc>
                <a:spcPct val="80000"/>
              </a:lnSpc>
              <a:spcBef>
                <a:spcPts val="800"/>
              </a:spcBef>
              <a:defRPr sz="1900"/>
            </a:pPr>
            <a:r>
              <a:t>A binding of SOAP to a transport protocol is a description of how a SOAP message is sent using the transport protocol </a:t>
            </a:r>
            <a:endParaRPr sz="1100">
              <a:solidFill>
                <a:srgbClr val="000000"/>
              </a:solidFill>
            </a:endParaRPr>
          </a:p>
          <a:p>
            <a:pPr marL="316016" indent="-316016" defTabSz="421353">
              <a:lnSpc>
                <a:spcPct val="80000"/>
              </a:lnSpc>
              <a:spcBef>
                <a:spcPts val="800"/>
              </a:spcBef>
              <a:defRPr sz="1900"/>
            </a:pPr>
            <a:r>
              <a:t>The typical binding for SOAP is HTTP </a:t>
            </a:r>
            <a:endParaRPr sz="1100">
              <a:solidFill>
                <a:srgbClr val="000000"/>
              </a:solidFill>
            </a:endParaRPr>
          </a:p>
          <a:p>
            <a:pPr marL="316016" indent="-316016" defTabSz="421353">
              <a:lnSpc>
                <a:spcPct val="80000"/>
              </a:lnSpc>
              <a:spcBef>
                <a:spcPts val="800"/>
              </a:spcBef>
              <a:defRPr sz="1900"/>
            </a:pPr>
            <a:r>
              <a:t>SOAP can use GET or POST</a:t>
            </a:r>
          </a:p>
          <a:p>
            <a:pPr marL="316016" indent="-316016" defTabSz="421353">
              <a:lnSpc>
                <a:spcPct val="80000"/>
              </a:lnSpc>
              <a:spcBef>
                <a:spcPts val="800"/>
              </a:spcBef>
              <a:defRPr sz="1900"/>
            </a:pPr>
            <a:r>
              <a:t> A generic XML messaging framework </a:t>
            </a:r>
          </a:p>
          <a:p>
            <a:pPr lvl="1" marL="713961" indent="-292606" defTabSz="421353">
              <a:lnSpc>
                <a:spcPct val="80000"/>
              </a:lnSpc>
              <a:spcBef>
                <a:spcPts val="800"/>
              </a:spcBef>
              <a:buFont typeface="Arial"/>
              <a:buChar char="•"/>
              <a:defRPr sz="1900"/>
            </a:pPr>
            <a:r>
              <a:t>When using GET the request is not a SOAP message, but the response is</a:t>
            </a:r>
          </a:p>
          <a:p>
            <a:pPr lvl="1" marL="713961" indent="-292606" defTabSz="421353">
              <a:lnSpc>
                <a:spcPct val="80000"/>
              </a:lnSpc>
              <a:spcBef>
                <a:spcPts val="800"/>
              </a:spcBef>
              <a:buFont typeface="Arial"/>
              <a:buChar char="•"/>
              <a:defRPr sz="1900"/>
            </a:pPr>
            <a:r>
              <a:t>With POST both the request and response are SOAP messages </a:t>
            </a:r>
            <a:endParaRPr sz="1100">
              <a:solidFill>
                <a:srgbClr val="000000"/>
              </a:solidFill>
            </a:endParaRPr>
          </a:p>
          <a:p>
            <a:pPr marL="316016" indent="-316016" defTabSz="421353">
              <a:lnSpc>
                <a:spcPct val="80000"/>
              </a:lnSpc>
              <a:spcBef>
                <a:spcPts val="800"/>
              </a:spcBef>
              <a:defRPr sz="1900"/>
            </a:pPr>
            <a:r>
              <a:t>SOAP uses the same error and status codes as those used in HTTP so that HTTP responses can be directly interpreted by a SOAP module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xfrm>
            <a:off x="646111" y="452719"/>
            <a:ext cx="9404723" cy="744037"/>
          </a:xfrm>
          <a:prstGeom prst="rect">
            <a:avLst/>
          </a:prstGeom>
        </p:spPr>
        <p:txBody>
          <a:bodyPr/>
          <a:lstStyle/>
          <a:p>
            <a:pPr/>
            <a:r>
              <a:t>SOAP Example - Request</a:t>
            </a:r>
          </a:p>
        </p:txBody>
      </p:sp>
      <p:sp>
        <p:nvSpPr>
          <p:cNvPr id="365" name="Shape 365"/>
          <p:cNvSpPr/>
          <p:nvPr>
            <p:ph type="body" idx="1"/>
          </p:nvPr>
        </p:nvSpPr>
        <p:spPr>
          <a:xfrm>
            <a:off x="695400" y="1282212"/>
            <a:ext cx="10873208" cy="5171126"/>
          </a:xfrm>
          <a:prstGeom prst="rect">
            <a:avLst/>
          </a:prstGeom>
        </p:spPr>
        <p:txBody>
          <a:bodyPr/>
          <a:lstStyle/>
          <a:p>
            <a:pPr marL="0" indent="0" defTabSz="250179">
              <a:lnSpc>
                <a:spcPct val="80000"/>
              </a:lnSpc>
              <a:spcBef>
                <a:spcPts val="500"/>
              </a:spcBef>
              <a:buSzTx/>
              <a:buNone/>
              <a:defRPr b="1" sz="1140"/>
            </a:pPr>
            <a:r>
              <a:t>SOAP on W3C - </a:t>
            </a:r>
            <a:r>
              <a:rPr u="sng">
                <a:solidFill>
                  <a:srgbClr val="0000FF"/>
                </a:solidFill>
                <a:uFill>
                  <a:solidFill>
                    <a:srgbClr val="0000FF"/>
                  </a:solidFill>
                </a:uFill>
                <a:hlinkClick r:id="rId2" invalidUrl="" action="" tgtFrame="" tooltip="" history="1" highlightClick="0" endSnd="0"/>
              </a:rPr>
              <a:t>http://www.w3schools.com/xml/xml_soap.asp</a:t>
            </a:r>
          </a:p>
          <a:p>
            <a:pPr marL="0" indent="0" defTabSz="260604">
              <a:lnSpc>
                <a:spcPts val="2200"/>
              </a:lnSpc>
              <a:spcBef>
                <a:spcPts val="0"/>
              </a:spcBef>
              <a:buSzTx/>
              <a:buNone/>
              <a:defRPr sz="968">
                <a:solidFill>
                  <a:srgbClr val="000000"/>
                </a:solidFill>
                <a:latin typeface="Courier New"/>
                <a:ea typeface="Courier New"/>
                <a:cs typeface="Courier New"/>
                <a:sym typeface="Courier New"/>
              </a:defRPr>
            </a:pPr>
          </a:p>
          <a:p>
            <a:pPr marL="0" indent="0" defTabSz="250179">
              <a:lnSpc>
                <a:spcPct val="80000"/>
              </a:lnSpc>
              <a:spcBef>
                <a:spcPts val="500"/>
              </a:spcBef>
              <a:buSzTx/>
              <a:buNone/>
              <a:defRPr b="1" sz="1140"/>
            </a:pPr>
            <a:r>
              <a:t>SOAP Request msg example - Header</a:t>
            </a:r>
          </a:p>
          <a:p>
            <a:pPr marL="0" indent="0" defTabSz="250179">
              <a:lnSpc>
                <a:spcPct val="80000"/>
              </a:lnSpc>
              <a:spcBef>
                <a:spcPts val="500"/>
              </a:spcBef>
              <a:buSzTx/>
              <a:buNone/>
              <a:defRPr b="1" sz="1140"/>
            </a:pPr>
          </a:p>
          <a:p>
            <a:pPr marL="0" indent="0" defTabSz="260604">
              <a:lnSpc>
                <a:spcPts val="2200"/>
              </a:lnSpc>
              <a:spcBef>
                <a:spcPts val="0"/>
              </a:spcBef>
              <a:buSzTx/>
              <a:buNone/>
              <a:defRPr sz="968">
                <a:latin typeface="Courier New"/>
                <a:ea typeface="Courier New"/>
                <a:cs typeface="Courier New"/>
                <a:sym typeface="Courier New"/>
              </a:defRPr>
            </a:pPr>
            <a:r>
              <a:t>&lt;?xml version='1.0' ?&gt;</a:t>
            </a:r>
          </a:p>
          <a:p>
            <a:pPr marL="0" indent="0" defTabSz="260604">
              <a:lnSpc>
                <a:spcPts val="2200"/>
              </a:lnSpc>
              <a:spcBef>
                <a:spcPts val="0"/>
              </a:spcBef>
              <a:buSzTx/>
              <a:buNone/>
              <a:defRPr sz="968">
                <a:latin typeface="Courier New"/>
                <a:ea typeface="Courier New"/>
                <a:cs typeface="Courier New"/>
                <a:sym typeface="Courier New"/>
              </a:defRPr>
            </a:pPr>
            <a:r>
              <a:t>&lt;env:Envelope xmlns:env="http://www.w3.org/2003/05/soap-envelope"&gt;</a:t>
            </a:r>
          </a:p>
          <a:p>
            <a:pPr marL="0" indent="0" defTabSz="260604">
              <a:lnSpc>
                <a:spcPts val="2200"/>
              </a:lnSpc>
              <a:spcBef>
                <a:spcPts val="0"/>
              </a:spcBef>
              <a:buSzTx/>
              <a:buNone/>
              <a:defRPr sz="968">
                <a:latin typeface="Courier New"/>
                <a:ea typeface="Courier New"/>
                <a:cs typeface="Courier New"/>
                <a:sym typeface="Courier New"/>
              </a:defRPr>
            </a:pPr>
            <a:r>
              <a:t> &lt;env:Header&gt;</a:t>
            </a:r>
          </a:p>
          <a:p>
            <a:pPr marL="0" indent="0" defTabSz="260604">
              <a:lnSpc>
                <a:spcPts val="2200"/>
              </a:lnSpc>
              <a:spcBef>
                <a:spcPts val="0"/>
              </a:spcBef>
              <a:buSzTx/>
              <a:buNone/>
              <a:defRPr sz="968">
                <a:latin typeface="Courier New"/>
                <a:ea typeface="Courier New"/>
                <a:cs typeface="Courier New"/>
                <a:sym typeface="Courier New"/>
              </a:defRPr>
            </a:pPr>
            <a:r>
              <a:t>  &lt;m:reservation xmlns:m="http://travelcompany.example.org/reservation"</a:t>
            </a:r>
          </a:p>
          <a:p>
            <a:pPr marL="0" indent="0" defTabSz="260604">
              <a:lnSpc>
                <a:spcPts val="2200"/>
              </a:lnSpc>
              <a:spcBef>
                <a:spcPts val="0"/>
              </a:spcBef>
              <a:buSzTx/>
              <a:buNone/>
              <a:defRPr sz="968">
                <a:latin typeface="Courier New"/>
                <a:ea typeface="Courier New"/>
                <a:cs typeface="Courier New"/>
                <a:sym typeface="Courier New"/>
              </a:defRPr>
            </a:pPr>
            <a:r>
              <a:t>          env:role="http://www.w3.org/2003/05/soap-envelope/role/next"</a:t>
            </a:r>
          </a:p>
          <a:p>
            <a:pPr marL="0" indent="0" defTabSz="260604">
              <a:lnSpc>
                <a:spcPts val="2200"/>
              </a:lnSpc>
              <a:spcBef>
                <a:spcPts val="0"/>
              </a:spcBef>
              <a:buSzTx/>
              <a:buNone/>
              <a:defRPr sz="968">
                <a:latin typeface="Courier New"/>
                <a:ea typeface="Courier New"/>
                <a:cs typeface="Courier New"/>
                <a:sym typeface="Courier New"/>
              </a:defRPr>
            </a:pPr>
            <a:r>
              <a:t>           env:mustUnderstand="true"&gt;</a:t>
            </a:r>
          </a:p>
          <a:p>
            <a:pPr marL="0" indent="0" defTabSz="260604">
              <a:lnSpc>
                <a:spcPts val="2200"/>
              </a:lnSpc>
              <a:spcBef>
                <a:spcPts val="0"/>
              </a:spcBef>
              <a:buSzTx/>
              <a:buNone/>
              <a:defRPr sz="968">
                <a:latin typeface="Courier New"/>
                <a:ea typeface="Courier New"/>
                <a:cs typeface="Courier New"/>
                <a:sym typeface="Courier New"/>
              </a:defRPr>
            </a:pPr>
            <a:r>
              <a:t>   &lt;m:reference&gt;uuid:093a2da1-q345-739r-ba5d-pqff98fe8j7d&lt;/m:reference&gt;</a:t>
            </a:r>
          </a:p>
          <a:p>
            <a:pPr marL="0" indent="0" defTabSz="260604">
              <a:lnSpc>
                <a:spcPts val="2200"/>
              </a:lnSpc>
              <a:spcBef>
                <a:spcPts val="0"/>
              </a:spcBef>
              <a:buSzTx/>
              <a:buNone/>
              <a:defRPr sz="968">
                <a:latin typeface="Courier New"/>
                <a:ea typeface="Courier New"/>
                <a:cs typeface="Courier New"/>
                <a:sym typeface="Courier New"/>
              </a:defRPr>
            </a:pPr>
            <a:r>
              <a:t>   &lt;m:dateAndTime&gt;2001-11-29T13:20:00.000-05:00&lt;/m:dateAndTime&gt;</a:t>
            </a:r>
          </a:p>
          <a:p>
            <a:pPr marL="0" indent="0" defTabSz="260604">
              <a:lnSpc>
                <a:spcPts val="2200"/>
              </a:lnSpc>
              <a:spcBef>
                <a:spcPts val="0"/>
              </a:spcBef>
              <a:buSzTx/>
              <a:buNone/>
              <a:defRPr sz="968">
                <a:latin typeface="Courier New"/>
                <a:ea typeface="Courier New"/>
                <a:cs typeface="Courier New"/>
                <a:sym typeface="Courier New"/>
              </a:defRPr>
            </a:pPr>
            <a:r>
              <a:t>  &lt;/m:reservation&gt;</a:t>
            </a:r>
          </a:p>
          <a:p>
            <a:pPr marL="0" indent="0" defTabSz="260604">
              <a:lnSpc>
                <a:spcPts val="2200"/>
              </a:lnSpc>
              <a:spcBef>
                <a:spcPts val="0"/>
              </a:spcBef>
              <a:buSzTx/>
              <a:buNone/>
              <a:defRPr sz="968">
                <a:latin typeface="Courier New"/>
                <a:ea typeface="Courier New"/>
                <a:cs typeface="Courier New"/>
                <a:sym typeface="Courier New"/>
              </a:defRPr>
            </a:pPr>
            <a:r>
              <a:t>  &lt;n:passenger xmlns:n="http://mycompany.example.com/employees"</a:t>
            </a:r>
          </a:p>
          <a:p>
            <a:pPr marL="0" indent="0" defTabSz="260604">
              <a:lnSpc>
                <a:spcPts val="2200"/>
              </a:lnSpc>
              <a:spcBef>
                <a:spcPts val="0"/>
              </a:spcBef>
              <a:buSzTx/>
              <a:buNone/>
              <a:defRPr sz="968">
                <a:latin typeface="Courier New"/>
                <a:ea typeface="Courier New"/>
                <a:cs typeface="Courier New"/>
                <a:sym typeface="Courier New"/>
              </a:defRPr>
            </a:pPr>
            <a:r>
              <a:t>          env:role="http://www.w3.org/2003/05/soap-envelope/role/next"</a:t>
            </a:r>
          </a:p>
          <a:p>
            <a:pPr marL="0" indent="0" defTabSz="260604">
              <a:lnSpc>
                <a:spcPts val="2200"/>
              </a:lnSpc>
              <a:spcBef>
                <a:spcPts val="0"/>
              </a:spcBef>
              <a:buSzTx/>
              <a:buNone/>
              <a:defRPr sz="968">
                <a:latin typeface="Courier New"/>
                <a:ea typeface="Courier New"/>
                <a:cs typeface="Courier New"/>
                <a:sym typeface="Courier New"/>
              </a:defRPr>
            </a:pPr>
            <a:r>
              <a:t>           env:mustUnderstand="true"&gt;</a:t>
            </a:r>
          </a:p>
          <a:p>
            <a:pPr marL="0" indent="0" defTabSz="260604">
              <a:lnSpc>
                <a:spcPts val="2200"/>
              </a:lnSpc>
              <a:spcBef>
                <a:spcPts val="0"/>
              </a:spcBef>
              <a:buSzTx/>
              <a:buNone/>
              <a:defRPr sz="968">
                <a:latin typeface="Courier New"/>
                <a:ea typeface="Courier New"/>
                <a:cs typeface="Courier New"/>
                <a:sym typeface="Courier New"/>
              </a:defRPr>
            </a:pPr>
            <a:r>
              <a:t>   &lt;n:name&gt;Åke Jógvan Øyvind&lt;/n:name&gt;</a:t>
            </a:r>
          </a:p>
          <a:p>
            <a:pPr marL="0" indent="0" defTabSz="260604">
              <a:lnSpc>
                <a:spcPts val="2200"/>
              </a:lnSpc>
              <a:spcBef>
                <a:spcPts val="0"/>
              </a:spcBef>
              <a:buSzTx/>
              <a:buNone/>
              <a:defRPr sz="968">
                <a:latin typeface="Courier New"/>
                <a:ea typeface="Courier New"/>
                <a:cs typeface="Courier New"/>
                <a:sym typeface="Courier New"/>
              </a:defRPr>
            </a:pPr>
            <a:r>
              <a:t>  &lt;/n:passenger&gt;</a:t>
            </a:r>
          </a:p>
          <a:p>
            <a:pPr marL="0" indent="0" defTabSz="260604">
              <a:lnSpc>
                <a:spcPts val="2200"/>
              </a:lnSpc>
              <a:spcBef>
                <a:spcPts val="0"/>
              </a:spcBef>
              <a:buSzTx/>
              <a:buNone/>
              <a:defRPr sz="968">
                <a:latin typeface="Courier New"/>
                <a:ea typeface="Courier New"/>
                <a:cs typeface="Courier New"/>
                <a:sym typeface="Courier New"/>
              </a:defRPr>
            </a:pPr>
            <a:r>
              <a:t> &lt;/env:Header&gt;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title"/>
          </p:nvPr>
        </p:nvSpPr>
        <p:spPr>
          <a:xfrm>
            <a:off x="646111" y="452719"/>
            <a:ext cx="9404723" cy="744037"/>
          </a:xfrm>
          <a:prstGeom prst="rect">
            <a:avLst/>
          </a:prstGeom>
        </p:spPr>
        <p:txBody>
          <a:bodyPr/>
          <a:lstStyle/>
          <a:p>
            <a:pPr/>
            <a:r>
              <a:t>SOAP Example - Request</a:t>
            </a:r>
          </a:p>
        </p:txBody>
      </p:sp>
      <p:sp>
        <p:nvSpPr>
          <p:cNvPr id="368" name="Shape 368"/>
          <p:cNvSpPr/>
          <p:nvPr>
            <p:ph type="body" idx="1"/>
          </p:nvPr>
        </p:nvSpPr>
        <p:spPr>
          <a:xfrm>
            <a:off x="695400" y="1282212"/>
            <a:ext cx="10873208" cy="5171126"/>
          </a:xfrm>
          <a:prstGeom prst="rect">
            <a:avLst/>
          </a:prstGeom>
        </p:spPr>
        <p:txBody>
          <a:bodyPr/>
          <a:lstStyle/>
          <a:p>
            <a:pPr marL="0" indent="0" defTabSz="247633">
              <a:lnSpc>
                <a:spcPct val="80000"/>
              </a:lnSpc>
              <a:spcBef>
                <a:spcPts val="400"/>
              </a:spcBef>
              <a:buSzTx/>
              <a:buNone/>
              <a:defRPr b="1" sz="1116"/>
            </a:pPr>
            <a:r>
              <a:t>SOAP Request msg example - Body</a:t>
            </a:r>
          </a:p>
          <a:p>
            <a:pPr marL="0" indent="0" defTabSz="247633">
              <a:lnSpc>
                <a:spcPct val="80000"/>
              </a:lnSpc>
              <a:spcBef>
                <a:spcPts val="400"/>
              </a:spcBef>
              <a:buSzTx/>
              <a:buNone/>
              <a:defRPr b="1" sz="1116"/>
            </a:pPr>
          </a:p>
          <a:p>
            <a:pPr marL="0" indent="0" defTabSz="257952">
              <a:lnSpc>
                <a:spcPts val="2000"/>
              </a:lnSpc>
              <a:spcBef>
                <a:spcPts val="0"/>
              </a:spcBef>
              <a:buSzTx/>
              <a:buNone/>
              <a:defRPr sz="868">
                <a:latin typeface="Courier New"/>
                <a:ea typeface="Courier New"/>
                <a:cs typeface="Courier New"/>
                <a:sym typeface="Courier New"/>
              </a:defRPr>
            </a:pPr>
            <a:r>
              <a:t>&lt;env:Body&gt;</a:t>
            </a:r>
          </a:p>
          <a:p>
            <a:pPr marL="0" indent="0" defTabSz="257952">
              <a:lnSpc>
                <a:spcPts val="2000"/>
              </a:lnSpc>
              <a:spcBef>
                <a:spcPts val="0"/>
              </a:spcBef>
              <a:buSzTx/>
              <a:buNone/>
              <a:defRPr sz="868">
                <a:latin typeface="Courier New"/>
                <a:ea typeface="Courier New"/>
                <a:cs typeface="Courier New"/>
                <a:sym typeface="Courier New"/>
              </a:defRPr>
            </a:pPr>
            <a:r>
              <a:t>         &lt;p:itinerary</a:t>
            </a:r>
          </a:p>
          <a:p>
            <a:pPr marL="0" indent="0" defTabSz="257952">
              <a:lnSpc>
                <a:spcPts val="2000"/>
              </a:lnSpc>
              <a:spcBef>
                <a:spcPts val="600"/>
              </a:spcBef>
              <a:buSzTx/>
              <a:buNone/>
              <a:defRPr sz="868">
                <a:latin typeface="Courier New"/>
                <a:ea typeface="Courier New"/>
                <a:cs typeface="Courier New"/>
                <a:sym typeface="Courier New"/>
              </a:defRPr>
            </a:pPr>
            <a:r>
              <a:t>xmlns:p="http://travelcompany.example.org/reservation/travel"&gt; &lt;p:departure&gt; </a:t>
            </a:r>
            <a:endParaRPr sz="620">
              <a:latin typeface="Times"/>
              <a:ea typeface="Times"/>
              <a:cs typeface="Times"/>
              <a:sym typeface="Times"/>
            </a:endParaRPr>
          </a:p>
          <a:p>
            <a:pPr marL="0" indent="0" defTabSz="257952">
              <a:lnSpc>
                <a:spcPts val="2000"/>
              </a:lnSpc>
              <a:spcBef>
                <a:spcPts val="600"/>
              </a:spcBef>
              <a:buSzTx/>
              <a:buNone/>
              <a:defRPr sz="868">
                <a:latin typeface="Courier New"/>
                <a:ea typeface="Courier New"/>
                <a:cs typeface="Courier New"/>
                <a:sym typeface="Courier New"/>
              </a:defRPr>
            </a:pPr>
            <a:r>
              <a:t>&lt;p:departing&gt;New York&lt;/p:departing&gt; &lt;p:arriving&gt;Los Angeles&lt;/p:arriving&gt; &lt;p:departureDate&gt;2001-12-14&lt;/p:departureDate&gt; &lt;p:departureTime&gt;late afternoon&lt;/p:departureTime&gt; &lt;p:seatPreference&gt;aisle&lt;/p:seatPreference&gt; </a:t>
            </a:r>
            <a:endParaRPr sz="620">
              <a:latin typeface="Times"/>
              <a:ea typeface="Times"/>
              <a:cs typeface="Times"/>
              <a:sym typeface="Times"/>
            </a:endParaRPr>
          </a:p>
          <a:p>
            <a:pPr marL="0" indent="0" defTabSz="257952">
              <a:lnSpc>
                <a:spcPts val="2000"/>
              </a:lnSpc>
              <a:spcBef>
                <a:spcPts val="0"/>
              </a:spcBef>
              <a:buSzTx/>
              <a:buNone/>
              <a:defRPr sz="868">
                <a:latin typeface="Courier New"/>
                <a:ea typeface="Courier New"/>
                <a:cs typeface="Courier New"/>
                <a:sym typeface="Courier New"/>
              </a:defRPr>
            </a:pPr>
            <a:r>
              <a:t>          &lt;/p:departure&gt;</a:t>
            </a:r>
          </a:p>
          <a:p>
            <a:pPr marL="0" indent="0" defTabSz="257952">
              <a:lnSpc>
                <a:spcPts val="2000"/>
              </a:lnSpc>
              <a:spcBef>
                <a:spcPts val="0"/>
              </a:spcBef>
              <a:buSzTx/>
              <a:buNone/>
              <a:defRPr sz="868">
                <a:latin typeface="Courier New"/>
                <a:ea typeface="Courier New"/>
                <a:cs typeface="Courier New"/>
                <a:sym typeface="Courier New"/>
              </a:defRPr>
            </a:pPr>
            <a:r>
              <a:t>          &lt;p:return&gt;</a:t>
            </a:r>
          </a:p>
          <a:p>
            <a:pPr marL="0" indent="0" defTabSz="257952">
              <a:lnSpc>
                <a:spcPts val="2000"/>
              </a:lnSpc>
              <a:spcBef>
                <a:spcPts val="600"/>
              </a:spcBef>
              <a:buSzTx/>
              <a:buNone/>
              <a:defRPr sz="868">
                <a:latin typeface="Courier New"/>
                <a:ea typeface="Courier New"/>
                <a:cs typeface="Courier New"/>
                <a:sym typeface="Courier New"/>
              </a:defRPr>
            </a:pPr>
            <a:r>
              <a:t>&lt;p:departing&gt;Los Angeles&lt;/p:departing&gt; &lt;p:arriving&gt;New York&lt;/p:arriving&gt; &lt;p:departureDate&gt;2001-12-20&lt;/p:departureDate&gt; &lt;p:departureTime&gt;mid-morning&lt;/p:departureTime&gt; &lt;p:seatPreference/&gt; </a:t>
            </a:r>
            <a:endParaRPr sz="620">
              <a:latin typeface="Times"/>
              <a:ea typeface="Times"/>
              <a:cs typeface="Times"/>
              <a:sym typeface="Times"/>
            </a:endParaRPr>
          </a:p>
          <a:p>
            <a:pPr marL="0" indent="0" defTabSz="257952">
              <a:lnSpc>
                <a:spcPts val="2000"/>
              </a:lnSpc>
              <a:spcBef>
                <a:spcPts val="0"/>
              </a:spcBef>
              <a:buSzTx/>
              <a:buNone/>
              <a:defRPr sz="868">
                <a:latin typeface="Courier New"/>
                <a:ea typeface="Courier New"/>
                <a:cs typeface="Courier New"/>
                <a:sym typeface="Courier New"/>
              </a:defRPr>
            </a:pPr>
            <a:r>
              <a:t>          &lt;/p:return&gt;</a:t>
            </a:r>
          </a:p>
          <a:p>
            <a:pPr marL="0" indent="0" defTabSz="257952">
              <a:lnSpc>
                <a:spcPts val="2000"/>
              </a:lnSpc>
              <a:spcBef>
                <a:spcPts val="0"/>
              </a:spcBef>
              <a:buSzTx/>
              <a:buNone/>
              <a:defRPr sz="868">
                <a:latin typeface="Courier New"/>
                <a:ea typeface="Courier New"/>
                <a:cs typeface="Courier New"/>
                <a:sym typeface="Courier New"/>
              </a:defRPr>
            </a:pPr>
            <a:r>
              <a:t>         &lt;/p:itinerary&gt;</a:t>
            </a:r>
          </a:p>
          <a:p>
            <a:pPr marL="0" indent="0" defTabSz="257952">
              <a:lnSpc>
                <a:spcPts val="2000"/>
              </a:lnSpc>
              <a:spcBef>
                <a:spcPts val="0"/>
              </a:spcBef>
              <a:buSzTx/>
              <a:buNone/>
              <a:defRPr sz="868">
                <a:latin typeface="Courier New"/>
                <a:ea typeface="Courier New"/>
                <a:cs typeface="Courier New"/>
                <a:sym typeface="Courier New"/>
              </a:defRPr>
            </a:pPr>
            <a:r>
              <a:t>         &lt;q:lodging</a:t>
            </a:r>
          </a:p>
          <a:p>
            <a:pPr marL="0" indent="0" defTabSz="257952">
              <a:lnSpc>
                <a:spcPts val="2000"/>
              </a:lnSpc>
              <a:spcBef>
                <a:spcPts val="600"/>
              </a:spcBef>
              <a:buSzTx/>
              <a:buNone/>
              <a:defRPr sz="868">
                <a:latin typeface="Courier New"/>
                <a:ea typeface="Courier New"/>
                <a:cs typeface="Courier New"/>
                <a:sym typeface="Courier New"/>
              </a:defRPr>
            </a:pPr>
            <a:r>
              <a:t>xmlns:q="http://travelcompany.example.org/reservation/hotels"&gt; </a:t>
            </a:r>
            <a:endParaRPr sz="620">
              <a:latin typeface="Times"/>
              <a:ea typeface="Times"/>
              <a:cs typeface="Times"/>
              <a:sym typeface="Times"/>
            </a:endParaRPr>
          </a:p>
          <a:p>
            <a:pPr marL="0" indent="0" defTabSz="257952">
              <a:lnSpc>
                <a:spcPts val="2000"/>
              </a:lnSpc>
              <a:spcBef>
                <a:spcPts val="0"/>
              </a:spcBef>
              <a:buSzTx/>
              <a:buNone/>
              <a:defRPr sz="868">
                <a:latin typeface="Courier New"/>
                <a:ea typeface="Courier New"/>
                <a:cs typeface="Courier New"/>
                <a:sym typeface="Courier New"/>
              </a:defRPr>
            </a:pPr>
            <a:r>
              <a:t>          &lt;q:preference&gt;none&lt;/q:preference&gt;</a:t>
            </a:r>
          </a:p>
          <a:p>
            <a:pPr marL="0" indent="0" defTabSz="257952">
              <a:lnSpc>
                <a:spcPts val="2000"/>
              </a:lnSpc>
              <a:spcBef>
                <a:spcPts val="0"/>
              </a:spcBef>
              <a:buSzTx/>
              <a:buNone/>
              <a:defRPr sz="868">
                <a:latin typeface="Courier New"/>
                <a:ea typeface="Courier New"/>
                <a:cs typeface="Courier New"/>
                <a:sym typeface="Courier New"/>
              </a:defRPr>
            </a:pPr>
            <a:r>
              <a:t>         &lt;/q:lodging&gt;</a:t>
            </a:r>
          </a:p>
          <a:p>
            <a:pPr marL="0" indent="0" defTabSz="257952">
              <a:lnSpc>
                <a:spcPts val="2000"/>
              </a:lnSpc>
              <a:spcBef>
                <a:spcPts val="0"/>
              </a:spcBef>
              <a:buSzTx/>
              <a:buNone/>
              <a:defRPr sz="868">
                <a:latin typeface="Courier New"/>
                <a:ea typeface="Courier New"/>
                <a:cs typeface="Courier New"/>
                <a:sym typeface="Courier New"/>
              </a:defRPr>
            </a:pPr>
            <a:r>
              <a:t>        &lt;/env:Body&gt;</a:t>
            </a:r>
          </a:p>
          <a:p>
            <a:pPr marL="0" indent="0" defTabSz="257952">
              <a:lnSpc>
                <a:spcPts val="2000"/>
              </a:lnSpc>
              <a:spcBef>
                <a:spcPts val="0"/>
              </a:spcBef>
              <a:buSzTx/>
              <a:buNone/>
              <a:defRPr sz="868">
                <a:latin typeface="Courier New"/>
                <a:ea typeface="Courier New"/>
                <a:cs typeface="Courier New"/>
                <a:sym typeface="Courier New"/>
              </a:defRPr>
            </a:pPr>
            <a:r>
              <a:t>       &lt;/env:Envelope&gt;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xfrm>
            <a:off x="646111" y="452719"/>
            <a:ext cx="9404723" cy="744037"/>
          </a:xfrm>
          <a:prstGeom prst="rect">
            <a:avLst/>
          </a:prstGeom>
        </p:spPr>
        <p:txBody>
          <a:bodyPr/>
          <a:lstStyle/>
          <a:p>
            <a:pPr/>
            <a:r>
              <a:t>SOAP Example - Reply</a:t>
            </a:r>
          </a:p>
        </p:txBody>
      </p:sp>
      <p:sp>
        <p:nvSpPr>
          <p:cNvPr id="371" name="Shape 371"/>
          <p:cNvSpPr/>
          <p:nvPr>
            <p:ph type="body" idx="1"/>
          </p:nvPr>
        </p:nvSpPr>
        <p:spPr>
          <a:xfrm>
            <a:off x="695400" y="1282212"/>
            <a:ext cx="10873208" cy="5171126"/>
          </a:xfrm>
          <a:prstGeom prst="rect">
            <a:avLst/>
          </a:prstGeom>
        </p:spPr>
        <p:txBody>
          <a:bodyPr/>
          <a:lstStyle/>
          <a:p>
            <a:pPr marL="0" indent="0" defTabSz="311626">
              <a:lnSpc>
                <a:spcPct val="80000"/>
              </a:lnSpc>
              <a:spcBef>
                <a:spcPts val="600"/>
              </a:spcBef>
              <a:buSzTx/>
              <a:buNone/>
              <a:defRPr b="1" sz="1420"/>
            </a:pPr>
            <a:r>
              <a:t>SOAP Reply msg example - Header</a:t>
            </a:r>
          </a:p>
          <a:p>
            <a:pPr marL="0" indent="0" defTabSz="311626">
              <a:lnSpc>
                <a:spcPct val="80000"/>
              </a:lnSpc>
              <a:spcBef>
                <a:spcPts val="600"/>
              </a:spcBef>
              <a:buSzTx/>
              <a:buNone/>
              <a:defRPr b="1" sz="1420"/>
            </a:pPr>
          </a:p>
          <a:p>
            <a:pPr marL="0" indent="0" defTabSz="324611">
              <a:lnSpc>
                <a:spcPts val="2600"/>
              </a:lnSpc>
              <a:spcBef>
                <a:spcPts val="800"/>
              </a:spcBef>
              <a:buSzTx/>
              <a:buNone/>
              <a:defRPr sz="1136">
                <a:latin typeface="Courier New"/>
                <a:ea typeface="Courier New"/>
                <a:cs typeface="Courier New"/>
                <a:sym typeface="Courier New"/>
              </a:defRPr>
            </a:pPr>
            <a:r>
              <a:t>&lt;?xml version='1.0' ?&gt;</a:t>
            </a:r>
            <a:br/>
            <a:r>
              <a:t>&lt;env:Envelope xmlns:env="http://www.w3.org/2003/05/soap-envelope"&gt; </a:t>
            </a:r>
            <a:endParaRPr sz="851">
              <a:latin typeface="Times"/>
              <a:ea typeface="Times"/>
              <a:cs typeface="Times"/>
              <a:sym typeface="Times"/>
            </a:endParaRPr>
          </a:p>
          <a:p>
            <a:pPr marL="0" indent="0" defTabSz="324611">
              <a:lnSpc>
                <a:spcPts val="2600"/>
              </a:lnSpc>
              <a:spcBef>
                <a:spcPts val="800"/>
              </a:spcBef>
              <a:buSzTx/>
              <a:buNone/>
              <a:defRPr sz="1136">
                <a:latin typeface="Courier New"/>
                <a:ea typeface="Courier New"/>
                <a:cs typeface="Courier New"/>
                <a:sym typeface="Courier New"/>
              </a:defRPr>
            </a:pPr>
            <a:r>
              <a:t>&lt;env:Header&gt;</a:t>
            </a:r>
            <a:br/>
            <a:r>
              <a:t>&lt;m:reservation xmlns:m="http://travelcompany.example.org/reservation" </a:t>
            </a:r>
            <a:endParaRPr sz="851">
              <a:latin typeface="Times"/>
              <a:ea typeface="Times"/>
              <a:cs typeface="Times"/>
              <a:sym typeface="Times"/>
            </a:endParaRPr>
          </a:p>
          <a:p>
            <a:pPr marL="0" indent="0" defTabSz="324611">
              <a:lnSpc>
                <a:spcPts val="2600"/>
              </a:lnSpc>
              <a:spcBef>
                <a:spcPts val="800"/>
              </a:spcBef>
              <a:buSzTx/>
              <a:buNone/>
              <a:defRPr sz="1136">
                <a:latin typeface="Courier New"/>
                <a:ea typeface="Courier New"/>
                <a:cs typeface="Courier New"/>
                <a:sym typeface="Courier New"/>
              </a:defRPr>
            </a:pPr>
            <a:r>
              <a:t>env:role="http://www.w3.org/2003/05/soap-envelope/role/next" env:mustUnderstand="true"&gt; </a:t>
            </a:r>
            <a:endParaRPr sz="851">
              <a:latin typeface="Times"/>
              <a:ea typeface="Times"/>
              <a:cs typeface="Times"/>
              <a:sym typeface="Times"/>
            </a:endParaRPr>
          </a:p>
          <a:p>
            <a:pPr marL="0" indent="0" defTabSz="324611">
              <a:lnSpc>
                <a:spcPts val="2600"/>
              </a:lnSpc>
              <a:spcBef>
                <a:spcPts val="800"/>
              </a:spcBef>
              <a:buSzTx/>
              <a:buNone/>
              <a:defRPr sz="1136">
                <a:latin typeface="Courier New"/>
                <a:ea typeface="Courier New"/>
                <a:cs typeface="Courier New"/>
                <a:sym typeface="Courier New"/>
              </a:defRPr>
            </a:pPr>
            <a:r>
              <a:t>&lt;m:reference&gt;uuid:093a2da1-q345-739r-ba5d-pqff98fe8j7d&lt;/m:reference&gt; </a:t>
            </a:r>
            <a:endParaRPr sz="851">
              <a:latin typeface="Times"/>
              <a:ea typeface="Times"/>
              <a:cs typeface="Times"/>
              <a:sym typeface="Times"/>
            </a:endParaRPr>
          </a:p>
          <a:p>
            <a:pPr marL="0" indent="0" defTabSz="324611">
              <a:lnSpc>
                <a:spcPts val="2600"/>
              </a:lnSpc>
              <a:spcBef>
                <a:spcPts val="800"/>
              </a:spcBef>
              <a:buSzTx/>
              <a:buNone/>
              <a:defRPr sz="1136">
                <a:latin typeface="Courier New"/>
                <a:ea typeface="Courier New"/>
                <a:cs typeface="Courier New"/>
                <a:sym typeface="Courier New"/>
              </a:defRPr>
            </a:pPr>
            <a:r>
              <a:t>&lt;m:dateAndTime&gt;2001-11-29T13:35:00.000-05:00&lt;/m:dateAndTime&gt; &lt;/m:reservation&gt;</a:t>
            </a:r>
            <a:br/>
            <a:r>
              <a:t>&lt;n:passenger xmlns:n="http://mycompany.example.com/employees" </a:t>
            </a:r>
            <a:endParaRPr sz="851">
              <a:latin typeface="Times"/>
              <a:ea typeface="Times"/>
              <a:cs typeface="Times"/>
              <a:sym typeface="Times"/>
            </a:endParaRPr>
          </a:p>
          <a:p>
            <a:pPr marL="0" indent="0" defTabSz="324611">
              <a:lnSpc>
                <a:spcPts val="2600"/>
              </a:lnSpc>
              <a:spcBef>
                <a:spcPts val="800"/>
              </a:spcBef>
              <a:buSzTx/>
              <a:buNone/>
              <a:defRPr sz="1136">
                <a:latin typeface="Courier New"/>
                <a:ea typeface="Courier New"/>
                <a:cs typeface="Courier New"/>
                <a:sym typeface="Courier New"/>
              </a:defRPr>
            </a:pPr>
            <a:r>
              <a:t>env:role="http://www.w3.org/2003/05/soap-envelope/role/next" env:mustUnderstand="true"&gt; </a:t>
            </a:r>
            <a:endParaRPr sz="851">
              <a:latin typeface="Times"/>
              <a:ea typeface="Times"/>
              <a:cs typeface="Times"/>
              <a:sym typeface="Times"/>
            </a:endParaRPr>
          </a:p>
          <a:p>
            <a:pPr marL="0" indent="0" defTabSz="324611">
              <a:lnSpc>
                <a:spcPts val="2600"/>
              </a:lnSpc>
              <a:spcBef>
                <a:spcPts val="0"/>
              </a:spcBef>
              <a:buSzTx/>
              <a:buNone/>
              <a:defRPr sz="1136">
                <a:latin typeface="Courier New"/>
                <a:ea typeface="Courier New"/>
                <a:cs typeface="Courier New"/>
                <a:sym typeface="Courier New"/>
              </a:defRPr>
            </a:pPr>
            <a:r>
              <a:t>         &lt;n:name&gt;Åke Jógvan Øyvind&lt;/n:name&gt;</a:t>
            </a:r>
          </a:p>
          <a:p>
            <a:pPr marL="0" indent="0" defTabSz="324611">
              <a:lnSpc>
                <a:spcPts val="2600"/>
              </a:lnSpc>
              <a:spcBef>
                <a:spcPts val="0"/>
              </a:spcBef>
              <a:buSzTx/>
              <a:buNone/>
              <a:defRPr sz="1136">
                <a:latin typeface="Courier New"/>
                <a:ea typeface="Courier New"/>
                <a:cs typeface="Courier New"/>
                <a:sym typeface="Courier New"/>
              </a:defRPr>
            </a:pPr>
            <a:r>
              <a:t>        &lt;/n:passenger&gt;</a:t>
            </a:r>
          </a:p>
          <a:p>
            <a:pPr marL="0" indent="0" defTabSz="324611">
              <a:lnSpc>
                <a:spcPts val="2600"/>
              </a:lnSpc>
              <a:spcBef>
                <a:spcPts val="0"/>
              </a:spcBef>
              <a:buSzTx/>
              <a:buNone/>
              <a:defRPr sz="1136">
                <a:latin typeface="Courier New"/>
                <a:ea typeface="Courier New"/>
                <a:cs typeface="Courier New"/>
                <a:sym typeface="Courier New"/>
              </a:defRPr>
            </a:pPr>
            <a:r>
              <a:t>       &lt;/env:Header&gt;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xfrm>
            <a:off x="646111" y="452719"/>
            <a:ext cx="9404723" cy="744037"/>
          </a:xfrm>
          <a:prstGeom prst="rect">
            <a:avLst/>
          </a:prstGeom>
        </p:spPr>
        <p:txBody>
          <a:bodyPr/>
          <a:lstStyle/>
          <a:p>
            <a:pPr/>
            <a:r>
              <a:t>SOAP Example - Reply</a:t>
            </a:r>
          </a:p>
        </p:txBody>
      </p:sp>
      <p:sp>
        <p:nvSpPr>
          <p:cNvPr id="374" name="Shape 374"/>
          <p:cNvSpPr/>
          <p:nvPr>
            <p:ph type="body" idx="1"/>
          </p:nvPr>
        </p:nvSpPr>
        <p:spPr>
          <a:xfrm>
            <a:off x="695400" y="1282212"/>
            <a:ext cx="10873208" cy="5171126"/>
          </a:xfrm>
          <a:prstGeom prst="rect">
            <a:avLst/>
          </a:prstGeom>
        </p:spPr>
        <p:txBody>
          <a:bodyPr/>
          <a:lstStyle/>
          <a:p>
            <a:pPr marL="0" indent="0" defTabSz="232666">
              <a:lnSpc>
                <a:spcPct val="80000"/>
              </a:lnSpc>
              <a:spcBef>
                <a:spcPts val="400"/>
              </a:spcBef>
              <a:buSzTx/>
              <a:buNone/>
              <a:defRPr b="1" sz="1026"/>
            </a:pPr>
            <a:r>
              <a:t>SOAP Reply msg example - Body</a:t>
            </a:r>
          </a:p>
          <a:p>
            <a:pPr marL="0" indent="0" defTabSz="232666">
              <a:lnSpc>
                <a:spcPct val="80000"/>
              </a:lnSpc>
              <a:spcBef>
                <a:spcPts val="400"/>
              </a:spcBef>
              <a:buSzTx/>
              <a:buNone/>
              <a:defRPr b="1" sz="1026"/>
            </a:pPr>
          </a:p>
          <a:p>
            <a:pPr marL="0" indent="0" defTabSz="242361">
              <a:lnSpc>
                <a:spcPts val="1900"/>
              </a:lnSpc>
              <a:spcBef>
                <a:spcPts val="0"/>
              </a:spcBef>
              <a:buSzTx/>
              <a:buNone/>
              <a:defRPr sz="798">
                <a:latin typeface="Courier New"/>
                <a:ea typeface="Courier New"/>
                <a:cs typeface="Courier New"/>
                <a:sym typeface="Courier New"/>
              </a:defRPr>
            </a:pPr>
            <a:r>
              <a:t>&lt;env:Body&gt;</a:t>
            </a:r>
          </a:p>
          <a:p>
            <a:pPr marL="0" indent="0" defTabSz="242361">
              <a:lnSpc>
                <a:spcPts val="1900"/>
              </a:lnSpc>
              <a:spcBef>
                <a:spcPts val="0"/>
              </a:spcBef>
              <a:buSzTx/>
              <a:buNone/>
              <a:defRPr sz="798">
                <a:latin typeface="Courier New"/>
                <a:ea typeface="Courier New"/>
                <a:cs typeface="Courier New"/>
                <a:sym typeface="Courier New"/>
              </a:defRPr>
            </a:pPr>
            <a:r>
              <a:t>      &lt;p:itineraryClarification</a:t>
            </a:r>
          </a:p>
          <a:p>
            <a:pPr marL="0" indent="0" defTabSz="242361">
              <a:lnSpc>
                <a:spcPts val="1900"/>
              </a:lnSpc>
              <a:spcBef>
                <a:spcPts val="600"/>
              </a:spcBef>
              <a:buSzTx/>
              <a:buNone/>
              <a:defRPr sz="798">
                <a:latin typeface="Courier New"/>
                <a:ea typeface="Courier New"/>
                <a:cs typeface="Courier New"/>
                <a:sym typeface="Courier New"/>
              </a:defRPr>
            </a:pPr>
            <a:r>
              <a:t>xmlns:p="http://travelcompany.example.org/reservation/travel"&gt; &lt;p:departure&gt; </a:t>
            </a:r>
            <a:endParaRPr sz="627">
              <a:latin typeface="Times"/>
              <a:ea typeface="Times"/>
              <a:cs typeface="Times"/>
              <a:sym typeface="Times"/>
            </a:endParaRPr>
          </a:p>
          <a:p>
            <a:pPr marL="0" indent="0" defTabSz="242361">
              <a:lnSpc>
                <a:spcPts val="1900"/>
              </a:lnSpc>
              <a:spcBef>
                <a:spcPts val="0"/>
              </a:spcBef>
              <a:buSzTx/>
              <a:buNone/>
              <a:defRPr sz="798">
                <a:latin typeface="Courier New"/>
                <a:ea typeface="Courier New"/>
                <a:cs typeface="Courier New"/>
                <a:sym typeface="Courier New"/>
              </a:defRPr>
            </a:pPr>
            <a:r>
              <a:t>         &lt;p:departing&gt;</a:t>
            </a:r>
          </a:p>
          <a:p>
            <a:pPr marL="0" indent="0" defTabSz="242361">
              <a:lnSpc>
                <a:spcPts val="1900"/>
              </a:lnSpc>
              <a:spcBef>
                <a:spcPts val="0"/>
              </a:spcBef>
              <a:buSzTx/>
              <a:buNone/>
              <a:defRPr sz="798">
                <a:latin typeface="Courier New"/>
                <a:ea typeface="Courier New"/>
                <a:cs typeface="Courier New"/>
                <a:sym typeface="Courier New"/>
              </a:defRPr>
            </a:pPr>
            <a:r>
              <a:t>           &lt;p:airportChoices&gt;</a:t>
            </a:r>
          </a:p>
          <a:p>
            <a:pPr marL="0" indent="0" defTabSz="242361">
              <a:lnSpc>
                <a:spcPts val="1900"/>
              </a:lnSpc>
              <a:spcBef>
                <a:spcPts val="0"/>
              </a:spcBef>
              <a:buSzTx/>
              <a:buNone/>
              <a:defRPr sz="798">
                <a:latin typeface="Courier New"/>
                <a:ea typeface="Courier New"/>
                <a:cs typeface="Courier New"/>
                <a:sym typeface="Courier New"/>
              </a:defRPr>
            </a:pPr>
            <a:r>
              <a:t>              JFK LGA EWR</a:t>
            </a:r>
          </a:p>
          <a:p>
            <a:pPr marL="0" indent="0" defTabSz="242361">
              <a:lnSpc>
                <a:spcPts val="1900"/>
              </a:lnSpc>
              <a:spcBef>
                <a:spcPts val="0"/>
              </a:spcBef>
              <a:buSzTx/>
              <a:buNone/>
              <a:defRPr sz="798">
                <a:latin typeface="Courier New"/>
                <a:ea typeface="Courier New"/>
                <a:cs typeface="Courier New"/>
                <a:sym typeface="Courier New"/>
              </a:defRPr>
            </a:pPr>
            <a:r>
              <a:t>           &lt;/p:airportChoices&gt;</a:t>
            </a:r>
          </a:p>
          <a:p>
            <a:pPr marL="0" indent="0" defTabSz="242361">
              <a:lnSpc>
                <a:spcPts val="1900"/>
              </a:lnSpc>
              <a:spcBef>
                <a:spcPts val="0"/>
              </a:spcBef>
              <a:buSzTx/>
              <a:buNone/>
              <a:defRPr sz="798">
                <a:latin typeface="Courier New"/>
                <a:ea typeface="Courier New"/>
                <a:cs typeface="Courier New"/>
                <a:sym typeface="Courier New"/>
              </a:defRPr>
            </a:pPr>
            <a:r>
              <a:t>         &lt;/p:departing&gt;</a:t>
            </a:r>
          </a:p>
          <a:p>
            <a:pPr marL="0" indent="0" defTabSz="242361">
              <a:lnSpc>
                <a:spcPts val="1900"/>
              </a:lnSpc>
              <a:spcBef>
                <a:spcPts val="0"/>
              </a:spcBef>
              <a:buSzTx/>
              <a:buNone/>
              <a:defRPr sz="798">
                <a:latin typeface="Courier New"/>
                <a:ea typeface="Courier New"/>
                <a:cs typeface="Courier New"/>
                <a:sym typeface="Courier New"/>
              </a:defRPr>
            </a:pPr>
            <a:r>
              <a:t>       &lt;/p:departure&gt;</a:t>
            </a:r>
          </a:p>
          <a:p>
            <a:pPr marL="0" indent="0" defTabSz="242361">
              <a:lnSpc>
                <a:spcPts val="1900"/>
              </a:lnSpc>
              <a:spcBef>
                <a:spcPts val="0"/>
              </a:spcBef>
              <a:buSzTx/>
              <a:buNone/>
              <a:defRPr sz="798">
                <a:latin typeface="Courier New"/>
                <a:ea typeface="Courier New"/>
                <a:cs typeface="Courier New"/>
                <a:sym typeface="Courier New"/>
              </a:defRPr>
            </a:pPr>
            <a:r>
              <a:t>       &lt;p:return&gt;</a:t>
            </a:r>
          </a:p>
          <a:p>
            <a:pPr marL="0" indent="0" defTabSz="242361">
              <a:lnSpc>
                <a:spcPts val="1900"/>
              </a:lnSpc>
              <a:spcBef>
                <a:spcPts val="0"/>
              </a:spcBef>
              <a:buSzTx/>
              <a:buNone/>
              <a:defRPr sz="798">
                <a:latin typeface="Courier New"/>
                <a:ea typeface="Courier New"/>
                <a:cs typeface="Courier New"/>
                <a:sym typeface="Courier New"/>
              </a:defRPr>
            </a:pPr>
            <a:r>
              <a:t>         &lt;p:arriving&gt;</a:t>
            </a:r>
          </a:p>
          <a:p>
            <a:pPr marL="0" indent="0" defTabSz="242361">
              <a:lnSpc>
                <a:spcPts val="1900"/>
              </a:lnSpc>
              <a:spcBef>
                <a:spcPts val="0"/>
              </a:spcBef>
              <a:buSzTx/>
              <a:buNone/>
              <a:defRPr sz="798">
                <a:latin typeface="Courier New"/>
                <a:ea typeface="Courier New"/>
                <a:cs typeface="Courier New"/>
                <a:sym typeface="Courier New"/>
              </a:defRPr>
            </a:pPr>
            <a:r>
              <a:t>           &lt;p:airportChoices&gt;</a:t>
            </a:r>
          </a:p>
          <a:p>
            <a:pPr marL="0" indent="0" defTabSz="242361">
              <a:lnSpc>
                <a:spcPts val="1900"/>
              </a:lnSpc>
              <a:spcBef>
                <a:spcPts val="0"/>
              </a:spcBef>
              <a:buSzTx/>
              <a:buNone/>
              <a:defRPr sz="798">
                <a:latin typeface="Courier New"/>
                <a:ea typeface="Courier New"/>
                <a:cs typeface="Courier New"/>
                <a:sym typeface="Courier New"/>
              </a:defRPr>
            </a:pPr>
            <a:r>
              <a:t>             JFK LGA EWR</a:t>
            </a:r>
          </a:p>
          <a:p>
            <a:pPr marL="0" indent="0" defTabSz="242361">
              <a:lnSpc>
                <a:spcPts val="1900"/>
              </a:lnSpc>
              <a:spcBef>
                <a:spcPts val="0"/>
              </a:spcBef>
              <a:buSzTx/>
              <a:buNone/>
              <a:defRPr sz="798">
                <a:latin typeface="Courier New"/>
                <a:ea typeface="Courier New"/>
                <a:cs typeface="Courier New"/>
                <a:sym typeface="Courier New"/>
              </a:defRPr>
            </a:pPr>
            <a:r>
              <a:t>           &lt;/p:airportChoices&gt;</a:t>
            </a:r>
          </a:p>
          <a:p>
            <a:pPr marL="0" indent="0" defTabSz="242361">
              <a:lnSpc>
                <a:spcPts val="1900"/>
              </a:lnSpc>
              <a:spcBef>
                <a:spcPts val="0"/>
              </a:spcBef>
              <a:buSzTx/>
              <a:buNone/>
              <a:defRPr sz="798">
                <a:latin typeface="Courier New"/>
                <a:ea typeface="Courier New"/>
                <a:cs typeface="Courier New"/>
                <a:sym typeface="Courier New"/>
              </a:defRPr>
            </a:pPr>
            <a:r>
              <a:t>         &lt;/p:arriving&gt;</a:t>
            </a:r>
          </a:p>
          <a:p>
            <a:pPr marL="0" indent="0" defTabSz="242361">
              <a:lnSpc>
                <a:spcPts val="1900"/>
              </a:lnSpc>
              <a:spcBef>
                <a:spcPts val="0"/>
              </a:spcBef>
              <a:buSzTx/>
              <a:buNone/>
              <a:defRPr sz="798">
                <a:latin typeface="Courier New"/>
                <a:ea typeface="Courier New"/>
                <a:cs typeface="Courier New"/>
                <a:sym typeface="Courier New"/>
              </a:defRPr>
            </a:pPr>
            <a:r>
              <a:t>       &lt;/p:return&gt;</a:t>
            </a:r>
          </a:p>
          <a:p>
            <a:pPr marL="0" indent="0" defTabSz="242361">
              <a:lnSpc>
                <a:spcPts val="1900"/>
              </a:lnSpc>
              <a:spcBef>
                <a:spcPts val="0"/>
              </a:spcBef>
              <a:buSzTx/>
              <a:buNone/>
              <a:defRPr sz="798">
                <a:latin typeface="Courier New"/>
                <a:ea typeface="Courier New"/>
                <a:cs typeface="Courier New"/>
                <a:sym typeface="Courier New"/>
              </a:defRPr>
            </a:pPr>
            <a:r>
              <a:t>      &lt;/p:itineraryClarification&gt;</a:t>
            </a:r>
          </a:p>
          <a:p>
            <a:pPr marL="0" indent="0" defTabSz="242361">
              <a:lnSpc>
                <a:spcPts val="1900"/>
              </a:lnSpc>
              <a:spcBef>
                <a:spcPts val="0"/>
              </a:spcBef>
              <a:buSzTx/>
              <a:buNone/>
              <a:defRPr sz="798">
                <a:latin typeface="Courier New"/>
                <a:ea typeface="Courier New"/>
                <a:cs typeface="Courier New"/>
                <a:sym typeface="Courier New"/>
              </a:defRPr>
            </a:pPr>
            <a:r>
              <a:t>     &lt;/env:Body&gt;</a:t>
            </a:r>
          </a:p>
          <a:p>
            <a:pPr marL="0" indent="0" defTabSz="242361">
              <a:lnSpc>
                <a:spcPts val="1900"/>
              </a:lnSpc>
              <a:spcBef>
                <a:spcPts val="0"/>
              </a:spcBef>
              <a:buSzTx/>
              <a:buNone/>
              <a:defRPr sz="798">
                <a:latin typeface="Courier New"/>
                <a:ea typeface="Courier New"/>
                <a:cs typeface="Courier New"/>
                <a:sym typeface="Courier New"/>
              </a:defRPr>
            </a:pPr>
            <a:r>
              <a:t>    &lt;/env:Envelope&gt;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xfrm>
            <a:off x="646111" y="452719"/>
            <a:ext cx="9404723" cy="744037"/>
          </a:xfrm>
          <a:prstGeom prst="rect">
            <a:avLst/>
          </a:prstGeom>
        </p:spPr>
        <p:txBody>
          <a:bodyPr/>
          <a:lstStyle/>
          <a:p>
            <a:pPr/>
            <a:r>
              <a:t>Service Layer - Overview</a:t>
            </a:r>
          </a:p>
        </p:txBody>
      </p:sp>
      <p:sp>
        <p:nvSpPr>
          <p:cNvPr id="297" name="Shape 297"/>
          <p:cNvSpPr/>
          <p:nvPr>
            <p:ph type="body" idx="1"/>
          </p:nvPr>
        </p:nvSpPr>
        <p:spPr>
          <a:xfrm>
            <a:off x="695400" y="1282212"/>
            <a:ext cx="10873208" cy="5171126"/>
          </a:xfrm>
          <a:prstGeom prst="rect">
            <a:avLst/>
          </a:prstGeom>
        </p:spPr>
        <p:txBody>
          <a:bodyPr/>
          <a:lstStyle/>
          <a:p>
            <a:pPr marL="237012" indent="-237012" defTabSz="316014">
              <a:spcBef>
                <a:spcPts val="600"/>
              </a:spcBef>
              <a:defRPr sz="1400"/>
            </a:pPr>
            <a:r>
              <a:t>Macro Services -</a:t>
            </a:r>
            <a:endParaRPr sz="1300"/>
          </a:p>
          <a:p>
            <a:pPr lvl="1" marL="524498" indent="-208483" defTabSz="316014">
              <a:lnSpc>
                <a:spcPct val="80000"/>
              </a:lnSpc>
              <a:spcBef>
                <a:spcPts val="600"/>
              </a:spcBef>
              <a:buFont typeface="Arial"/>
              <a:buChar char="•"/>
              <a:defRPr sz="1300"/>
            </a:pPr>
            <a:r>
              <a:t>Coarse-grained</a:t>
            </a:r>
          </a:p>
          <a:p>
            <a:pPr lvl="1" marL="535470" indent="-219456" defTabSz="316014">
              <a:lnSpc>
                <a:spcPct val="80000"/>
              </a:lnSpc>
              <a:spcBef>
                <a:spcPts val="600"/>
              </a:spcBef>
              <a:buFont typeface="Arial"/>
              <a:buChar char="•"/>
              <a:defRPr sz="1400"/>
            </a:pPr>
            <a:r>
              <a:t>Similar to Transaction Script</a:t>
            </a:r>
            <a:r>
              <a:rPr>
                <a:latin typeface="Wingdings"/>
                <a:ea typeface="Wingdings"/>
                <a:cs typeface="Wingdings"/>
                <a:sym typeface="Wingdings"/>
              </a:rPr>
              <a:t> &lt;=✇ </a:t>
            </a:r>
            <a:r>
              <a:t>map to use-cases</a:t>
            </a:r>
          </a:p>
          <a:p>
            <a:pPr lvl="1" marL="535470" indent="-219456" defTabSz="316014">
              <a:lnSpc>
                <a:spcPct val="80000"/>
              </a:lnSpc>
              <a:spcBef>
                <a:spcPts val="600"/>
              </a:spcBef>
              <a:buFont typeface="Arial"/>
              <a:buChar char="•"/>
              <a:defRPr sz="1400"/>
            </a:pPr>
            <a:r>
              <a:t>Do not contain domain level logic </a:t>
            </a:r>
            <a:endParaRPr sz="800">
              <a:solidFill>
                <a:srgbClr val="000000"/>
              </a:solidFill>
            </a:endParaRPr>
          </a:p>
          <a:p>
            <a:pPr marL="237012" indent="-237012" defTabSz="316014">
              <a:spcBef>
                <a:spcPts val="600"/>
              </a:spcBef>
              <a:defRPr sz="1400"/>
            </a:pPr>
            <a:r>
              <a:t>Macro Services -</a:t>
            </a:r>
          </a:p>
          <a:p>
            <a:pPr lvl="1" marL="535470" indent="-219456" defTabSz="316014">
              <a:lnSpc>
                <a:spcPct val="80000"/>
              </a:lnSpc>
              <a:spcBef>
                <a:spcPts val="600"/>
              </a:spcBef>
              <a:buFont typeface="Arial"/>
              <a:buChar char="•"/>
              <a:defRPr sz="1400"/>
            </a:pPr>
            <a:r>
              <a:t>Offer specific services to the application and functions to the domain logic </a:t>
            </a:r>
            <a:r>
              <a:rPr sz="1100">
                <a:latin typeface="Arial"/>
                <a:ea typeface="Arial"/>
                <a:cs typeface="Arial"/>
                <a:sym typeface="Arial"/>
              </a:rPr>
              <a:t>- </a:t>
            </a:r>
            <a:r>
              <a:rPr sz="1100"/>
              <a:t>Currency conversion service</a:t>
            </a:r>
            <a:endParaRPr sz="1100"/>
          </a:p>
          <a:p>
            <a:pPr lvl="1" marL="535470" indent="-219456" defTabSz="316014">
              <a:lnSpc>
                <a:spcPct val="80000"/>
              </a:lnSpc>
              <a:spcBef>
                <a:spcPts val="600"/>
              </a:spcBef>
              <a:buFont typeface="Arial"/>
              <a:buChar char="•"/>
              <a:defRPr sz="1400"/>
            </a:pPr>
            <a:r>
              <a:t>Presentation Layer will typically make use of macro services, however, for simple requirements a micro service may be targeted  </a:t>
            </a:r>
          </a:p>
          <a:p>
            <a:pPr marL="237012" indent="-237012" defTabSz="316014">
              <a:spcBef>
                <a:spcPts val="600"/>
              </a:spcBef>
              <a:defRPr sz="1400"/>
            </a:pPr>
            <a:r>
              <a:t>Advantages -</a:t>
            </a:r>
          </a:p>
          <a:p>
            <a:pPr lvl="1" marL="524498" indent="-208483" defTabSz="316014">
              <a:lnSpc>
                <a:spcPct val="80000"/>
              </a:lnSpc>
              <a:spcBef>
                <a:spcPts val="600"/>
              </a:spcBef>
              <a:buFont typeface="Arial"/>
              <a:buChar char="•"/>
              <a:defRPr sz="1300"/>
            </a:pPr>
            <a:r>
              <a:t>Loose-coupling</a:t>
            </a:r>
          </a:p>
          <a:p>
            <a:pPr lvl="1" marL="535470" indent="-219456" defTabSz="316014">
              <a:lnSpc>
                <a:spcPct val="80000"/>
              </a:lnSpc>
              <a:spcBef>
                <a:spcPts val="600"/>
              </a:spcBef>
              <a:buFont typeface="Arial"/>
              <a:buChar char="•"/>
              <a:defRPr sz="1400"/>
            </a:pPr>
            <a:r>
              <a:t>Minimize traffic between Presentation Layer and Business Logical Layer</a:t>
            </a:r>
          </a:p>
          <a:p>
            <a:pPr lvl="1" marL="535470" indent="-219456" defTabSz="316014">
              <a:lnSpc>
                <a:spcPct val="80000"/>
              </a:lnSpc>
              <a:spcBef>
                <a:spcPts val="600"/>
              </a:spcBef>
              <a:buFont typeface="Arial"/>
              <a:buChar char="•"/>
              <a:defRPr sz="1400"/>
            </a:pPr>
            <a:r>
              <a:t>Enables application remoting </a:t>
            </a:r>
          </a:p>
          <a:p>
            <a:pPr marL="237012" indent="-237012" defTabSz="316014">
              <a:lnSpc>
                <a:spcPct val="80000"/>
              </a:lnSpc>
              <a:spcBef>
                <a:spcPts val="600"/>
              </a:spcBef>
              <a:defRPr sz="1400"/>
            </a:pPr>
            <a:r>
              <a:t>Disadvantages -  Overhead for simple systems</a:t>
            </a:r>
          </a:p>
          <a:p>
            <a:pPr marL="237012" indent="-237012" defTabSz="316014">
              <a:spcBef>
                <a:spcPts val="600"/>
              </a:spcBef>
              <a:defRPr sz="1400"/>
            </a:pPr>
            <a:r>
              <a:t>Services may be implemented as web-services, WCF services etc., however, it should also be noted that the Service Layer may be implemented as a set of standard classes.</a:t>
            </a:r>
          </a:p>
          <a:p>
            <a:pPr marL="237012" indent="-237012" defTabSz="316014">
              <a:spcBef>
                <a:spcPts val="600"/>
              </a:spcBef>
              <a:defRPr sz="1400"/>
            </a:pPr>
            <a:r>
              <a:t>Services can be grouped logically, e.g., CustomerService</a:t>
            </a:r>
          </a:p>
          <a:p>
            <a:pPr marL="237012" indent="-237012" defTabSz="316014">
              <a:spcBef>
                <a:spcPts val="600"/>
              </a:spcBef>
              <a:defRPr sz="1400"/>
            </a:pPr>
            <a:r>
              <a:t>Each service layer class should implement an interface.</a:t>
            </a:r>
          </a:p>
          <a:p>
            <a:pPr marL="237012" indent="-237012" defTabSz="316014">
              <a:spcBef>
                <a:spcPts val="600"/>
              </a:spcBef>
              <a:defRPr sz="1400"/>
            </a:pPr>
            <a:r>
              <a:t>Can be implemented using The Remote Façade Pattern - Use where you would like consistency between existing APIs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646111" y="452719"/>
            <a:ext cx="9404723" cy="744037"/>
          </a:xfrm>
          <a:prstGeom prst="rect">
            <a:avLst/>
          </a:prstGeom>
        </p:spPr>
        <p:txBody>
          <a:bodyPr/>
          <a:lstStyle>
            <a:lvl1pPr defTabSz="320038">
              <a:defRPr sz="2900"/>
            </a:lvl1pPr>
          </a:lstStyle>
          <a:p>
            <a:pPr/>
            <a:r>
              <a:t>Service Layer - Service Oriented Architecture (SOA)</a:t>
            </a:r>
          </a:p>
        </p:txBody>
      </p:sp>
      <p:sp>
        <p:nvSpPr>
          <p:cNvPr id="300" name="Shape 300"/>
          <p:cNvSpPr/>
          <p:nvPr>
            <p:ph type="body" idx="1"/>
          </p:nvPr>
        </p:nvSpPr>
        <p:spPr>
          <a:xfrm>
            <a:off x="695400" y="1282212"/>
            <a:ext cx="10873208" cy="5171126"/>
          </a:xfrm>
          <a:prstGeom prst="rect">
            <a:avLst/>
          </a:prstGeom>
        </p:spPr>
        <p:txBody>
          <a:bodyPr/>
          <a:lstStyle/>
          <a:p>
            <a:pPr marL="220553" indent="-220553" defTabSz="294070">
              <a:spcBef>
                <a:spcPts val="600"/>
              </a:spcBef>
              <a:defRPr sz="1300"/>
            </a:pPr>
            <a:r>
              <a:t>Service Orientation envisages the software architecture as providing a set of interoperable services that can be composed together to support business processes.</a:t>
            </a:r>
          </a:p>
          <a:p>
            <a:pPr lvl="1" marL="498286" indent="-204215" defTabSz="294070">
              <a:lnSpc>
                <a:spcPct val="80000"/>
              </a:lnSpc>
              <a:spcBef>
                <a:spcPts val="600"/>
              </a:spcBef>
              <a:buFont typeface="Arial"/>
              <a:buChar char="•"/>
              <a:defRPr sz="1300"/>
            </a:pPr>
            <a:r>
              <a:t>SOA promotes a loosely-coupled architecture</a:t>
            </a:r>
          </a:p>
          <a:p>
            <a:pPr lvl="1" marL="498286" indent="-204215" defTabSz="294070">
              <a:lnSpc>
                <a:spcPct val="80000"/>
              </a:lnSpc>
              <a:spcBef>
                <a:spcPts val="600"/>
              </a:spcBef>
              <a:buFont typeface="Arial"/>
              <a:buChar char="•"/>
              <a:defRPr sz="1300"/>
            </a:pPr>
            <a:r>
              <a:t>SOA often incorporates open standards</a:t>
            </a:r>
          </a:p>
          <a:p>
            <a:pPr lvl="1" marL="498286" indent="-204215" defTabSz="294070">
              <a:lnSpc>
                <a:spcPct val="80000"/>
              </a:lnSpc>
              <a:spcBef>
                <a:spcPts val="600"/>
              </a:spcBef>
              <a:buFont typeface="Arial"/>
              <a:buChar char="•"/>
              <a:defRPr sz="1300"/>
            </a:pPr>
            <a:r>
              <a:t>SOA is a design paradigm for service design in general – not isolated to an application’s Service Layer </a:t>
            </a:r>
            <a:endParaRPr sz="800">
              <a:solidFill>
                <a:srgbClr val="000000"/>
              </a:solidFill>
            </a:endParaRPr>
          </a:p>
          <a:p>
            <a:pPr marL="220553" indent="-220553" defTabSz="294070">
              <a:lnSpc>
                <a:spcPct val="80000"/>
              </a:lnSpc>
              <a:spcBef>
                <a:spcPts val="600"/>
              </a:spcBef>
              <a:defRPr b="1" sz="1300" u="sng"/>
            </a:pPr>
            <a:r>
              <a:t>SOA Principles </a:t>
            </a:r>
            <a:endParaRPr sz="800">
              <a:solidFill>
                <a:srgbClr val="000000"/>
              </a:solidFill>
            </a:endParaRPr>
          </a:p>
          <a:p>
            <a:pPr marL="179136" indent="-179136" defTabSz="294070">
              <a:lnSpc>
                <a:spcPct val="80000"/>
              </a:lnSpc>
              <a:spcBef>
                <a:spcPts val="600"/>
              </a:spcBef>
              <a:buClrTx/>
              <a:buSzPct val="100000"/>
              <a:buFontTx/>
              <a:buAutoNum type="arabicPeriod" startAt="1"/>
              <a:defRPr b="1" sz="1300"/>
            </a:pPr>
            <a:r>
              <a:t>Boundaries are explicit</a:t>
            </a:r>
          </a:p>
          <a:p>
            <a:pPr lvl="1" marL="498286" indent="-204215" defTabSz="294070">
              <a:lnSpc>
                <a:spcPct val="80000"/>
              </a:lnSpc>
              <a:spcBef>
                <a:spcPts val="600"/>
              </a:spcBef>
              <a:buFont typeface="Arial"/>
              <a:buChar char="•"/>
              <a:defRPr sz="1300"/>
            </a:pPr>
            <a:r>
              <a:t>Interaction with the service occurs through a public interface which acts as a clear explicit contract </a:t>
            </a:r>
            <a:endParaRPr sz="800">
              <a:solidFill>
                <a:srgbClr val="000000"/>
              </a:solidFill>
            </a:endParaRPr>
          </a:p>
          <a:p>
            <a:pPr lvl="1" marL="498286" indent="-204215" defTabSz="294070">
              <a:lnSpc>
                <a:spcPct val="80000"/>
              </a:lnSpc>
              <a:spcBef>
                <a:spcPts val="600"/>
              </a:spcBef>
              <a:buFont typeface="Arial"/>
              <a:buChar char="•"/>
              <a:defRPr sz="1300"/>
            </a:pPr>
            <a:r>
              <a:t>Interface should be as simple as possible</a:t>
            </a:r>
          </a:p>
          <a:p>
            <a:pPr lvl="1" marL="498286" indent="-204215" defTabSz="294070">
              <a:lnSpc>
                <a:spcPct val="80000"/>
              </a:lnSpc>
              <a:spcBef>
                <a:spcPts val="600"/>
              </a:spcBef>
              <a:buFont typeface="Arial"/>
              <a:buChar char="•"/>
              <a:defRPr sz="1300"/>
            </a:pPr>
            <a:r>
              <a:t>Usage of message based semantics (rather than RPC) </a:t>
            </a:r>
          </a:p>
          <a:p>
            <a:pPr marL="179136" indent="-179136" defTabSz="294070">
              <a:lnSpc>
                <a:spcPct val="80000"/>
              </a:lnSpc>
              <a:spcBef>
                <a:spcPts val="600"/>
              </a:spcBef>
              <a:buClrTx/>
              <a:buSzPct val="100000"/>
              <a:buFontTx/>
              <a:buAutoNum type="arabicPeriod" startAt="1"/>
              <a:defRPr b="1" sz="1300"/>
            </a:pPr>
            <a:r>
              <a:t>Services are autonomous</a:t>
            </a:r>
          </a:p>
          <a:p>
            <a:pPr lvl="1" marL="498286" indent="-204215" defTabSz="294070">
              <a:lnSpc>
                <a:spcPct val="80000"/>
              </a:lnSpc>
              <a:spcBef>
                <a:spcPts val="600"/>
              </a:spcBef>
              <a:buFont typeface="Arial"/>
              <a:buChar char="•"/>
              <a:defRPr sz="1300"/>
            </a:pPr>
            <a:r>
              <a:t>Each service is deployed, managed, and versioned independent of the system in which it is deployed and consumed</a:t>
            </a:r>
          </a:p>
          <a:p>
            <a:pPr lvl="1" marL="498286" indent="-204215" defTabSz="294070">
              <a:lnSpc>
                <a:spcPct val="80000"/>
              </a:lnSpc>
              <a:spcBef>
                <a:spcPts val="600"/>
              </a:spcBef>
              <a:buFont typeface="Arial"/>
              <a:buChar char="•"/>
              <a:defRPr sz="1300"/>
            </a:pPr>
            <a:r>
              <a:t>Loosely-coupled</a:t>
            </a:r>
          </a:p>
          <a:p>
            <a:pPr lvl="1" marL="498286" indent="-204215" defTabSz="294070">
              <a:lnSpc>
                <a:spcPct val="80000"/>
              </a:lnSpc>
              <a:spcBef>
                <a:spcPts val="600"/>
              </a:spcBef>
              <a:buFont typeface="Arial"/>
              <a:buChar char="•"/>
              <a:defRPr sz="1300"/>
            </a:pPr>
            <a:r>
              <a:t>Communicates with other services via contract based messaging and policies </a:t>
            </a:r>
          </a:p>
          <a:p>
            <a:pPr marL="179136" indent="-179136" defTabSz="294070">
              <a:lnSpc>
                <a:spcPct val="80000"/>
              </a:lnSpc>
              <a:spcBef>
                <a:spcPts val="600"/>
              </a:spcBef>
              <a:buClrTx/>
              <a:buSzPct val="100000"/>
              <a:buFontTx/>
              <a:buAutoNum type="arabicPeriod" startAt="1"/>
              <a:defRPr b="1" sz="1300"/>
            </a:pPr>
            <a:r>
              <a:t>Use contracts, not classes</a:t>
            </a:r>
          </a:p>
          <a:p>
            <a:pPr lvl="1" marL="498286" indent="-204215" defTabSz="294070">
              <a:lnSpc>
                <a:spcPct val="80000"/>
              </a:lnSpc>
              <a:spcBef>
                <a:spcPts val="600"/>
              </a:spcBef>
              <a:buFont typeface="Arial"/>
              <a:buChar char="•"/>
              <a:defRPr sz="1300"/>
            </a:pPr>
            <a:r>
              <a:t>No platform specific details can cross the service boundary </a:t>
            </a:r>
            <a:endParaRPr sz="800">
              <a:solidFill>
                <a:srgbClr val="000000"/>
              </a:solidFill>
            </a:endParaRPr>
          </a:p>
          <a:p>
            <a:pPr lvl="1" marL="498286" indent="-204215" defTabSz="294070">
              <a:lnSpc>
                <a:spcPct val="80000"/>
              </a:lnSpc>
              <a:spcBef>
                <a:spcPts val="600"/>
              </a:spcBef>
              <a:buFont typeface="Arial"/>
              <a:buChar char="•"/>
              <a:defRPr sz="1300"/>
            </a:pPr>
            <a:r>
              <a:t>Data exchange via XML strings</a:t>
            </a:r>
          </a:p>
          <a:p>
            <a:pPr lvl="1" marL="498286" indent="-204215" defTabSz="294070">
              <a:lnSpc>
                <a:spcPct val="80000"/>
              </a:lnSpc>
              <a:spcBef>
                <a:spcPts val="600"/>
              </a:spcBef>
              <a:buFont typeface="Arial"/>
              <a:buChar char="•"/>
              <a:defRPr sz="1300"/>
            </a:pPr>
            <a:r>
              <a:t>Service definition includes a service contract and data contracts </a:t>
            </a:r>
          </a:p>
          <a:p>
            <a:pPr marL="179136" indent="-179136" defTabSz="294070">
              <a:lnSpc>
                <a:spcPct val="80000"/>
              </a:lnSpc>
              <a:spcBef>
                <a:spcPts val="600"/>
              </a:spcBef>
              <a:buClrTx/>
              <a:buSzPct val="100000"/>
              <a:buFontTx/>
              <a:buAutoNum type="arabicPeriod" startAt="1"/>
              <a:defRPr b="1" sz="1300"/>
            </a:pPr>
            <a:r>
              <a:t>Compatibility is based on policy</a:t>
            </a:r>
          </a:p>
          <a:p>
            <a:pPr lvl="1" marL="498286" indent="-204215" defTabSz="294070">
              <a:lnSpc>
                <a:spcPct val="80000"/>
              </a:lnSpc>
              <a:spcBef>
                <a:spcPts val="600"/>
              </a:spcBef>
              <a:buFont typeface="Arial"/>
              <a:buChar char="•"/>
              <a:defRPr sz="1300"/>
            </a:pPr>
            <a:r>
              <a:t>Consumers of services should be able to determine a services capabilities </a:t>
            </a:r>
            <a:endParaRPr sz="800">
              <a:solidFill>
                <a:srgbClr val="000000"/>
              </a:solidFill>
            </a:endParaRPr>
          </a:p>
          <a:p>
            <a:pPr lvl="1" marL="498286" indent="-204215" defTabSz="294070">
              <a:lnSpc>
                <a:spcPct val="80000"/>
              </a:lnSpc>
              <a:spcBef>
                <a:spcPts val="600"/>
              </a:spcBef>
              <a:buFont typeface="Arial"/>
              <a:buChar char="•"/>
              <a:defRPr sz="1300"/>
            </a:pPr>
            <a:r>
              <a:t>Compatibility should be exposed via publicly accessible and standard policy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646111" y="452719"/>
            <a:ext cx="9404723" cy="744037"/>
          </a:xfrm>
          <a:prstGeom prst="rect">
            <a:avLst/>
          </a:prstGeom>
        </p:spPr>
        <p:txBody>
          <a:bodyPr/>
          <a:lstStyle/>
          <a:p>
            <a:pPr/>
            <a:r>
              <a:t>Applications Servers (AppServer)</a:t>
            </a:r>
          </a:p>
        </p:txBody>
      </p:sp>
      <p:sp>
        <p:nvSpPr>
          <p:cNvPr id="303" name="Shape 303"/>
          <p:cNvSpPr/>
          <p:nvPr>
            <p:ph type="body" idx="1"/>
          </p:nvPr>
        </p:nvSpPr>
        <p:spPr>
          <a:xfrm>
            <a:off x="695400" y="1282212"/>
            <a:ext cx="10873208" cy="5171126"/>
          </a:xfrm>
          <a:prstGeom prst="rect">
            <a:avLst/>
          </a:prstGeom>
        </p:spPr>
        <p:txBody>
          <a:bodyPr/>
          <a:lstStyle/>
          <a:p>
            <a:pPr marL="316016" indent="-316016" defTabSz="421353">
              <a:spcBef>
                <a:spcPts val="800"/>
              </a:spcBef>
              <a:defRPr sz="1900"/>
            </a:pPr>
            <a:r>
              <a:t>Application server is a program that handles all application operations between users and an organization's backend business applications or databases </a:t>
            </a:r>
            <a:endParaRPr sz="1100">
              <a:solidFill>
                <a:srgbClr val="000000"/>
              </a:solidFill>
            </a:endParaRPr>
          </a:p>
          <a:p>
            <a:pPr marL="316016" indent="-316016" defTabSz="421353">
              <a:spcBef>
                <a:spcPts val="800"/>
              </a:spcBef>
              <a:defRPr sz="1900"/>
            </a:pPr>
            <a:r>
              <a:t>Popular types of application servers, fall into three categories:</a:t>
            </a:r>
          </a:p>
          <a:p>
            <a:pPr lvl="1" marL="713961" indent="-292606" defTabSz="421353">
              <a:lnSpc>
                <a:spcPct val="80000"/>
              </a:lnSpc>
              <a:spcBef>
                <a:spcPts val="800"/>
              </a:spcBef>
              <a:buFont typeface="Arial"/>
              <a:buChar char="•"/>
              <a:defRPr sz="1900"/>
            </a:pPr>
            <a:r>
              <a:t>Java-based, including Oracle WebLogic and IBM WebSphere</a:t>
            </a:r>
          </a:p>
          <a:p>
            <a:pPr lvl="1" marL="713961" indent="-292606" defTabSz="421353">
              <a:lnSpc>
                <a:spcPct val="80000"/>
              </a:lnSpc>
              <a:spcBef>
                <a:spcPts val="800"/>
              </a:spcBef>
              <a:buFont typeface="Arial"/>
              <a:buChar char="•"/>
              <a:defRPr sz="1900"/>
            </a:pPr>
            <a:r>
              <a:t>Microsoft Windows Server-based</a:t>
            </a:r>
          </a:p>
          <a:p>
            <a:pPr lvl="1" marL="713961" indent="-292606" defTabSz="421353">
              <a:lnSpc>
                <a:spcPct val="80000"/>
              </a:lnSpc>
              <a:spcBef>
                <a:spcPts val="800"/>
              </a:spcBef>
              <a:buFont typeface="Arial"/>
              <a:buChar char="•"/>
              <a:defRPr sz="1900"/>
            </a:pPr>
            <a:r>
              <a:t>others, often built using open source technologies</a:t>
            </a:r>
          </a:p>
          <a:p>
            <a:pPr marL="316016" indent="-316016" defTabSz="421353">
              <a:lnSpc>
                <a:spcPct val="80000"/>
              </a:lnSpc>
              <a:spcBef>
                <a:spcPts val="800"/>
              </a:spcBef>
              <a:defRPr sz="1900"/>
            </a:pPr>
            <a:r>
              <a:t>The purpose of an application server is to provide software abstractions for commonly used services </a:t>
            </a:r>
            <a:endParaRPr sz="1100">
              <a:solidFill>
                <a:srgbClr val="000000"/>
              </a:solidFill>
            </a:endParaRPr>
          </a:p>
          <a:p>
            <a:pPr marL="316016" indent="-316016" defTabSz="421353">
              <a:lnSpc>
                <a:spcPct val="80000"/>
              </a:lnSpc>
              <a:spcBef>
                <a:spcPts val="800"/>
              </a:spcBef>
              <a:defRPr sz="1900"/>
            </a:pPr>
            <a:r>
              <a:t>Many application servers accept network requests from Web browsers and manage connections to large databases </a:t>
            </a:r>
            <a:endParaRPr sz="1100">
              <a:solidFill>
                <a:srgbClr val="000000"/>
              </a:solidFill>
            </a:endParaRPr>
          </a:p>
          <a:p>
            <a:pPr marL="316016" indent="-316016" defTabSz="421353">
              <a:lnSpc>
                <a:spcPct val="80000"/>
              </a:lnSpc>
              <a:spcBef>
                <a:spcPts val="800"/>
              </a:spcBef>
              <a:defRPr sz="1900"/>
            </a:pPr>
            <a:r>
              <a:t>Typically found in business environments, application servers often run on the same network hardware as Web servers </a:t>
            </a:r>
            <a:endParaRPr sz="1100">
              <a:solidFill>
                <a:srgbClr val="000000"/>
              </a:solidFill>
            </a:endParaRPr>
          </a:p>
          <a:p>
            <a:pPr marL="316016" indent="-316016" defTabSz="421353">
              <a:lnSpc>
                <a:spcPct val="80000"/>
              </a:lnSpc>
              <a:spcBef>
                <a:spcPts val="800"/>
              </a:spcBef>
              <a:defRPr sz="1900"/>
            </a:pPr>
            <a:r>
              <a:t>Application server support for the presentation layer is what differentiates app servers from other types of middleware</a:t>
            </a:r>
          </a:p>
          <a:p>
            <a:pPr marL="316016" indent="-316016" defTabSz="421353">
              <a:lnSpc>
                <a:spcPct val="80000"/>
              </a:lnSpc>
              <a:spcBef>
                <a:spcPts val="800"/>
              </a:spcBef>
              <a:defRPr sz="1900"/>
            </a:pPr>
            <a:r>
              <a:t>Applications Servers are middleware</a:t>
            </a:r>
            <a:r>
              <a:rPr b="1"/>
              <a:t> </a:t>
            </a:r>
            <a:r>
              <a:t>for Web Applications</a:t>
            </a:r>
          </a:p>
          <a:p>
            <a:pPr marL="316016" indent="-316016" defTabSz="421353">
              <a:lnSpc>
                <a:spcPct val="80000"/>
              </a:lnSpc>
              <a:spcBef>
                <a:spcPts val="800"/>
              </a:spcBef>
              <a:defRPr sz="1900"/>
            </a:pPr>
            <a:r>
              <a:t>The Web is the primary access channel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646111" y="452719"/>
            <a:ext cx="9404723" cy="744037"/>
          </a:xfrm>
          <a:prstGeom prst="rect">
            <a:avLst/>
          </a:prstGeom>
        </p:spPr>
        <p:txBody>
          <a:bodyPr/>
          <a:lstStyle/>
          <a:p>
            <a:pPr/>
            <a:r>
              <a:t>Web Service / Web of Services</a:t>
            </a:r>
          </a:p>
        </p:txBody>
      </p:sp>
      <p:sp>
        <p:nvSpPr>
          <p:cNvPr id="306" name="Shape 306"/>
          <p:cNvSpPr/>
          <p:nvPr>
            <p:ph type="body" idx="1"/>
          </p:nvPr>
        </p:nvSpPr>
        <p:spPr>
          <a:xfrm>
            <a:off x="695400" y="1282212"/>
            <a:ext cx="10873208" cy="5171126"/>
          </a:xfrm>
          <a:prstGeom prst="rect">
            <a:avLst/>
          </a:prstGeom>
        </p:spPr>
        <p:txBody>
          <a:bodyPr/>
          <a:lstStyle/>
          <a:p>
            <a:pPr marL="266639" indent="-266639" defTabSz="355517">
              <a:spcBef>
                <a:spcPts val="700"/>
              </a:spcBef>
              <a:defRPr sz="1600"/>
            </a:pPr>
            <a:r>
              <a:t>A service is software component at network-accessible endpoint. A Web service is a service accessible using common Web standards</a:t>
            </a:r>
          </a:p>
          <a:p>
            <a:pPr lvl="1" marL="602404" indent="-246888" defTabSz="355517">
              <a:lnSpc>
                <a:spcPct val="80000"/>
              </a:lnSpc>
              <a:spcBef>
                <a:spcPts val="700"/>
              </a:spcBef>
              <a:buFont typeface="Arial"/>
              <a:buChar char="•"/>
              <a:defRPr sz="1600"/>
            </a:pPr>
            <a:r>
              <a:t>Big servicesti SOAP, WSDL, UDDI</a:t>
            </a:r>
          </a:p>
          <a:p>
            <a:pPr lvl="1" marL="602404" indent="-246888" defTabSz="355517">
              <a:lnSpc>
                <a:spcPct val="80000"/>
              </a:lnSpc>
              <a:spcBef>
                <a:spcPts val="700"/>
              </a:spcBef>
              <a:buFont typeface="Arial"/>
              <a:buChar char="•"/>
              <a:defRPr sz="1600"/>
            </a:pPr>
            <a:r>
              <a:t>Light servicesti REST, HTTP, JSON</a:t>
            </a:r>
          </a:p>
          <a:p>
            <a:pPr marL="266639" indent="-266639" defTabSz="355517">
              <a:spcBef>
                <a:spcPts val="700"/>
              </a:spcBef>
              <a:defRPr sz="1600"/>
            </a:pPr>
            <a:r>
              <a:t>A Web service is a software system designed to support interoperable machine-to-machine interaction over a network. </a:t>
            </a:r>
            <a:endParaRPr sz="900">
              <a:solidFill>
                <a:srgbClr val="000000"/>
              </a:solidFill>
            </a:endParaRPr>
          </a:p>
          <a:p>
            <a:pPr marL="266639" indent="-266639" defTabSz="355517">
              <a:spcBef>
                <a:spcPts val="700"/>
              </a:spcBef>
              <a:defRPr sz="1600"/>
            </a:pPr>
            <a:r>
              <a:t>It has an interface described in a machine-process able format (specifically WSDL). Other systems interact with the Web service in a manner prescribed by its description using SOAP messages, typically conveyed using HTTP with an XML serialization in conjunction with other Web-related standards</a:t>
            </a:r>
          </a:p>
          <a:p>
            <a:pPr marL="266639" indent="-266639" defTabSz="355517">
              <a:spcBef>
                <a:spcPts val="700"/>
              </a:spcBef>
              <a:defRPr sz="1600"/>
            </a:pPr>
            <a:r>
              <a:t>Web of Services refers to message-based design frequently found on the Web and in enterprise software </a:t>
            </a:r>
            <a:endParaRPr sz="900">
              <a:solidFill>
                <a:srgbClr val="000000"/>
              </a:solidFill>
            </a:endParaRPr>
          </a:p>
          <a:p>
            <a:pPr marL="266639" indent="-266639" defTabSz="355517">
              <a:spcBef>
                <a:spcPts val="700"/>
              </a:spcBef>
              <a:defRPr sz="1600"/>
            </a:pPr>
            <a:r>
              <a:t>The Web of Services is based on technologies such as HTTP, XML, SOAP, WSDL, SPARQL and others - W3C</a:t>
            </a:r>
            <a:endParaRPr sz="900">
              <a:solidFill>
                <a:srgbClr val="000000"/>
              </a:solidFill>
            </a:endParaRPr>
          </a:p>
          <a:p>
            <a:pPr marL="266639" indent="-266639" defTabSz="355517">
              <a:spcBef>
                <a:spcPts val="700"/>
              </a:spcBef>
              <a:defRPr sz="1600"/>
            </a:pPr>
            <a:r>
              <a:t>Other systems interact with the Web service in a manner prescribed by its interface using messages, which may be enclosed in a SOAP envelope of follow a REST approach</a:t>
            </a:r>
          </a:p>
          <a:p>
            <a:pPr marL="266639" indent="-266639" defTabSz="355517">
              <a:spcBef>
                <a:spcPts val="700"/>
              </a:spcBef>
              <a:defRPr sz="1600"/>
            </a:pPr>
            <a:r>
              <a:t>These messages are typically conveyed using HTTP, and normally comprise XML with other Web-standards </a:t>
            </a:r>
            <a:endParaRPr sz="900">
              <a:solidFill>
                <a:srgbClr val="000000"/>
              </a:solidFill>
            </a:endParaRPr>
          </a:p>
          <a:p>
            <a:pPr marL="266639" indent="-266639" defTabSz="355517">
              <a:spcBef>
                <a:spcPts val="700"/>
              </a:spcBef>
              <a:defRPr sz="1600"/>
            </a:pPr>
            <a:r>
              <a:t>Model of the web is that everything is a resource. Resources have names (URIs) and a location (URL) </a:t>
            </a:r>
            <a:endParaRPr sz="900">
              <a:solidFill>
                <a:srgbClr val="000000"/>
              </a:solidFill>
            </a:endParaRPr>
          </a:p>
          <a:p>
            <a:pPr marL="266639" indent="-266639" defTabSz="355517">
              <a:spcBef>
                <a:spcPts val="700"/>
              </a:spcBef>
              <a:defRPr sz="1600"/>
            </a:pPr>
            <a:r>
              <a:t>A Web client can use the information in a URL to locate and retrieve its associated resource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646111" y="452719"/>
            <a:ext cx="9404723" cy="744037"/>
          </a:xfrm>
          <a:prstGeom prst="rect">
            <a:avLst/>
          </a:prstGeom>
        </p:spPr>
        <p:txBody>
          <a:bodyPr/>
          <a:lstStyle/>
          <a:p>
            <a:pPr/>
            <a:r>
              <a:t>Service Oriented Architecture - SOA</a:t>
            </a:r>
          </a:p>
        </p:txBody>
      </p:sp>
      <p:sp>
        <p:nvSpPr>
          <p:cNvPr id="309" name="Shape 309"/>
          <p:cNvSpPr/>
          <p:nvPr>
            <p:ph type="body" idx="1"/>
          </p:nvPr>
        </p:nvSpPr>
        <p:spPr>
          <a:xfrm>
            <a:off x="695400" y="1282212"/>
            <a:ext cx="10873208" cy="5171126"/>
          </a:xfrm>
          <a:prstGeom prst="rect">
            <a:avLst/>
          </a:prstGeom>
        </p:spPr>
        <p:txBody>
          <a:bodyPr/>
          <a:lstStyle/>
          <a:p>
            <a:pPr marL="283097" indent="-283097" defTabSz="377463">
              <a:spcBef>
                <a:spcPts val="700"/>
              </a:spcBef>
              <a:defRPr sz="1700"/>
            </a:pPr>
            <a:r>
              <a:t>SOA is based on the notion of externally provided services </a:t>
            </a:r>
            <a:endParaRPr sz="1000">
              <a:solidFill>
                <a:srgbClr val="000000"/>
              </a:solidFill>
            </a:endParaRPr>
          </a:p>
          <a:p>
            <a:pPr marL="283097" indent="-283097" defTabSz="377463">
              <a:spcBef>
                <a:spcPts val="700"/>
              </a:spcBef>
              <a:defRPr sz="1700"/>
            </a:pPr>
            <a:r>
              <a:t>A web service is a standard approach to making a reusable component available and accessible across the web </a:t>
            </a:r>
            <a:endParaRPr sz="1000">
              <a:solidFill>
                <a:srgbClr val="000000"/>
              </a:solidFill>
            </a:endParaRPr>
          </a:p>
          <a:p>
            <a:pPr marL="283097" indent="-283097" defTabSz="377463">
              <a:spcBef>
                <a:spcPts val="700"/>
              </a:spcBef>
              <a:defRPr sz="1700"/>
            </a:pPr>
            <a:r>
              <a:t>Service provision is independent of the application using the service </a:t>
            </a:r>
            <a:endParaRPr sz="1000">
              <a:solidFill>
                <a:srgbClr val="000000"/>
              </a:solidFill>
            </a:endParaRPr>
          </a:p>
          <a:p>
            <a:pPr marL="283097" indent="-283097" defTabSz="377463">
              <a:spcBef>
                <a:spcPts val="700"/>
              </a:spcBef>
              <a:defRPr sz="1700"/>
            </a:pPr>
            <a:r>
              <a:t>A generic service: </a:t>
            </a:r>
            <a:r>
              <a:rPr>
                <a:latin typeface="Arial"/>
                <a:ea typeface="Arial"/>
                <a:cs typeface="Arial"/>
                <a:sym typeface="Arial"/>
              </a:rPr>
              <a:t>–</a:t>
            </a:r>
            <a:r>
              <a:rPr>
                <a:latin typeface="+mj-lt"/>
                <a:ea typeface="+mj-ea"/>
                <a:cs typeface="+mj-cs"/>
                <a:sym typeface="Helvetica"/>
              </a:rPr>
              <a:t> </a:t>
            </a:r>
            <a:r>
              <a:t>An act or performance offered by one party to another. Although the process may be tied to a physical product, the performance is essentially intangible and does not normally result in the ownership of any of the factors of the product</a:t>
            </a:r>
          </a:p>
          <a:p>
            <a:pPr marL="283097" indent="-283097" defTabSz="377463">
              <a:spcBef>
                <a:spcPts val="700"/>
              </a:spcBef>
              <a:defRPr sz="1700"/>
            </a:pPr>
            <a:r>
              <a:t>Based upon the interactions between three primary roles: service provider, service registry, and service requestor </a:t>
            </a:r>
            <a:endParaRPr sz="1000">
              <a:solidFill>
                <a:srgbClr val="000000"/>
              </a:solidFill>
            </a:endParaRPr>
          </a:p>
          <a:p>
            <a:pPr marL="283097" indent="-283097" defTabSz="377463">
              <a:spcBef>
                <a:spcPts val="700"/>
              </a:spcBef>
              <a:defRPr sz="1700"/>
            </a:pPr>
            <a:r>
              <a:t>These roles interact using publish, find, and bind operations </a:t>
            </a:r>
            <a:endParaRPr sz="1000">
              <a:solidFill>
                <a:srgbClr val="000000"/>
              </a:solidFill>
            </a:endParaRPr>
          </a:p>
          <a:p>
            <a:pPr marL="283097" indent="-283097" defTabSz="377463">
              <a:spcBef>
                <a:spcPts val="700"/>
              </a:spcBef>
              <a:defRPr sz="1700"/>
            </a:pPr>
            <a:r>
              <a:t>The service provider is the business that provides access to the Web service and publishes the service description in a service registry </a:t>
            </a:r>
            <a:endParaRPr sz="1000">
              <a:solidFill>
                <a:srgbClr val="000000"/>
              </a:solidFill>
            </a:endParaRPr>
          </a:p>
          <a:p>
            <a:pPr marL="283097" indent="-283097" defTabSz="377463">
              <a:spcBef>
                <a:spcPts val="700"/>
              </a:spcBef>
              <a:defRPr sz="1700"/>
            </a:pPr>
            <a:r>
              <a:t>The service requestor finds the service description in a service registry and uses the information in the description to bind to a service </a:t>
            </a:r>
            <a:endParaRPr sz="1000">
              <a:solidFill>
                <a:srgbClr val="000000"/>
              </a:solidFill>
            </a:endParaRPr>
          </a:p>
          <a:p>
            <a:pPr marL="283097" indent="-283097" defTabSz="377463">
              <a:spcBef>
                <a:spcPts val="700"/>
              </a:spcBef>
              <a:defRPr sz="1700"/>
            </a:pPr>
            <a:r>
              <a:t>In our image of the Web services architecture, the service registry provides a centralized location for storing service descriptions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646111" y="452719"/>
            <a:ext cx="9404723" cy="744037"/>
          </a:xfrm>
          <a:prstGeom prst="rect">
            <a:avLst/>
          </a:prstGeom>
        </p:spPr>
        <p:txBody>
          <a:bodyPr/>
          <a:lstStyle/>
          <a:p>
            <a:pPr/>
            <a:r>
              <a:t>Service Oriented Architecture - SOA</a:t>
            </a:r>
          </a:p>
        </p:txBody>
      </p:sp>
      <p:sp>
        <p:nvSpPr>
          <p:cNvPr id="312" name="Shape 312"/>
          <p:cNvSpPr/>
          <p:nvPr>
            <p:ph type="body" idx="1"/>
          </p:nvPr>
        </p:nvSpPr>
        <p:spPr>
          <a:xfrm>
            <a:off x="695400" y="1282212"/>
            <a:ext cx="10873208" cy="5171126"/>
          </a:xfrm>
          <a:prstGeom prst="rect">
            <a:avLst/>
          </a:prstGeom>
        </p:spPr>
        <p:txBody>
          <a:bodyPr/>
          <a:lstStyle/>
          <a:p>
            <a:pPr marL="0" indent="0" defTabSz="342350">
              <a:spcBef>
                <a:spcPts val="700"/>
              </a:spcBef>
              <a:buSzTx/>
              <a:buNone/>
              <a:defRPr b="1" sz="1500"/>
            </a:pPr>
            <a:r>
              <a:t>Characteristics:</a:t>
            </a:r>
          </a:p>
          <a:p>
            <a:pPr marL="256763" indent="-256763" defTabSz="342350">
              <a:spcBef>
                <a:spcPts val="700"/>
              </a:spcBef>
              <a:defRPr sz="1500"/>
            </a:pPr>
            <a:r>
              <a:t>Service provider defines how many users may be authorized to use it</a:t>
            </a:r>
          </a:p>
          <a:p>
            <a:pPr marL="256763" indent="-256763" defTabSz="342350">
              <a:spcBef>
                <a:spcPts val="700"/>
              </a:spcBef>
              <a:defRPr sz="1500"/>
            </a:pPr>
            <a:r>
              <a:t>No shared objects or shared states </a:t>
            </a:r>
            <a:endParaRPr sz="900">
              <a:solidFill>
                <a:srgbClr val="000000"/>
              </a:solidFill>
            </a:endParaRPr>
          </a:p>
          <a:p>
            <a:pPr marL="256763" indent="-256763" defTabSz="342350">
              <a:spcBef>
                <a:spcPts val="700"/>
              </a:spcBef>
              <a:defRPr sz="1500"/>
            </a:pPr>
            <a:r>
              <a:t>Potentially, run-time binding </a:t>
            </a:r>
            <a:endParaRPr sz="900">
              <a:solidFill>
                <a:srgbClr val="000000"/>
              </a:solidFill>
            </a:endParaRPr>
          </a:p>
          <a:p>
            <a:pPr marL="256763" indent="-256763" defTabSz="342350">
              <a:spcBef>
                <a:spcPts val="700"/>
              </a:spcBef>
              <a:defRPr sz="1500"/>
            </a:pPr>
            <a:r>
              <a:t>Opportunistic construction of new services through composition </a:t>
            </a:r>
            <a:endParaRPr sz="900">
              <a:solidFill>
                <a:srgbClr val="000000"/>
              </a:solidFill>
            </a:endParaRPr>
          </a:p>
          <a:p>
            <a:pPr marL="256763" indent="-256763" defTabSz="342350">
              <a:spcBef>
                <a:spcPts val="700"/>
              </a:spcBef>
              <a:defRPr sz="1500"/>
            </a:pPr>
            <a:r>
              <a:t>Smaller, more compact applications </a:t>
            </a:r>
            <a:endParaRPr sz="900">
              <a:solidFill>
                <a:srgbClr val="000000"/>
              </a:solidFill>
            </a:endParaRPr>
          </a:p>
          <a:p>
            <a:pPr marL="256763" indent="-256763" defTabSz="342350">
              <a:spcBef>
                <a:spcPts val="700"/>
              </a:spcBef>
              <a:defRPr sz="1500"/>
            </a:pPr>
            <a:r>
              <a:t>Reactive and adaptive applications</a:t>
            </a:r>
          </a:p>
          <a:p>
            <a:pPr marL="0" indent="0" defTabSz="342350">
              <a:spcBef>
                <a:spcPts val="700"/>
              </a:spcBef>
              <a:buSzTx/>
              <a:buNone/>
              <a:defRPr b="1" sz="1500"/>
            </a:pPr>
            <a:r>
              <a:t>Benefits:</a:t>
            </a:r>
          </a:p>
          <a:p>
            <a:pPr marL="256763" indent="-256763" defTabSz="342350">
              <a:spcBef>
                <a:spcPts val="700"/>
              </a:spcBef>
              <a:defRPr sz="1500"/>
            </a:pPr>
            <a:r>
              <a:t>Services provide higher-level abstractions for organizing applications in large-scale, open environments – improves productivity and quality </a:t>
            </a:r>
            <a:endParaRPr sz="900">
              <a:solidFill>
                <a:srgbClr val="000000"/>
              </a:solidFill>
            </a:endParaRPr>
          </a:p>
          <a:p>
            <a:pPr marL="256763" indent="-256763" defTabSz="342350">
              <a:spcBef>
                <a:spcPts val="700"/>
              </a:spcBef>
              <a:defRPr sz="1500"/>
            </a:pPr>
            <a:r>
              <a:t>Standards enable the interoperation of software produced by different programmers </a:t>
            </a:r>
            <a:endParaRPr sz="900">
              <a:solidFill>
                <a:srgbClr val="000000"/>
              </a:solidFill>
            </a:endParaRPr>
          </a:p>
          <a:p>
            <a:pPr marL="256763" indent="-256763" defTabSz="342350">
              <a:spcBef>
                <a:spcPts val="700"/>
              </a:spcBef>
              <a:defRPr sz="1500"/>
            </a:pPr>
            <a:r>
              <a:t>Standards make it possible to develop general-purpose tools to manage the entire system lifecycle, including design, development, debugging, monitoring, and so on. These tools ensure that the components developed are interoperable, because vendors can validate their tools and shift part of the burden of validation from the application programmer </a:t>
            </a:r>
            <a:endParaRPr sz="900">
              <a:solidFill>
                <a:srgbClr val="000000"/>
              </a:solidFill>
            </a:endParaRPr>
          </a:p>
          <a:p>
            <a:pPr marL="256763" indent="-256763" defTabSz="342350">
              <a:spcBef>
                <a:spcPts val="700"/>
              </a:spcBef>
              <a:defRPr sz="1500"/>
            </a:pPr>
            <a:r>
              <a:t>The standards feed other standards. For example the above basic standards enable further standards, e.g., dealing with processes and transactions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xfrm>
            <a:off x="646111" y="452719"/>
            <a:ext cx="9404723" cy="744037"/>
          </a:xfrm>
          <a:prstGeom prst="rect">
            <a:avLst/>
          </a:prstGeom>
        </p:spPr>
        <p:txBody>
          <a:bodyPr/>
          <a:lstStyle/>
          <a:p>
            <a:pPr/>
            <a:r>
              <a:t>Issues with Distributed Systems</a:t>
            </a:r>
          </a:p>
        </p:txBody>
      </p:sp>
      <p:sp>
        <p:nvSpPr>
          <p:cNvPr id="315" name="Shape 315"/>
          <p:cNvSpPr/>
          <p:nvPr>
            <p:ph type="body" idx="1"/>
          </p:nvPr>
        </p:nvSpPr>
        <p:spPr>
          <a:xfrm>
            <a:off x="695400" y="1282212"/>
            <a:ext cx="10873208" cy="5171126"/>
          </a:xfrm>
          <a:prstGeom prst="rect">
            <a:avLst/>
          </a:prstGeom>
        </p:spPr>
        <p:txBody>
          <a:bodyPr/>
          <a:lstStyle/>
          <a:p>
            <a:pPr marL="204094" indent="-204094" defTabSz="272123">
              <a:spcBef>
                <a:spcPts val="500"/>
              </a:spcBef>
              <a:defRPr b="1" sz="1200" u="sng"/>
            </a:pPr>
            <a:r>
              <a:t>Resource Sharing</a:t>
            </a:r>
            <a:endParaRPr sz="1500"/>
          </a:p>
          <a:p>
            <a:pPr lvl="1" marL="461100" indent="-188976" defTabSz="272123">
              <a:lnSpc>
                <a:spcPct val="80000"/>
              </a:lnSpc>
              <a:spcBef>
                <a:spcPts val="500"/>
              </a:spcBef>
              <a:buFont typeface="Arial"/>
              <a:buChar char="•"/>
              <a:defRPr sz="1200"/>
            </a:pPr>
            <a:r>
              <a:t>Managing the range of things that can be shared usefully in a distributed system</a:t>
            </a:r>
          </a:p>
          <a:p>
            <a:pPr lvl="1" marL="461100" indent="-188976" defTabSz="272123">
              <a:lnSpc>
                <a:spcPct val="80000"/>
              </a:lnSpc>
              <a:spcBef>
                <a:spcPts val="500"/>
              </a:spcBef>
              <a:buFont typeface="Arial"/>
              <a:buChar char="•"/>
              <a:defRPr sz="1200"/>
            </a:pPr>
            <a:r>
              <a:t>Sharing of hardware and software rescues </a:t>
            </a:r>
            <a:endParaRPr sz="700">
              <a:solidFill>
                <a:srgbClr val="000000"/>
              </a:solidFill>
            </a:endParaRPr>
          </a:p>
          <a:p>
            <a:pPr marL="204094" indent="-204094" defTabSz="272123">
              <a:spcBef>
                <a:spcPts val="500"/>
              </a:spcBef>
              <a:defRPr b="1" sz="1200" u="sng"/>
            </a:pPr>
            <a:r>
              <a:t>Openness</a:t>
            </a:r>
          </a:p>
          <a:p>
            <a:pPr lvl="1" marL="461100" indent="-188976" defTabSz="272123">
              <a:lnSpc>
                <a:spcPct val="80000"/>
              </a:lnSpc>
              <a:spcBef>
                <a:spcPts val="500"/>
              </a:spcBef>
              <a:buFont typeface="Arial"/>
              <a:buChar char="•"/>
              <a:defRPr sz="1200"/>
            </a:pPr>
            <a:r>
              <a:t>A system can be extended in various ways: hardware or software extensions </a:t>
            </a:r>
          </a:p>
          <a:p>
            <a:pPr lvl="1" marL="461100" indent="-188976" defTabSz="272123">
              <a:lnSpc>
                <a:spcPct val="80000"/>
              </a:lnSpc>
              <a:spcBef>
                <a:spcPts val="500"/>
              </a:spcBef>
              <a:buFont typeface="Arial"/>
              <a:buChar char="•"/>
              <a:defRPr sz="1200"/>
            </a:pPr>
            <a:r>
              <a:t>Use of equipment and software from different vendors</a:t>
            </a:r>
          </a:p>
          <a:p>
            <a:pPr marL="204094" indent="-204094" defTabSz="272123">
              <a:lnSpc>
                <a:spcPct val="80000"/>
              </a:lnSpc>
              <a:spcBef>
                <a:spcPts val="500"/>
              </a:spcBef>
              <a:defRPr b="1" sz="1200" u="sng"/>
            </a:pPr>
            <a:r>
              <a:t>Concurrency</a:t>
            </a:r>
            <a:r>
              <a:rPr b="0" sz="1500" u="none"/>
              <a:t> </a:t>
            </a:r>
            <a:endParaRPr sz="1500"/>
          </a:p>
          <a:p>
            <a:pPr lvl="1" marL="461100" indent="-188976" defTabSz="272123">
              <a:lnSpc>
                <a:spcPct val="80000"/>
              </a:lnSpc>
              <a:spcBef>
                <a:spcPts val="500"/>
              </a:spcBef>
              <a:buFont typeface="Arial"/>
              <a:buChar char="•"/>
              <a:defRPr sz="1200"/>
            </a:pPr>
            <a:r>
              <a:t>Concurrency processing to enhance processing</a:t>
            </a:r>
          </a:p>
          <a:p>
            <a:pPr lvl="1" marL="461100" indent="-188976" defTabSz="272123">
              <a:lnSpc>
                <a:spcPct val="80000"/>
              </a:lnSpc>
              <a:spcBef>
                <a:spcPts val="500"/>
              </a:spcBef>
              <a:buFont typeface="Arial"/>
              <a:buChar char="•"/>
              <a:defRPr sz="1200"/>
            </a:pPr>
            <a:r>
              <a:t>Synchronization between different users and server processes </a:t>
            </a:r>
            <a:endParaRPr sz="700">
              <a:solidFill>
                <a:srgbClr val="000000"/>
              </a:solidFill>
            </a:endParaRPr>
          </a:p>
          <a:p>
            <a:pPr marL="204094" indent="-204094" defTabSz="272123">
              <a:lnSpc>
                <a:spcPct val="80000"/>
              </a:lnSpc>
              <a:spcBef>
                <a:spcPts val="500"/>
              </a:spcBef>
              <a:defRPr b="1" sz="1200" u="sng"/>
            </a:pPr>
            <a:r>
              <a:t>Scalability</a:t>
            </a:r>
            <a:endParaRPr sz="1500"/>
          </a:p>
          <a:p>
            <a:pPr lvl="1" marL="461100" indent="-188976" defTabSz="272123">
              <a:lnSpc>
                <a:spcPct val="80000"/>
              </a:lnSpc>
              <a:spcBef>
                <a:spcPts val="500"/>
              </a:spcBef>
              <a:buFont typeface="Arial"/>
              <a:buChar char="•"/>
              <a:defRPr sz="1200"/>
            </a:pPr>
            <a:r>
              <a:t>Increased throughput by adding new resources </a:t>
            </a:r>
            <a:endParaRPr sz="700">
              <a:solidFill>
                <a:srgbClr val="000000"/>
              </a:solidFill>
            </a:endParaRPr>
          </a:p>
          <a:p>
            <a:pPr lvl="1" marL="461100" indent="-188976" defTabSz="272123">
              <a:lnSpc>
                <a:spcPct val="80000"/>
              </a:lnSpc>
              <a:spcBef>
                <a:spcPts val="500"/>
              </a:spcBef>
              <a:buFont typeface="Arial"/>
              <a:buChar char="•"/>
              <a:defRPr sz="1200"/>
            </a:pPr>
            <a:r>
              <a:t>Many different size systems, not a question of scaling, but rather scaling well</a:t>
            </a:r>
          </a:p>
          <a:p>
            <a:pPr marL="204094" indent="-204094" defTabSz="272123">
              <a:lnSpc>
                <a:spcPct val="80000"/>
              </a:lnSpc>
              <a:spcBef>
                <a:spcPts val="500"/>
              </a:spcBef>
              <a:defRPr b="1" sz="1200" u="sng"/>
            </a:pPr>
            <a:r>
              <a:t>Fault Tolerance</a:t>
            </a:r>
          </a:p>
          <a:p>
            <a:pPr lvl="1" marL="461100" indent="-188976" defTabSz="272123">
              <a:lnSpc>
                <a:spcPct val="80000"/>
              </a:lnSpc>
              <a:spcBef>
                <a:spcPts val="500"/>
              </a:spcBef>
              <a:buFont typeface="Arial"/>
              <a:buChar char="•"/>
              <a:defRPr sz="1200"/>
            </a:pPr>
            <a:r>
              <a:t>The ability to continue in operation after a fault has occurred </a:t>
            </a:r>
            <a:endParaRPr sz="700">
              <a:solidFill>
                <a:srgbClr val="000000"/>
              </a:solidFill>
            </a:endParaRPr>
          </a:p>
          <a:p>
            <a:pPr marL="188976" indent="-188976" defTabSz="272123">
              <a:lnSpc>
                <a:spcPct val="80000"/>
              </a:lnSpc>
              <a:spcBef>
                <a:spcPts val="500"/>
              </a:spcBef>
              <a:buFont typeface="Arial"/>
              <a:buChar char="•"/>
              <a:defRPr b="1" sz="1200" u="sng"/>
            </a:pPr>
            <a:r>
              <a:t>Complexity</a:t>
            </a:r>
            <a:endParaRPr sz="1600"/>
          </a:p>
          <a:p>
            <a:pPr lvl="1" marL="461100" indent="-188976" defTabSz="272123">
              <a:lnSpc>
                <a:spcPct val="80000"/>
              </a:lnSpc>
              <a:spcBef>
                <a:spcPts val="500"/>
              </a:spcBef>
              <a:buFont typeface="Arial"/>
              <a:buChar char="•"/>
              <a:defRPr sz="1200"/>
            </a:pPr>
            <a:r>
              <a:t>Typically distributed systems are more complex than centralized systems </a:t>
            </a:r>
            <a:endParaRPr sz="700">
              <a:solidFill>
                <a:srgbClr val="000000"/>
              </a:solidFill>
            </a:endParaRPr>
          </a:p>
          <a:p>
            <a:pPr marL="204094" indent="-204094" defTabSz="272123">
              <a:lnSpc>
                <a:spcPct val="80000"/>
              </a:lnSpc>
              <a:spcBef>
                <a:spcPts val="500"/>
              </a:spcBef>
              <a:defRPr b="1" sz="1200" u="sng"/>
            </a:pPr>
            <a:r>
              <a:t>Security</a:t>
            </a:r>
            <a:endParaRPr sz="1600"/>
          </a:p>
          <a:p>
            <a:pPr lvl="1" marL="461100" indent="-188976" defTabSz="272123">
              <a:lnSpc>
                <a:spcPct val="80000"/>
              </a:lnSpc>
              <a:spcBef>
                <a:spcPts val="500"/>
              </a:spcBef>
              <a:buFont typeface="Arial"/>
              <a:buChar char="•"/>
              <a:defRPr sz="1200"/>
            </a:pPr>
            <a:r>
              <a:t>More susceptible to external attack </a:t>
            </a:r>
            <a:endParaRPr sz="700">
              <a:solidFill>
                <a:srgbClr val="000000"/>
              </a:solidFill>
            </a:endParaRPr>
          </a:p>
          <a:p>
            <a:pPr marL="188976" indent="-188976" defTabSz="272123">
              <a:lnSpc>
                <a:spcPct val="80000"/>
              </a:lnSpc>
              <a:spcBef>
                <a:spcPts val="500"/>
              </a:spcBef>
              <a:buFont typeface="Arial"/>
              <a:buChar char="•"/>
              <a:defRPr b="1" sz="1200" u="sng"/>
            </a:pPr>
            <a:r>
              <a:t>Manageability</a:t>
            </a:r>
            <a:endParaRPr sz="1600"/>
          </a:p>
          <a:p>
            <a:pPr lvl="1" marL="461100" indent="-188976" defTabSz="272123">
              <a:lnSpc>
                <a:spcPct val="80000"/>
              </a:lnSpc>
              <a:spcBef>
                <a:spcPts val="500"/>
              </a:spcBef>
              <a:buFont typeface="Arial"/>
              <a:buChar char="•"/>
              <a:defRPr sz="1200"/>
            </a:pPr>
            <a:r>
              <a:t>More effort required for system management </a:t>
            </a:r>
            <a:endParaRPr sz="700">
              <a:solidFill>
                <a:srgbClr val="000000"/>
              </a:solidFill>
            </a:endParaRPr>
          </a:p>
          <a:p>
            <a:pPr marL="204094" indent="-204094" defTabSz="272123">
              <a:lnSpc>
                <a:spcPct val="80000"/>
              </a:lnSpc>
              <a:spcBef>
                <a:spcPts val="500"/>
              </a:spcBef>
              <a:defRPr b="1" sz="1200" u="sng"/>
            </a:pPr>
            <a:r>
              <a:t>Unpredictability</a:t>
            </a:r>
            <a:endParaRPr sz="1600"/>
          </a:p>
          <a:p>
            <a:pPr lvl="1" marL="461100" indent="-188976" defTabSz="272123">
              <a:lnSpc>
                <a:spcPct val="80000"/>
              </a:lnSpc>
              <a:spcBef>
                <a:spcPts val="500"/>
              </a:spcBef>
              <a:buFont typeface="Arial"/>
              <a:buChar char="•"/>
              <a:defRPr sz="1200"/>
            </a:pPr>
            <a:r>
              <a:t>Unpredictable response depending on the system organization and network load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