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7"/>
  </p:notesMasterIdLst>
  <p:handoutMasterIdLst>
    <p:handoutMasterId r:id="rId8"/>
  </p:handoutMasterIdLst>
  <p:sldIdLst>
    <p:sldId id="482" r:id="rId2"/>
    <p:sldId id="483" r:id="rId3"/>
    <p:sldId id="486" r:id="rId4"/>
    <p:sldId id="487" r:id="rId5"/>
    <p:sldId id="488" r:id="rId6"/>
  </p:sldIdLst>
  <p:sldSz cx="9906000" cy="6858000" type="A4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93" userDrawn="1">
          <p15:clr>
            <a:srgbClr val="A4A3A4"/>
          </p15:clr>
        </p15:guide>
        <p15:guide id="3" orient="horz" pos="2208" userDrawn="1">
          <p15:clr>
            <a:srgbClr val="A4A3A4"/>
          </p15:clr>
        </p15:guide>
        <p15:guide id="4" pos="2908" userDrawn="1">
          <p15:clr>
            <a:srgbClr val="A4A3A4"/>
          </p15:clr>
        </p15:guide>
        <p15:guide id="5" pos="2207">
          <p15:clr>
            <a:srgbClr val="A4A3A4"/>
          </p15:clr>
        </p15:guide>
        <p15:guide id="6" pos="2927">
          <p15:clr>
            <a:srgbClr val="A4A3A4"/>
          </p15:clr>
        </p15:guide>
        <p15:guide id="7" orient="horz" pos="3883">
          <p15:clr>
            <a:srgbClr val="A4A3A4"/>
          </p15:clr>
        </p15:guide>
        <p15:guide id="8" pos="1654">
          <p15:clr>
            <a:srgbClr val="A4A3A4"/>
          </p15:clr>
        </p15:guide>
        <p15:guide id="9" pos="16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E79B"/>
    <a:srgbClr val="FF33CC"/>
    <a:srgbClr val="5A5A5A"/>
    <a:srgbClr val="E7ECEF"/>
    <a:srgbClr val="FFFFFF"/>
    <a:srgbClr val="006600"/>
    <a:srgbClr val="008000"/>
    <a:srgbClr val="777777"/>
    <a:srgbClr val="091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2" autoAdjust="0"/>
    <p:restoredTop sz="93469" autoAdjust="0"/>
  </p:normalViewPr>
  <p:slideViewPr>
    <p:cSldViewPr snapToGrid="0">
      <p:cViewPr varScale="1">
        <p:scale>
          <a:sx n="119" d="100"/>
          <a:sy n="119" d="100"/>
        </p:scale>
        <p:origin x="344" y="1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826"/>
    </p:cViewPr>
  </p:sorterViewPr>
  <p:notesViewPr>
    <p:cSldViewPr snapToGrid="0">
      <p:cViewPr>
        <p:scale>
          <a:sx n="66" d="100"/>
          <a:sy n="66" d="100"/>
        </p:scale>
        <p:origin x="4260" y="660"/>
      </p:cViewPr>
      <p:guideLst>
        <p:guide orient="horz" pos="2928"/>
        <p:guide pos="2193"/>
        <p:guide orient="horz" pos="2208"/>
        <p:guide pos="2908"/>
        <p:guide pos="2207"/>
        <p:guide pos="2927"/>
        <p:guide orient="horz" pos="3883"/>
        <p:guide pos="1654"/>
        <p:guide pos="16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11"/>
          <p:cNvSpPr>
            <a:spLocks noChangeShapeType="1"/>
          </p:cNvSpPr>
          <p:nvPr/>
        </p:nvSpPr>
        <p:spPr bwMode="gray">
          <a:xfrm flipV="1">
            <a:off x="1" y="265117"/>
            <a:ext cx="7010400" cy="95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5" name="Line 12"/>
          <p:cNvSpPr>
            <a:spLocks noChangeShapeType="1"/>
          </p:cNvSpPr>
          <p:nvPr/>
        </p:nvSpPr>
        <p:spPr bwMode="gray">
          <a:xfrm flipV="1">
            <a:off x="1" y="196854"/>
            <a:ext cx="7010400" cy="174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809" name="Rectangle 1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29744" y="9107276"/>
            <a:ext cx="279070" cy="18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354" tIns="45677" rIns="91354" bIns="45677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600" b="1"/>
            </a:lvl1pPr>
          </a:lstStyle>
          <a:p>
            <a:fld id="{29C2FFFF-436C-4512-A81E-2A867401A774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390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696913"/>
            <a:ext cx="50355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703263" y="4416427"/>
            <a:ext cx="560387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4" tIns="46224" rIns="92444" bIns="462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0" name="Line 8"/>
          <p:cNvSpPr>
            <a:spLocks noChangeShapeType="1"/>
          </p:cNvSpPr>
          <p:nvPr/>
        </p:nvSpPr>
        <p:spPr bwMode="gray">
          <a:xfrm flipV="1">
            <a:off x="1" y="9099550"/>
            <a:ext cx="7010400" cy="317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2" name="Line 10"/>
          <p:cNvSpPr>
            <a:spLocks noChangeShapeType="1"/>
          </p:cNvSpPr>
          <p:nvPr/>
        </p:nvSpPr>
        <p:spPr bwMode="gray">
          <a:xfrm flipV="1">
            <a:off x="1" y="265117"/>
            <a:ext cx="7010400" cy="95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Line 11"/>
          <p:cNvSpPr>
            <a:spLocks noChangeShapeType="1"/>
          </p:cNvSpPr>
          <p:nvPr/>
        </p:nvSpPr>
        <p:spPr bwMode="gray">
          <a:xfrm flipV="1">
            <a:off x="1" y="196854"/>
            <a:ext cx="7010400" cy="174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81" name="Rectangle 1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713714" y="9099579"/>
            <a:ext cx="295100" cy="19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354" tIns="45677" rIns="91354" bIns="45677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700"/>
            </a:lvl1pPr>
          </a:lstStyle>
          <a:p>
            <a:fld id="{57AF59C6-8E4A-47F0-AF46-DA8A877C4BC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28744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80000"/>
      <a:buFont typeface="Wingdings" pitchFamily="2" charset="2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1pPr>
    <a:lvl2pPr marL="266700" indent="-87313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100000"/>
      <a:buFont typeface="Arial" pitchFamily="34" charset="0"/>
      <a:buChar char="-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2pPr>
    <a:lvl3pPr marL="541338" indent="-95250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55000"/>
      <a:buFont typeface="Monotype Sorts" pitchFamily="-84" charset="2"/>
      <a:buChar char="n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3pPr>
    <a:lvl4pPr marL="808038" indent="-87313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100000"/>
      <a:buFont typeface="Arial" pitchFamily="34" charset="0"/>
      <a:buChar char="-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4pPr>
    <a:lvl5pPr marL="1089025" indent="-101600" algn="l" rtl="0" eaLnBrk="0" fontAlgn="base" hangingPunct="0">
      <a:lnSpc>
        <a:spcPct val="150000"/>
      </a:lnSpc>
      <a:spcBef>
        <a:spcPct val="0"/>
      </a:spcBef>
      <a:spcAft>
        <a:spcPts val="300"/>
      </a:spcAft>
      <a:buClr>
        <a:schemeClr val="tx2"/>
      </a:buClr>
      <a:buSzPct val="55000"/>
      <a:buFont typeface="Monotype Sorts" pitchFamily="-84" charset="2"/>
      <a:buChar char="n"/>
      <a:defRPr sz="800" kern="1200">
        <a:solidFill>
          <a:schemeClr val="tx1"/>
        </a:solidFill>
        <a:latin typeface="Arial" pitchFamily="34" charset="0"/>
        <a:ea typeface="MS PGothic" pitchFamily="34" charset="-128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1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6774628" y="9099579"/>
            <a:ext cx="234186" cy="1999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8590D408-069D-4EBA-ACF1-FBAE8C7B6882}" type="slidenum">
              <a:rPr lang="en-GB" sz="700"/>
              <a:pPr eaLnBrk="1" hangingPunct="1"/>
              <a:t>1</a:t>
            </a:fld>
            <a:endParaRPr lang="en-GB" sz="700" dirty="0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695325"/>
            <a:ext cx="5037138" cy="3487738"/>
          </a:xfrm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6" y="4416425"/>
            <a:ext cx="5607050" cy="4184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_000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5200"/>
            <a:ext cx="9918700" cy="46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908" name="Rectangle 4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0" y="2989984"/>
            <a:ext cx="9918700" cy="1704656"/>
          </a:xfrm>
          <a:solidFill>
            <a:srgbClr val="FFFFFF">
              <a:alpha val="69804"/>
            </a:srgbClr>
          </a:solidFill>
        </p:spPr>
        <p:txBody>
          <a:bodyPr anchor="ctr" anchorCtr="0"/>
          <a:lstStyle>
            <a:lvl1pPr algn="ctr">
              <a:defRPr sz="4200" b="1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2144734"/>
            <a:ext cx="9906000" cy="15819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4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41850" y="6639339"/>
            <a:ext cx="635000" cy="218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910C84D-452E-4C82-BE7D-66C3820075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662944"/>
            <a:ext cx="40767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Numo, Inc. 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6DD35F2-F340-48B3-87F4-633F985CA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gray">
          <a:xfrm>
            <a:off x="736603" y="1436688"/>
            <a:ext cx="8949264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354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0" y="6616810"/>
            <a:ext cx="9906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736603" y="44450"/>
            <a:ext cx="8949264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736603" y="1436688"/>
            <a:ext cx="8949264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641850" y="6639339"/>
            <a:ext cx="635000" cy="218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910C84D-452E-4C82-BE7D-66C3820075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0" y="6662944"/>
            <a:ext cx="40767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Northwestern University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241571"/>
            <a:ext cx="9906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8E05DDF-413E-4B9B-88B4-3B7E8EC0A167}"/>
              </a:ext>
            </a:extLst>
          </p:cNvPr>
          <p:cNvSpPr txBox="1">
            <a:spLocks/>
          </p:cNvSpPr>
          <p:nvPr userDrawn="1"/>
        </p:nvSpPr>
        <p:spPr>
          <a:xfrm>
            <a:off x="7202019" y="6662944"/>
            <a:ext cx="40767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r>
              <a:rPr lang="en-US" sz="800" dirty="0"/>
              <a:t>NLP Project 1 – Twitter Analysis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9" r:id="rId1"/>
    <p:sldLayoutId id="2147484697" r:id="rId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cap="none" baseline="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Arial" pitchFamily="-106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Arial" pitchFamily="-106" charset="0"/>
        </a:defRPr>
      </a:lvl9pPr>
    </p:titleStyle>
    <p:bodyStyle>
      <a:lvl1pPr marL="228600" indent="-228600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SzPct val="100000"/>
        <a:buFont typeface="Wingdings" pitchFamily="2" charset="2"/>
        <a:buChar char="§"/>
        <a:defRPr sz="22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1pPr>
      <a:lvl2pPr marL="571500" indent="-285750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20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2pPr>
      <a:lvl3pPr marL="909638" indent="-192088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SzPct val="55000"/>
        <a:buFont typeface="Monotype Sorts" pitchFamily="-84" charset="2"/>
        <a:buChar char="n"/>
        <a:defRPr sz="18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3pPr>
      <a:lvl4pPr marL="1138238" indent="-180975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4pPr>
      <a:lvl5pPr marL="1520825" indent="-192088" algn="l" rtl="0" eaLnBrk="0" fontAlgn="base" hangingPunct="0">
        <a:spcBef>
          <a:spcPts val="0"/>
        </a:spcBef>
        <a:spcAft>
          <a:spcPts val="600"/>
        </a:spcAft>
        <a:buClr>
          <a:schemeClr val="tx1"/>
        </a:buClr>
        <a:buSzPct val="55000"/>
        <a:buFont typeface="Monotype Sorts" pitchFamily="-84" charset="2"/>
        <a:buChar char="n"/>
        <a:defRPr sz="1600">
          <a:solidFill>
            <a:srgbClr val="000000"/>
          </a:solidFill>
          <a:latin typeface="+mn-lt"/>
          <a:ea typeface="MS PGothic" pitchFamily="34" charset="-128"/>
          <a:cs typeface="MS PGothic" charset="0"/>
        </a:defRPr>
      </a:lvl5pPr>
      <a:lvl6pPr marL="19780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4352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28924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349625" indent="-1920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pitchFamily="-106" charset="2"/>
        <a:buChar char="n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949450" y="2708275"/>
            <a:ext cx="59563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 eaLnBrk="0" hangingPunct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0" y="3238759"/>
            <a:ext cx="9906000" cy="1873251"/>
          </a:xfrm>
        </p:spPr>
        <p:txBody>
          <a:bodyPr/>
          <a:lstStyle/>
          <a:p>
            <a:r>
              <a:rPr lang="en-US" dirty="0"/>
              <a:t>Project 1 – Twitter Analysis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27F192-CB5E-400A-BE52-2F758DCFC844}"/>
              </a:ext>
            </a:extLst>
          </p:cNvPr>
          <p:cNvSpPr txBox="1">
            <a:spLocks/>
          </p:cNvSpPr>
          <p:nvPr/>
        </p:nvSpPr>
        <p:spPr bwMode="gray">
          <a:xfrm>
            <a:off x="882672" y="191741"/>
            <a:ext cx="8140656" cy="1986049"/>
          </a:xfrm>
          <a:prstGeom prst="rect">
            <a:avLst/>
          </a:prstGeom>
          <a:solidFill>
            <a:srgbClr val="FFFFFF">
              <a:alpha val="69804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200" b="1" cap="none" baseline="0">
                <a:solidFill>
                  <a:schemeClr val="accent1"/>
                </a:solidFill>
                <a:effectLst/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Arial" pitchFamily="-106" charset="0"/>
                <a:ea typeface="MS PGothic" pitchFamily="34" charset="-128"/>
                <a:cs typeface="MS PGothic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-106" charset="0"/>
              </a:defRPr>
            </a:lvl9pPr>
          </a:lstStyle>
          <a:p>
            <a:r>
              <a:rPr lang="en-US" kern="0" dirty="0"/>
              <a:t>2019 Winter NLP </a:t>
            </a:r>
          </a:p>
        </p:txBody>
      </p:sp>
    </p:spTree>
    <p:extLst>
      <p:ext uri="{BB962C8B-B14F-4D97-AF65-F5344CB8AC3E}">
        <p14:creationId xmlns:p14="http://schemas.microsoft.com/office/powerpoint/2010/main" val="360109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3A1B-D5E8-4619-BE03-384334D4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F775-533B-4DF9-8B8D-E54E4292B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10D98-1E2F-45E1-B41B-34CBB15DE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Northwestern University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293C9-6EBC-425F-ADA3-251D4DD3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types of analysis</a:t>
            </a:r>
          </a:p>
          <a:p>
            <a:pPr lvl="1"/>
            <a:r>
              <a:rPr lang="en-US" dirty="0"/>
              <a:t>Award Recognition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Host Identification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Award Association Tasks</a:t>
            </a:r>
          </a:p>
          <a:p>
            <a:pPr lvl="2"/>
            <a:r>
              <a:rPr lang="en-US" dirty="0"/>
              <a:t>Nominees, Winner, Presenters</a:t>
            </a:r>
          </a:p>
          <a:p>
            <a:pPr marL="28575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6083-5FC0-0747-842E-CD3B5CDF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Award Recognition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B5162-A03A-A146-B8F9-41454B342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DBD11-D890-D84F-B23C-65D4A10B3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Northwestern University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1CDE1A-C92B-9F4E-8790-20EA9120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B0B20-FF0F-EE4B-9987-155A61E19FC7}"/>
              </a:ext>
            </a:extLst>
          </p:cNvPr>
          <p:cNvSpPr txBox="1"/>
          <p:nvPr/>
        </p:nvSpPr>
        <p:spPr>
          <a:xfrm>
            <a:off x="1064731" y="1290583"/>
            <a:ext cx="7459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Multiple award names analyzed to determine common Part of Speech (POS) Structure*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C3FC6-1A99-A149-8BE9-D0C837B778ED}"/>
              </a:ext>
            </a:extLst>
          </p:cNvPr>
          <p:cNvSpPr/>
          <p:nvPr/>
        </p:nvSpPr>
        <p:spPr>
          <a:xfrm>
            <a:off x="0" y="6161901"/>
            <a:ext cx="54445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 This is shown in &lt;filename&gt;, and is done in a way that is very generalizable.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6C5A9-6B0C-464D-B7FE-6F8F6A28020F}"/>
              </a:ext>
            </a:extLst>
          </p:cNvPr>
          <p:cNvSpPr txBox="1"/>
          <p:nvPr/>
        </p:nvSpPr>
        <p:spPr>
          <a:xfrm>
            <a:off x="1071082" y="2591393"/>
            <a:ext cx="7459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Tweets containing the word “best” are identified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0A709-4195-8D47-AA29-294FED28F4E6}"/>
              </a:ext>
            </a:extLst>
          </p:cNvPr>
          <p:cNvSpPr txBox="1"/>
          <p:nvPr/>
        </p:nvSpPr>
        <p:spPr>
          <a:xfrm>
            <a:off x="1144191" y="3537684"/>
            <a:ext cx="802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Using POS tagging and chunking, possible substrings are identified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BA7DD1D-41D2-2944-A750-71862AEE93D7}"/>
              </a:ext>
            </a:extLst>
          </p:cNvPr>
          <p:cNvSpPr/>
          <p:nvPr/>
        </p:nvSpPr>
        <p:spPr bwMode="auto">
          <a:xfrm>
            <a:off x="4641850" y="2021463"/>
            <a:ext cx="317499" cy="538857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189021D5-0A39-E14A-B0E3-D2080B173CD9}"/>
              </a:ext>
            </a:extLst>
          </p:cNvPr>
          <p:cNvSpPr/>
          <p:nvPr/>
        </p:nvSpPr>
        <p:spPr bwMode="auto">
          <a:xfrm>
            <a:off x="4635498" y="2988943"/>
            <a:ext cx="317499" cy="538857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60AD0D24-CE08-B64C-858B-40612B478A4A}"/>
              </a:ext>
            </a:extLst>
          </p:cNvPr>
          <p:cNvSpPr/>
          <p:nvPr/>
        </p:nvSpPr>
        <p:spPr bwMode="auto">
          <a:xfrm>
            <a:off x="4635500" y="4027794"/>
            <a:ext cx="317499" cy="538857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F36D8A-670F-4E4B-ADCC-432ED81B041B}"/>
              </a:ext>
            </a:extLst>
          </p:cNvPr>
          <p:cNvSpPr txBox="1"/>
          <p:nvPr/>
        </p:nvSpPr>
        <p:spPr>
          <a:xfrm>
            <a:off x="946746" y="4588182"/>
            <a:ext cx="802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Strings starting with “best” are taken, and the final subset is determined by implementing a frequency cutoff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C5AF2-DA80-E948-8AC4-33F6FD2920CE}"/>
              </a:ext>
            </a:extLst>
          </p:cNvPr>
          <p:cNvSpPr/>
          <p:nvPr/>
        </p:nvSpPr>
        <p:spPr bwMode="auto">
          <a:xfrm>
            <a:off x="327208" y="5553711"/>
            <a:ext cx="9251577" cy="60819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Although performance is sporadic, this method is generalized to many different award shows – which many other methods may not have</a:t>
            </a:r>
          </a:p>
        </p:txBody>
      </p:sp>
    </p:spTree>
    <p:extLst>
      <p:ext uri="{BB962C8B-B14F-4D97-AF65-F5344CB8AC3E}">
        <p14:creationId xmlns:p14="http://schemas.microsoft.com/office/powerpoint/2010/main" val="300673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3021-8DF2-6C47-AD92-5D5F566C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Identification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5A868-C95F-DF4D-8FEF-6E3E74A33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75B69-FBA1-6948-B487-5215161D7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Northwestern University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413DD-E667-0348-B86B-8ABBED0F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ADEF5-A615-2F43-95DB-D3E8D9A767A0}"/>
              </a:ext>
            </a:extLst>
          </p:cNvPr>
          <p:cNvSpPr txBox="1"/>
          <p:nvPr/>
        </p:nvSpPr>
        <p:spPr>
          <a:xfrm>
            <a:off x="1064730" y="1721712"/>
            <a:ext cx="7459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Tweets containing the word “host” are identified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61EE3-B938-DC4F-A8EB-348FCE591211}"/>
              </a:ext>
            </a:extLst>
          </p:cNvPr>
          <p:cNvSpPr txBox="1"/>
          <p:nvPr/>
        </p:nvSpPr>
        <p:spPr>
          <a:xfrm>
            <a:off x="781644" y="3095090"/>
            <a:ext cx="802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Names are identified using all capital Bigrams and Trigrams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6257AFD2-1B15-7848-B539-F9689DC29574}"/>
              </a:ext>
            </a:extLst>
          </p:cNvPr>
          <p:cNvSpPr/>
          <p:nvPr/>
        </p:nvSpPr>
        <p:spPr bwMode="auto">
          <a:xfrm>
            <a:off x="4610318" y="2201010"/>
            <a:ext cx="317499" cy="538857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84A09B-5E53-2A46-86A0-9DD8D8A802E9}"/>
              </a:ext>
            </a:extLst>
          </p:cNvPr>
          <p:cNvSpPr/>
          <p:nvPr/>
        </p:nvSpPr>
        <p:spPr bwMode="auto">
          <a:xfrm>
            <a:off x="4610317" y="3530749"/>
            <a:ext cx="317499" cy="538857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891FF-A559-C240-8B78-B0228EB83B3E}"/>
              </a:ext>
            </a:extLst>
          </p:cNvPr>
          <p:cNvSpPr txBox="1"/>
          <p:nvPr/>
        </p:nvSpPr>
        <p:spPr>
          <a:xfrm>
            <a:off x="756463" y="4300942"/>
            <a:ext cx="802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Most common name is extracted as definite host, and cutoff for cohost frequency is used to determine possibility for two hosts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DB376E-2093-D045-AB5F-89BCA6F3BC9A}"/>
              </a:ext>
            </a:extLst>
          </p:cNvPr>
          <p:cNvSpPr/>
          <p:nvPr/>
        </p:nvSpPr>
        <p:spPr bwMode="auto">
          <a:xfrm>
            <a:off x="327208" y="5553711"/>
            <a:ext cx="9251577" cy="60819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6" charset="0"/>
              </a:rPr>
              <a:t>Performs well on 2013 and 2015 and accounts for a single host and cohosts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11D997-5247-7041-8574-875E4BCF20E5}"/>
              </a:ext>
            </a:extLst>
          </p:cNvPr>
          <p:cNvSpPr/>
          <p:nvPr/>
        </p:nvSpPr>
        <p:spPr bwMode="auto">
          <a:xfrm>
            <a:off x="8734080" y="1293693"/>
            <a:ext cx="1107464" cy="76912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pitchFamily="-106" charset="0"/>
              </a:rPr>
              <a:t>People KB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0F9A55D0-D844-614D-B74E-D00F505DF759}"/>
              </a:ext>
            </a:extLst>
          </p:cNvPr>
          <p:cNvSpPr/>
          <p:nvPr/>
        </p:nvSpPr>
        <p:spPr bwMode="auto">
          <a:xfrm rot="13562576">
            <a:off x="7930865" y="1720015"/>
            <a:ext cx="315000" cy="1072503"/>
          </a:xfrm>
          <a:prstGeom prst="downArrow">
            <a:avLst>
              <a:gd name="adj1" fmla="val 50000"/>
              <a:gd name="adj2" fmla="val 77423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606F8C93-72AD-FB4E-96E3-9B97A99E4E8E}"/>
              </a:ext>
            </a:extLst>
          </p:cNvPr>
          <p:cNvSpPr/>
          <p:nvPr/>
        </p:nvSpPr>
        <p:spPr bwMode="auto">
          <a:xfrm rot="2807680">
            <a:off x="8527454" y="2238619"/>
            <a:ext cx="320022" cy="928548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1C9A7-C30C-CB4F-A290-265F0230E362}"/>
              </a:ext>
            </a:extLst>
          </p:cNvPr>
          <p:cNvSpPr txBox="1"/>
          <p:nvPr/>
        </p:nvSpPr>
        <p:spPr>
          <a:xfrm rot="19114132">
            <a:off x="4611368" y="2403169"/>
            <a:ext cx="745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Names are verified</a:t>
            </a:r>
          </a:p>
        </p:txBody>
      </p:sp>
    </p:spTree>
    <p:extLst>
      <p:ext uri="{BB962C8B-B14F-4D97-AF65-F5344CB8AC3E}">
        <p14:creationId xmlns:p14="http://schemas.microsoft.com/office/powerpoint/2010/main" val="108110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8339-0DE7-1645-A940-24FE5ED6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Award Association Tasks - Nominees, Winner, Presenters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3C90B-E3D2-CC44-8733-6BC4DE156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910C84D-452E-4C82-BE7D-66C3820075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59441-2B57-AE4D-A6D4-30F219F73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Northwestern University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F7A448-2CEE-354E-91C9-06D3565C69E0}"/>
              </a:ext>
            </a:extLst>
          </p:cNvPr>
          <p:cNvSpPr/>
          <p:nvPr/>
        </p:nvSpPr>
        <p:spPr bwMode="auto">
          <a:xfrm>
            <a:off x="8547352" y="1281320"/>
            <a:ext cx="1335078" cy="4649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pitchFamily="-106" charset="0"/>
              </a:rPr>
              <a:t>Media KB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35325-6867-4940-A77D-69590E694C0C}"/>
              </a:ext>
            </a:extLst>
          </p:cNvPr>
          <p:cNvSpPr txBox="1"/>
          <p:nvPr/>
        </p:nvSpPr>
        <p:spPr>
          <a:xfrm>
            <a:off x="79137" y="3223905"/>
            <a:ext cx="1990442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a function, awards are segmented into people or media (generalizes to arbitrary award names) 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8AD6560-3229-2C4F-B2B0-FF24E180FA28}"/>
              </a:ext>
            </a:extLst>
          </p:cNvPr>
          <p:cNvSpPr/>
          <p:nvPr/>
        </p:nvSpPr>
        <p:spPr bwMode="auto">
          <a:xfrm rot="14195570">
            <a:off x="2311890" y="2936904"/>
            <a:ext cx="549430" cy="850789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CA348AB-9104-CE4C-94C2-877EC7535900}"/>
              </a:ext>
            </a:extLst>
          </p:cNvPr>
          <p:cNvSpPr/>
          <p:nvPr/>
        </p:nvSpPr>
        <p:spPr bwMode="auto">
          <a:xfrm rot="18610009">
            <a:off x="2260552" y="4032583"/>
            <a:ext cx="592936" cy="856993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44B8D4-E199-9B44-A064-C930F5BB3941}"/>
              </a:ext>
            </a:extLst>
          </p:cNvPr>
          <p:cNvCxnSpPr>
            <a:cxnSpLocks/>
          </p:cNvCxnSpPr>
          <p:nvPr/>
        </p:nvCxnSpPr>
        <p:spPr bwMode="auto">
          <a:xfrm flipV="1">
            <a:off x="2064912" y="3859144"/>
            <a:ext cx="7841088" cy="3173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9E3788D-C8D1-A841-9D84-8CEFFD73EEEF}"/>
              </a:ext>
            </a:extLst>
          </p:cNvPr>
          <p:cNvSpPr/>
          <p:nvPr/>
        </p:nvSpPr>
        <p:spPr bwMode="auto">
          <a:xfrm rot="19425919">
            <a:off x="1661206" y="2477994"/>
            <a:ext cx="1335078" cy="97617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itchFamily="-106" charset="0"/>
              </a:rPr>
              <a:t>Media*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pitchFamily="-106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DE6AAD-A11D-0743-83D3-CEF72BDCB895}"/>
              </a:ext>
            </a:extLst>
          </p:cNvPr>
          <p:cNvSpPr/>
          <p:nvPr/>
        </p:nvSpPr>
        <p:spPr bwMode="auto">
          <a:xfrm rot="2197743">
            <a:off x="1785602" y="4702367"/>
            <a:ext cx="1086288" cy="336663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itchFamily="-106" charset="0"/>
              </a:rPr>
              <a:t>People*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pitchFamily="-10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F216D-F9B4-C943-A3D4-BC2598F83353}"/>
              </a:ext>
            </a:extLst>
          </p:cNvPr>
          <p:cNvSpPr txBox="1"/>
          <p:nvPr/>
        </p:nvSpPr>
        <p:spPr>
          <a:xfrm>
            <a:off x="3046112" y="2088166"/>
            <a:ext cx="223073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At an award level, relevant tweets are identified by keyword filter ( filter created by generalizable function)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2DF52D-7C84-8C4D-81C4-E015F1014202}"/>
              </a:ext>
            </a:extLst>
          </p:cNvPr>
          <p:cNvSpPr txBox="1"/>
          <p:nvPr/>
        </p:nvSpPr>
        <p:spPr>
          <a:xfrm>
            <a:off x="3046113" y="4526121"/>
            <a:ext cx="223073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At an award level, relevant tweets are identified by keyword filter ( filter created by generalizable function) 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75BD8D8F-71E5-0B40-9FAF-83BBB53B8353}"/>
              </a:ext>
            </a:extLst>
          </p:cNvPr>
          <p:cNvSpPr/>
          <p:nvPr/>
        </p:nvSpPr>
        <p:spPr bwMode="auto">
          <a:xfrm rot="16200000">
            <a:off x="5348803" y="4893248"/>
            <a:ext cx="592936" cy="435296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35927E-83D4-8F4D-951E-69E3F6D6A166}"/>
              </a:ext>
            </a:extLst>
          </p:cNvPr>
          <p:cNvSpPr/>
          <p:nvPr/>
        </p:nvSpPr>
        <p:spPr>
          <a:xfrm>
            <a:off x="0" y="6307825"/>
            <a:ext cx="4716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** Extra’s follow a similar paradigm, and include sentiment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BC200-3D81-FF4B-BC4A-6CE5BCF136FC}"/>
              </a:ext>
            </a:extLst>
          </p:cNvPr>
          <p:cNvSpPr txBox="1"/>
          <p:nvPr/>
        </p:nvSpPr>
        <p:spPr>
          <a:xfrm>
            <a:off x="5955265" y="4526121"/>
            <a:ext cx="223073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Bigrams and Trigrams, Potential Relevant People are Identified</a:t>
            </a:r>
          </a:p>
          <a:p>
            <a:pPr algn="ctr"/>
            <a:endParaRPr lang="en-US" sz="1400" dirty="0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81E0B32-2DCB-EB40-BEC6-1AF399A5B9D8}"/>
              </a:ext>
            </a:extLst>
          </p:cNvPr>
          <p:cNvSpPr/>
          <p:nvPr/>
        </p:nvSpPr>
        <p:spPr bwMode="auto">
          <a:xfrm rot="16200000">
            <a:off x="5348803" y="2459539"/>
            <a:ext cx="592936" cy="43529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FC8665-F21E-2E4A-A025-CE995DAF0E61}"/>
              </a:ext>
            </a:extLst>
          </p:cNvPr>
          <p:cNvSpPr txBox="1"/>
          <p:nvPr/>
        </p:nvSpPr>
        <p:spPr>
          <a:xfrm>
            <a:off x="5955265" y="2092412"/>
            <a:ext cx="2360393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Using Longest Contiguous Capital String Regex, Potential Relevant Media are Identified</a:t>
            </a:r>
          </a:p>
          <a:p>
            <a:pPr algn="ctr"/>
            <a:endParaRPr lang="en-US" sz="1400" dirty="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C6F92A2E-3DAA-6344-8C2F-34763BC3C8D6}"/>
              </a:ext>
            </a:extLst>
          </p:cNvPr>
          <p:cNvSpPr/>
          <p:nvPr/>
        </p:nvSpPr>
        <p:spPr bwMode="auto">
          <a:xfrm rot="14388706">
            <a:off x="8006754" y="1235307"/>
            <a:ext cx="235616" cy="714407"/>
          </a:xfrm>
          <a:prstGeom prst="downArrow">
            <a:avLst>
              <a:gd name="adj1" fmla="val 50000"/>
              <a:gd name="adj2" fmla="val 77423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363345-9417-064D-A5CD-8397321AB70C}"/>
              </a:ext>
            </a:extLst>
          </p:cNvPr>
          <p:cNvSpPr txBox="1"/>
          <p:nvPr/>
        </p:nvSpPr>
        <p:spPr>
          <a:xfrm rot="19911755">
            <a:off x="7516527" y="1639933"/>
            <a:ext cx="133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EC94F00-3BEE-6A42-ADEC-B3FD1EDB77F6}"/>
              </a:ext>
            </a:extLst>
          </p:cNvPr>
          <p:cNvSpPr/>
          <p:nvPr/>
        </p:nvSpPr>
        <p:spPr bwMode="auto">
          <a:xfrm rot="14388706">
            <a:off x="8315927" y="1554223"/>
            <a:ext cx="191781" cy="600272"/>
          </a:xfrm>
          <a:prstGeom prst="downArrow">
            <a:avLst>
              <a:gd name="adj1" fmla="val 50000"/>
              <a:gd name="adj2" fmla="val 77423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</a:rPr>
              <a:t>       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F3F5AF-F617-EF46-BE87-17B9DC7DBD0F}"/>
              </a:ext>
            </a:extLst>
          </p:cNvPr>
          <p:cNvSpPr/>
          <p:nvPr/>
        </p:nvSpPr>
        <p:spPr bwMode="auto">
          <a:xfrm>
            <a:off x="8486434" y="6109185"/>
            <a:ext cx="1335078" cy="464977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  <a:latin typeface="Arial" pitchFamily="-106" charset="0"/>
              </a:rPr>
              <a:t>People KB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6" charset="0"/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D6B4F0A5-0F68-2546-B069-C6471F9A1265}"/>
              </a:ext>
            </a:extLst>
          </p:cNvPr>
          <p:cNvSpPr/>
          <p:nvPr/>
        </p:nvSpPr>
        <p:spPr bwMode="auto">
          <a:xfrm rot="17927717">
            <a:off x="8341577" y="5582263"/>
            <a:ext cx="184394" cy="604334"/>
          </a:xfrm>
          <a:prstGeom prst="downArrow">
            <a:avLst>
              <a:gd name="adj1" fmla="val 50000"/>
              <a:gd name="adj2" fmla="val 77423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365717-676A-764E-A687-A424247FA3C5}"/>
              </a:ext>
            </a:extLst>
          </p:cNvPr>
          <p:cNvSpPr txBox="1"/>
          <p:nvPr/>
        </p:nvSpPr>
        <p:spPr>
          <a:xfrm rot="1850766">
            <a:off x="7593976" y="5868433"/>
            <a:ext cx="133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Filter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EBD04589-09CE-EA40-B9C2-E343BEFC4900}"/>
              </a:ext>
            </a:extLst>
          </p:cNvPr>
          <p:cNvSpPr/>
          <p:nvPr/>
        </p:nvSpPr>
        <p:spPr bwMode="auto">
          <a:xfrm rot="17927717">
            <a:off x="8032127" y="5908721"/>
            <a:ext cx="191781" cy="600272"/>
          </a:xfrm>
          <a:prstGeom prst="downArrow">
            <a:avLst>
              <a:gd name="adj1" fmla="val 50000"/>
              <a:gd name="adj2" fmla="val 77423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6" charset="0"/>
              </a:rPr>
              <a:t>   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A8CDF2-E7AF-984D-98B8-A2B7ADCDEC8C}"/>
              </a:ext>
            </a:extLst>
          </p:cNvPr>
          <p:cNvSpPr/>
          <p:nvPr/>
        </p:nvSpPr>
        <p:spPr>
          <a:xfrm>
            <a:off x="79137" y="6084304"/>
            <a:ext cx="4052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Additional Filters may be applied depending on sub goal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110259FF-21BF-3B40-AB39-B2751D96DCE9}"/>
              </a:ext>
            </a:extLst>
          </p:cNvPr>
          <p:cNvSpPr/>
          <p:nvPr/>
        </p:nvSpPr>
        <p:spPr bwMode="auto">
          <a:xfrm rot="16200000">
            <a:off x="8787968" y="4369118"/>
            <a:ext cx="592936" cy="1474151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C578F129-A0A0-7C4F-BAD5-29FEC669009A}"/>
              </a:ext>
            </a:extLst>
          </p:cNvPr>
          <p:cNvSpPr/>
          <p:nvPr/>
        </p:nvSpPr>
        <p:spPr bwMode="auto">
          <a:xfrm rot="16200000">
            <a:off x="8844807" y="1940111"/>
            <a:ext cx="592936" cy="1474151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AAF25F-5F77-684F-9D07-06C39950A996}"/>
              </a:ext>
            </a:extLst>
          </p:cNvPr>
          <p:cNvSpPr txBox="1"/>
          <p:nvPr/>
        </p:nvSpPr>
        <p:spPr>
          <a:xfrm>
            <a:off x="8467809" y="2951763"/>
            <a:ext cx="1172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Apply thresholds &amp; output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C6DDD-D1D7-1B4D-84C1-AD588F0DDF9B}"/>
              </a:ext>
            </a:extLst>
          </p:cNvPr>
          <p:cNvSpPr txBox="1"/>
          <p:nvPr/>
        </p:nvSpPr>
        <p:spPr>
          <a:xfrm>
            <a:off x="8467809" y="4071061"/>
            <a:ext cx="11720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Apply thresholds &amp; output</a:t>
            </a:r>
          </a:p>
        </p:txBody>
      </p:sp>
    </p:spTree>
    <p:extLst>
      <p:ext uri="{BB962C8B-B14F-4D97-AF65-F5344CB8AC3E}">
        <p14:creationId xmlns:p14="http://schemas.microsoft.com/office/powerpoint/2010/main" val="153131341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ADENT STANDARD">
      <a:dk1>
        <a:srgbClr val="091163"/>
      </a:dk1>
      <a:lt1>
        <a:srgbClr val="FFFFFF"/>
      </a:lt1>
      <a:dk2>
        <a:srgbClr val="091163"/>
      </a:dk2>
      <a:lt2>
        <a:srgbClr val="FFFFFF"/>
      </a:lt2>
      <a:accent1>
        <a:srgbClr val="091163"/>
      </a:accent1>
      <a:accent2>
        <a:srgbClr val="09759B"/>
      </a:accent2>
      <a:accent3>
        <a:srgbClr val="99CCFF"/>
      </a:accent3>
      <a:accent4>
        <a:srgbClr val="FF0000"/>
      </a:accent4>
      <a:accent5>
        <a:srgbClr val="88ABD8"/>
      </a:accent5>
      <a:accent6>
        <a:srgbClr val="4AB0BE"/>
      </a:accent6>
      <a:hlink>
        <a:srgbClr val="92D050"/>
      </a:hlink>
      <a:folHlink>
        <a:srgbClr val="717171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9759B"/>
        </a:dk2>
        <a:lt2>
          <a:srgbClr val="FFFFFF"/>
        </a:lt2>
        <a:accent1>
          <a:srgbClr val="2BB6E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ACD7F6"/>
        </a:accent5>
        <a:accent6>
          <a:srgbClr val="AEAEAE"/>
        </a:accent6>
        <a:hlink>
          <a:srgbClr val="FFFF00"/>
        </a:hlink>
        <a:folHlink>
          <a:srgbClr val="71717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Kantar Retail">
      <a:dk1>
        <a:srgbClr val="000000"/>
      </a:dk1>
      <a:lt1>
        <a:srgbClr val="FFFFFF"/>
      </a:lt1>
      <a:dk2>
        <a:srgbClr val="09759B"/>
      </a:dk2>
      <a:lt2>
        <a:srgbClr val="FFFFFF"/>
      </a:lt2>
      <a:accent1>
        <a:srgbClr val="2BB6EF"/>
      </a:accent1>
      <a:accent2>
        <a:srgbClr val="C0C0C0"/>
      </a:accent2>
      <a:accent3>
        <a:srgbClr val="FFFF00"/>
      </a:accent3>
      <a:accent4>
        <a:srgbClr val="717171"/>
      </a:accent4>
      <a:accent5>
        <a:srgbClr val="2BB6EF"/>
      </a:accent5>
      <a:accent6>
        <a:srgbClr val="09759B"/>
      </a:accent6>
      <a:hlink>
        <a:srgbClr val="2BB6EF"/>
      </a:hlink>
      <a:folHlink>
        <a:srgbClr val="71717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Kantar Retail">
      <a:dk1>
        <a:srgbClr val="000000"/>
      </a:dk1>
      <a:lt1>
        <a:srgbClr val="FFFFFF"/>
      </a:lt1>
      <a:dk2>
        <a:srgbClr val="09759B"/>
      </a:dk2>
      <a:lt2>
        <a:srgbClr val="FFFFFF"/>
      </a:lt2>
      <a:accent1>
        <a:srgbClr val="2BB6EF"/>
      </a:accent1>
      <a:accent2>
        <a:srgbClr val="C0C0C0"/>
      </a:accent2>
      <a:accent3>
        <a:srgbClr val="FFFF00"/>
      </a:accent3>
      <a:accent4>
        <a:srgbClr val="717171"/>
      </a:accent4>
      <a:accent5>
        <a:srgbClr val="2BB6EF"/>
      </a:accent5>
      <a:accent6>
        <a:srgbClr val="09759B"/>
      </a:accent6>
      <a:hlink>
        <a:srgbClr val="2BB6EF"/>
      </a:hlink>
      <a:folHlink>
        <a:srgbClr val="71717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19167</TotalTime>
  <Words>325</Words>
  <Application>Microsoft Macintosh PowerPoint</Application>
  <PresentationFormat>A4 Paper (210x297 mm)</PresentationFormat>
  <Paragraphs>63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Wingdings</vt:lpstr>
      <vt:lpstr>Blank</vt:lpstr>
      <vt:lpstr>Project 1 – Twitter Analysis</vt:lpstr>
      <vt:lpstr>Overview</vt:lpstr>
      <vt:lpstr>Award Recognition</vt:lpstr>
      <vt:lpstr>Host Identification</vt:lpstr>
      <vt:lpstr>Award Association Tasks - Nominees, Winner, Presenters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Hulld</dc:creator>
  <cp:lastModifiedBy>Keith Nicholas Pallo</cp:lastModifiedBy>
  <cp:revision>1381</cp:revision>
  <cp:lastPrinted>2018-05-10T21:22:15Z</cp:lastPrinted>
  <dcterms:created xsi:type="dcterms:W3CDTF">2010-02-19T16:51:52Z</dcterms:created>
  <dcterms:modified xsi:type="dcterms:W3CDTF">2019-02-18T02:36:53Z</dcterms:modified>
</cp:coreProperties>
</file>