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DDC3-2015-4F1E-AA74-FDDC8453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36B6D-F3F6-4695-9845-27BC36547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SOA 2.0</a:t>
            </a:r>
          </a:p>
        </p:txBody>
      </p:sp>
    </p:spTree>
    <p:extLst>
      <p:ext uri="{BB962C8B-B14F-4D97-AF65-F5344CB8AC3E}">
        <p14:creationId xmlns:p14="http://schemas.microsoft.com/office/powerpoint/2010/main" val="2087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FB5A57-3F7B-4DCE-B7D5-651D8E506110}"/>
              </a:ext>
            </a:extLst>
          </p:cNvPr>
          <p:cNvGrpSpPr/>
          <p:nvPr/>
        </p:nvGrpSpPr>
        <p:grpSpPr>
          <a:xfrm>
            <a:off x="6801088" y="3589533"/>
            <a:ext cx="488290" cy="498554"/>
            <a:chOff x="6113178" y="3597895"/>
            <a:chExt cx="488290" cy="498554"/>
          </a:xfrm>
        </p:grpSpPr>
        <p:pic>
          <p:nvPicPr>
            <p:cNvPr id="18" name="Picture 17" descr="A drawing of a face&#10;&#10;Description automatically generated">
              <a:extLst>
                <a:ext uri="{FF2B5EF4-FFF2-40B4-BE49-F238E27FC236}">
                  <a16:creationId xmlns:a16="http://schemas.microsoft.com/office/drawing/2014/main" id="{0C05D695-088B-461F-8A07-15C76A7A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178" y="3843294"/>
              <a:ext cx="158530" cy="252988"/>
            </a:xfrm>
            <a:prstGeom prst="rect">
              <a:avLst/>
            </a:prstGeom>
          </p:spPr>
        </p:pic>
        <p:pic>
          <p:nvPicPr>
            <p:cNvPr id="19" name="Picture 18" descr="A drawing of a face&#10;&#10;Description automatically generated">
              <a:extLst>
                <a:ext uri="{FF2B5EF4-FFF2-40B4-BE49-F238E27FC236}">
                  <a16:creationId xmlns:a16="http://schemas.microsoft.com/office/drawing/2014/main" id="{4BA8F98B-5F12-4526-9F61-B1FD5DA14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708" y="3597895"/>
              <a:ext cx="158530" cy="252988"/>
            </a:xfrm>
            <a:prstGeom prst="rect">
              <a:avLst/>
            </a:prstGeom>
          </p:spPr>
        </p:pic>
        <p:pic>
          <p:nvPicPr>
            <p:cNvPr id="20" name="Picture 19" descr="A drawing of a face&#10;&#10;Description automatically generated">
              <a:extLst>
                <a:ext uri="{FF2B5EF4-FFF2-40B4-BE49-F238E27FC236}">
                  <a16:creationId xmlns:a16="http://schemas.microsoft.com/office/drawing/2014/main" id="{28FD9B02-FB2A-45BB-B18A-268B32FB4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2938" y="3843461"/>
              <a:ext cx="158530" cy="25298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C4D45D-7D66-4F25-924C-A85537E58E72}"/>
              </a:ext>
            </a:extLst>
          </p:cNvPr>
          <p:cNvGrpSpPr/>
          <p:nvPr/>
        </p:nvGrpSpPr>
        <p:grpSpPr>
          <a:xfrm>
            <a:off x="7409486" y="3549343"/>
            <a:ext cx="488290" cy="498554"/>
            <a:chOff x="6113178" y="3597895"/>
            <a:chExt cx="488290" cy="498554"/>
          </a:xfrm>
        </p:grpSpPr>
        <p:pic>
          <p:nvPicPr>
            <p:cNvPr id="22" name="Picture 21" descr="A drawing of a face&#10;&#10;Description automatically generated">
              <a:extLst>
                <a:ext uri="{FF2B5EF4-FFF2-40B4-BE49-F238E27FC236}">
                  <a16:creationId xmlns:a16="http://schemas.microsoft.com/office/drawing/2014/main" id="{0DBCB180-3982-4691-A0F0-5874F963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178" y="3843294"/>
              <a:ext cx="158530" cy="252988"/>
            </a:xfrm>
            <a:prstGeom prst="rect">
              <a:avLst/>
            </a:prstGeom>
          </p:spPr>
        </p:pic>
        <p:pic>
          <p:nvPicPr>
            <p:cNvPr id="23" name="Picture 22" descr="A drawing of a face&#10;&#10;Description automatically generated">
              <a:extLst>
                <a:ext uri="{FF2B5EF4-FFF2-40B4-BE49-F238E27FC236}">
                  <a16:creationId xmlns:a16="http://schemas.microsoft.com/office/drawing/2014/main" id="{C296EAF3-45C2-4E16-AC9E-37EF1536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708" y="3597895"/>
              <a:ext cx="158530" cy="252988"/>
            </a:xfrm>
            <a:prstGeom prst="rect">
              <a:avLst/>
            </a:prstGeom>
          </p:spPr>
        </p:pic>
        <p:pic>
          <p:nvPicPr>
            <p:cNvPr id="24" name="Picture 23" descr="A drawing of a face&#10;&#10;Description automatically generated">
              <a:extLst>
                <a:ext uri="{FF2B5EF4-FFF2-40B4-BE49-F238E27FC236}">
                  <a16:creationId xmlns:a16="http://schemas.microsoft.com/office/drawing/2014/main" id="{CCBBA507-1916-4289-A86D-155B3FD4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2938" y="3843461"/>
              <a:ext cx="158530" cy="25298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B71025-0E32-49D2-89C3-61958F5410D5}"/>
              </a:ext>
            </a:extLst>
          </p:cNvPr>
          <p:cNvGrpSpPr/>
          <p:nvPr/>
        </p:nvGrpSpPr>
        <p:grpSpPr>
          <a:xfrm>
            <a:off x="8012048" y="3488612"/>
            <a:ext cx="488290" cy="498554"/>
            <a:chOff x="6113178" y="3597895"/>
            <a:chExt cx="488290" cy="498554"/>
          </a:xfrm>
        </p:grpSpPr>
        <p:pic>
          <p:nvPicPr>
            <p:cNvPr id="26" name="Picture 25" descr="A drawing of a face&#10;&#10;Description automatically generated">
              <a:extLst>
                <a:ext uri="{FF2B5EF4-FFF2-40B4-BE49-F238E27FC236}">
                  <a16:creationId xmlns:a16="http://schemas.microsoft.com/office/drawing/2014/main" id="{16FF1A83-4CC1-461A-AB37-939326DF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178" y="3843294"/>
              <a:ext cx="158530" cy="252988"/>
            </a:xfrm>
            <a:prstGeom prst="rect">
              <a:avLst/>
            </a:prstGeom>
          </p:spPr>
        </p:pic>
        <p:pic>
          <p:nvPicPr>
            <p:cNvPr id="27" name="Picture 26" descr="A drawing of a face&#10;&#10;Description automatically generated">
              <a:extLst>
                <a:ext uri="{FF2B5EF4-FFF2-40B4-BE49-F238E27FC236}">
                  <a16:creationId xmlns:a16="http://schemas.microsoft.com/office/drawing/2014/main" id="{66F05059-10FB-4538-8C8B-E27BFB93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708" y="3597895"/>
              <a:ext cx="158530" cy="252988"/>
            </a:xfrm>
            <a:prstGeom prst="rect">
              <a:avLst/>
            </a:prstGeom>
          </p:spPr>
        </p:pic>
        <p:pic>
          <p:nvPicPr>
            <p:cNvPr id="28" name="Picture 27" descr="A drawing of a face&#10;&#10;Description automatically generated">
              <a:extLst>
                <a:ext uri="{FF2B5EF4-FFF2-40B4-BE49-F238E27FC236}">
                  <a16:creationId xmlns:a16="http://schemas.microsoft.com/office/drawing/2014/main" id="{5C21E083-644D-4A3D-AB5B-1D34F6D0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2938" y="3843461"/>
              <a:ext cx="158530" cy="25298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7A81D-1561-4D52-8514-94980B03F530}"/>
              </a:ext>
            </a:extLst>
          </p:cNvPr>
          <p:cNvGrpSpPr/>
          <p:nvPr/>
        </p:nvGrpSpPr>
        <p:grpSpPr>
          <a:xfrm>
            <a:off x="8591165" y="3462872"/>
            <a:ext cx="488290" cy="498554"/>
            <a:chOff x="6113178" y="3597895"/>
            <a:chExt cx="488290" cy="498554"/>
          </a:xfrm>
        </p:grpSpPr>
        <p:pic>
          <p:nvPicPr>
            <p:cNvPr id="34" name="Picture 33" descr="A drawing of a face&#10;&#10;Description automatically generated">
              <a:extLst>
                <a:ext uri="{FF2B5EF4-FFF2-40B4-BE49-F238E27FC236}">
                  <a16:creationId xmlns:a16="http://schemas.microsoft.com/office/drawing/2014/main" id="{74CA6CB1-4D53-4C34-9006-FDC4C58B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178" y="3843294"/>
              <a:ext cx="158530" cy="252988"/>
            </a:xfrm>
            <a:prstGeom prst="rect">
              <a:avLst/>
            </a:prstGeom>
          </p:spPr>
        </p:pic>
        <p:pic>
          <p:nvPicPr>
            <p:cNvPr id="35" name="Picture 34" descr="A drawing of a face&#10;&#10;Description automatically generated">
              <a:extLst>
                <a:ext uri="{FF2B5EF4-FFF2-40B4-BE49-F238E27FC236}">
                  <a16:creationId xmlns:a16="http://schemas.microsoft.com/office/drawing/2014/main" id="{1A4D4949-3E29-4ACA-8112-DA6EA136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708" y="3597895"/>
              <a:ext cx="158530" cy="252988"/>
            </a:xfrm>
            <a:prstGeom prst="rect">
              <a:avLst/>
            </a:prstGeom>
          </p:spPr>
        </p:pic>
        <p:pic>
          <p:nvPicPr>
            <p:cNvPr id="36" name="Picture 35" descr="A drawing of a face&#10;&#10;Description automatically generated">
              <a:extLst>
                <a:ext uri="{FF2B5EF4-FFF2-40B4-BE49-F238E27FC236}">
                  <a16:creationId xmlns:a16="http://schemas.microsoft.com/office/drawing/2014/main" id="{6D8244FD-FF97-479B-B035-95842612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2938" y="3843461"/>
              <a:ext cx="158530" cy="2529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3421D-50FE-4F7F-9E16-88D6A28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a Monolith</a:t>
            </a:r>
          </a:p>
        </p:txBody>
      </p:sp>
      <p:pic>
        <p:nvPicPr>
          <p:cNvPr id="6" name="Content Placeholder 5" descr="A group of colorful balloons&#10;&#10;Description automatically generated">
            <a:extLst>
              <a:ext uri="{FF2B5EF4-FFF2-40B4-BE49-F238E27FC236}">
                <a16:creationId xmlns:a16="http://schemas.microsoft.com/office/drawing/2014/main" id="{983248E3-9EA5-4941-8A7A-DA93AC45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90088"/>
            <a:ext cx="2983455" cy="19869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98F7-1D76-4EE5-A591-5A1E4775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cost of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become tightly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difficult to understand at a fine grained scope</a:t>
            </a:r>
          </a:p>
        </p:txBody>
      </p:sp>
      <p:pic>
        <p:nvPicPr>
          <p:cNvPr id="7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76D511E8-B2F1-48A0-93AF-3C4E50A0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809" y="4016104"/>
            <a:ext cx="851283" cy="857114"/>
          </a:xfrm>
          <a:prstGeom prst="rect">
            <a:avLst/>
          </a:prstGeom>
        </p:spPr>
      </p:pic>
      <p:pic>
        <p:nvPicPr>
          <p:cNvPr id="8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242CBB9D-775B-4FB4-9C1E-12EC7593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947" y="4045042"/>
            <a:ext cx="851283" cy="857114"/>
          </a:xfrm>
          <a:prstGeom prst="rect">
            <a:avLst/>
          </a:prstGeom>
        </p:spPr>
      </p:pic>
      <p:pic>
        <p:nvPicPr>
          <p:cNvPr id="9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613EECB7-3DA8-436C-ADEA-28001C33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85" y="4073980"/>
            <a:ext cx="851283" cy="857114"/>
          </a:xfrm>
          <a:prstGeom prst="rect">
            <a:avLst/>
          </a:prstGeom>
        </p:spPr>
      </p:pic>
      <p:pic>
        <p:nvPicPr>
          <p:cNvPr id="10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5BB9A1BD-628B-488C-9C4D-A17AD1EE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23" y="4102918"/>
            <a:ext cx="851283" cy="8571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B0FB1-F65C-4484-8387-BCB0ACCA72C0}"/>
              </a:ext>
            </a:extLst>
          </p:cNvPr>
          <p:cNvGrpSpPr/>
          <p:nvPr/>
        </p:nvGrpSpPr>
        <p:grpSpPr>
          <a:xfrm>
            <a:off x="6192690" y="3601704"/>
            <a:ext cx="488290" cy="498554"/>
            <a:chOff x="6113178" y="3597895"/>
            <a:chExt cx="488290" cy="498554"/>
          </a:xfrm>
        </p:grpSpPr>
        <p:pic>
          <p:nvPicPr>
            <p:cNvPr id="13" name="Picture 12" descr="A drawing of a face&#10;&#10;Description automatically generated">
              <a:extLst>
                <a:ext uri="{FF2B5EF4-FFF2-40B4-BE49-F238E27FC236}">
                  <a16:creationId xmlns:a16="http://schemas.microsoft.com/office/drawing/2014/main" id="{D0C72036-EA8C-4E0B-B4DE-AEA090B4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178" y="3843294"/>
              <a:ext cx="158530" cy="252988"/>
            </a:xfrm>
            <a:prstGeom prst="rect">
              <a:avLst/>
            </a:prstGeom>
          </p:spPr>
        </p:pic>
        <p:pic>
          <p:nvPicPr>
            <p:cNvPr id="14" name="Picture 13" descr="A drawing of a face&#10;&#10;Description automatically generated">
              <a:extLst>
                <a:ext uri="{FF2B5EF4-FFF2-40B4-BE49-F238E27FC236}">
                  <a16:creationId xmlns:a16="http://schemas.microsoft.com/office/drawing/2014/main" id="{A2C5EE53-BC6F-4FF8-A8E5-9803701AB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708" y="3597895"/>
              <a:ext cx="158530" cy="252988"/>
            </a:xfrm>
            <a:prstGeom prst="rect">
              <a:avLst/>
            </a:prstGeom>
          </p:spPr>
        </p:pic>
        <p:pic>
          <p:nvPicPr>
            <p:cNvPr id="15" name="Picture 14" descr="A drawing of a face&#10;&#10;Description automatically generated">
              <a:extLst>
                <a:ext uri="{FF2B5EF4-FFF2-40B4-BE49-F238E27FC236}">
                  <a16:creationId xmlns:a16="http://schemas.microsoft.com/office/drawing/2014/main" id="{C2CEF83A-FBD7-4398-BDA9-721716D0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2938" y="3843461"/>
              <a:ext cx="158530" cy="252988"/>
            </a:xfrm>
            <a:prstGeom prst="rect">
              <a:avLst/>
            </a:prstGeom>
          </p:spPr>
        </p:pic>
      </p:grpSp>
      <p:pic>
        <p:nvPicPr>
          <p:cNvPr id="11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22622804-9379-45E8-9ACB-3C9F85459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31" y="4131856"/>
            <a:ext cx="851283" cy="857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F7B22-D3CC-4984-87BE-49D5E5B41B22}"/>
              </a:ext>
            </a:extLst>
          </p:cNvPr>
          <p:cNvSpPr txBox="1"/>
          <p:nvPr/>
        </p:nvSpPr>
        <p:spPr>
          <a:xfrm>
            <a:off x="141316" y="66548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Think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B0F0"/>
                </a:solidFill>
              </a:rPr>
              <a:t>about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B0F0"/>
                </a:solidFill>
              </a:rPr>
              <a:t>this</a:t>
            </a:r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02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repeatCount="indefinite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repeatCount="indefinite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repeatCount="indefinite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repeatCount="indefinite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repeatCount="indefinite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84BA057-960C-4AA8-B07F-985CE0910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26270"/>
              </p:ext>
            </p:extLst>
          </p:nvPr>
        </p:nvGraphicFramePr>
        <p:xfrm>
          <a:off x="8547769" y="2926652"/>
          <a:ext cx="1574858" cy="160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1739520" imgH="1777680" progId="">
                  <p:embed/>
                </p:oleObj>
              </mc:Choice>
              <mc:Fallback>
                <p:oleObj r:id="rId3" imgW="1739520" imgH="1777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7769" y="2926652"/>
                        <a:ext cx="1574858" cy="1609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F30E33-2E10-4592-B847-EED2BAABE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96664"/>
              </p:ext>
            </p:extLst>
          </p:nvPr>
        </p:nvGraphicFramePr>
        <p:xfrm>
          <a:off x="7360624" y="3022914"/>
          <a:ext cx="1572768" cy="161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5" imgW="1726920" imgH="1777680" progId="">
                  <p:embed/>
                </p:oleObj>
              </mc:Choice>
              <mc:Fallback>
                <p:oleObj r:id="rId5" imgW="1726920" imgH="1777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0624" y="3022914"/>
                        <a:ext cx="1572768" cy="1619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AAC69C1-B0B1-4967-94F0-B325A008B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742"/>
              </p:ext>
            </p:extLst>
          </p:nvPr>
        </p:nvGraphicFramePr>
        <p:xfrm>
          <a:off x="6173479" y="3196972"/>
          <a:ext cx="1574858" cy="160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7" imgW="1739520" imgH="1777680" progId="">
                  <p:embed/>
                </p:oleObj>
              </mc:Choice>
              <mc:Fallback>
                <p:oleObj r:id="rId7" imgW="1739520" imgH="1777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3479" y="3196972"/>
                        <a:ext cx="1574858" cy="1609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AF478-AC51-4306-B2F6-0C702F6F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5CD4-FF03-4BE4-B066-9E54CFB1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variant of </a:t>
            </a:r>
            <a:r>
              <a:rPr lang="en-US" dirty="0">
                <a:solidFill>
                  <a:srgbClr val="00B0F0"/>
                </a:solidFill>
              </a:rPr>
              <a:t>SOA</a:t>
            </a:r>
            <a:r>
              <a:rPr lang="en-US" dirty="0"/>
              <a:t>. A collection of loosely coupled, fine-grained services. Each service is treated as a separate process and scaled separately from other 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4F9-429E-4A5C-AFED-218DD877C472}"/>
              </a:ext>
            </a:extLst>
          </p:cNvPr>
          <p:cNvSpPr txBox="1"/>
          <p:nvPr/>
        </p:nvSpPr>
        <p:spPr>
          <a:xfrm>
            <a:off x="220772" y="598051"/>
            <a:ext cx="4767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Can we get finer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4C06A-1644-4AD3-8DF4-8EE1C284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9187" y="781143"/>
            <a:ext cx="1561905" cy="143492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99BFEB1-C7B2-4C3B-95E8-6E07E451F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49497"/>
              </p:ext>
            </p:extLst>
          </p:nvPr>
        </p:nvGraphicFramePr>
        <p:xfrm>
          <a:off x="4988424" y="3349713"/>
          <a:ext cx="1572768" cy="163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10" imgW="1701360" imgH="1764720" progId="">
                  <p:embed/>
                </p:oleObj>
              </mc:Choice>
              <mc:Fallback>
                <p:oleObj r:id="rId10" imgW="1701360" imgH="176472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E2E82D-6B42-4987-BB7A-C3B85C917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8424" y="3349713"/>
                        <a:ext cx="1572768" cy="1631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7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5C39-D493-4923-AE76-5372A750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7120"/>
            <a:ext cx="3854528" cy="419950"/>
          </a:xfrm>
        </p:spPr>
        <p:txBody>
          <a:bodyPr/>
          <a:lstStyle/>
          <a:p>
            <a:r>
              <a:rPr lang="en-US" dirty="0"/>
              <a:t>Microservice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BF3E-A31E-40CE-AD93-FF8C91D1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Messaging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83753-8ED0-4C32-89E7-E3F94F813DB8}"/>
              </a:ext>
            </a:extLst>
          </p:cNvPr>
          <p:cNvSpPr txBox="1"/>
          <p:nvPr/>
        </p:nvSpPr>
        <p:spPr>
          <a:xfrm>
            <a:off x="203200" y="514924"/>
            <a:ext cx="3642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B9FF0C-839A-4205-9BE8-5F640B948709}"/>
              </a:ext>
            </a:extLst>
          </p:cNvPr>
          <p:cNvGrpSpPr/>
          <p:nvPr/>
        </p:nvGrpSpPr>
        <p:grpSpPr>
          <a:xfrm>
            <a:off x="5550423" y="1041549"/>
            <a:ext cx="871129" cy="877096"/>
            <a:chOff x="5539692" y="2854289"/>
            <a:chExt cx="1112616" cy="11202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E4D3EA-8E1F-465E-9ED7-655D9D11BB46}"/>
                </a:ext>
              </a:extLst>
            </p:cNvPr>
            <p:cNvSpPr/>
            <p:nvPr/>
          </p:nvSpPr>
          <p:spPr>
            <a:xfrm>
              <a:off x="5904689" y="2859932"/>
              <a:ext cx="408562" cy="1108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1784461C-92D3-4D4C-90A2-D3DA09757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692" y="2854289"/>
              <a:ext cx="1112616" cy="112023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0CFFEC-17E6-4371-A7AD-7F6CF5754347}"/>
              </a:ext>
            </a:extLst>
          </p:cNvPr>
          <p:cNvGrpSpPr/>
          <p:nvPr/>
        </p:nvGrpSpPr>
        <p:grpSpPr>
          <a:xfrm>
            <a:off x="8544552" y="1630793"/>
            <a:ext cx="245734" cy="1025546"/>
            <a:chOff x="6121318" y="355620"/>
            <a:chExt cx="673102" cy="2809120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06310E51-52CA-4597-BFFD-C7FB3771C7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9057"/>
                </p:ext>
              </p:extLst>
            </p:nvPr>
          </p:nvGraphicFramePr>
          <p:xfrm>
            <a:off x="6121320" y="355620"/>
            <a:ext cx="6731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r:id="rId4" imgW="672840" imgH="672840" progId="">
                    <p:embed/>
                  </p:oleObj>
                </mc:Choice>
                <mc:Fallback>
                  <p:oleObj r:id="rId4" imgW="672840" imgH="672840" progId="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8ED553AA-4C50-4A3E-809D-945D59F50F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21320" y="355620"/>
                          <a:ext cx="673100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CEED797E-1423-41EA-8FD0-30403E74F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322200"/>
                </p:ext>
              </p:extLst>
            </p:nvPr>
          </p:nvGraphicFramePr>
          <p:xfrm>
            <a:off x="6121320" y="1072204"/>
            <a:ext cx="6731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6" imgW="672840" imgH="672840" progId="">
                    <p:embed/>
                  </p:oleObj>
                </mc:Choice>
                <mc:Fallback>
                  <p:oleObj r:id="rId6" imgW="672840" imgH="672840" progId="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6C824C7C-40D3-49C3-A79D-7161AC28C7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21320" y="1072204"/>
                          <a:ext cx="673100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98101D41-5508-429A-8933-8624219A08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289872"/>
                </p:ext>
              </p:extLst>
            </p:nvPr>
          </p:nvGraphicFramePr>
          <p:xfrm>
            <a:off x="6121318" y="1772443"/>
            <a:ext cx="673099" cy="673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r:id="rId8" imgW="672840" imgH="672840" progId="">
                    <p:embed/>
                  </p:oleObj>
                </mc:Choice>
                <mc:Fallback>
                  <p:oleObj r:id="rId8" imgW="672840" imgH="672840" progId="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2D226C48-25D5-40A8-8D98-DC084B6862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1318" y="1772443"/>
                          <a:ext cx="673099" cy="6730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0B35A5C4-30D0-45C3-A0C8-A0201830D7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692047"/>
                </p:ext>
              </p:extLst>
            </p:nvPr>
          </p:nvGraphicFramePr>
          <p:xfrm>
            <a:off x="6146720" y="2491640"/>
            <a:ext cx="6477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r:id="rId10" imgW="647280" imgH="672840" progId="">
                    <p:embed/>
                  </p:oleObj>
                </mc:Choice>
                <mc:Fallback>
                  <p:oleObj r:id="rId10" imgW="647280" imgH="672840" progId="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4973E3DA-5F24-43B3-8CE9-9D790DEFF81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146720" y="2491640"/>
                          <a:ext cx="647700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71ECC7-937D-4730-96CE-136736C3FB96}"/>
              </a:ext>
            </a:extLst>
          </p:cNvPr>
          <p:cNvGrpSpPr/>
          <p:nvPr/>
        </p:nvGrpSpPr>
        <p:grpSpPr>
          <a:xfrm flipH="1">
            <a:off x="5166143" y="3429000"/>
            <a:ext cx="1027697" cy="198333"/>
            <a:chOff x="4423608" y="2867449"/>
            <a:chExt cx="3316685" cy="6400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FBF8B57-4F0B-4983-8F77-8D7EECAC7EFB}"/>
                </a:ext>
              </a:extLst>
            </p:cNvPr>
            <p:cNvSpPr/>
            <p:nvPr/>
          </p:nvSpPr>
          <p:spPr>
            <a:xfrm>
              <a:off x="4423608" y="2867449"/>
              <a:ext cx="3316685" cy="64008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CA789A-FA42-4B4C-8DFB-FB2416772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56425" y="2910933"/>
              <a:ext cx="659889" cy="55311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A44751-CCB5-49A0-854E-52CA81F6BE1B}"/>
              </a:ext>
            </a:extLst>
          </p:cNvPr>
          <p:cNvGrpSpPr/>
          <p:nvPr/>
        </p:nvGrpSpPr>
        <p:grpSpPr>
          <a:xfrm>
            <a:off x="7855819" y="4336898"/>
            <a:ext cx="1377467" cy="198333"/>
            <a:chOff x="2814320" y="1173702"/>
            <a:chExt cx="5953760" cy="819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EEE131-8013-4513-BD7F-76F7E7B196C2}"/>
                </a:ext>
              </a:extLst>
            </p:cNvPr>
            <p:cNvSpPr/>
            <p:nvPr/>
          </p:nvSpPr>
          <p:spPr>
            <a:xfrm>
              <a:off x="2814320" y="1249680"/>
              <a:ext cx="5953760" cy="66049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E45711EA-9046-4138-A5AC-B1721B78C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15704" y="1173702"/>
              <a:ext cx="819182" cy="81918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B8CE46A-2917-474F-B8B9-1F976E5D8F2F}"/>
              </a:ext>
            </a:extLst>
          </p:cNvPr>
          <p:cNvSpPr txBox="1"/>
          <p:nvPr/>
        </p:nvSpPr>
        <p:spPr>
          <a:xfrm>
            <a:off x="4667092" y="193216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point to system</a:t>
            </a:r>
          </a:p>
          <a:p>
            <a:r>
              <a:rPr lang="en-US" dirty="0"/>
              <a:t>Handles request routing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B9DEE-2AE7-462D-BB9D-538EE92C71A0}"/>
              </a:ext>
            </a:extLst>
          </p:cNvPr>
          <p:cNvSpPr txBox="1"/>
          <p:nvPr/>
        </p:nvSpPr>
        <p:spPr>
          <a:xfrm>
            <a:off x="7173190" y="2591186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applications</a:t>
            </a:r>
          </a:p>
          <a:p>
            <a:r>
              <a:rPr lang="en-US" dirty="0"/>
              <a:t>That handle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98283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FCEC7C9E-6AF5-49C0-AE49-24D901EA4904}"/>
              </a:ext>
            </a:extLst>
          </p:cNvPr>
          <p:cNvGrpSpPr/>
          <p:nvPr/>
        </p:nvGrpSpPr>
        <p:grpSpPr>
          <a:xfrm>
            <a:off x="2976664" y="1003429"/>
            <a:ext cx="5689405" cy="3657601"/>
            <a:chOff x="2976664" y="1003429"/>
            <a:chExt cx="5689405" cy="365760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EBBA30-5C70-4556-8685-1250F8C47544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>
              <a:off x="2976664" y="1003429"/>
              <a:ext cx="0" cy="36576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8C5AD70-8474-4ABD-95BF-E8EAA797BBDE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666069" y="1003430"/>
              <a:ext cx="0" cy="36576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306BD-22FE-4B41-B114-499662212AF4}"/>
              </a:ext>
            </a:extLst>
          </p:cNvPr>
          <p:cNvGrpSpPr/>
          <p:nvPr/>
        </p:nvGrpSpPr>
        <p:grpSpPr>
          <a:xfrm>
            <a:off x="2615458" y="2475139"/>
            <a:ext cx="1742258" cy="1754192"/>
            <a:chOff x="5539692" y="2854289"/>
            <a:chExt cx="1112616" cy="112023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7037C4-8BFF-413B-A099-512E689C90B1}"/>
                </a:ext>
              </a:extLst>
            </p:cNvPr>
            <p:cNvSpPr/>
            <p:nvPr/>
          </p:nvSpPr>
          <p:spPr>
            <a:xfrm>
              <a:off x="5904689" y="2859932"/>
              <a:ext cx="408562" cy="11089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26484C0-8A1E-4C1C-8A59-7AAFC151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692" y="2854289"/>
              <a:ext cx="1112616" cy="11202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EFBF5A-D59F-4F20-8CE3-FD5BF25B10C5}"/>
              </a:ext>
            </a:extLst>
          </p:cNvPr>
          <p:cNvGrpSpPr/>
          <p:nvPr/>
        </p:nvGrpSpPr>
        <p:grpSpPr>
          <a:xfrm>
            <a:off x="4799527" y="4274425"/>
            <a:ext cx="3316685" cy="640080"/>
            <a:chOff x="4423608" y="2867449"/>
            <a:chExt cx="3316685" cy="6400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0AB6CB-CF42-42AA-9BDF-EDFE15A57B0D}"/>
                </a:ext>
              </a:extLst>
            </p:cNvPr>
            <p:cNvSpPr/>
            <p:nvPr/>
          </p:nvSpPr>
          <p:spPr>
            <a:xfrm>
              <a:off x="4423608" y="2867449"/>
              <a:ext cx="3316685" cy="64008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EE7B91-597F-4226-A647-64023748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6425" y="2910933"/>
              <a:ext cx="659889" cy="553112"/>
            </a:xfrm>
            <a:prstGeom prst="rect">
              <a:avLst/>
            </a:prstGeom>
          </p:spPr>
        </p:pic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ED553AA-4C50-4A3E-809D-945D59F50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63566"/>
              </p:ext>
            </p:extLst>
          </p:nvPr>
        </p:nvGraphicFramePr>
        <p:xfrm>
          <a:off x="4799527" y="2138589"/>
          <a:ext cx="67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r:id="rId5" imgW="672840" imgH="672840" progId="">
                  <p:embed/>
                </p:oleObj>
              </mc:Choice>
              <mc:Fallback>
                <p:oleObj r:id="rId5" imgW="67284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9527" y="2138589"/>
                        <a:ext cx="6731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C824C7C-40D3-49C3-A79D-7161AC28C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27716"/>
              </p:ext>
            </p:extLst>
          </p:nvPr>
        </p:nvGraphicFramePr>
        <p:xfrm>
          <a:off x="5689189" y="2245218"/>
          <a:ext cx="67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r:id="rId7" imgW="672840" imgH="672840" progId="">
                  <p:embed/>
                </p:oleObj>
              </mc:Choice>
              <mc:Fallback>
                <p:oleObj r:id="rId7" imgW="67284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9189" y="2245218"/>
                        <a:ext cx="6731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D226C48-25D5-40A8-8D98-DC084B686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42744"/>
              </p:ext>
            </p:extLst>
          </p:nvPr>
        </p:nvGraphicFramePr>
        <p:xfrm>
          <a:off x="6578851" y="2138589"/>
          <a:ext cx="67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r:id="rId9" imgW="672840" imgH="672840" progId="">
                  <p:embed/>
                </p:oleObj>
              </mc:Choice>
              <mc:Fallback>
                <p:oleObj r:id="rId9" imgW="67284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8851" y="2138589"/>
                        <a:ext cx="6731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973E3DA-5F24-43B3-8CE9-9D790DEFF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24520"/>
              </p:ext>
            </p:extLst>
          </p:nvPr>
        </p:nvGraphicFramePr>
        <p:xfrm>
          <a:off x="7468513" y="2245218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11" imgW="647280" imgH="672840" progId="">
                  <p:embed/>
                </p:oleObj>
              </mc:Choice>
              <mc:Fallback>
                <p:oleObj r:id="rId11" imgW="64728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8513" y="2245218"/>
                        <a:ext cx="6477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40B9E285-FDD1-4C43-A9B9-6BB1C6A913D3}"/>
              </a:ext>
            </a:extLst>
          </p:cNvPr>
          <p:cNvGrpSpPr/>
          <p:nvPr/>
        </p:nvGrpSpPr>
        <p:grpSpPr>
          <a:xfrm>
            <a:off x="5102979" y="2781229"/>
            <a:ext cx="2854048" cy="1486851"/>
            <a:chOff x="5102979" y="2781229"/>
            <a:chExt cx="2854048" cy="148685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EF4C43-A610-48FD-9581-02766E8F2DE0}"/>
                </a:ext>
              </a:extLst>
            </p:cNvPr>
            <p:cNvSpPr/>
            <p:nvPr/>
          </p:nvSpPr>
          <p:spPr>
            <a:xfrm>
              <a:off x="5102979" y="2781229"/>
              <a:ext cx="204917" cy="1468997"/>
            </a:xfrm>
            <a:custGeom>
              <a:avLst/>
              <a:gdLst>
                <a:gd name="connsiteX0" fmla="*/ 29766 w 204917"/>
                <a:gd name="connsiteY0" fmla="*/ 0 h 1468997"/>
                <a:gd name="connsiteX1" fmla="*/ 107587 w 204917"/>
                <a:gd name="connsiteY1" fmla="*/ 223736 h 1468997"/>
                <a:gd name="connsiteX2" fmla="*/ 10310 w 204917"/>
                <a:gd name="connsiteY2" fmla="*/ 350196 h 1468997"/>
                <a:gd name="connsiteX3" fmla="*/ 117314 w 204917"/>
                <a:gd name="connsiteY3" fmla="*/ 447473 h 1468997"/>
                <a:gd name="connsiteX4" fmla="*/ 10310 w 204917"/>
                <a:gd name="connsiteY4" fmla="*/ 515566 h 1468997"/>
                <a:gd name="connsiteX5" fmla="*/ 107587 w 204917"/>
                <a:gd name="connsiteY5" fmla="*/ 573932 h 1468997"/>
                <a:gd name="connsiteX6" fmla="*/ 10310 w 204917"/>
                <a:gd name="connsiteY6" fmla="*/ 690664 h 1468997"/>
                <a:gd name="connsiteX7" fmla="*/ 107587 w 204917"/>
                <a:gd name="connsiteY7" fmla="*/ 797668 h 1468997"/>
                <a:gd name="connsiteX8" fmla="*/ 583 w 204917"/>
                <a:gd name="connsiteY8" fmla="*/ 865762 h 1468997"/>
                <a:gd name="connsiteX9" fmla="*/ 165953 w 204917"/>
                <a:gd name="connsiteY9" fmla="*/ 972766 h 1468997"/>
                <a:gd name="connsiteX10" fmla="*/ 29766 w 204917"/>
                <a:gd name="connsiteY10" fmla="*/ 1050587 h 1468997"/>
                <a:gd name="connsiteX11" fmla="*/ 165953 w 204917"/>
                <a:gd name="connsiteY11" fmla="*/ 1157592 h 1468997"/>
                <a:gd name="connsiteX12" fmla="*/ 58949 w 204917"/>
                <a:gd name="connsiteY12" fmla="*/ 1206230 h 1468997"/>
                <a:gd name="connsiteX13" fmla="*/ 204863 w 204917"/>
                <a:gd name="connsiteY13" fmla="*/ 1303507 h 1468997"/>
                <a:gd name="connsiteX14" fmla="*/ 39493 w 204917"/>
                <a:gd name="connsiteY14" fmla="*/ 1381328 h 1468997"/>
                <a:gd name="connsiteX15" fmla="*/ 156225 w 204917"/>
                <a:gd name="connsiteY15" fmla="*/ 1468877 h 14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917" h="1468997">
                  <a:moveTo>
                    <a:pt x="29766" y="0"/>
                  </a:moveTo>
                  <a:cubicBezTo>
                    <a:pt x="70298" y="82685"/>
                    <a:pt x="110830" y="165370"/>
                    <a:pt x="107587" y="223736"/>
                  </a:cubicBezTo>
                  <a:cubicBezTo>
                    <a:pt x="104344" y="282102"/>
                    <a:pt x="8689" y="312907"/>
                    <a:pt x="10310" y="350196"/>
                  </a:cubicBezTo>
                  <a:cubicBezTo>
                    <a:pt x="11931" y="387485"/>
                    <a:pt x="117314" y="419911"/>
                    <a:pt x="117314" y="447473"/>
                  </a:cubicBezTo>
                  <a:cubicBezTo>
                    <a:pt x="117314" y="475035"/>
                    <a:pt x="11931" y="494490"/>
                    <a:pt x="10310" y="515566"/>
                  </a:cubicBezTo>
                  <a:cubicBezTo>
                    <a:pt x="8689" y="536642"/>
                    <a:pt x="107587" y="544749"/>
                    <a:pt x="107587" y="573932"/>
                  </a:cubicBezTo>
                  <a:cubicBezTo>
                    <a:pt x="107587" y="603115"/>
                    <a:pt x="10310" y="653375"/>
                    <a:pt x="10310" y="690664"/>
                  </a:cubicBezTo>
                  <a:cubicBezTo>
                    <a:pt x="10310" y="727953"/>
                    <a:pt x="109208" y="768485"/>
                    <a:pt x="107587" y="797668"/>
                  </a:cubicBezTo>
                  <a:cubicBezTo>
                    <a:pt x="105966" y="826851"/>
                    <a:pt x="-9145" y="836579"/>
                    <a:pt x="583" y="865762"/>
                  </a:cubicBezTo>
                  <a:cubicBezTo>
                    <a:pt x="10311" y="894945"/>
                    <a:pt x="161089" y="941962"/>
                    <a:pt x="165953" y="972766"/>
                  </a:cubicBezTo>
                  <a:cubicBezTo>
                    <a:pt x="170817" y="1003570"/>
                    <a:pt x="29766" y="1019783"/>
                    <a:pt x="29766" y="1050587"/>
                  </a:cubicBezTo>
                  <a:cubicBezTo>
                    <a:pt x="29766" y="1081391"/>
                    <a:pt x="161089" y="1131652"/>
                    <a:pt x="165953" y="1157592"/>
                  </a:cubicBezTo>
                  <a:cubicBezTo>
                    <a:pt x="170817" y="1183532"/>
                    <a:pt x="52464" y="1181911"/>
                    <a:pt x="58949" y="1206230"/>
                  </a:cubicBezTo>
                  <a:cubicBezTo>
                    <a:pt x="65434" y="1230549"/>
                    <a:pt x="208106" y="1274324"/>
                    <a:pt x="204863" y="1303507"/>
                  </a:cubicBezTo>
                  <a:cubicBezTo>
                    <a:pt x="201620" y="1332690"/>
                    <a:pt x="47599" y="1353766"/>
                    <a:pt x="39493" y="1381328"/>
                  </a:cubicBezTo>
                  <a:cubicBezTo>
                    <a:pt x="31387" y="1408890"/>
                    <a:pt x="114072" y="1472120"/>
                    <a:pt x="156225" y="146887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EED17F-6972-4949-B731-29145D823AFD}"/>
                </a:ext>
              </a:extLst>
            </p:cNvPr>
            <p:cNvSpPr/>
            <p:nvPr/>
          </p:nvSpPr>
          <p:spPr>
            <a:xfrm>
              <a:off x="5950700" y="2884301"/>
              <a:ext cx="204917" cy="1365925"/>
            </a:xfrm>
            <a:custGeom>
              <a:avLst/>
              <a:gdLst>
                <a:gd name="connsiteX0" fmla="*/ 29766 w 204917"/>
                <a:gd name="connsiteY0" fmla="*/ 0 h 1468997"/>
                <a:gd name="connsiteX1" fmla="*/ 107587 w 204917"/>
                <a:gd name="connsiteY1" fmla="*/ 223736 h 1468997"/>
                <a:gd name="connsiteX2" fmla="*/ 10310 w 204917"/>
                <a:gd name="connsiteY2" fmla="*/ 350196 h 1468997"/>
                <a:gd name="connsiteX3" fmla="*/ 117314 w 204917"/>
                <a:gd name="connsiteY3" fmla="*/ 447473 h 1468997"/>
                <a:gd name="connsiteX4" fmla="*/ 10310 w 204917"/>
                <a:gd name="connsiteY4" fmla="*/ 515566 h 1468997"/>
                <a:gd name="connsiteX5" fmla="*/ 107587 w 204917"/>
                <a:gd name="connsiteY5" fmla="*/ 573932 h 1468997"/>
                <a:gd name="connsiteX6" fmla="*/ 10310 w 204917"/>
                <a:gd name="connsiteY6" fmla="*/ 690664 h 1468997"/>
                <a:gd name="connsiteX7" fmla="*/ 107587 w 204917"/>
                <a:gd name="connsiteY7" fmla="*/ 797668 h 1468997"/>
                <a:gd name="connsiteX8" fmla="*/ 583 w 204917"/>
                <a:gd name="connsiteY8" fmla="*/ 865762 h 1468997"/>
                <a:gd name="connsiteX9" fmla="*/ 165953 w 204917"/>
                <a:gd name="connsiteY9" fmla="*/ 972766 h 1468997"/>
                <a:gd name="connsiteX10" fmla="*/ 29766 w 204917"/>
                <a:gd name="connsiteY10" fmla="*/ 1050587 h 1468997"/>
                <a:gd name="connsiteX11" fmla="*/ 165953 w 204917"/>
                <a:gd name="connsiteY11" fmla="*/ 1157592 h 1468997"/>
                <a:gd name="connsiteX12" fmla="*/ 58949 w 204917"/>
                <a:gd name="connsiteY12" fmla="*/ 1206230 h 1468997"/>
                <a:gd name="connsiteX13" fmla="*/ 204863 w 204917"/>
                <a:gd name="connsiteY13" fmla="*/ 1303507 h 1468997"/>
                <a:gd name="connsiteX14" fmla="*/ 39493 w 204917"/>
                <a:gd name="connsiteY14" fmla="*/ 1381328 h 1468997"/>
                <a:gd name="connsiteX15" fmla="*/ 156225 w 204917"/>
                <a:gd name="connsiteY15" fmla="*/ 1468877 h 14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917" h="1468997">
                  <a:moveTo>
                    <a:pt x="29766" y="0"/>
                  </a:moveTo>
                  <a:cubicBezTo>
                    <a:pt x="70298" y="82685"/>
                    <a:pt x="110830" y="165370"/>
                    <a:pt x="107587" y="223736"/>
                  </a:cubicBezTo>
                  <a:cubicBezTo>
                    <a:pt x="104344" y="282102"/>
                    <a:pt x="8689" y="312907"/>
                    <a:pt x="10310" y="350196"/>
                  </a:cubicBezTo>
                  <a:cubicBezTo>
                    <a:pt x="11931" y="387485"/>
                    <a:pt x="117314" y="419911"/>
                    <a:pt x="117314" y="447473"/>
                  </a:cubicBezTo>
                  <a:cubicBezTo>
                    <a:pt x="117314" y="475035"/>
                    <a:pt x="11931" y="494490"/>
                    <a:pt x="10310" y="515566"/>
                  </a:cubicBezTo>
                  <a:cubicBezTo>
                    <a:pt x="8689" y="536642"/>
                    <a:pt x="107587" y="544749"/>
                    <a:pt x="107587" y="573932"/>
                  </a:cubicBezTo>
                  <a:cubicBezTo>
                    <a:pt x="107587" y="603115"/>
                    <a:pt x="10310" y="653375"/>
                    <a:pt x="10310" y="690664"/>
                  </a:cubicBezTo>
                  <a:cubicBezTo>
                    <a:pt x="10310" y="727953"/>
                    <a:pt x="109208" y="768485"/>
                    <a:pt x="107587" y="797668"/>
                  </a:cubicBezTo>
                  <a:cubicBezTo>
                    <a:pt x="105966" y="826851"/>
                    <a:pt x="-9145" y="836579"/>
                    <a:pt x="583" y="865762"/>
                  </a:cubicBezTo>
                  <a:cubicBezTo>
                    <a:pt x="10311" y="894945"/>
                    <a:pt x="161089" y="941962"/>
                    <a:pt x="165953" y="972766"/>
                  </a:cubicBezTo>
                  <a:cubicBezTo>
                    <a:pt x="170817" y="1003570"/>
                    <a:pt x="29766" y="1019783"/>
                    <a:pt x="29766" y="1050587"/>
                  </a:cubicBezTo>
                  <a:cubicBezTo>
                    <a:pt x="29766" y="1081391"/>
                    <a:pt x="161089" y="1131652"/>
                    <a:pt x="165953" y="1157592"/>
                  </a:cubicBezTo>
                  <a:cubicBezTo>
                    <a:pt x="170817" y="1183532"/>
                    <a:pt x="52464" y="1181911"/>
                    <a:pt x="58949" y="1206230"/>
                  </a:cubicBezTo>
                  <a:cubicBezTo>
                    <a:pt x="65434" y="1230549"/>
                    <a:pt x="208106" y="1274324"/>
                    <a:pt x="204863" y="1303507"/>
                  </a:cubicBezTo>
                  <a:cubicBezTo>
                    <a:pt x="201620" y="1332690"/>
                    <a:pt x="47599" y="1353766"/>
                    <a:pt x="39493" y="1381328"/>
                  </a:cubicBezTo>
                  <a:cubicBezTo>
                    <a:pt x="31387" y="1408890"/>
                    <a:pt x="114072" y="1472120"/>
                    <a:pt x="156225" y="146887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52B464F-7A47-443C-8A5D-324CA2CB129B}"/>
                </a:ext>
              </a:extLst>
            </p:cNvPr>
            <p:cNvSpPr/>
            <p:nvPr/>
          </p:nvSpPr>
          <p:spPr>
            <a:xfrm>
              <a:off x="6902634" y="2799083"/>
              <a:ext cx="204917" cy="1468997"/>
            </a:xfrm>
            <a:custGeom>
              <a:avLst/>
              <a:gdLst>
                <a:gd name="connsiteX0" fmla="*/ 29766 w 204917"/>
                <a:gd name="connsiteY0" fmla="*/ 0 h 1468997"/>
                <a:gd name="connsiteX1" fmla="*/ 107587 w 204917"/>
                <a:gd name="connsiteY1" fmla="*/ 223736 h 1468997"/>
                <a:gd name="connsiteX2" fmla="*/ 10310 w 204917"/>
                <a:gd name="connsiteY2" fmla="*/ 350196 h 1468997"/>
                <a:gd name="connsiteX3" fmla="*/ 117314 w 204917"/>
                <a:gd name="connsiteY3" fmla="*/ 447473 h 1468997"/>
                <a:gd name="connsiteX4" fmla="*/ 10310 w 204917"/>
                <a:gd name="connsiteY4" fmla="*/ 515566 h 1468997"/>
                <a:gd name="connsiteX5" fmla="*/ 107587 w 204917"/>
                <a:gd name="connsiteY5" fmla="*/ 573932 h 1468997"/>
                <a:gd name="connsiteX6" fmla="*/ 10310 w 204917"/>
                <a:gd name="connsiteY6" fmla="*/ 690664 h 1468997"/>
                <a:gd name="connsiteX7" fmla="*/ 107587 w 204917"/>
                <a:gd name="connsiteY7" fmla="*/ 797668 h 1468997"/>
                <a:gd name="connsiteX8" fmla="*/ 583 w 204917"/>
                <a:gd name="connsiteY8" fmla="*/ 865762 h 1468997"/>
                <a:gd name="connsiteX9" fmla="*/ 165953 w 204917"/>
                <a:gd name="connsiteY9" fmla="*/ 972766 h 1468997"/>
                <a:gd name="connsiteX10" fmla="*/ 29766 w 204917"/>
                <a:gd name="connsiteY10" fmla="*/ 1050587 h 1468997"/>
                <a:gd name="connsiteX11" fmla="*/ 165953 w 204917"/>
                <a:gd name="connsiteY11" fmla="*/ 1157592 h 1468997"/>
                <a:gd name="connsiteX12" fmla="*/ 58949 w 204917"/>
                <a:gd name="connsiteY12" fmla="*/ 1206230 h 1468997"/>
                <a:gd name="connsiteX13" fmla="*/ 204863 w 204917"/>
                <a:gd name="connsiteY13" fmla="*/ 1303507 h 1468997"/>
                <a:gd name="connsiteX14" fmla="*/ 39493 w 204917"/>
                <a:gd name="connsiteY14" fmla="*/ 1381328 h 1468997"/>
                <a:gd name="connsiteX15" fmla="*/ 156225 w 204917"/>
                <a:gd name="connsiteY15" fmla="*/ 1468877 h 14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917" h="1468997">
                  <a:moveTo>
                    <a:pt x="29766" y="0"/>
                  </a:moveTo>
                  <a:cubicBezTo>
                    <a:pt x="70298" y="82685"/>
                    <a:pt x="110830" y="165370"/>
                    <a:pt x="107587" y="223736"/>
                  </a:cubicBezTo>
                  <a:cubicBezTo>
                    <a:pt x="104344" y="282102"/>
                    <a:pt x="8689" y="312907"/>
                    <a:pt x="10310" y="350196"/>
                  </a:cubicBezTo>
                  <a:cubicBezTo>
                    <a:pt x="11931" y="387485"/>
                    <a:pt x="117314" y="419911"/>
                    <a:pt x="117314" y="447473"/>
                  </a:cubicBezTo>
                  <a:cubicBezTo>
                    <a:pt x="117314" y="475035"/>
                    <a:pt x="11931" y="494490"/>
                    <a:pt x="10310" y="515566"/>
                  </a:cubicBezTo>
                  <a:cubicBezTo>
                    <a:pt x="8689" y="536642"/>
                    <a:pt x="107587" y="544749"/>
                    <a:pt x="107587" y="573932"/>
                  </a:cubicBezTo>
                  <a:cubicBezTo>
                    <a:pt x="107587" y="603115"/>
                    <a:pt x="10310" y="653375"/>
                    <a:pt x="10310" y="690664"/>
                  </a:cubicBezTo>
                  <a:cubicBezTo>
                    <a:pt x="10310" y="727953"/>
                    <a:pt x="109208" y="768485"/>
                    <a:pt x="107587" y="797668"/>
                  </a:cubicBezTo>
                  <a:cubicBezTo>
                    <a:pt x="105966" y="826851"/>
                    <a:pt x="-9145" y="836579"/>
                    <a:pt x="583" y="865762"/>
                  </a:cubicBezTo>
                  <a:cubicBezTo>
                    <a:pt x="10311" y="894945"/>
                    <a:pt x="161089" y="941962"/>
                    <a:pt x="165953" y="972766"/>
                  </a:cubicBezTo>
                  <a:cubicBezTo>
                    <a:pt x="170817" y="1003570"/>
                    <a:pt x="29766" y="1019783"/>
                    <a:pt x="29766" y="1050587"/>
                  </a:cubicBezTo>
                  <a:cubicBezTo>
                    <a:pt x="29766" y="1081391"/>
                    <a:pt x="161089" y="1131652"/>
                    <a:pt x="165953" y="1157592"/>
                  </a:cubicBezTo>
                  <a:cubicBezTo>
                    <a:pt x="170817" y="1183532"/>
                    <a:pt x="52464" y="1181911"/>
                    <a:pt x="58949" y="1206230"/>
                  </a:cubicBezTo>
                  <a:cubicBezTo>
                    <a:pt x="65434" y="1230549"/>
                    <a:pt x="208106" y="1274324"/>
                    <a:pt x="204863" y="1303507"/>
                  </a:cubicBezTo>
                  <a:cubicBezTo>
                    <a:pt x="201620" y="1332690"/>
                    <a:pt x="47599" y="1353766"/>
                    <a:pt x="39493" y="1381328"/>
                  </a:cubicBezTo>
                  <a:cubicBezTo>
                    <a:pt x="31387" y="1408890"/>
                    <a:pt x="114072" y="1472120"/>
                    <a:pt x="156225" y="146887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5EC99F-E722-4016-BBBE-C61E88589967}"/>
                </a:ext>
              </a:extLst>
            </p:cNvPr>
            <p:cNvSpPr/>
            <p:nvPr/>
          </p:nvSpPr>
          <p:spPr>
            <a:xfrm>
              <a:off x="7752110" y="2912057"/>
              <a:ext cx="204917" cy="1356023"/>
            </a:xfrm>
            <a:custGeom>
              <a:avLst/>
              <a:gdLst>
                <a:gd name="connsiteX0" fmla="*/ 29766 w 204917"/>
                <a:gd name="connsiteY0" fmla="*/ 0 h 1468997"/>
                <a:gd name="connsiteX1" fmla="*/ 107587 w 204917"/>
                <a:gd name="connsiteY1" fmla="*/ 223736 h 1468997"/>
                <a:gd name="connsiteX2" fmla="*/ 10310 w 204917"/>
                <a:gd name="connsiteY2" fmla="*/ 350196 h 1468997"/>
                <a:gd name="connsiteX3" fmla="*/ 117314 w 204917"/>
                <a:gd name="connsiteY3" fmla="*/ 447473 h 1468997"/>
                <a:gd name="connsiteX4" fmla="*/ 10310 w 204917"/>
                <a:gd name="connsiteY4" fmla="*/ 515566 h 1468997"/>
                <a:gd name="connsiteX5" fmla="*/ 107587 w 204917"/>
                <a:gd name="connsiteY5" fmla="*/ 573932 h 1468997"/>
                <a:gd name="connsiteX6" fmla="*/ 10310 w 204917"/>
                <a:gd name="connsiteY6" fmla="*/ 690664 h 1468997"/>
                <a:gd name="connsiteX7" fmla="*/ 107587 w 204917"/>
                <a:gd name="connsiteY7" fmla="*/ 797668 h 1468997"/>
                <a:gd name="connsiteX8" fmla="*/ 583 w 204917"/>
                <a:gd name="connsiteY8" fmla="*/ 865762 h 1468997"/>
                <a:gd name="connsiteX9" fmla="*/ 165953 w 204917"/>
                <a:gd name="connsiteY9" fmla="*/ 972766 h 1468997"/>
                <a:gd name="connsiteX10" fmla="*/ 29766 w 204917"/>
                <a:gd name="connsiteY10" fmla="*/ 1050587 h 1468997"/>
                <a:gd name="connsiteX11" fmla="*/ 165953 w 204917"/>
                <a:gd name="connsiteY11" fmla="*/ 1157592 h 1468997"/>
                <a:gd name="connsiteX12" fmla="*/ 58949 w 204917"/>
                <a:gd name="connsiteY12" fmla="*/ 1206230 h 1468997"/>
                <a:gd name="connsiteX13" fmla="*/ 204863 w 204917"/>
                <a:gd name="connsiteY13" fmla="*/ 1303507 h 1468997"/>
                <a:gd name="connsiteX14" fmla="*/ 39493 w 204917"/>
                <a:gd name="connsiteY14" fmla="*/ 1381328 h 1468997"/>
                <a:gd name="connsiteX15" fmla="*/ 156225 w 204917"/>
                <a:gd name="connsiteY15" fmla="*/ 1468877 h 14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917" h="1468997">
                  <a:moveTo>
                    <a:pt x="29766" y="0"/>
                  </a:moveTo>
                  <a:cubicBezTo>
                    <a:pt x="70298" y="82685"/>
                    <a:pt x="110830" y="165370"/>
                    <a:pt x="107587" y="223736"/>
                  </a:cubicBezTo>
                  <a:cubicBezTo>
                    <a:pt x="104344" y="282102"/>
                    <a:pt x="8689" y="312907"/>
                    <a:pt x="10310" y="350196"/>
                  </a:cubicBezTo>
                  <a:cubicBezTo>
                    <a:pt x="11931" y="387485"/>
                    <a:pt x="117314" y="419911"/>
                    <a:pt x="117314" y="447473"/>
                  </a:cubicBezTo>
                  <a:cubicBezTo>
                    <a:pt x="117314" y="475035"/>
                    <a:pt x="11931" y="494490"/>
                    <a:pt x="10310" y="515566"/>
                  </a:cubicBezTo>
                  <a:cubicBezTo>
                    <a:pt x="8689" y="536642"/>
                    <a:pt x="107587" y="544749"/>
                    <a:pt x="107587" y="573932"/>
                  </a:cubicBezTo>
                  <a:cubicBezTo>
                    <a:pt x="107587" y="603115"/>
                    <a:pt x="10310" y="653375"/>
                    <a:pt x="10310" y="690664"/>
                  </a:cubicBezTo>
                  <a:cubicBezTo>
                    <a:pt x="10310" y="727953"/>
                    <a:pt x="109208" y="768485"/>
                    <a:pt x="107587" y="797668"/>
                  </a:cubicBezTo>
                  <a:cubicBezTo>
                    <a:pt x="105966" y="826851"/>
                    <a:pt x="-9145" y="836579"/>
                    <a:pt x="583" y="865762"/>
                  </a:cubicBezTo>
                  <a:cubicBezTo>
                    <a:pt x="10311" y="894945"/>
                    <a:pt x="161089" y="941962"/>
                    <a:pt x="165953" y="972766"/>
                  </a:cubicBezTo>
                  <a:cubicBezTo>
                    <a:pt x="170817" y="1003570"/>
                    <a:pt x="29766" y="1019783"/>
                    <a:pt x="29766" y="1050587"/>
                  </a:cubicBezTo>
                  <a:cubicBezTo>
                    <a:pt x="29766" y="1081391"/>
                    <a:pt x="161089" y="1131652"/>
                    <a:pt x="165953" y="1157592"/>
                  </a:cubicBezTo>
                  <a:cubicBezTo>
                    <a:pt x="170817" y="1183532"/>
                    <a:pt x="52464" y="1181911"/>
                    <a:pt x="58949" y="1206230"/>
                  </a:cubicBezTo>
                  <a:cubicBezTo>
                    <a:pt x="65434" y="1230549"/>
                    <a:pt x="208106" y="1274324"/>
                    <a:pt x="204863" y="1303507"/>
                  </a:cubicBezTo>
                  <a:cubicBezTo>
                    <a:pt x="201620" y="1332690"/>
                    <a:pt x="47599" y="1353766"/>
                    <a:pt x="39493" y="1381328"/>
                  </a:cubicBezTo>
                  <a:cubicBezTo>
                    <a:pt x="31387" y="1408890"/>
                    <a:pt x="114072" y="1472120"/>
                    <a:pt x="156225" y="146887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4E036-89CC-4196-95BA-BDB1DEE8A68C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3486587" y="4229331"/>
            <a:ext cx="1312940" cy="36513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BBCF34-F924-42D1-9089-33C8874EAD47}"/>
              </a:ext>
            </a:extLst>
          </p:cNvPr>
          <p:cNvCxnSpPr>
            <a:cxnSpLocks/>
          </p:cNvCxnSpPr>
          <p:nvPr/>
        </p:nvCxnSpPr>
        <p:spPr>
          <a:xfrm>
            <a:off x="3486587" y="4229331"/>
            <a:ext cx="1312940" cy="36513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B0D496A-CED0-47D6-8490-41C68A9D865F}"/>
              </a:ext>
            </a:extLst>
          </p:cNvPr>
          <p:cNvCxnSpPr>
            <a:endCxn id="36" idx="0"/>
          </p:cNvCxnSpPr>
          <p:nvPr/>
        </p:nvCxnSpPr>
        <p:spPr>
          <a:xfrm flipV="1">
            <a:off x="3648128" y="2912057"/>
            <a:ext cx="4133748" cy="461063"/>
          </a:xfrm>
          <a:prstGeom prst="curvedConnector5">
            <a:avLst>
              <a:gd name="adj1" fmla="val 44009"/>
              <a:gd name="adj2" fmla="val -61364"/>
              <a:gd name="adj3" fmla="val 95877"/>
            </a:avLst>
          </a:prstGeom>
          <a:ln w="50800" cmpd="dbl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18A7A807-F81D-4BE0-8D18-1C7E2CE845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917" y="2687405"/>
            <a:ext cx="1371429" cy="137142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DA6760D-241C-4DCD-AEA0-FFBDF802CD05}"/>
              </a:ext>
            </a:extLst>
          </p:cNvPr>
          <p:cNvSpPr txBox="1"/>
          <p:nvPr/>
        </p:nvSpPr>
        <p:spPr>
          <a:xfrm>
            <a:off x="426599" y="4914505"/>
            <a:ext cx="6667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Services register with Discovery at startup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Requests are made to the API Gateway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Gateway confers with Discovery for service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Requests are routed to the appropriate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Changes in service states are pushed to the Message 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Message Queue broadcast messages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42578B-9DEA-436F-A38A-5DC8545B7A54}"/>
              </a:ext>
            </a:extLst>
          </p:cNvPr>
          <p:cNvGrpSpPr/>
          <p:nvPr/>
        </p:nvGrpSpPr>
        <p:grpSpPr>
          <a:xfrm>
            <a:off x="2976664" y="597205"/>
            <a:ext cx="5689405" cy="819182"/>
            <a:chOff x="2814320" y="1173702"/>
            <a:chExt cx="5953760" cy="81918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398BF2-1B32-4CDF-8904-7D79A232339C}"/>
                </a:ext>
              </a:extLst>
            </p:cNvPr>
            <p:cNvSpPr/>
            <p:nvPr/>
          </p:nvSpPr>
          <p:spPr>
            <a:xfrm>
              <a:off x="2814320" y="1249680"/>
              <a:ext cx="5953760" cy="66049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A close up of a sign&#10;&#10;Description automatically generated">
              <a:extLst>
                <a:ext uri="{FF2B5EF4-FFF2-40B4-BE49-F238E27FC236}">
                  <a16:creationId xmlns:a16="http://schemas.microsoft.com/office/drawing/2014/main" id="{156E7122-CABF-49BB-8D4A-5916E2FED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15704" y="1173702"/>
              <a:ext cx="819182" cy="81918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ED1B89-24A6-4C07-99F2-EC17AC88C7D9}"/>
              </a:ext>
            </a:extLst>
          </p:cNvPr>
          <p:cNvGrpSpPr/>
          <p:nvPr/>
        </p:nvGrpSpPr>
        <p:grpSpPr>
          <a:xfrm>
            <a:off x="2062346" y="3010258"/>
            <a:ext cx="1108001" cy="362862"/>
            <a:chOff x="2062346" y="3010258"/>
            <a:chExt cx="1108001" cy="36286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D43C427-635B-4095-AA6D-E75DC4420E20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2062346" y="3373120"/>
              <a:ext cx="1108001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>
              <a:extLst>
                <a:ext uri="{FF2B5EF4-FFF2-40B4-BE49-F238E27FC236}">
                  <a16:creationId xmlns:a16="http://schemas.microsoft.com/office/drawing/2014/main" id="{AF2731F6-1867-4E5F-9554-B37BEBEDD1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147873"/>
                </p:ext>
              </p:extLst>
            </p:nvPr>
          </p:nvGraphicFramePr>
          <p:xfrm>
            <a:off x="2365798" y="3010258"/>
            <a:ext cx="393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r:id="rId15" imgW="393480" imgH="279360" progId="">
                    <p:embed/>
                  </p:oleObj>
                </mc:Choice>
                <mc:Fallback>
                  <p:oleObj r:id="rId15" imgW="393480" imgH="2793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65798" y="3010258"/>
                          <a:ext cx="3937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8C13A2-7E7A-4E36-8398-B1C4DF054F47}"/>
              </a:ext>
            </a:extLst>
          </p:cNvPr>
          <p:cNvCxnSpPr/>
          <p:nvPr/>
        </p:nvCxnSpPr>
        <p:spPr>
          <a:xfrm flipV="1">
            <a:off x="7792363" y="1333677"/>
            <a:ext cx="0" cy="911541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6D6-0200-440A-8A39-A6298E55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5876"/>
            <a:ext cx="3854528" cy="441194"/>
          </a:xfrm>
        </p:spPr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5C874-CD5A-47B3-8D13-5C11BBAF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architectural pattern for building applications. Functionality is exposed as a collection of services provided to the user through a common interface.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Loosely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 business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79E52-B396-4ED3-8F85-E2D55E067ED4}"/>
              </a:ext>
            </a:extLst>
          </p:cNvPr>
          <p:cNvSpPr txBox="1"/>
          <p:nvPr/>
        </p:nvSpPr>
        <p:spPr>
          <a:xfrm>
            <a:off x="108065" y="665485"/>
            <a:ext cx="3834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What About…</a:t>
            </a:r>
          </a:p>
        </p:txBody>
      </p:sp>
      <p:pic>
        <p:nvPicPr>
          <p:cNvPr id="8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D1345125-D8AC-4CB3-9858-5CADFFE4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90" y="2263211"/>
            <a:ext cx="1598949" cy="16099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F2BC53-D76B-413D-9440-DF7F0167CF1B}"/>
              </a:ext>
            </a:extLst>
          </p:cNvPr>
          <p:cNvSpPr/>
          <p:nvPr/>
        </p:nvSpPr>
        <p:spPr>
          <a:xfrm>
            <a:off x="6450676" y="1895302"/>
            <a:ext cx="1122219" cy="25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7961E1-C0CF-4B5B-83F8-8BDA3AE6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90" y="1895301"/>
            <a:ext cx="2566867" cy="25844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74E75F-8872-4D63-AB15-1E8B76F0362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43409" y="3020888"/>
            <a:ext cx="1369522" cy="112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C2D90-6C4D-44BB-9CE6-336574E875B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643409" y="2645875"/>
            <a:ext cx="1244707" cy="375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F5CAB6-B12F-44A4-8FEF-D12B0243FF1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643409" y="2273051"/>
            <a:ext cx="1163659" cy="74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A7A7A5-F882-418B-9F04-FE15507F58B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43409" y="3020888"/>
            <a:ext cx="1369522" cy="646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5B802B-84C2-45C5-AF9C-FC369577FD8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43409" y="3020888"/>
            <a:ext cx="1244707" cy="188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4D243E-FF9E-427F-934F-95BDCD6E999E}"/>
              </a:ext>
            </a:extLst>
          </p:cNvPr>
          <p:cNvCxnSpPr>
            <a:cxnSpLocks/>
          </p:cNvCxnSpPr>
          <p:nvPr/>
        </p:nvCxnSpPr>
        <p:spPr>
          <a:xfrm>
            <a:off x="7572895" y="3531543"/>
            <a:ext cx="813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Content Placeholder 6">
            <a:extLst>
              <a:ext uri="{FF2B5EF4-FFF2-40B4-BE49-F238E27FC236}">
                <a16:creationId xmlns:a16="http://schemas.microsoft.com/office/drawing/2014/main" id="{3E9AE546-8AC9-4A78-9759-34A2EACE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98" y="2510232"/>
            <a:ext cx="1021311" cy="102131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020FF-0994-4130-AFE2-F77E3C7D02F5}"/>
              </a:ext>
            </a:extLst>
          </p:cNvPr>
          <p:cNvCxnSpPr>
            <a:cxnSpLocks/>
          </p:cNvCxnSpPr>
          <p:nvPr/>
        </p:nvCxnSpPr>
        <p:spPr>
          <a:xfrm flipH="1">
            <a:off x="7572895" y="2905495"/>
            <a:ext cx="823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loud 62">
            <a:extLst>
              <a:ext uri="{FF2B5EF4-FFF2-40B4-BE49-F238E27FC236}">
                <a16:creationId xmlns:a16="http://schemas.microsoft.com/office/drawing/2014/main" id="{BBF1BA1F-E3CA-4573-B44D-685E65AB18F7}"/>
              </a:ext>
            </a:extLst>
          </p:cNvPr>
          <p:cNvSpPr/>
          <p:nvPr/>
        </p:nvSpPr>
        <p:spPr>
          <a:xfrm>
            <a:off x="6145523" y="1594487"/>
            <a:ext cx="4714808" cy="395030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948CD-2566-4678-B5F4-8E43A0F0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1060"/>
            <a:ext cx="3854528" cy="516009"/>
          </a:xfrm>
        </p:spPr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9A1E-3DAE-4C83-811F-C7EEB3D6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Implementations of the </a:t>
            </a:r>
            <a:r>
              <a:rPr lang="en-US" dirty="0">
                <a:solidFill>
                  <a:srgbClr val="00B0F0"/>
                </a:solidFill>
              </a:rPr>
              <a:t>SOA</a:t>
            </a:r>
            <a:r>
              <a:rPr lang="en-US" dirty="0"/>
              <a:t> architectural concepts. Generally falling into 2 non-mutually exclusive categories, </a:t>
            </a:r>
            <a:r>
              <a:rPr lang="en-US" dirty="0">
                <a:solidFill>
                  <a:srgbClr val="00B0F0"/>
                </a:solidFill>
              </a:rPr>
              <a:t>SOAP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REST</a:t>
            </a:r>
            <a:r>
              <a:rPr lang="en-US" dirty="0"/>
              <a:t>. These applications are distributed over a network either local or the internet. That allow for increased interoperability between applications and platforms</a:t>
            </a:r>
          </a:p>
        </p:txBody>
      </p:sp>
      <p:pic>
        <p:nvPicPr>
          <p:cNvPr id="5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A2BD0E23-BEEB-4AE6-A086-CD6141AF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99" y="2820719"/>
            <a:ext cx="1208286" cy="12165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DDEBB4-FF91-4766-A272-07A9E85E3613}"/>
              </a:ext>
            </a:extLst>
          </p:cNvPr>
          <p:cNvSpPr/>
          <p:nvPr/>
        </p:nvSpPr>
        <p:spPr>
          <a:xfrm>
            <a:off x="6909741" y="2390793"/>
            <a:ext cx="953787" cy="219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E73AD3-23EB-468B-989F-A375874C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40" y="2295609"/>
            <a:ext cx="2246998" cy="2262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009E31-D0E8-4113-ACCF-390B9F0E80C6}"/>
              </a:ext>
            </a:extLst>
          </p:cNvPr>
          <p:cNvSpPr txBox="1"/>
          <p:nvPr/>
        </p:nvSpPr>
        <p:spPr>
          <a:xfrm>
            <a:off x="108065" y="664282"/>
            <a:ext cx="4013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Even Better…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49A8C4-E833-4F8A-94FE-4A448DB1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68" y="1384338"/>
            <a:ext cx="876722" cy="8767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6E9132-769C-468F-974C-16C12432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91" y="2210597"/>
            <a:ext cx="876722" cy="876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4B2C1B-75F0-440C-B408-0D5A681B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68" y="3022310"/>
            <a:ext cx="876722" cy="876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0B2DC3-C828-4654-8A6D-8A8C7AEBC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556" y="4660282"/>
            <a:ext cx="876722" cy="8767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4189D6-B2B3-4259-9469-36401EE3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20" y="3848570"/>
            <a:ext cx="876722" cy="87672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10519-9A8A-4C68-8558-6AE11D8FC1F2}"/>
              </a:ext>
            </a:extLst>
          </p:cNvPr>
          <p:cNvCxnSpPr>
            <a:stCxn id="22" idx="3"/>
          </p:cNvCxnSpPr>
          <p:nvPr/>
        </p:nvCxnSpPr>
        <p:spPr>
          <a:xfrm>
            <a:off x="5656090" y="1822699"/>
            <a:ext cx="1496550" cy="119961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C755EB-41A8-42FE-9D9C-B527D15DADA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71040" y="3409423"/>
            <a:ext cx="837859" cy="1957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A1597-276D-4A0E-9975-206C170DE76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645013" y="2648958"/>
            <a:ext cx="1710126" cy="162342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10015F-7399-4B5D-A225-4C4DE05F7087}"/>
              </a:ext>
            </a:extLst>
          </p:cNvPr>
          <p:cNvCxnSpPr>
            <a:cxnSpLocks/>
          </p:cNvCxnSpPr>
          <p:nvPr/>
        </p:nvCxnSpPr>
        <p:spPr>
          <a:xfrm>
            <a:off x="7830589" y="3431460"/>
            <a:ext cx="813495" cy="492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1F6D6B-4141-4413-B086-EC5CA001949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644278" y="3429000"/>
            <a:ext cx="1594479" cy="166964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0C7511-8C01-4651-818E-17B757ADC3B3}"/>
              </a:ext>
            </a:extLst>
          </p:cNvPr>
          <p:cNvCxnSpPr>
            <a:cxnSpLocks/>
          </p:cNvCxnSpPr>
          <p:nvPr/>
        </p:nvCxnSpPr>
        <p:spPr>
          <a:xfrm>
            <a:off x="7830589" y="3404501"/>
            <a:ext cx="813495" cy="492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4C53B8-B894-434C-80DC-C9B0F1FB7A8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656090" y="2628971"/>
            <a:ext cx="1428829" cy="8317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81D339-1ED6-458C-B5E2-889C4023AAD9}"/>
              </a:ext>
            </a:extLst>
          </p:cNvPr>
          <p:cNvCxnSpPr>
            <a:cxnSpLocks/>
          </p:cNvCxnSpPr>
          <p:nvPr/>
        </p:nvCxnSpPr>
        <p:spPr>
          <a:xfrm>
            <a:off x="7838101" y="3405731"/>
            <a:ext cx="813495" cy="492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C2FE8E-D100-4A33-9E14-51B9329145B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638842" y="3790828"/>
            <a:ext cx="1645792" cy="49610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DACD3C-21B5-4047-9C53-D87EC8DAB015}"/>
              </a:ext>
            </a:extLst>
          </p:cNvPr>
          <p:cNvCxnSpPr>
            <a:cxnSpLocks/>
          </p:cNvCxnSpPr>
          <p:nvPr/>
        </p:nvCxnSpPr>
        <p:spPr>
          <a:xfrm>
            <a:off x="7855861" y="3407577"/>
            <a:ext cx="813495" cy="492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3FCEDB-3AF9-4A7F-9B11-B84F23E28049}"/>
              </a:ext>
            </a:extLst>
          </p:cNvPr>
          <p:cNvSpPr txBox="1"/>
          <p:nvPr/>
        </p:nvSpPr>
        <p:spPr>
          <a:xfrm>
            <a:off x="8039172" y="215703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780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A455-4423-4D48-804D-838BCF86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D821-579F-4244-9C63-87C500C0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/>
              <a:t>Contract Based Web Service Protocol (WSDL)</a:t>
            </a:r>
          </a:p>
          <a:p>
            <a:r>
              <a:rPr lang="en-US" dirty="0"/>
              <a:t>Transfers XML based messages</a:t>
            </a:r>
          </a:p>
        </p:txBody>
      </p:sp>
    </p:spTree>
    <p:extLst>
      <p:ext uri="{BB962C8B-B14F-4D97-AF65-F5344CB8AC3E}">
        <p14:creationId xmlns:p14="http://schemas.microsoft.com/office/powerpoint/2010/main" val="37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91D2-B9DC-4AE7-B38F-B3C744A0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8E85-94B0-4D71-A722-47C747A2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Web Service Description Language. AKA the service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Document that describes how to interact with a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Describes Service APIs, Messages, and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Service Access </a:t>
            </a:r>
            <a:r>
              <a:rPr lang="en-US" dirty="0" err="1"/>
              <a:t>Urls</a:t>
            </a:r>
            <a:r>
              <a:rPr lang="en-US" dirty="0"/>
              <a:t> and Binding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Damn, These Malls Put On Big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0994-08AE-4F1C-8BE8-775D58614E9C}"/>
              </a:ext>
            </a:extLst>
          </p:cNvPr>
          <p:cNvSpPr txBox="1"/>
          <p:nvPr/>
        </p:nvSpPr>
        <p:spPr>
          <a:xfrm>
            <a:off x="276015" y="514924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What is it…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65EC4-2C41-416B-9DF3-8D652DEF6611}"/>
              </a:ext>
            </a:extLst>
          </p:cNvPr>
          <p:cNvSpPr txBox="1"/>
          <p:nvPr/>
        </p:nvSpPr>
        <p:spPr>
          <a:xfrm>
            <a:off x="5476240" y="27646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&lt;definitions&gt;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57E25-C38D-44E3-854D-2F7C25E99318}"/>
              </a:ext>
            </a:extLst>
          </p:cNvPr>
          <p:cNvSpPr txBox="1"/>
          <p:nvPr/>
        </p:nvSpPr>
        <p:spPr>
          <a:xfrm>
            <a:off x="5476240" y="609394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&lt;/definitions&gt;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CF8A5-60C7-4352-A5D6-9B8229ACF30F}"/>
              </a:ext>
            </a:extLst>
          </p:cNvPr>
          <p:cNvSpPr txBox="1"/>
          <p:nvPr/>
        </p:nvSpPr>
        <p:spPr>
          <a:xfrm>
            <a:off x="5759734" y="579386"/>
            <a:ext cx="3161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&lt;types&gt;</a:t>
            </a:r>
            <a:br>
              <a:rPr lang="en-US" dirty="0"/>
            </a:br>
            <a:r>
              <a:rPr lang="en-US" dirty="0"/>
              <a:t>  data type definitions........</a:t>
            </a:r>
            <a:br>
              <a:rPr lang="en-US" dirty="0"/>
            </a:br>
            <a:r>
              <a:rPr lang="en-US" dirty="0"/>
              <a:t>&lt;/types&gt;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13157-7788-4AD4-8876-9F66E09E6AF4}"/>
              </a:ext>
            </a:extLst>
          </p:cNvPr>
          <p:cNvSpPr txBox="1"/>
          <p:nvPr/>
        </p:nvSpPr>
        <p:spPr>
          <a:xfrm>
            <a:off x="5759734" y="1489404"/>
            <a:ext cx="511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&lt;message&gt;</a:t>
            </a:r>
            <a:br>
              <a:rPr lang="en-US" dirty="0"/>
            </a:br>
            <a:r>
              <a:rPr lang="en-US" dirty="0"/>
              <a:t>  definition of the data being communicated....</a:t>
            </a:r>
            <a:br>
              <a:rPr lang="en-US" dirty="0"/>
            </a:br>
            <a:r>
              <a:rPr lang="en-US" dirty="0"/>
              <a:t>&lt;/message&gt;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B2D3A-D9A1-41F2-92DC-B3F937B876B8}"/>
              </a:ext>
            </a:extLst>
          </p:cNvPr>
          <p:cNvSpPr txBox="1"/>
          <p:nvPr/>
        </p:nvSpPr>
        <p:spPr>
          <a:xfrm>
            <a:off x="5759734" y="2367334"/>
            <a:ext cx="1459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portType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D02E2-57BB-48A0-83D0-99C0B40214A4}"/>
              </a:ext>
            </a:extLst>
          </p:cNvPr>
          <p:cNvSpPr txBox="1"/>
          <p:nvPr/>
        </p:nvSpPr>
        <p:spPr>
          <a:xfrm>
            <a:off x="6096000" y="2777069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&lt;operations&gt;</a:t>
            </a:r>
          </a:p>
          <a:p>
            <a:r>
              <a:rPr lang="en-US" dirty="0"/>
              <a:t> a set of operations….</a:t>
            </a:r>
          </a:p>
          <a:p>
            <a:r>
              <a:rPr lang="en-US" dirty="0"/>
              <a:t>&lt;/operations&gt;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31CAA-6242-4006-9532-52944AE45B55}"/>
              </a:ext>
            </a:extLst>
          </p:cNvPr>
          <p:cNvSpPr txBox="1"/>
          <p:nvPr/>
        </p:nvSpPr>
        <p:spPr>
          <a:xfrm>
            <a:off x="5759734" y="4121660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&lt;binding&gt;</a:t>
            </a:r>
            <a:br>
              <a:rPr lang="en-US" dirty="0"/>
            </a:br>
            <a:r>
              <a:rPr lang="en-US" dirty="0"/>
              <a:t>  protocol and data format specification....</a:t>
            </a:r>
            <a:br>
              <a:rPr lang="en-US" dirty="0"/>
            </a:br>
            <a:r>
              <a:rPr lang="en-US" dirty="0"/>
              <a:t>&lt;/binding&gt;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AC783-C805-42F0-90E9-680F2A1542CE}"/>
              </a:ext>
            </a:extLst>
          </p:cNvPr>
          <p:cNvSpPr txBox="1"/>
          <p:nvPr/>
        </p:nvSpPr>
        <p:spPr>
          <a:xfrm>
            <a:off x="5759734" y="5059778"/>
            <a:ext cx="335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&lt;service&gt;</a:t>
            </a:r>
          </a:p>
          <a:p>
            <a:r>
              <a:rPr lang="en-US" dirty="0"/>
              <a:t>  service contact information…</a:t>
            </a:r>
          </a:p>
          <a:p>
            <a:r>
              <a:rPr lang="en-US" dirty="0"/>
              <a:t>&lt;/service</a:t>
            </a:r>
          </a:p>
        </p:txBody>
      </p:sp>
    </p:spTree>
    <p:extLst>
      <p:ext uri="{BB962C8B-B14F-4D97-AF65-F5344CB8AC3E}">
        <p14:creationId xmlns:p14="http://schemas.microsoft.com/office/powerpoint/2010/main" val="315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7166-128A-4890-9518-BD861FF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First or Last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F02C5-4356-4BDC-BA10-7FD69C23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Contract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WSDL is created as a contractual representation of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environment is automatically created as functional representation of the service.</a:t>
            </a:r>
          </a:p>
          <a:p>
            <a:r>
              <a:rPr lang="en-US" dirty="0"/>
              <a:t>Contract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environment is created as the functional representation of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WSDL is created automatically as a contractual representation of the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563A8-1DA9-4A6C-9D34-DF4E4511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40" y="1784788"/>
            <a:ext cx="835520" cy="8355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E44FD-D8B3-471E-ACD8-A11D1785D214}"/>
              </a:ext>
            </a:extLst>
          </p:cNvPr>
          <p:cNvGrpSpPr/>
          <p:nvPr/>
        </p:nvGrpSpPr>
        <p:grpSpPr>
          <a:xfrm>
            <a:off x="6685978" y="1006367"/>
            <a:ext cx="1671040" cy="2113985"/>
            <a:chOff x="8077898" y="1060038"/>
            <a:chExt cx="1671040" cy="21139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8226CE-D512-4B96-BC80-29D6F8F6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418" y="1281511"/>
              <a:ext cx="835520" cy="8355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58B099-B13C-42AD-970C-EFF9B157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7898" y="1060038"/>
              <a:ext cx="835520" cy="8355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E4C1FD-5ABB-48D9-8FE6-7CF8E3F1D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418" y="2202548"/>
              <a:ext cx="835520" cy="8355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FBF3EF-D179-4C7D-8B33-557FE5022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7898" y="2338503"/>
              <a:ext cx="835520" cy="83552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9FACCAC-F326-49F2-AB48-338E85E1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38" y="3972963"/>
            <a:ext cx="835520" cy="8355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AE3879-4023-43D7-9E3F-228A8E9B84FE}"/>
              </a:ext>
            </a:extLst>
          </p:cNvPr>
          <p:cNvGrpSpPr/>
          <p:nvPr/>
        </p:nvGrpSpPr>
        <p:grpSpPr>
          <a:xfrm>
            <a:off x="5137360" y="3398923"/>
            <a:ext cx="1671040" cy="2113985"/>
            <a:chOff x="5137360" y="3398923"/>
            <a:chExt cx="1671040" cy="21139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AED70E-7829-4757-9642-86DC63D3D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2880" y="3620396"/>
              <a:ext cx="835520" cy="8355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26A8F9-7D5D-445B-BFFD-B5480D85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7360" y="3398923"/>
              <a:ext cx="835520" cy="8355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2DF793-D4E6-4C8D-B2D1-B2F1C94E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2880" y="4541433"/>
              <a:ext cx="835520" cy="8355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E21E8-3333-4AE7-91AA-CDB3A4C9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7360" y="4677388"/>
              <a:ext cx="835520" cy="835520"/>
            </a:xfrm>
            <a:prstGeom prst="rect">
              <a:avLst/>
            </a:prstGeom>
          </p:spPr>
        </p:pic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0E66CD4A-F09D-48A3-8CA5-82F543775BE0}"/>
              </a:ext>
            </a:extLst>
          </p:cNvPr>
          <p:cNvSpPr/>
          <p:nvPr/>
        </p:nvSpPr>
        <p:spPr>
          <a:xfrm>
            <a:off x="6808400" y="1754656"/>
            <a:ext cx="1269498" cy="83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631DE847-A4C6-481D-A915-4D49D0250B19}"/>
              </a:ext>
            </a:extLst>
          </p:cNvPr>
          <p:cNvSpPr/>
          <p:nvPr/>
        </p:nvSpPr>
        <p:spPr>
          <a:xfrm>
            <a:off x="6886749" y="3972963"/>
            <a:ext cx="1269498" cy="83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1172 -4.81481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12709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11419 4.07407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11718 -0.003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7E5D-D2CF-4785-A837-8A67404C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43EF-5104-4285-B495-48536F9C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SOAP messages are XML messages sent by clients to servers and from servers back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8FE7E-CF45-4502-BAA4-EC9F3674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70" y="975444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E99D6-5D92-40C2-8C24-294EF57C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144" y="741325"/>
            <a:ext cx="1371600" cy="13716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8CD1715-6D25-4A80-9A62-10F3A02A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32" y="9754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4E674-1159-4738-9B8A-CB713E7AD4E5}"/>
              </a:ext>
            </a:extLst>
          </p:cNvPr>
          <p:cNvSpPr txBox="1"/>
          <p:nvPr/>
        </p:nvSpPr>
        <p:spPr>
          <a:xfrm>
            <a:off x="5494713" y="259240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&lt;Envelope&gt;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F8364-0AD0-4541-9577-BAB8B6A1E10E}"/>
              </a:ext>
            </a:extLst>
          </p:cNvPr>
          <p:cNvSpPr txBox="1"/>
          <p:nvPr/>
        </p:nvSpPr>
        <p:spPr>
          <a:xfrm>
            <a:off x="5494713" y="570967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&lt;/Envelope&gt;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40AC-E4AD-4321-853E-A014B8E730C1}"/>
              </a:ext>
            </a:extLst>
          </p:cNvPr>
          <p:cNvSpPr txBox="1"/>
          <p:nvPr/>
        </p:nvSpPr>
        <p:spPr>
          <a:xfrm>
            <a:off x="5614032" y="2983369"/>
            <a:ext cx="347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	a set of optional headers…</a:t>
            </a:r>
          </a:p>
          <a:p>
            <a:r>
              <a:rPr lang="en-US" dirty="0"/>
              <a:t>&lt;/Header&gt;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527DF-1E62-4F73-AE05-C2FB851E80E9}"/>
              </a:ext>
            </a:extLst>
          </p:cNvPr>
          <p:cNvSpPr txBox="1"/>
          <p:nvPr/>
        </p:nvSpPr>
        <p:spPr>
          <a:xfrm>
            <a:off x="5614032" y="3955349"/>
            <a:ext cx="2787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	a message to send….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BEBEF-CF51-4A45-B810-CE7F87C467F0}"/>
              </a:ext>
            </a:extLst>
          </p:cNvPr>
          <p:cNvSpPr txBox="1"/>
          <p:nvPr/>
        </p:nvSpPr>
        <p:spPr>
          <a:xfrm>
            <a:off x="6071062" y="4507545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&lt;Fault&gt;</a:t>
            </a:r>
          </a:p>
          <a:p>
            <a:r>
              <a:rPr lang="en-US" dirty="0"/>
              <a:t>	only if an error occurs…</a:t>
            </a:r>
          </a:p>
          <a:p>
            <a:r>
              <a:rPr lang="en-US" dirty="0"/>
              <a:t>&lt;/Fault&gt;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82E3F4-4078-4719-A913-1F7588435F54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638970" y="1432644"/>
            <a:ext cx="914062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41B2D-F2AA-48EE-9B83-DC259606BD76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7467432" y="1427125"/>
            <a:ext cx="887712" cy="551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/>
      <p:bldP spid="12" grpId="1"/>
      <p:bldP spid="12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B4B-1F16-4F87-AE6D-EAB706FF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BD0DD-64D7-4E1D-A0B1-9ABCCFD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Indication of an error. Contains all information needed to construct a platform specific error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faultCode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faultString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faultActor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B559-0E1E-494A-A709-9C1F27D154C6}"/>
              </a:ext>
            </a:extLst>
          </p:cNvPr>
          <p:cNvSpPr txBox="1"/>
          <p:nvPr/>
        </p:nvSpPr>
        <p:spPr>
          <a:xfrm>
            <a:off x="4531862" y="1166842"/>
            <a:ext cx="4134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&lt;fault&gt;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&lt;/fault&gt;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BC90A-6AAE-4829-BCFC-7F49DEAA0264}"/>
              </a:ext>
            </a:extLst>
          </p:cNvPr>
          <p:cNvSpPr txBox="1"/>
          <p:nvPr/>
        </p:nvSpPr>
        <p:spPr>
          <a:xfrm>
            <a:off x="4723055" y="1577098"/>
            <a:ext cx="562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faultCode</a:t>
            </a:r>
            <a:r>
              <a:rPr lang="en-US" dirty="0"/>
              <a:t>&gt;</a:t>
            </a:r>
          </a:p>
          <a:p>
            <a:r>
              <a:rPr lang="en-US" dirty="0"/>
              <a:t>	</a:t>
            </a:r>
            <a:r>
              <a:rPr lang="en-US" dirty="0" err="1"/>
              <a:t>Server|Client|VersionMisMatch|MustUnderstand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faultCode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B1DD-3465-4B96-9801-528B6CF5AE1F}"/>
              </a:ext>
            </a:extLst>
          </p:cNvPr>
          <p:cNvSpPr txBox="1"/>
          <p:nvPr/>
        </p:nvSpPr>
        <p:spPr>
          <a:xfrm>
            <a:off x="4723055" y="2479965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faultString</a:t>
            </a:r>
            <a:r>
              <a:rPr lang="en-US" dirty="0"/>
              <a:t>&gt;</a:t>
            </a:r>
          </a:p>
          <a:p>
            <a:r>
              <a:rPr lang="en-US" dirty="0"/>
              <a:t>	human readable explanation</a:t>
            </a:r>
          </a:p>
          <a:p>
            <a:r>
              <a:rPr lang="en-US" dirty="0"/>
              <a:t>&lt;/</a:t>
            </a:r>
            <a:r>
              <a:rPr lang="en-US" dirty="0" err="1"/>
              <a:t>faultString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31BD7-8FE8-4BC6-836D-1D01DE885238}"/>
              </a:ext>
            </a:extLst>
          </p:cNvPr>
          <p:cNvSpPr txBox="1"/>
          <p:nvPr/>
        </p:nvSpPr>
        <p:spPr>
          <a:xfrm>
            <a:off x="4723055" y="3403295"/>
            <a:ext cx="4690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&lt;detail&gt;</a:t>
            </a:r>
          </a:p>
          <a:p>
            <a:r>
              <a:rPr lang="en-US" dirty="0"/>
              <a:t>	Application specific details of the fault</a:t>
            </a:r>
          </a:p>
          <a:p>
            <a:r>
              <a:rPr lang="en-US" dirty="0"/>
              <a:t>&lt;/detail&gt;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F05B-404B-4868-A413-477A871580A7}"/>
              </a:ext>
            </a:extLst>
          </p:cNvPr>
          <p:cNvSpPr txBox="1"/>
          <p:nvPr/>
        </p:nvSpPr>
        <p:spPr>
          <a:xfrm>
            <a:off x="4723055" y="4326625"/>
            <a:ext cx="387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faultActor</a:t>
            </a:r>
            <a:r>
              <a:rPr lang="en-US" dirty="0"/>
              <a:t>&gt;</a:t>
            </a:r>
          </a:p>
          <a:p>
            <a:r>
              <a:rPr lang="en-US" dirty="0"/>
              <a:t>	the entity that raised the error</a:t>
            </a:r>
          </a:p>
          <a:p>
            <a:r>
              <a:rPr lang="en-US" dirty="0"/>
              <a:t>&lt;/</a:t>
            </a:r>
            <a:r>
              <a:rPr lang="en-US" dirty="0" err="1"/>
              <a:t>faultActor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42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7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9" grpId="0"/>
      <p:bldP spid="9" grpId="1"/>
      <p:bldP spid="9" grpId="2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0054-2645-4800-89E8-74B19D28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7760"/>
            <a:ext cx="3854528" cy="37931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Monolith Application?</a:t>
            </a:r>
          </a:p>
        </p:txBody>
      </p:sp>
      <p:pic>
        <p:nvPicPr>
          <p:cNvPr id="16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A7BDF704-63F2-4A6D-AD36-9B0470DD4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756" y="1496482"/>
            <a:ext cx="1598949" cy="16099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36DA6-7AAB-449D-A7F9-57E6AEC0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collection of services that are served together as a single process and scaled as a single process. This is commonly known as a Monolith.</a:t>
            </a:r>
          </a:p>
        </p:txBody>
      </p:sp>
      <p:pic>
        <p:nvPicPr>
          <p:cNvPr id="17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84FA7580-415B-4DF3-94F9-23BA916C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24" y="3426466"/>
            <a:ext cx="1598949" cy="1609901"/>
          </a:xfrm>
          <a:prstGeom prst="rect">
            <a:avLst/>
          </a:prstGeom>
        </p:spPr>
      </p:pic>
      <p:pic>
        <p:nvPicPr>
          <p:cNvPr id="18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6541B958-F5E8-4F11-A339-5C764CE1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40" y="3536681"/>
            <a:ext cx="1598949" cy="1609901"/>
          </a:xfrm>
          <a:prstGeom prst="rect">
            <a:avLst/>
          </a:prstGeom>
        </p:spPr>
      </p:pic>
      <p:pic>
        <p:nvPicPr>
          <p:cNvPr id="19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E80F755A-BCAA-4592-9251-BB15F3A9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56" y="3646896"/>
            <a:ext cx="1598949" cy="1609901"/>
          </a:xfrm>
          <a:prstGeom prst="rect">
            <a:avLst/>
          </a:prstGeom>
        </p:spPr>
      </p:pic>
      <p:pic>
        <p:nvPicPr>
          <p:cNvPr id="20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2E2A1E32-0716-4F19-BC78-28DD4B29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72" y="3751617"/>
            <a:ext cx="1598949" cy="1609901"/>
          </a:xfrm>
          <a:prstGeom prst="rect">
            <a:avLst/>
          </a:prstGeom>
        </p:spPr>
      </p:pic>
      <p:pic>
        <p:nvPicPr>
          <p:cNvPr id="21" name="Content Placeholder 15" descr="A picture containing object, clipart&#10;&#10;Description automatically generated">
            <a:extLst>
              <a:ext uri="{FF2B5EF4-FFF2-40B4-BE49-F238E27FC236}">
                <a16:creationId xmlns:a16="http://schemas.microsoft.com/office/drawing/2014/main" id="{379DE0FD-10F8-4797-8D42-7EB351FA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88" y="3856338"/>
            <a:ext cx="1598949" cy="1609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16BE4-48CE-4BE0-9697-8CA8E1604882}"/>
              </a:ext>
            </a:extLst>
          </p:cNvPr>
          <p:cNvSpPr txBox="1"/>
          <p:nvPr/>
        </p:nvSpPr>
        <p:spPr>
          <a:xfrm>
            <a:off x="162560" y="665485"/>
            <a:ext cx="635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Now the breakdown….</a:t>
            </a:r>
          </a:p>
        </p:txBody>
      </p:sp>
    </p:spTree>
    <p:extLst>
      <p:ext uri="{BB962C8B-B14F-4D97-AF65-F5344CB8AC3E}">
        <p14:creationId xmlns:p14="http://schemas.microsoft.com/office/powerpoint/2010/main" val="16622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3148</TotalTime>
  <Words>605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Microservices</vt:lpstr>
      <vt:lpstr>SOA</vt:lpstr>
      <vt:lpstr>Web Services</vt:lpstr>
      <vt:lpstr>SOAP</vt:lpstr>
      <vt:lpstr>WSDL</vt:lpstr>
      <vt:lpstr>Contract First or Last</vt:lpstr>
      <vt:lpstr>Message Transfer</vt:lpstr>
      <vt:lpstr>SOAP Fault</vt:lpstr>
      <vt:lpstr>What is a Monolith Application?</vt:lpstr>
      <vt:lpstr>What’s Wrong With a Monolith</vt:lpstr>
      <vt:lpstr>What are microservices</vt:lpstr>
      <vt:lpstr>Microservice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Microserivces</dc:title>
  <dc:creator>August Duet</dc:creator>
  <cp:lastModifiedBy>August Duet</cp:lastModifiedBy>
  <cp:revision>70</cp:revision>
  <dcterms:created xsi:type="dcterms:W3CDTF">2019-01-31T16:29:03Z</dcterms:created>
  <dcterms:modified xsi:type="dcterms:W3CDTF">2020-01-27T19:27:25Z</dcterms:modified>
</cp:coreProperties>
</file>