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s/slide1.xml" ContentType="application/vnd.openxmlformats-officedocument.presentationml.slide+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0080625" cy="567055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15AD7458-4F9E-4B34-B0D4-93F6DC44C6ED}"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 name="PlaceHolder 2"/>
          <p:cNvSpPr>
            <a:spLocks noGrp="1"/>
          </p:cNvSpPr>
          <p:nvPr>
            <p:ph type="subTitle"/>
          </p:nvPr>
        </p:nvSpPr>
        <p:spPr>
          <a:xfrm>
            <a:off x="504000" y="1326600"/>
            <a:ext cx="9071640" cy="328824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0DFC1951-3310-4993-9202-65873D26FB3E}" type="slidenum">
              <a:t>&lt;#&gt;</a:t>
            </a:fld>
          </a:p>
        </p:txBody>
      </p:sp>
      <p:sp>
        <p:nvSpPr>
          <p:cNvPr id="6" name="PlaceHolder 5"/>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
        <p:nvSpPr>
          <p:cNvPr id="2" name="PlaceHolder 3"/>
          <p:cNvSpPr>
            <a:spLocks noGrp="1"/>
          </p:cNvSpPr>
          <p:nvPr>
            <p:ph type="dt" idx="1"/>
          </p:nvPr>
        </p:nvSpPr>
        <p:spPr>
          <a:xfrm>
            <a:off x="504000" y="5165280"/>
            <a:ext cx="2348280" cy="39060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3" name="PlaceHolder 4"/>
          <p:cNvSpPr>
            <a:spLocks noGrp="1"/>
          </p:cNvSpPr>
          <p:nvPr>
            <p:ph type="ftr" idx="2"/>
          </p:nvPr>
        </p:nvSpPr>
        <p:spPr>
          <a:xfrm>
            <a:off x="3447360" y="5165280"/>
            <a:ext cx="3195000" cy="390600"/>
          </a:xfrm>
          <a:prstGeom prst="rect">
            <a:avLst/>
          </a:prstGeom>
          <a:noFill/>
          <a:ln w="0">
            <a:noFill/>
          </a:ln>
        </p:spPr>
        <p:txBody>
          <a:bodyPr lIns="0" rIns="0" tIns="0" bIns="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 name="PlaceHolder 5"/>
          <p:cNvSpPr>
            <a:spLocks noGrp="1"/>
          </p:cNvSpPr>
          <p:nvPr>
            <p:ph type="sldNum" idx="3"/>
          </p:nvPr>
        </p:nvSpPr>
        <p:spPr>
          <a:xfrm>
            <a:off x="7227360" y="5165280"/>
            <a:ext cx="2348280" cy="39060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fld id="{73FD9CD3-587F-42B1-B6DF-63F2769E1752}"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3200" spc="-1" strike="noStrike">
                <a:solidFill>
                  <a:srgbClr val="000000"/>
                </a:solidFill>
                <a:latin typeface="Arial"/>
              </a:rPr>
              <a:t>Geant4 timing tests with GDML Workbench</a:t>
            </a:r>
            <a:br>
              <a:rPr sz="3200"/>
            </a:br>
            <a:r>
              <a:rPr b="0" lang="en-US" sz="3200" spc="-1" strike="noStrike">
                <a:solidFill>
                  <a:srgbClr val="000000"/>
                </a:solidFill>
                <a:latin typeface="Arial"/>
              </a:rPr>
              <a:t>exports: Tessellations vs Booleans</a:t>
            </a:r>
            <a:endParaRPr b="0" lang="en-US" sz="3200" spc="-1" strike="noStrike">
              <a:solidFill>
                <a:srgbClr val="000000"/>
              </a:solidFill>
              <a:latin typeface="Arial"/>
            </a:endParaRPr>
          </a:p>
        </p:txBody>
      </p:sp>
      <p:sp>
        <p:nvSpPr>
          <p:cNvPr id="10" name=""/>
          <p:cNvSpPr txBox="1"/>
          <p:nvPr/>
        </p:nvSpPr>
        <p:spPr>
          <a:xfrm>
            <a:off x="785520" y="1420560"/>
            <a:ext cx="8509320" cy="3161880"/>
          </a:xfrm>
          <a:prstGeom prst="rect">
            <a:avLst/>
          </a:prstGeom>
          <a:noFill/>
          <a:ln w="0">
            <a:noFill/>
          </a:ln>
        </p:spPr>
        <p:txBody>
          <a:bodyPr lIns="90000" rIns="90000" tIns="45000" bIns="45000" anchor="t">
            <a:noAutofit/>
          </a:bodyPr>
          <a:p>
            <a:r>
              <a:rPr b="0" lang="en-US" sz="1800" spc="-1" strike="noStrike">
                <a:solidFill>
                  <a:srgbClr val="000000"/>
                </a:solidFill>
                <a:latin typeface="Arial"/>
              </a:rPr>
              <a:t>In developing models for exporting non-GDML solids to gdml, we are faced with the choice of whether to model the non-GDML solids in terms of booleans of the intrinsic GDML solids or to simply export the solid as a tessellation. Presently, for the former, we have to develop the modeling ourselves – a time consuming process; for tessellations we can rely on the existing tessellation algorithms of FreeCAD. For tessellations we expect the tracking times in geant4 to be worse than for booleans of intrinsic shapes.</a:t>
            </a:r>
            <a:endParaRPr b="0" lang="en-US" sz="1800" spc="-1" strike="noStrike">
              <a:solidFill>
                <a:srgbClr val="000000"/>
              </a:solidFill>
              <a:latin typeface="Arial"/>
            </a:endParaRPr>
          </a:p>
          <a:p>
            <a:endParaRPr b="0" lang="en-US" sz="1800" spc="-1" strike="noStrike">
              <a:solidFill>
                <a:srgbClr val="000000"/>
              </a:solidFill>
              <a:latin typeface="Arial"/>
            </a:endParaRPr>
          </a:p>
          <a:p>
            <a:r>
              <a:rPr b="0" lang="en-US" sz="1800" spc="-1" strike="noStrike">
                <a:solidFill>
                  <a:srgbClr val="000000"/>
                </a:solidFill>
                <a:latin typeface="Arial"/>
              </a:rPr>
              <a:t>We present here some results that compare the performance for solids constructed from booleans vs tessellations. The bottom line is that tracking times for tessellations are up to a factor of three or more longer than for booleans of intrinsics.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35" name=""/>
          <p:cNvGraphicFramePr/>
          <p:nvPr/>
        </p:nvGraphicFramePr>
        <p:xfrm>
          <a:off x="1993320" y="3679560"/>
          <a:ext cx="6574680" cy="2134800"/>
        </p:xfrm>
        <a:graphic>
          <a:graphicData uri="http://schemas.openxmlformats.org/drawingml/2006/table">
            <a:tbl>
              <a:tblPr/>
              <a:tblGrid>
                <a:gridCol w="1518120"/>
                <a:gridCol w="1525320"/>
                <a:gridCol w="1525320"/>
                <a:gridCol w="1525320"/>
              </a:tblGrid>
              <a:tr h="346320">
                <a:tc gridSpan="2">
                  <a:txBody>
                    <a:bodyPr lIns="36000" rIns="36000" tIns="36000" bIns="36000" anchor="t">
                      <a:noAutofit/>
                    </a:bodyPr>
                    <a:p>
                      <a:r>
                        <a:rPr b="0" lang="en-US" sz="1800" spc="-1" strike="noStrike">
                          <a:solidFill>
                            <a:srgbClr val="000000"/>
                          </a:solidFill>
                          <a:latin typeface="Arial"/>
                        </a:rPr>
                        <a:t>Material: G4_WATER</a:t>
                      </a: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hMerge="1">
                  <a:txBody>
                    <a:bodyPr lIns="36000" rIns="36000" tIns="36000" bIns="36000" anchor="t">
                      <a:noAutofit/>
                    </a:bodyPr>
                    <a:p>
                      <a:endParaRPr b="1" lang="en-US" sz="14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gridSpan="2">
                  <a:txBody>
                    <a:bodyPr lIns="36000" rIns="36000" tIns="36000" bIns="36000" anchor="t">
                      <a:noAutofit/>
                    </a:bodyPr>
                    <a:p>
                      <a:r>
                        <a:rPr b="0" lang="en-US" sz="1800" spc="-1" strike="noStrike">
                          <a:solidFill>
                            <a:srgbClr val="000000"/>
                          </a:solidFill>
                          <a:latin typeface="Arial"/>
                        </a:rPr>
                        <a:t>Beam: 2 MeV e-; 10</a:t>
                      </a:r>
                      <a:r>
                        <a:rPr b="0" lang="en-US" sz="1800" spc="-1" strike="noStrike" baseline="33000">
                          <a:solidFill>
                            <a:srgbClr val="000000"/>
                          </a:solidFill>
                          <a:latin typeface="Arial"/>
                        </a:rPr>
                        <a:t>6</a:t>
                      </a:r>
                      <a:r>
                        <a:rPr b="0" lang="en-US" sz="1800" spc="-1" strike="noStrike">
                          <a:solidFill>
                            <a:srgbClr val="000000"/>
                          </a:solidFill>
                          <a:latin typeface="Arial"/>
                        </a:rPr>
                        <a:t> events</a:t>
                      </a: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hMerge="1">
                  <a:txBody>
                    <a:bodyPr lIns="36000" rIns="36000" tIns="36000" bIns="36000" anchor="t">
                      <a:noAutofit/>
                    </a:bodyPr>
                    <a:p>
                      <a:endParaRPr b="0" lang="en-US" sz="14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346320">
                <a:tc>
                  <a:txBody>
                    <a:bodyPr lIns="36000" rIns="36000" tIns="36000" bIns="36000" anchor="t">
                      <a:noAutofit/>
                    </a:bodyPr>
                    <a:p>
                      <a:endParaRPr b="0" lang="en-US" sz="14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en-US" sz="1800" spc="-1" strike="noStrike">
                          <a:solidFill>
                            <a:srgbClr val="000000"/>
                          </a:solidFill>
                          <a:latin typeface="Arial"/>
                        </a:rPr>
                        <a:t>User time (s)</a:t>
                      </a: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en-US" sz="1800" spc="-1" strike="noStrike">
                          <a:solidFill>
                            <a:srgbClr val="000000"/>
                          </a:solidFill>
                          <a:latin typeface="Arial"/>
                        </a:rPr>
                        <a:t>Real time (s) </a:t>
                      </a: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en-US" sz="1800" spc="-1" strike="noStrike">
                          <a:solidFill>
                            <a:srgbClr val="000000"/>
                          </a:solidFill>
                          <a:latin typeface="Arial"/>
                        </a:rPr>
                        <a:t>CPU usage</a:t>
                      </a: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346320">
                <a:tc>
                  <a:txBody>
                    <a:bodyPr lIns="36000" rIns="36000" tIns="36000" bIns="36000" anchor="t">
                      <a:noAutofit/>
                    </a:bodyPr>
                    <a:p>
                      <a:r>
                        <a:rPr b="0" lang="en-US" sz="1800" spc="-1" strike="noStrike">
                          <a:solidFill>
                            <a:srgbClr val="000000"/>
                          </a:solidFill>
                          <a:latin typeface="Arial"/>
                        </a:rPr>
                        <a:t>Simple box</a:t>
                      </a: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en-US" sz="1800" spc="-1" strike="noStrike">
                          <a:solidFill>
                            <a:srgbClr val="000000"/>
                          </a:solidFill>
                          <a:latin typeface="Arial"/>
                        </a:rPr>
                        <a:t>1272</a:t>
                      </a: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en-US" sz="1800" spc="-1" strike="noStrike">
                          <a:solidFill>
                            <a:srgbClr val="000000"/>
                          </a:solidFill>
                          <a:latin typeface="Arial"/>
                        </a:rPr>
                        <a:t>109</a:t>
                      </a: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en-US" sz="1800" spc="-1" strike="noStrike">
                          <a:solidFill>
                            <a:srgbClr val="000000"/>
                          </a:solidFill>
                          <a:latin typeface="Arial"/>
                        </a:rPr>
                        <a:t>1168%</a:t>
                      </a: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346320">
                <a:tc>
                  <a:txBody>
                    <a:bodyPr lIns="36000" rIns="36000" tIns="36000" bIns="36000" anchor="t">
                      <a:noAutofit/>
                    </a:bodyPr>
                    <a:p>
                      <a:r>
                        <a:rPr b="0" lang="en-US" sz="1800" spc="-1" strike="noStrike">
                          <a:solidFill>
                            <a:srgbClr val="000000"/>
                          </a:solidFill>
                          <a:latin typeface="Arial"/>
                        </a:rPr>
                        <a:t>Filleted box</a:t>
                      </a: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en-US" sz="1800" spc="-1" strike="noStrike">
                          <a:solidFill>
                            <a:srgbClr val="000000"/>
                          </a:solidFill>
                          <a:latin typeface="Arial"/>
                        </a:rPr>
                        <a:t>3562</a:t>
                      </a: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en-US" sz="1800" spc="-1" strike="noStrike">
                          <a:solidFill>
                            <a:srgbClr val="000000"/>
                          </a:solidFill>
                          <a:latin typeface="Arial"/>
                        </a:rPr>
                        <a:t>305</a:t>
                      </a: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en-US" sz="1800" spc="-1" strike="noStrike">
                          <a:solidFill>
                            <a:srgbClr val="000000"/>
                          </a:solidFill>
                          <a:latin typeface="Arial"/>
                        </a:rPr>
                        <a:t>1170%</a:t>
                      </a: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bl>
          </a:graphicData>
        </a:graphic>
      </p:graphicFrame>
      <p:pic>
        <p:nvPicPr>
          <p:cNvPr id="36" name="" descr=""/>
          <p:cNvPicPr/>
          <p:nvPr/>
        </p:nvPicPr>
        <p:blipFill>
          <a:blip r:embed="rId1"/>
          <a:stretch/>
        </p:blipFill>
        <p:spPr>
          <a:xfrm>
            <a:off x="1835280" y="245880"/>
            <a:ext cx="6409800" cy="3255120"/>
          </a:xfrm>
          <a:prstGeom prst="rect">
            <a:avLst/>
          </a:prstGeom>
          <a:ln w="0">
            <a:noFill/>
          </a:ln>
        </p:spPr>
      </p:pic>
      <p:sp>
        <p:nvSpPr>
          <p:cNvPr id="37" name=""/>
          <p:cNvSpPr txBox="1"/>
          <p:nvPr/>
        </p:nvSpPr>
        <p:spPr>
          <a:xfrm>
            <a:off x="2957760" y="5135760"/>
            <a:ext cx="3783600" cy="358200"/>
          </a:xfrm>
          <a:prstGeom prst="rect">
            <a:avLst/>
          </a:prstGeom>
          <a:solidFill>
            <a:srgbClr val="ffff99"/>
          </a:solidFill>
          <a:ln w="0">
            <a:noFill/>
          </a:ln>
        </p:spPr>
        <p:txBody>
          <a:bodyPr lIns="90000" rIns="90000" tIns="45000" bIns="45000" anchor="t">
            <a:noAutofit/>
          </a:bodyPr>
          <a:p>
            <a:r>
              <a:rPr b="0" lang="en-US" sz="1800" spc="-1" strike="noStrike">
                <a:solidFill>
                  <a:srgbClr val="000000"/>
                </a:solidFill>
                <a:latin typeface="Arial"/>
              </a:rPr>
              <a:t>The fillet is a factor of 2.8 slower</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3200" spc="-1" strike="noStrike">
                <a:solidFill>
                  <a:srgbClr val="000000"/>
                </a:solidFill>
                <a:latin typeface="Arial"/>
              </a:rPr>
              <a:t>Conclusions</a:t>
            </a:r>
            <a:endParaRPr b="0" lang="en-US" sz="3200" spc="-1" strike="noStrike">
              <a:solidFill>
                <a:srgbClr val="000000"/>
              </a:solidFill>
              <a:latin typeface="Arial"/>
            </a:endParaRPr>
          </a:p>
        </p:txBody>
      </p:sp>
      <p:sp>
        <p:nvSpPr>
          <p:cNvPr id="39" name=""/>
          <p:cNvSpPr txBox="1"/>
          <p:nvPr/>
        </p:nvSpPr>
        <p:spPr>
          <a:xfrm>
            <a:off x="785520" y="1089000"/>
            <a:ext cx="8509320" cy="4441680"/>
          </a:xfrm>
          <a:prstGeom prst="rect">
            <a:avLst/>
          </a:prstGeom>
          <a:noFill/>
          <a:ln w="0">
            <a:noFill/>
          </a:ln>
        </p:spPr>
        <p:txBody>
          <a:bodyPr lIns="90000" rIns="90000" tIns="45000" bIns="45000" anchor="t">
            <a:noAutofit/>
          </a:bodyPr>
          <a:p>
            <a:r>
              <a:rPr b="0" lang="en-US" sz="1800" spc="-1" strike="noStrike">
                <a:solidFill>
                  <a:srgbClr val="000000"/>
                </a:solidFill>
                <a:latin typeface="Arial"/>
              </a:rPr>
              <a:t>These few tests show that the timing performance is always better (shorter) for the simple intrinsic GDML solids, or solids constructed from their booleans, than for a tessellated version of the same shape. The degree of improvement, however, depends on several factors: the type of particle, the type of material, (both of these imply just the range of the particle in the material), how likely a particle will traverse the solid. The simulations with tessellated solids ranged from only 10% longer, to almost 300% or more longer. However, the length of time does not seem to be directly proportional to the number of faces. For example, for the filleted cube, there are 620 triangular facets (as compared to 6 face for the simple cube), but runs with the fillet were 3 times as long, not 100 times as long.</a:t>
            </a:r>
            <a:endParaRPr b="0" lang="en-US" sz="1800" spc="-1" strike="noStrike">
              <a:solidFill>
                <a:srgbClr val="000000"/>
              </a:solidFill>
              <a:latin typeface="Arial"/>
            </a:endParaRPr>
          </a:p>
          <a:p>
            <a:endParaRPr b="0" lang="en-US" sz="1800" spc="-1" strike="noStrike">
              <a:solidFill>
                <a:srgbClr val="000000"/>
              </a:solidFill>
              <a:latin typeface="Arial"/>
            </a:endParaRPr>
          </a:p>
          <a:p>
            <a:r>
              <a:rPr b="0" lang="en-US" sz="1800" spc="-1" strike="noStrike">
                <a:solidFill>
                  <a:srgbClr val="000000"/>
                </a:solidFill>
                <a:latin typeface="Arial"/>
              </a:rPr>
              <a:t>To state the obvious, each user should consider carefully the design of their parts and what fraction of time they expect particles in the simulation will spend interacting with that part before deciding whether a tessellation is acceptable or not. </a:t>
            </a:r>
            <a:endParaRPr b="0" lang="en-US" sz="1800" spc="-1" strike="noStrike">
              <a:solidFill>
                <a:srgbClr val="000000"/>
              </a:solidFill>
              <a:latin typeface="Arial"/>
            </a:endParaRPr>
          </a:p>
          <a:p>
            <a:endParaRPr b="0" lang="en-US" sz="1800" spc="-1" strike="noStrike">
              <a:solidFill>
                <a:srgbClr val="000000"/>
              </a:solidFill>
              <a:latin typeface="Arial"/>
            </a:endParaRPr>
          </a:p>
          <a:p>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 name=""/>
          <p:cNvSpPr txBox="1"/>
          <p:nvPr/>
        </p:nvSpPr>
        <p:spPr>
          <a:xfrm>
            <a:off x="1289520" y="657720"/>
            <a:ext cx="5580360" cy="1626120"/>
          </a:xfrm>
          <a:prstGeom prst="rect">
            <a:avLst/>
          </a:prstGeom>
          <a:noFill/>
          <a:ln w="0">
            <a:noFill/>
          </a:ln>
        </p:spPr>
        <p:txBody>
          <a:bodyPr wrap="none" lIns="90000" rIns="90000" tIns="45000" bIns="45000" anchor="t">
            <a:noAutofit/>
          </a:bodyPr>
          <a:p>
            <a:r>
              <a:rPr b="0" lang="en-US" sz="1800" spc="-1" strike="noStrike">
                <a:solidFill>
                  <a:srgbClr val="000000"/>
                </a:solidFill>
                <a:latin typeface="Arial"/>
              </a:rPr>
              <a:t>The tests were conducted on a Dell XPS 8930, with a</a:t>
            </a:r>
            <a:endParaRPr b="0" lang="en-US" sz="1800" spc="-1" strike="noStrike">
              <a:solidFill>
                <a:srgbClr val="000000"/>
              </a:solidFill>
              <a:latin typeface="Arial"/>
            </a:endParaRPr>
          </a:p>
          <a:p>
            <a:r>
              <a:rPr b="0" lang="en-US" sz="1800" spc="-1" strike="noStrike">
                <a:solidFill>
                  <a:srgbClr val="000000"/>
                </a:solidFill>
                <a:latin typeface="Arial"/>
              </a:rPr>
              <a:t>12 x Intel Core i7-8700 CPU @ 3.20 GHz</a:t>
            </a:r>
            <a:endParaRPr b="0" lang="en-US" sz="1800" spc="-1" strike="noStrike">
              <a:solidFill>
                <a:srgbClr val="000000"/>
              </a:solidFill>
              <a:latin typeface="Arial"/>
            </a:endParaRPr>
          </a:p>
          <a:p>
            <a:endParaRPr b="0" lang="en-US" sz="1800" spc="-1" strike="noStrike">
              <a:solidFill>
                <a:srgbClr val="000000"/>
              </a:solidFill>
              <a:latin typeface="Arial"/>
            </a:endParaRPr>
          </a:p>
          <a:p>
            <a:r>
              <a:rPr b="0" lang="en-US" sz="1800" spc="-1" strike="noStrike">
                <a:solidFill>
                  <a:srgbClr val="000000"/>
                </a:solidFill>
                <a:latin typeface="Arial"/>
              </a:rPr>
              <a:t>The operating system was (uname -a):</a:t>
            </a:r>
            <a:endParaRPr b="0" lang="en-US" sz="1800" spc="-1" strike="noStrike">
              <a:solidFill>
                <a:srgbClr val="000000"/>
              </a:solidFill>
              <a:latin typeface="Arial"/>
            </a:endParaRPr>
          </a:p>
          <a:p>
            <a:endParaRPr b="0" lang="en-US" sz="1800" spc="-1" strike="noStrike">
              <a:solidFill>
                <a:srgbClr val="000000"/>
              </a:solidFill>
              <a:latin typeface="Arial"/>
            </a:endParaRPr>
          </a:p>
          <a:p>
            <a:r>
              <a:rPr b="0" lang="en-US" sz="1800" spc="-1" strike="noStrike">
                <a:solidFill>
                  <a:srgbClr val="000000"/>
                </a:solidFill>
                <a:latin typeface="Arial"/>
              </a:rPr>
              <a:t> </a:t>
            </a:r>
            <a:endParaRPr b="0" lang="en-US" sz="1800" spc="-1" strike="noStrike">
              <a:solidFill>
                <a:srgbClr val="000000"/>
              </a:solidFill>
              <a:latin typeface="Arial"/>
            </a:endParaRPr>
          </a:p>
        </p:txBody>
      </p:sp>
      <p:sp>
        <p:nvSpPr>
          <p:cNvPr id="12" name=""/>
          <p:cNvSpPr txBox="1"/>
          <p:nvPr/>
        </p:nvSpPr>
        <p:spPr>
          <a:xfrm>
            <a:off x="1289520" y="1878840"/>
            <a:ext cx="6814800" cy="525600"/>
          </a:xfrm>
          <a:prstGeom prst="rect">
            <a:avLst/>
          </a:prstGeom>
          <a:noFill/>
          <a:ln w="0">
            <a:noFill/>
          </a:ln>
        </p:spPr>
        <p:txBody>
          <a:bodyPr lIns="90000" rIns="90000" tIns="45000" bIns="45000" anchor="t">
            <a:noAutofit/>
          </a:bodyPr>
          <a:p>
            <a:r>
              <a:rPr b="0" lang="en-US" sz="1000" spc="-1" strike="noStrike">
                <a:solidFill>
                  <a:srgbClr val="000000"/>
                </a:solidFill>
                <a:latin typeface="Arial"/>
              </a:rPr>
              <a:t>Linux dell 6.10.6-200.fc40.x86_64 #1 SMP PREEMPT_DYNAMIC Mon Aug 19 14:09:30 UTC 2024 x86_64 GNU/Linux</a:t>
            </a:r>
            <a:endParaRPr b="0" lang="en-US" sz="1000" spc="-1" strike="noStrike">
              <a:solidFill>
                <a:srgbClr val="000000"/>
              </a:solidFill>
              <a:latin typeface="Arial"/>
            </a:endParaRPr>
          </a:p>
          <a:p>
            <a:endParaRPr b="0" lang="en-US" sz="1000" spc="-1" strike="noStrike">
              <a:solidFill>
                <a:srgbClr val="000000"/>
              </a:solidFill>
              <a:latin typeface="Arial"/>
            </a:endParaRPr>
          </a:p>
        </p:txBody>
      </p:sp>
      <p:sp>
        <p:nvSpPr>
          <p:cNvPr id="13" name=""/>
          <p:cNvSpPr txBox="1"/>
          <p:nvPr/>
        </p:nvSpPr>
        <p:spPr>
          <a:xfrm>
            <a:off x="1426320" y="2404440"/>
            <a:ext cx="4496760" cy="346320"/>
          </a:xfrm>
          <a:prstGeom prst="rect">
            <a:avLst/>
          </a:prstGeom>
          <a:noFill/>
          <a:ln w="0">
            <a:noFill/>
          </a:ln>
        </p:spPr>
        <p:txBody>
          <a:bodyPr wrap="none" lIns="90000" rIns="90000" tIns="45000" bIns="45000" anchor="t">
            <a:noAutofit/>
          </a:bodyPr>
          <a:p>
            <a:r>
              <a:rPr b="0" lang="en-US" sz="1800" spc="-1" strike="noStrike">
                <a:solidFill>
                  <a:srgbClr val="000000"/>
                </a:solidFill>
                <a:latin typeface="Arial"/>
              </a:rPr>
              <a:t>The version of geant4 was geant4-v11.2.1.</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 name=""/>
          <p:cNvSpPr txBox="1"/>
          <p:nvPr/>
        </p:nvSpPr>
        <p:spPr>
          <a:xfrm>
            <a:off x="1501200" y="237240"/>
            <a:ext cx="7077960" cy="883080"/>
          </a:xfrm>
          <a:prstGeom prst="rect">
            <a:avLst/>
          </a:prstGeom>
          <a:noFill/>
          <a:ln w="0">
            <a:noFill/>
          </a:ln>
        </p:spPr>
        <p:txBody>
          <a:bodyPr lIns="90000" rIns="90000" tIns="45000" bIns="45000" anchor="t">
            <a:noAutofit/>
          </a:bodyPr>
          <a:p>
            <a:r>
              <a:rPr b="0" lang="en-US" sz="2800" spc="-1" strike="noStrike">
                <a:solidFill>
                  <a:srgbClr val="000000"/>
                </a:solidFill>
                <a:latin typeface="Arial"/>
              </a:rPr>
              <a:t>Bolt modeled as a boolean of an extrude and a tube, vs tessellated</a:t>
            </a:r>
            <a:endParaRPr b="0" lang="en-US" sz="2800" spc="-1" strike="noStrike">
              <a:solidFill>
                <a:srgbClr val="000000"/>
              </a:solidFill>
              <a:latin typeface="Arial"/>
            </a:endParaRPr>
          </a:p>
        </p:txBody>
      </p:sp>
      <p:pic>
        <p:nvPicPr>
          <p:cNvPr id="15" name="" descr=""/>
          <p:cNvPicPr/>
          <p:nvPr/>
        </p:nvPicPr>
        <p:blipFill>
          <a:blip r:embed="rId1"/>
          <a:stretch/>
        </p:blipFill>
        <p:spPr>
          <a:xfrm>
            <a:off x="2296800" y="1263960"/>
            <a:ext cx="5486400" cy="3291840"/>
          </a:xfrm>
          <a:prstGeom prst="rect">
            <a:avLst/>
          </a:prstGeom>
          <a:ln w="0">
            <a:noFill/>
          </a:ln>
        </p:spPr>
      </p:pic>
      <p:sp>
        <p:nvSpPr>
          <p:cNvPr id="16" name=""/>
          <p:cNvSpPr txBox="1"/>
          <p:nvPr/>
        </p:nvSpPr>
        <p:spPr>
          <a:xfrm>
            <a:off x="779040" y="4720320"/>
            <a:ext cx="8504640" cy="602280"/>
          </a:xfrm>
          <a:prstGeom prst="rect">
            <a:avLst/>
          </a:prstGeom>
          <a:noFill/>
          <a:ln w="0">
            <a:noFill/>
          </a:ln>
        </p:spPr>
        <p:txBody>
          <a:bodyPr wrap="none" lIns="90000" rIns="90000" tIns="45000" bIns="45000" anchor="t">
            <a:noAutofit/>
          </a:bodyPr>
          <a:p>
            <a:r>
              <a:rPr b="0" lang="en-US" sz="1800" spc="-1" strike="noStrike">
                <a:solidFill>
                  <a:srgbClr val="000000"/>
                </a:solidFill>
                <a:latin typeface="Arial"/>
              </a:rPr>
              <a:t>The solid on the right is a tessellation of an M6x30 unthreaded bolt;</a:t>
            </a:r>
            <a:endParaRPr b="0" lang="en-US" sz="1800" spc="-1" strike="noStrike">
              <a:solidFill>
                <a:srgbClr val="000000"/>
              </a:solidFill>
              <a:latin typeface="Arial"/>
            </a:endParaRPr>
          </a:p>
          <a:p>
            <a:r>
              <a:rPr b="0" lang="en-US" sz="1800" spc="-1" strike="noStrike">
                <a:solidFill>
                  <a:srgbClr val="000000"/>
                </a:solidFill>
                <a:latin typeface="Arial"/>
              </a:rPr>
              <a:t>the solid on the left a model of it using a union of a tube and an extruded hexagon.</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 name="" descr=""/>
          <p:cNvPicPr/>
          <p:nvPr/>
        </p:nvPicPr>
        <p:blipFill>
          <a:blip r:embed="rId1"/>
          <a:stretch/>
        </p:blipFill>
        <p:spPr>
          <a:xfrm>
            <a:off x="2296800" y="253080"/>
            <a:ext cx="5486400" cy="3291840"/>
          </a:xfrm>
          <a:prstGeom prst="rect">
            <a:avLst/>
          </a:prstGeom>
          <a:ln w="0">
            <a:noFill/>
          </a:ln>
        </p:spPr>
      </p:pic>
      <p:graphicFrame>
        <p:nvGraphicFramePr>
          <p:cNvPr id="18" name=""/>
          <p:cNvGraphicFramePr/>
          <p:nvPr/>
        </p:nvGraphicFramePr>
        <p:xfrm>
          <a:off x="1993320" y="3823560"/>
          <a:ext cx="6574680" cy="2134800"/>
        </p:xfrm>
        <a:graphic>
          <a:graphicData uri="http://schemas.openxmlformats.org/drawingml/2006/table">
            <a:tbl>
              <a:tblPr/>
              <a:tblGrid>
                <a:gridCol w="1518120"/>
                <a:gridCol w="1525320"/>
                <a:gridCol w="1525320"/>
                <a:gridCol w="1525320"/>
              </a:tblGrid>
              <a:tr h="346320">
                <a:tc gridSpan="2">
                  <a:txBody>
                    <a:bodyPr lIns="36000" rIns="36000" tIns="36000" bIns="36000" anchor="t">
                      <a:noAutofit/>
                    </a:bodyPr>
                    <a:p>
                      <a:r>
                        <a:rPr b="0" lang="en-US" sz="1400" spc="-1" strike="noStrike">
                          <a:solidFill>
                            <a:srgbClr val="000000"/>
                          </a:solidFill>
                          <a:latin typeface="Arial"/>
                        </a:rPr>
                        <a:t>Material: G4_STAINLESS-STEEL</a:t>
                      </a:r>
                      <a:endParaRPr b="0" lang="en-US" sz="14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hMerge="1">
                  <a:txBody>
                    <a:bodyPr lIns="36000" rIns="36000" tIns="36000" bIns="36000" anchor="t">
                      <a:noAutofit/>
                    </a:bodyPr>
                    <a:p>
                      <a:endParaRPr b="1" lang="en-US" sz="14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gridSpan="2">
                  <a:txBody>
                    <a:bodyPr lIns="36000" rIns="36000" tIns="36000" bIns="36000" anchor="t">
                      <a:noAutofit/>
                    </a:bodyPr>
                    <a:p>
                      <a:r>
                        <a:rPr b="0" lang="en-US" sz="1400" spc="-1" strike="noStrike">
                          <a:solidFill>
                            <a:srgbClr val="000000"/>
                          </a:solidFill>
                          <a:latin typeface="Arial"/>
                        </a:rPr>
                        <a:t>Beam: 2 MeV e-; 10</a:t>
                      </a:r>
                      <a:r>
                        <a:rPr b="0" lang="en-US" sz="1400" spc="-1" strike="noStrike" baseline="33000">
                          <a:solidFill>
                            <a:srgbClr val="000000"/>
                          </a:solidFill>
                          <a:latin typeface="Arial"/>
                        </a:rPr>
                        <a:t>6</a:t>
                      </a:r>
                      <a:r>
                        <a:rPr b="0" lang="en-US" sz="1400" spc="-1" strike="noStrike">
                          <a:solidFill>
                            <a:srgbClr val="000000"/>
                          </a:solidFill>
                          <a:latin typeface="Arial"/>
                        </a:rPr>
                        <a:t> events</a:t>
                      </a:r>
                      <a:endParaRPr b="0" lang="en-US" sz="14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hMerge="1">
                  <a:txBody>
                    <a:bodyPr lIns="36000" rIns="36000" tIns="36000" bIns="36000" anchor="t">
                      <a:noAutofit/>
                    </a:bodyPr>
                    <a:p>
                      <a:endParaRPr b="0" lang="en-US" sz="14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346320">
                <a:tc>
                  <a:txBody>
                    <a:bodyPr lIns="36000" rIns="36000" tIns="36000" bIns="36000" anchor="t">
                      <a:noAutofit/>
                    </a:bodyPr>
                    <a:p>
                      <a:endParaRPr b="0" lang="en-US" sz="14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en-US" sz="1400" spc="-1" strike="noStrike">
                          <a:solidFill>
                            <a:srgbClr val="000000"/>
                          </a:solidFill>
                          <a:latin typeface="Arial"/>
                        </a:rPr>
                        <a:t>User time (s)</a:t>
                      </a:r>
                      <a:endParaRPr b="0" lang="en-US" sz="14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en-US" sz="1400" spc="-1" strike="noStrike">
                          <a:solidFill>
                            <a:srgbClr val="000000"/>
                          </a:solidFill>
                          <a:latin typeface="Arial"/>
                        </a:rPr>
                        <a:t>Real time (s) </a:t>
                      </a:r>
                      <a:endParaRPr b="0" lang="en-US" sz="14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en-US" sz="1400" spc="-1" strike="noStrike">
                          <a:solidFill>
                            <a:srgbClr val="000000"/>
                          </a:solidFill>
                          <a:latin typeface="Arial"/>
                        </a:rPr>
                        <a:t>CPU usage</a:t>
                      </a:r>
                      <a:endParaRPr b="0" lang="en-US" sz="14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346320">
                <a:tc>
                  <a:txBody>
                    <a:bodyPr lIns="36000" rIns="36000" tIns="36000" bIns="36000" anchor="t">
                      <a:noAutofit/>
                    </a:bodyPr>
                    <a:p>
                      <a:r>
                        <a:rPr b="0" lang="en-US" sz="1400" spc="-1" strike="noStrike">
                          <a:solidFill>
                            <a:srgbClr val="000000"/>
                          </a:solidFill>
                          <a:latin typeface="Arial"/>
                        </a:rPr>
                        <a:t>Booleans</a:t>
                      </a:r>
                      <a:endParaRPr b="0" lang="en-US" sz="14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en-US" sz="1400" spc="-1" strike="noStrike">
                          <a:solidFill>
                            <a:srgbClr val="000000"/>
                          </a:solidFill>
                          <a:latin typeface="Arial"/>
                        </a:rPr>
                        <a:t>1346</a:t>
                      </a:r>
                      <a:endParaRPr b="0" lang="en-US" sz="14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en-US" sz="1400" spc="-1" strike="noStrike">
                          <a:solidFill>
                            <a:srgbClr val="000000"/>
                          </a:solidFill>
                          <a:latin typeface="Arial"/>
                        </a:rPr>
                        <a:t>115</a:t>
                      </a:r>
                      <a:endParaRPr b="0" lang="en-US" sz="14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en-US" sz="1400" spc="-1" strike="noStrike">
                          <a:solidFill>
                            <a:srgbClr val="000000"/>
                          </a:solidFill>
                          <a:latin typeface="Arial"/>
                        </a:rPr>
                        <a:t>1169%</a:t>
                      </a:r>
                      <a:endParaRPr b="0" lang="en-US" sz="14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346320">
                <a:tc>
                  <a:txBody>
                    <a:bodyPr lIns="36000" rIns="36000" tIns="36000" bIns="36000" anchor="t">
                      <a:noAutofit/>
                    </a:bodyPr>
                    <a:p>
                      <a:r>
                        <a:rPr b="0" lang="en-US" sz="1400" spc="-1" strike="noStrike">
                          <a:solidFill>
                            <a:srgbClr val="000000"/>
                          </a:solidFill>
                          <a:latin typeface="Arial"/>
                        </a:rPr>
                        <a:t>Tessellation</a:t>
                      </a:r>
                      <a:endParaRPr b="0" lang="en-US" sz="14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en-US" sz="1400" spc="-1" strike="noStrike">
                          <a:solidFill>
                            <a:srgbClr val="000000"/>
                          </a:solidFill>
                          <a:latin typeface="Arial"/>
                        </a:rPr>
                        <a:t>4916</a:t>
                      </a:r>
                      <a:endParaRPr b="0" lang="en-US" sz="14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en-US" sz="1400" spc="-1" strike="noStrike">
                          <a:solidFill>
                            <a:srgbClr val="000000"/>
                          </a:solidFill>
                          <a:latin typeface="Arial"/>
                        </a:rPr>
                        <a:t>420</a:t>
                      </a:r>
                      <a:endParaRPr b="0" lang="en-US" sz="14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en-US" sz="1400" spc="-1" strike="noStrike">
                          <a:solidFill>
                            <a:srgbClr val="000000"/>
                          </a:solidFill>
                          <a:latin typeface="Arial"/>
                        </a:rPr>
                        <a:t>1170%</a:t>
                      </a:r>
                      <a:endParaRPr b="0" lang="en-US" sz="14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bl>
          </a:graphicData>
        </a:graphic>
      </p:graphicFrame>
      <p:sp>
        <p:nvSpPr>
          <p:cNvPr id="19" name=""/>
          <p:cNvSpPr txBox="1"/>
          <p:nvPr/>
        </p:nvSpPr>
        <p:spPr>
          <a:xfrm>
            <a:off x="3069720" y="5288760"/>
            <a:ext cx="3940560" cy="346320"/>
          </a:xfrm>
          <a:prstGeom prst="rect">
            <a:avLst/>
          </a:prstGeom>
          <a:solidFill>
            <a:srgbClr val="ffff99"/>
          </a:solidFill>
          <a:ln w="0">
            <a:noFill/>
          </a:ln>
        </p:spPr>
        <p:txBody>
          <a:bodyPr wrap="none" lIns="90000" rIns="90000" tIns="45000" bIns="45000" anchor="t">
            <a:noAutofit/>
          </a:bodyPr>
          <a:p>
            <a:r>
              <a:rPr b="0" lang="en-US" sz="1800" spc="-1" strike="noStrike">
                <a:solidFill>
                  <a:srgbClr val="000000"/>
                </a:solidFill>
                <a:latin typeface="Arial"/>
              </a:rPr>
              <a:t>The tessellation is a factor 3.7 slower</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 name=""/>
          <p:cNvSpPr txBox="1"/>
          <p:nvPr/>
        </p:nvSpPr>
        <p:spPr>
          <a:xfrm>
            <a:off x="1501200" y="237240"/>
            <a:ext cx="7077960" cy="883080"/>
          </a:xfrm>
          <a:prstGeom prst="rect">
            <a:avLst/>
          </a:prstGeom>
          <a:noFill/>
          <a:ln w="0">
            <a:noFill/>
          </a:ln>
        </p:spPr>
        <p:txBody>
          <a:bodyPr lIns="90000" rIns="90000" tIns="45000" bIns="45000" anchor="t">
            <a:noAutofit/>
          </a:bodyPr>
          <a:p>
            <a:r>
              <a:rPr b="0" lang="en-US" sz="2800" spc="-1" strike="noStrike">
                <a:solidFill>
                  <a:srgbClr val="000000"/>
                </a:solidFill>
                <a:latin typeface="Arial"/>
              </a:rPr>
              <a:t>Extrusions as booleans of intrinsic shapes</a:t>
            </a:r>
            <a:endParaRPr b="0" lang="en-US" sz="2800" spc="-1" strike="noStrike">
              <a:solidFill>
                <a:srgbClr val="000000"/>
              </a:solidFill>
              <a:latin typeface="Arial"/>
            </a:endParaRPr>
          </a:p>
          <a:p>
            <a:r>
              <a:rPr b="0" lang="en-US" sz="2800" spc="-1" strike="noStrike">
                <a:solidFill>
                  <a:srgbClr val="000000"/>
                </a:solidFill>
                <a:latin typeface="Arial"/>
              </a:rPr>
              <a:t>vs a tessellation</a:t>
            </a:r>
            <a:endParaRPr b="0" lang="en-US" sz="2800" spc="-1" strike="noStrike">
              <a:solidFill>
                <a:srgbClr val="000000"/>
              </a:solidFill>
              <a:latin typeface="Arial"/>
            </a:endParaRPr>
          </a:p>
        </p:txBody>
      </p:sp>
      <p:sp>
        <p:nvSpPr>
          <p:cNvPr id="21" name=""/>
          <p:cNvSpPr txBox="1"/>
          <p:nvPr/>
        </p:nvSpPr>
        <p:spPr>
          <a:xfrm>
            <a:off x="779040" y="4720320"/>
            <a:ext cx="6406200" cy="602280"/>
          </a:xfrm>
          <a:prstGeom prst="rect">
            <a:avLst/>
          </a:prstGeom>
          <a:noFill/>
          <a:ln w="0">
            <a:noFill/>
          </a:ln>
        </p:spPr>
        <p:txBody>
          <a:bodyPr wrap="none" lIns="90000" rIns="90000" tIns="45000" bIns="45000" anchor="t">
            <a:noAutofit/>
          </a:bodyPr>
          <a:p>
            <a:r>
              <a:rPr b="0" lang="en-US" sz="1800" spc="-1" strike="noStrike">
                <a:solidFill>
                  <a:srgbClr val="000000"/>
                </a:solidFill>
                <a:latin typeface="Arial"/>
              </a:rPr>
              <a:t>Extrusion on the left exported as booleans of intrinsic shapes;</a:t>
            </a:r>
            <a:endParaRPr b="0" lang="en-US" sz="1800" spc="-1" strike="noStrike">
              <a:solidFill>
                <a:srgbClr val="000000"/>
              </a:solidFill>
              <a:latin typeface="Arial"/>
            </a:endParaRPr>
          </a:p>
          <a:p>
            <a:r>
              <a:rPr b="0" lang="en-US" sz="1800" spc="-1" strike="noStrike">
                <a:solidFill>
                  <a:srgbClr val="000000"/>
                </a:solidFill>
                <a:latin typeface="Arial"/>
              </a:rPr>
              <a:t>extrusion on the right exported as a tessellation.</a:t>
            </a:r>
            <a:endParaRPr b="0" lang="en-US" sz="1800" spc="-1" strike="noStrike">
              <a:solidFill>
                <a:srgbClr val="000000"/>
              </a:solidFill>
              <a:latin typeface="Arial"/>
            </a:endParaRPr>
          </a:p>
        </p:txBody>
      </p:sp>
      <p:pic>
        <p:nvPicPr>
          <p:cNvPr id="22" name="" descr=""/>
          <p:cNvPicPr/>
          <p:nvPr/>
        </p:nvPicPr>
        <p:blipFill>
          <a:blip r:embed="rId1"/>
          <a:stretch/>
        </p:blipFill>
        <p:spPr>
          <a:xfrm>
            <a:off x="2261520" y="1191600"/>
            <a:ext cx="5486400" cy="331020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23" name=""/>
          <p:cNvGraphicFramePr/>
          <p:nvPr/>
        </p:nvGraphicFramePr>
        <p:xfrm>
          <a:off x="1993320" y="3823560"/>
          <a:ext cx="6574680" cy="2134800"/>
        </p:xfrm>
        <a:graphic>
          <a:graphicData uri="http://schemas.openxmlformats.org/drawingml/2006/table">
            <a:tbl>
              <a:tblPr/>
              <a:tblGrid>
                <a:gridCol w="1518120"/>
                <a:gridCol w="1525320"/>
                <a:gridCol w="1525320"/>
                <a:gridCol w="1525320"/>
              </a:tblGrid>
              <a:tr h="346320">
                <a:tc gridSpan="2">
                  <a:txBody>
                    <a:bodyPr lIns="36000" rIns="36000" tIns="36000" bIns="36000" anchor="t">
                      <a:noAutofit/>
                    </a:bodyPr>
                    <a:p>
                      <a:r>
                        <a:rPr b="0" lang="en-US" sz="1400" spc="-1" strike="noStrike">
                          <a:solidFill>
                            <a:srgbClr val="000000"/>
                          </a:solidFill>
                          <a:latin typeface="Arial"/>
                        </a:rPr>
                        <a:t>Material: G4_WATER</a:t>
                      </a:r>
                      <a:endParaRPr b="0" lang="en-US" sz="14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hMerge="1">
                  <a:txBody>
                    <a:bodyPr lIns="36000" rIns="36000" tIns="36000" bIns="36000" anchor="t">
                      <a:noAutofit/>
                    </a:bodyPr>
                    <a:p>
                      <a:endParaRPr b="1" lang="en-US" sz="14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gridSpan="2">
                  <a:txBody>
                    <a:bodyPr lIns="36000" rIns="36000" tIns="36000" bIns="36000" anchor="t">
                      <a:noAutofit/>
                    </a:bodyPr>
                    <a:p>
                      <a:r>
                        <a:rPr b="0" lang="en-US" sz="1400" spc="-1" strike="noStrike">
                          <a:solidFill>
                            <a:srgbClr val="000000"/>
                          </a:solidFill>
                          <a:latin typeface="Arial"/>
                        </a:rPr>
                        <a:t>Beam: Geantino; 10</a:t>
                      </a:r>
                      <a:r>
                        <a:rPr b="0" lang="en-US" sz="1400" spc="-1" strike="noStrike" baseline="33000">
                          <a:solidFill>
                            <a:srgbClr val="000000"/>
                          </a:solidFill>
                          <a:latin typeface="Arial"/>
                        </a:rPr>
                        <a:t>6</a:t>
                      </a:r>
                      <a:r>
                        <a:rPr b="0" lang="en-US" sz="1400" spc="-1" strike="noStrike">
                          <a:solidFill>
                            <a:srgbClr val="000000"/>
                          </a:solidFill>
                          <a:latin typeface="Arial"/>
                        </a:rPr>
                        <a:t> events</a:t>
                      </a:r>
                      <a:endParaRPr b="0" lang="en-US" sz="14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hMerge="1">
                  <a:txBody>
                    <a:bodyPr lIns="36000" rIns="36000" tIns="36000" bIns="36000" anchor="t">
                      <a:noAutofit/>
                    </a:bodyPr>
                    <a:p>
                      <a:endParaRPr b="0" lang="en-US" sz="14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346320">
                <a:tc>
                  <a:txBody>
                    <a:bodyPr lIns="36000" rIns="36000" tIns="36000" bIns="36000" anchor="t">
                      <a:noAutofit/>
                    </a:bodyPr>
                    <a:p>
                      <a:endParaRPr b="0" lang="en-US" sz="14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en-US" sz="1400" spc="-1" strike="noStrike">
                          <a:solidFill>
                            <a:srgbClr val="000000"/>
                          </a:solidFill>
                          <a:latin typeface="Arial"/>
                        </a:rPr>
                        <a:t>User time (s)</a:t>
                      </a:r>
                      <a:endParaRPr b="0" lang="en-US" sz="14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en-US" sz="1400" spc="-1" strike="noStrike">
                          <a:solidFill>
                            <a:srgbClr val="000000"/>
                          </a:solidFill>
                          <a:latin typeface="Arial"/>
                        </a:rPr>
                        <a:t>Real time (s) </a:t>
                      </a:r>
                      <a:endParaRPr b="0" lang="en-US" sz="14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en-US" sz="1400" spc="-1" strike="noStrike">
                          <a:solidFill>
                            <a:srgbClr val="000000"/>
                          </a:solidFill>
                          <a:latin typeface="Arial"/>
                        </a:rPr>
                        <a:t>CPU usage</a:t>
                      </a:r>
                      <a:endParaRPr b="0" lang="en-US" sz="14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346320">
                <a:tc>
                  <a:txBody>
                    <a:bodyPr lIns="36000" rIns="36000" tIns="36000" bIns="36000" anchor="t">
                      <a:noAutofit/>
                    </a:bodyPr>
                    <a:p>
                      <a:r>
                        <a:rPr b="0" lang="en-US" sz="1400" spc="-1" strike="noStrike">
                          <a:solidFill>
                            <a:srgbClr val="000000"/>
                          </a:solidFill>
                          <a:latin typeface="Arial"/>
                        </a:rPr>
                        <a:t>Booleans</a:t>
                      </a:r>
                      <a:endParaRPr b="0" lang="en-US" sz="14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en-US" sz="1400" spc="-1" strike="noStrike">
                          <a:solidFill>
                            <a:srgbClr val="000000"/>
                          </a:solidFill>
                          <a:latin typeface="Arial"/>
                        </a:rPr>
                        <a:t>81.9</a:t>
                      </a:r>
                      <a:endParaRPr b="0" lang="en-US" sz="14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en-US" sz="1400" spc="-1" strike="noStrike">
                          <a:solidFill>
                            <a:srgbClr val="000000"/>
                          </a:solidFill>
                          <a:latin typeface="Arial"/>
                        </a:rPr>
                        <a:t>7.2</a:t>
                      </a:r>
                      <a:endParaRPr b="0" lang="en-US" sz="14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en-US" sz="1400" spc="-1" strike="noStrike">
                          <a:solidFill>
                            <a:srgbClr val="000000"/>
                          </a:solidFill>
                          <a:latin typeface="Arial"/>
                        </a:rPr>
                        <a:t>1136%</a:t>
                      </a:r>
                      <a:endParaRPr b="0" lang="en-US" sz="14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346320">
                <a:tc>
                  <a:txBody>
                    <a:bodyPr lIns="36000" rIns="36000" tIns="36000" bIns="36000" anchor="t">
                      <a:noAutofit/>
                    </a:bodyPr>
                    <a:p>
                      <a:r>
                        <a:rPr b="0" lang="en-US" sz="1400" spc="-1" strike="noStrike">
                          <a:solidFill>
                            <a:srgbClr val="000000"/>
                          </a:solidFill>
                          <a:latin typeface="Arial"/>
                        </a:rPr>
                        <a:t>Tessellation</a:t>
                      </a:r>
                      <a:endParaRPr b="0" lang="en-US" sz="14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en-US" sz="1400" spc="-1" strike="noStrike">
                          <a:solidFill>
                            <a:srgbClr val="000000"/>
                          </a:solidFill>
                          <a:latin typeface="Arial"/>
                        </a:rPr>
                        <a:t>95.2</a:t>
                      </a:r>
                      <a:endParaRPr b="0" lang="en-US" sz="14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en-US" sz="1400" spc="-1" strike="noStrike">
                          <a:solidFill>
                            <a:srgbClr val="000000"/>
                          </a:solidFill>
                          <a:latin typeface="Arial"/>
                        </a:rPr>
                        <a:t>8.4</a:t>
                      </a:r>
                      <a:endParaRPr b="0" lang="en-US" sz="14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en-US" sz="1400" spc="-1" strike="noStrike">
                          <a:solidFill>
                            <a:srgbClr val="000000"/>
                          </a:solidFill>
                          <a:latin typeface="Arial"/>
                        </a:rPr>
                        <a:t>1142%</a:t>
                      </a:r>
                      <a:endParaRPr b="0" lang="en-US" sz="14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bl>
          </a:graphicData>
        </a:graphic>
      </p:graphicFrame>
      <p:pic>
        <p:nvPicPr>
          <p:cNvPr id="24" name="" descr=""/>
          <p:cNvPicPr/>
          <p:nvPr/>
        </p:nvPicPr>
        <p:blipFill>
          <a:blip r:embed="rId1"/>
          <a:stretch/>
        </p:blipFill>
        <p:spPr>
          <a:xfrm>
            <a:off x="2296800" y="244440"/>
            <a:ext cx="5486400" cy="3310200"/>
          </a:xfrm>
          <a:prstGeom prst="rect">
            <a:avLst/>
          </a:prstGeom>
          <a:ln w="0">
            <a:noFill/>
          </a:ln>
        </p:spPr>
      </p:pic>
      <p:sp>
        <p:nvSpPr>
          <p:cNvPr id="25" name=""/>
          <p:cNvSpPr txBox="1"/>
          <p:nvPr/>
        </p:nvSpPr>
        <p:spPr>
          <a:xfrm>
            <a:off x="3069720" y="5288760"/>
            <a:ext cx="3445200" cy="346320"/>
          </a:xfrm>
          <a:prstGeom prst="rect">
            <a:avLst/>
          </a:prstGeom>
          <a:solidFill>
            <a:srgbClr val="ffff99"/>
          </a:solidFill>
          <a:ln w="0">
            <a:noFill/>
          </a:ln>
        </p:spPr>
        <p:txBody>
          <a:bodyPr wrap="none" lIns="90000" rIns="90000" tIns="45000" bIns="45000" anchor="t">
            <a:noAutofit/>
          </a:bodyPr>
          <a:p>
            <a:r>
              <a:rPr b="0" lang="en-US" sz="1800" spc="-1" strike="noStrike">
                <a:solidFill>
                  <a:srgbClr val="000000"/>
                </a:solidFill>
                <a:latin typeface="Arial"/>
              </a:rPr>
              <a:t>The tessellation is a 16% slower</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26" name=""/>
          <p:cNvGraphicFramePr/>
          <p:nvPr/>
        </p:nvGraphicFramePr>
        <p:xfrm>
          <a:off x="1993320" y="3823560"/>
          <a:ext cx="6574680" cy="2134800"/>
        </p:xfrm>
        <a:graphic>
          <a:graphicData uri="http://schemas.openxmlformats.org/drawingml/2006/table">
            <a:tbl>
              <a:tblPr/>
              <a:tblGrid>
                <a:gridCol w="1518120"/>
                <a:gridCol w="1525320"/>
                <a:gridCol w="1525320"/>
                <a:gridCol w="1525320"/>
              </a:tblGrid>
              <a:tr h="346320">
                <a:tc gridSpan="2">
                  <a:txBody>
                    <a:bodyPr lIns="36000" rIns="36000" tIns="36000" bIns="36000" anchor="t">
                      <a:noAutofit/>
                    </a:bodyPr>
                    <a:p>
                      <a:r>
                        <a:rPr b="0" lang="en-US" sz="1400" spc="-1" strike="noStrike">
                          <a:solidFill>
                            <a:srgbClr val="000000"/>
                          </a:solidFill>
                          <a:latin typeface="Arial"/>
                        </a:rPr>
                        <a:t>Material: G4_WATER</a:t>
                      </a:r>
                      <a:endParaRPr b="0" lang="en-US" sz="14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hMerge="1">
                  <a:txBody>
                    <a:bodyPr lIns="36000" rIns="36000" tIns="36000" bIns="36000" anchor="t">
                      <a:noAutofit/>
                    </a:bodyPr>
                    <a:p>
                      <a:endParaRPr b="1" lang="en-US" sz="14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gridSpan="2">
                  <a:txBody>
                    <a:bodyPr lIns="36000" rIns="36000" tIns="36000" bIns="36000" anchor="t">
                      <a:noAutofit/>
                    </a:bodyPr>
                    <a:p>
                      <a:r>
                        <a:rPr b="0" lang="en-US" sz="1400" spc="-1" strike="noStrike">
                          <a:solidFill>
                            <a:srgbClr val="000000"/>
                          </a:solidFill>
                          <a:latin typeface="Arial"/>
                        </a:rPr>
                        <a:t>Beam: 2 MeV gamma; 10</a:t>
                      </a:r>
                      <a:r>
                        <a:rPr b="0" lang="en-US" sz="1400" spc="-1" strike="noStrike" baseline="33000">
                          <a:solidFill>
                            <a:srgbClr val="000000"/>
                          </a:solidFill>
                          <a:latin typeface="Arial"/>
                        </a:rPr>
                        <a:t>6</a:t>
                      </a:r>
                      <a:r>
                        <a:rPr b="0" lang="en-US" sz="1400" spc="-1" strike="noStrike">
                          <a:solidFill>
                            <a:srgbClr val="000000"/>
                          </a:solidFill>
                          <a:latin typeface="Arial"/>
                        </a:rPr>
                        <a:t> events</a:t>
                      </a:r>
                      <a:endParaRPr b="0" lang="en-US" sz="14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hMerge="1">
                  <a:txBody>
                    <a:bodyPr lIns="36000" rIns="36000" tIns="36000" bIns="36000" anchor="t">
                      <a:noAutofit/>
                    </a:bodyPr>
                    <a:p>
                      <a:endParaRPr b="0" lang="en-US" sz="14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346320">
                <a:tc>
                  <a:txBody>
                    <a:bodyPr lIns="36000" rIns="36000" tIns="36000" bIns="36000" anchor="t">
                      <a:noAutofit/>
                    </a:bodyPr>
                    <a:p>
                      <a:endParaRPr b="0" lang="en-US" sz="14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en-US" sz="1400" spc="-1" strike="noStrike">
                          <a:solidFill>
                            <a:srgbClr val="000000"/>
                          </a:solidFill>
                          <a:latin typeface="Arial"/>
                        </a:rPr>
                        <a:t>User time (s)</a:t>
                      </a:r>
                      <a:endParaRPr b="0" lang="en-US" sz="14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en-US" sz="1400" spc="-1" strike="noStrike">
                          <a:solidFill>
                            <a:srgbClr val="000000"/>
                          </a:solidFill>
                          <a:latin typeface="Arial"/>
                        </a:rPr>
                        <a:t>Real time (s) </a:t>
                      </a:r>
                      <a:endParaRPr b="0" lang="en-US" sz="14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en-US" sz="1400" spc="-1" strike="noStrike">
                          <a:solidFill>
                            <a:srgbClr val="000000"/>
                          </a:solidFill>
                          <a:latin typeface="Arial"/>
                        </a:rPr>
                        <a:t>CPU usage</a:t>
                      </a:r>
                      <a:endParaRPr b="0" lang="en-US" sz="14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346320">
                <a:tc>
                  <a:txBody>
                    <a:bodyPr lIns="36000" rIns="36000" tIns="36000" bIns="36000" anchor="t">
                      <a:noAutofit/>
                    </a:bodyPr>
                    <a:p>
                      <a:r>
                        <a:rPr b="0" lang="en-US" sz="1400" spc="-1" strike="noStrike">
                          <a:solidFill>
                            <a:srgbClr val="000000"/>
                          </a:solidFill>
                          <a:latin typeface="Arial"/>
                        </a:rPr>
                        <a:t>Booleans</a:t>
                      </a:r>
                      <a:endParaRPr b="0" lang="en-US" sz="14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en-US" sz="1400" spc="-1" strike="noStrike">
                          <a:solidFill>
                            <a:srgbClr val="000000"/>
                          </a:solidFill>
                          <a:latin typeface="Arial"/>
                        </a:rPr>
                        <a:t>164.4</a:t>
                      </a:r>
                      <a:endParaRPr b="0" lang="en-US" sz="14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en-US" sz="1400" spc="-1" strike="noStrike">
                          <a:solidFill>
                            <a:srgbClr val="000000"/>
                          </a:solidFill>
                          <a:latin typeface="Arial"/>
                        </a:rPr>
                        <a:t>14.2</a:t>
                      </a:r>
                      <a:endParaRPr b="0" lang="en-US" sz="14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en-US" sz="1400" spc="-1" strike="noStrike">
                          <a:solidFill>
                            <a:srgbClr val="000000"/>
                          </a:solidFill>
                          <a:latin typeface="Arial"/>
                        </a:rPr>
                        <a:t>1154%</a:t>
                      </a:r>
                      <a:endParaRPr b="0" lang="en-US" sz="14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346320">
                <a:tc>
                  <a:txBody>
                    <a:bodyPr lIns="36000" rIns="36000" tIns="36000" bIns="36000" anchor="t">
                      <a:noAutofit/>
                    </a:bodyPr>
                    <a:p>
                      <a:r>
                        <a:rPr b="0" lang="en-US" sz="1400" spc="-1" strike="noStrike">
                          <a:solidFill>
                            <a:srgbClr val="000000"/>
                          </a:solidFill>
                          <a:latin typeface="Arial"/>
                        </a:rPr>
                        <a:t>Tessellation</a:t>
                      </a:r>
                      <a:endParaRPr b="0" lang="en-US" sz="14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en-US" sz="1400" spc="-1" strike="noStrike">
                          <a:solidFill>
                            <a:srgbClr val="000000"/>
                          </a:solidFill>
                          <a:latin typeface="Arial"/>
                        </a:rPr>
                        <a:t>567.7</a:t>
                      </a:r>
                      <a:endParaRPr b="0" lang="en-US" sz="14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en-US" sz="1400" spc="-1" strike="noStrike">
                          <a:solidFill>
                            <a:srgbClr val="000000"/>
                          </a:solidFill>
                          <a:latin typeface="Arial"/>
                        </a:rPr>
                        <a:t>48.7</a:t>
                      </a:r>
                      <a:endParaRPr b="0" lang="en-US" sz="14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en-US" sz="1400" spc="-1" strike="noStrike">
                          <a:solidFill>
                            <a:srgbClr val="000000"/>
                          </a:solidFill>
                          <a:latin typeface="Arial"/>
                        </a:rPr>
                        <a:t>1165%</a:t>
                      </a:r>
                      <a:endParaRPr b="0" lang="en-US" sz="14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bl>
          </a:graphicData>
        </a:graphic>
      </p:graphicFrame>
      <p:pic>
        <p:nvPicPr>
          <p:cNvPr id="27" name="" descr=""/>
          <p:cNvPicPr/>
          <p:nvPr/>
        </p:nvPicPr>
        <p:blipFill>
          <a:blip r:embed="rId1"/>
          <a:stretch/>
        </p:blipFill>
        <p:spPr>
          <a:xfrm>
            <a:off x="2296800" y="191880"/>
            <a:ext cx="5486400" cy="3310200"/>
          </a:xfrm>
          <a:prstGeom prst="rect">
            <a:avLst/>
          </a:prstGeom>
          <a:ln w="0">
            <a:noFill/>
          </a:ln>
        </p:spPr>
      </p:pic>
      <p:sp>
        <p:nvSpPr>
          <p:cNvPr id="28" name=""/>
          <p:cNvSpPr txBox="1"/>
          <p:nvPr/>
        </p:nvSpPr>
        <p:spPr>
          <a:xfrm>
            <a:off x="3069720" y="5288760"/>
            <a:ext cx="3940560" cy="346320"/>
          </a:xfrm>
          <a:prstGeom prst="rect">
            <a:avLst/>
          </a:prstGeom>
          <a:solidFill>
            <a:srgbClr val="ffff99"/>
          </a:solidFill>
          <a:ln w="0">
            <a:noFill/>
          </a:ln>
        </p:spPr>
        <p:txBody>
          <a:bodyPr wrap="none" lIns="90000" rIns="90000" tIns="45000" bIns="45000" anchor="t">
            <a:noAutofit/>
          </a:bodyPr>
          <a:p>
            <a:r>
              <a:rPr b="0" lang="en-US" sz="1800" spc="-1" strike="noStrike">
                <a:solidFill>
                  <a:srgbClr val="000000"/>
                </a:solidFill>
                <a:latin typeface="Arial"/>
              </a:rPr>
              <a:t>The tessellation is a factor 3.5 slower</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 name=""/>
          <p:cNvSpPr txBox="1"/>
          <p:nvPr/>
        </p:nvSpPr>
        <p:spPr>
          <a:xfrm>
            <a:off x="1501200" y="237240"/>
            <a:ext cx="7077960" cy="486720"/>
          </a:xfrm>
          <a:prstGeom prst="rect">
            <a:avLst/>
          </a:prstGeom>
          <a:noFill/>
          <a:ln w="0">
            <a:noFill/>
          </a:ln>
        </p:spPr>
        <p:txBody>
          <a:bodyPr lIns="90000" rIns="90000" tIns="45000" bIns="45000" anchor="t">
            <a:noAutofit/>
          </a:bodyPr>
          <a:p>
            <a:r>
              <a:rPr b="0" lang="en-US" sz="2800" spc="-1" strike="noStrike">
                <a:solidFill>
                  <a:srgbClr val="000000"/>
                </a:solidFill>
                <a:latin typeface="Arial"/>
              </a:rPr>
              <a:t>Simple box vs filleted, tessellated box</a:t>
            </a:r>
            <a:endParaRPr b="0" lang="en-US" sz="2800" spc="-1" strike="noStrike">
              <a:solidFill>
                <a:srgbClr val="000000"/>
              </a:solidFill>
              <a:latin typeface="Arial"/>
            </a:endParaRPr>
          </a:p>
        </p:txBody>
      </p:sp>
      <p:sp>
        <p:nvSpPr>
          <p:cNvPr id="30" name=""/>
          <p:cNvSpPr txBox="1"/>
          <p:nvPr/>
        </p:nvSpPr>
        <p:spPr>
          <a:xfrm>
            <a:off x="533160" y="4720320"/>
            <a:ext cx="9014040" cy="602280"/>
          </a:xfrm>
          <a:prstGeom prst="rect">
            <a:avLst/>
          </a:prstGeom>
          <a:noFill/>
          <a:ln w="0">
            <a:noFill/>
          </a:ln>
        </p:spPr>
        <p:txBody>
          <a:bodyPr lIns="90000" rIns="90000" tIns="45000" bIns="45000" anchor="t">
            <a:noAutofit/>
          </a:bodyPr>
          <a:p>
            <a:r>
              <a:rPr b="0" lang="en-US" sz="1800" spc="-1" strike="noStrike">
                <a:solidFill>
                  <a:srgbClr val="000000"/>
                </a:solidFill>
                <a:latin typeface="Arial"/>
              </a:rPr>
              <a:t>Simple box is on the left, a filleted version is on the right. The simple box is exported as a GDML Box, while the filleted version is exported as a tessellation.</a:t>
            </a:r>
            <a:endParaRPr b="0" lang="en-US" sz="1800" spc="-1" strike="noStrike">
              <a:solidFill>
                <a:srgbClr val="000000"/>
              </a:solidFill>
              <a:latin typeface="Arial"/>
            </a:endParaRPr>
          </a:p>
        </p:txBody>
      </p:sp>
      <p:pic>
        <p:nvPicPr>
          <p:cNvPr id="31" name="" descr=""/>
          <p:cNvPicPr/>
          <p:nvPr/>
        </p:nvPicPr>
        <p:blipFill>
          <a:blip r:embed="rId1"/>
          <a:stretch/>
        </p:blipFill>
        <p:spPr>
          <a:xfrm>
            <a:off x="1835280" y="956160"/>
            <a:ext cx="6409800" cy="325512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32" name=""/>
          <p:cNvGraphicFramePr/>
          <p:nvPr/>
        </p:nvGraphicFramePr>
        <p:xfrm>
          <a:off x="1993320" y="3823560"/>
          <a:ext cx="6574680" cy="2134800"/>
        </p:xfrm>
        <a:graphic>
          <a:graphicData uri="http://schemas.openxmlformats.org/drawingml/2006/table">
            <a:tbl>
              <a:tblPr/>
              <a:tblGrid>
                <a:gridCol w="1518120"/>
                <a:gridCol w="1525320"/>
                <a:gridCol w="1525320"/>
                <a:gridCol w="1525320"/>
              </a:tblGrid>
              <a:tr h="346320">
                <a:tc gridSpan="2">
                  <a:txBody>
                    <a:bodyPr lIns="36000" rIns="36000" tIns="36000" bIns="36000" anchor="t">
                      <a:noAutofit/>
                    </a:bodyPr>
                    <a:p>
                      <a:r>
                        <a:rPr b="0" lang="en-US" sz="1800" spc="-1" strike="noStrike">
                          <a:solidFill>
                            <a:srgbClr val="000000"/>
                          </a:solidFill>
                          <a:latin typeface="Arial"/>
                        </a:rPr>
                        <a:t>Material: G4_WATER</a:t>
                      </a: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hMerge="1">
                  <a:txBody>
                    <a:bodyPr lIns="36000" rIns="36000" tIns="36000" bIns="36000" anchor="t">
                      <a:noAutofit/>
                    </a:bodyPr>
                    <a:p>
                      <a:endParaRPr b="1" lang="en-US" sz="14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gridSpan="2">
                  <a:txBody>
                    <a:bodyPr lIns="36000" rIns="36000" tIns="36000" bIns="36000" anchor="t">
                      <a:noAutofit/>
                    </a:bodyPr>
                    <a:p>
                      <a:r>
                        <a:rPr b="0" lang="en-US" sz="1800" spc="-1" strike="noStrike">
                          <a:solidFill>
                            <a:srgbClr val="000000"/>
                          </a:solidFill>
                          <a:latin typeface="Arial"/>
                        </a:rPr>
                        <a:t>Beam: Geantino; 10</a:t>
                      </a:r>
                      <a:r>
                        <a:rPr b="0" lang="en-US" sz="1800" spc="-1" strike="noStrike" baseline="33000">
                          <a:solidFill>
                            <a:srgbClr val="000000"/>
                          </a:solidFill>
                          <a:latin typeface="Arial"/>
                        </a:rPr>
                        <a:t>6</a:t>
                      </a:r>
                      <a:r>
                        <a:rPr b="0" lang="en-US" sz="1800" spc="-1" strike="noStrike">
                          <a:solidFill>
                            <a:srgbClr val="000000"/>
                          </a:solidFill>
                          <a:latin typeface="Arial"/>
                        </a:rPr>
                        <a:t> events</a:t>
                      </a: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hMerge="1">
                  <a:txBody>
                    <a:bodyPr lIns="36000" rIns="36000" tIns="36000" bIns="36000" anchor="t">
                      <a:noAutofit/>
                    </a:bodyPr>
                    <a:p>
                      <a:endParaRPr b="0" lang="en-US" sz="14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346320">
                <a:tc>
                  <a:txBody>
                    <a:bodyPr lIns="36000" rIns="36000" tIns="36000" bIns="36000" anchor="t">
                      <a:noAutofit/>
                    </a:bodyPr>
                    <a:p>
                      <a:endParaRPr b="0" lang="en-US" sz="14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en-US" sz="1800" spc="-1" strike="noStrike">
                          <a:solidFill>
                            <a:srgbClr val="000000"/>
                          </a:solidFill>
                          <a:latin typeface="Arial"/>
                        </a:rPr>
                        <a:t>User time (s)</a:t>
                      </a: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en-US" sz="1800" spc="-1" strike="noStrike">
                          <a:solidFill>
                            <a:srgbClr val="000000"/>
                          </a:solidFill>
                          <a:latin typeface="Arial"/>
                        </a:rPr>
                        <a:t>Real time (s) </a:t>
                      </a: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en-US" sz="1800" spc="-1" strike="noStrike">
                          <a:solidFill>
                            <a:srgbClr val="000000"/>
                          </a:solidFill>
                          <a:latin typeface="Arial"/>
                        </a:rPr>
                        <a:t>CPU usage</a:t>
                      </a: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346320">
                <a:tc>
                  <a:txBody>
                    <a:bodyPr lIns="36000" rIns="36000" tIns="36000" bIns="36000" anchor="t">
                      <a:noAutofit/>
                    </a:bodyPr>
                    <a:p>
                      <a:r>
                        <a:rPr b="0" lang="en-US" sz="1800" spc="-1" strike="noStrike">
                          <a:solidFill>
                            <a:srgbClr val="000000"/>
                          </a:solidFill>
                          <a:latin typeface="Arial"/>
                        </a:rPr>
                        <a:t>Simple box</a:t>
                      </a: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en-US" sz="1800" spc="-1" strike="noStrike">
                          <a:solidFill>
                            <a:srgbClr val="000000"/>
                          </a:solidFill>
                          <a:latin typeface="Arial"/>
                        </a:rPr>
                        <a:t>74.1</a:t>
                      </a: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en-US" sz="1800" spc="-1" strike="noStrike">
                          <a:solidFill>
                            <a:srgbClr val="000000"/>
                          </a:solidFill>
                          <a:latin typeface="Arial"/>
                        </a:rPr>
                        <a:t>6.5</a:t>
                      </a: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en-US" sz="1800" spc="-1" strike="noStrike">
                          <a:solidFill>
                            <a:srgbClr val="000000"/>
                          </a:solidFill>
                          <a:latin typeface="Arial"/>
                        </a:rPr>
                        <a:t>1130%</a:t>
                      </a: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346320">
                <a:tc>
                  <a:txBody>
                    <a:bodyPr lIns="36000" rIns="36000" tIns="36000" bIns="36000" anchor="t">
                      <a:noAutofit/>
                    </a:bodyPr>
                    <a:p>
                      <a:r>
                        <a:rPr b="0" lang="en-US" sz="1800" spc="-1" strike="noStrike">
                          <a:solidFill>
                            <a:srgbClr val="000000"/>
                          </a:solidFill>
                          <a:latin typeface="Arial"/>
                        </a:rPr>
                        <a:t>Filleted box</a:t>
                      </a: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en-US" sz="1800" spc="-1" strike="noStrike">
                          <a:solidFill>
                            <a:srgbClr val="000000"/>
                          </a:solidFill>
                          <a:latin typeface="Arial"/>
                        </a:rPr>
                        <a:t>81.8</a:t>
                      </a: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en-US" sz="1800" spc="-1" strike="noStrike">
                          <a:solidFill>
                            <a:srgbClr val="000000"/>
                          </a:solidFill>
                          <a:latin typeface="Arial"/>
                        </a:rPr>
                        <a:t>7.3</a:t>
                      </a: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r>
                        <a:rPr b="0" lang="en-US" sz="1800" spc="-1" strike="noStrike">
                          <a:solidFill>
                            <a:srgbClr val="000000"/>
                          </a:solidFill>
                          <a:latin typeface="Arial"/>
                        </a:rPr>
                        <a:t>1128%</a:t>
                      </a:r>
                      <a:endParaRPr b="0" lang="en-US" sz="1800" spc="-1" strike="noStrike">
                        <a:solidFill>
                          <a:srgbClr val="000000"/>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bl>
          </a:graphicData>
        </a:graphic>
      </p:graphicFrame>
      <p:pic>
        <p:nvPicPr>
          <p:cNvPr id="33" name="" descr=""/>
          <p:cNvPicPr/>
          <p:nvPr/>
        </p:nvPicPr>
        <p:blipFill>
          <a:blip r:embed="rId1"/>
          <a:stretch/>
        </p:blipFill>
        <p:spPr>
          <a:xfrm>
            <a:off x="1839600" y="203760"/>
            <a:ext cx="6400800" cy="3255120"/>
          </a:xfrm>
          <a:prstGeom prst="rect">
            <a:avLst/>
          </a:prstGeom>
          <a:ln w="0">
            <a:noFill/>
          </a:ln>
        </p:spPr>
      </p:pic>
      <p:sp>
        <p:nvSpPr>
          <p:cNvPr id="34" name=""/>
          <p:cNvSpPr txBox="1"/>
          <p:nvPr/>
        </p:nvSpPr>
        <p:spPr>
          <a:xfrm>
            <a:off x="3781440" y="5257080"/>
            <a:ext cx="2891520" cy="346320"/>
          </a:xfrm>
          <a:prstGeom prst="rect">
            <a:avLst/>
          </a:prstGeom>
          <a:solidFill>
            <a:srgbClr val="ffff99"/>
          </a:solidFill>
          <a:ln w="0">
            <a:noFill/>
          </a:ln>
        </p:spPr>
        <p:txBody>
          <a:bodyPr lIns="90000" rIns="90000" tIns="45000" bIns="45000" anchor="t">
            <a:noAutofit/>
          </a:bodyPr>
          <a:p>
            <a:r>
              <a:rPr b="0" lang="en-US" sz="1800" spc="-1" strike="noStrike">
                <a:solidFill>
                  <a:srgbClr val="000000"/>
                </a:solidFill>
                <a:latin typeface="Arial"/>
              </a:rPr>
              <a:t>The fillet is 10% slower</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127</TotalTime>
  <Application>LibreOffice/24.2.5.2$Linux_X86_64 LibreOffice_project/420$Build-2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2024-09-02T05:04:43Z</dcterms:created>
  <dc:creator>Munther Hindi</dc:creator>
  <dc:description/>
  <dc:language>en-US</dc:language>
  <cp:lastModifiedBy>Munther Hindi</cp:lastModifiedBy>
  <cp:lastPrinted>2024-09-02T08:36:41Z</cp:lastPrinted>
  <dcterms:modified xsi:type="dcterms:W3CDTF">2024-09-02T07:38:23Z</dcterms:modified>
  <cp:revision>29</cp:revision>
  <dc:subject/>
  <dc:title/>
</cp:coreProperties>
</file>