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4"/>
  </p:sldMasterIdLst>
  <p:notesMasterIdLst>
    <p:notesMasterId r:id="rId21"/>
  </p:notesMasterIdLst>
  <p:sldIdLst>
    <p:sldId id="306" r:id="rId5"/>
    <p:sldId id="307" r:id="rId6"/>
    <p:sldId id="308" r:id="rId7"/>
    <p:sldId id="309" r:id="rId8"/>
    <p:sldId id="310" r:id="rId9"/>
    <p:sldId id="311" r:id="rId10"/>
    <p:sldId id="312" r:id="rId11"/>
    <p:sldId id="317" r:id="rId12"/>
    <p:sldId id="313" r:id="rId13"/>
    <p:sldId id="314" r:id="rId14"/>
    <p:sldId id="315" r:id="rId15"/>
    <p:sldId id="316" r:id="rId16"/>
    <p:sldId id="318" r:id="rId17"/>
    <p:sldId id="321" r:id="rId18"/>
    <p:sldId id="326" r:id="rId19"/>
    <p:sldId id="3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84967" autoAdjust="0"/>
  </p:normalViewPr>
  <p:slideViewPr>
    <p:cSldViewPr snapToGrid="0">
      <p:cViewPr varScale="1">
        <p:scale>
          <a:sx n="113" d="100"/>
          <a:sy n="113" d="100"/>
        </p:scale>
        <p:origin x="336"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9087-5C0E-5963-7C81-1C6F43B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CED90C-D7C2-672E-471D-0849CC011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A2BC0-362D-5471-87F5-AD7517A89AD8}"/>
              </a:ext>
            </a:extLst>
          </p:cNvPr>
          <p:cNvSpPr>
            <a:spLocks noGrp="1"/>
          </p:cNvSpPr>
          <p:nvPr>
            <p:ph type="dt" sz="half" idx="10"/>
          </p:nvPr>
        </p:nvSpPr>
        <p:spPr/>
        <p:txBody>
          <a:bodyPr/>
          <a:lstStyle/>
          <a:p>
            <a:fld id="{CD28C161-7DED-44D8-AF09-FA14905D3845}" type="datetimeFigureOut">
              <a:rPr lang="en-US" smtClean="0"/>
              <a:t>2/26/2023</a:t>
            </a:fld>
            <a:endParaRPr lang="en-US"/>
          </a:p>
        </p:txBody>
      </p:sp>
      <p:sp>
        <p:nvSpPr>
          <p:cNvPr id="5" name="Footer Placeholder 4">
            <a:extLst>
              <a:ext uri="{FF2B5EF4-FFF2-40B4-BE49-F238E27FC236}">
                <a16:creationId xmlns:a16="http://schemas.microsoft.com/office/drawing/2014/main" id="{43596BDE-250F-3F67-055E-B9A971023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9A3FE-A70E-0DD5-78DF-A4A7E8D6E1BB}"/>
              </a:ext>
            </a:extLst>
          </p:cNvPr>
          <p:cNvSpPr>
            <a:spLocks noGrp="1"/>
          </p:cNvSpPr>
          <p:nvPr>
            <p:ph type="sldNum" sz="quarter" idx="12"/>
          </p:nvPr>
        </p:nvSpPr>
        <p:spPr/>
        <p:txBody>
          <a:bodyPr/>
          <a:lstStyle/>
          <a:p>
            <a:fld id="{CD8C1332-3FD5-4961-AA73-481AF048DC30}" type="slidenum">
              <a:rPr lang="en-US" smtClean="0"/>
              <a:t>‹#›</a:t>
            </a:fld>
            <a:endParaRPr lang="en-US"/>
          </a:p>
        </p:txBody>
      </p:sp>
    </p:spTree>
    <p:extLst>
      <p:ext uri="{BB962C8B-B14F-4D97-AF65-F5344CB8AC3E}">
        <p14:creationId xmlns:p14="http://schemas.microsoft.com/office/powerpoint/2010/main" val="162459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6D2B-BD71-A100-2872-EB7F69C2C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6E8C4-52A5-CB50-4C66-B402DF7B52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0C79D-764E-C096-E16E-89AF4C809A0D}"/>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CDF28A8E-6DBB-E761-930E-4E762982FB5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BF97956-B72E-6DB6-4503-37EC4D044A03}"/>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5347425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D98DA-E7F6-1486-36BD-EC192CA37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3CD8B-1858-F849-3B1D-5AFCFE582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A49B6-57B9-3D84-F77C-4809E37C53BF}"/>
              </a:ext>
            </a:extLst>
          </p:cNvPr>
          <p:cNvSpPr>
            <a:spLocks noGrp="1"/>
          </p:cNvSpPr>
          <p:nvPr>
            <p:ph type="dt" sz="half" idx="10"/>
          </p:nvPr>
        </p:nvSpPr>
        <p:spPr/>
        <p:txBody>
          <a:bodyPr/>
          <a:lstStyle/>
          <a:p>
            <a:r>
              <a:rPr lang="en-US"/>
              <a:t>9/3/20XX</a:t>
            </a:r>
            <a:endParaRPr lang="en-US" dirty="0"/>
          </a:p>
        </p:txBody>
      </p:sp>
      <p:sp>
        <p:nvSpPr>
          <p:cNvPr id="5" name="Footer Placeholder 4">
            <a:extLst>
              <a:ext uri="{FF2B5EF4-FFF2-40B4-BE49-F238E27FC236}">
                <a16:creationId xmlns:a16="http://schemas.microsoft.com/office/drawing/2014/main" id="{3C54BFF6-FB1C-33CA-6861-651A5374D31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4490563-6B34-1652-B1A6-A202A3B1DCC9}"/>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70803626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4000-F763-16C8-EE4E-C30B9C2D6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7A358-08CA-5F8C-FD42-E75AD9D801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3B397-D4D0-B819-418D-B167C057B616}"/>
              </a:ext>
            </a:extLst>
          </p:cNvPr>
          <p:cNvSpPr>
            <a:spLocks noGrp="1"/>
          </p:cNvSpPr>
          <p:nvPr>
            <p:ph type="dt" sz="half" idx="10"/>
          </p:nvPr>
        </p:nvSpPr>
        <p:spPr/>
        <p:txBody>
          <a:bodyPr/>
          <a:lstStyle/>
          <a:p>
            <a:fld id="{CD28C161-7DED-44D8-AF09-FA14905D3845}" type="datetimeFigureOut">
              <a:rPr lang="en-US" smtClean="0"/>
              <a:t>2/26/2023</a:t>
            </a:fld>
            <a:endParaRPr lang="en-US"/>
          </a:p>
        </p:txBody>
      </p:sp>
      <p:sp>
        <p:nvSpPr>
          <p:cNvPr id="5" name="Footer Placeholder 4">
            <a:extLst>
              <a:ext uri="{FF2B5EF4-FFF2-40B4-BE49-F238E27FC236}">
                <a16:creationId xmlns:a16="http://schemas.microsoft.com/office/drawing/2014/main" id="{71D12BCA-F610-E571-C50B-0D6DB3037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8060C-96A0-4151-3FBB-14348BED9254}"/>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271174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ACB68-400A-2C48-30AD-6C2310382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2EF820-F33A-AD10-E863-41CE458CF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05873-4DF4-A027-4A75-2BC339D9F4F8}"/>
              </a:ext>
            </a:extLst>
          </p:cNvPr>
          <p:cNvSpPr>
            <a:spLocks noGrp="1"/>
          </p:cNvSpPr>
          <p:nvPr>
            <p:ph type="dt" sz="half" idx="10"/>
          </p:nvPr>
        </p:nvSpPr>
        <p:spPr/>
        <p:txBody>
          <a:bodyPr/>
          <a:lstStyle/>
          <a:p>
            <a:fld id="{CD28C161-7DED-44D8-AF09-FA14905D3845}" type="datetimeFigureOut">
              <a:rPr lang="en-US" smtClean="0"/>
              <a:t>2/26/2023</a:t>
            </a:fld>
            <a:endParaRPr lang="en-US"/>
          </a:p>
        </p:txBody>
      </p:sp>
      <p:sp>
        <p:nvSpPr>
          <p:cNvPr id="5" name="Footer Placeholder 4">
            <a:extLst>
              <a:ext uri="{FF2B5EF4-FFF2-40B4-BE49-F238E27FC236}">
                <a16:creationId xmlns:a16="http://schemas.microsoft.com/office/drawing/2014/main" id="{40CFBFAB-B24B-07FA-04F7-54D84FE99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39504-A474-9A91-9298-69DAEB3B7ED4}"/>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7" name="Graphic 12">
            <a:extLst>
              <a:ext uri="{FF2B5EF4-FFF2-40B4-BE49-F238E27FC236}">
                <a16:creationId xmlns:a16="http://schemas.microsoft.com/office/drawing/2014/main" id="{4C0BA9F9-7DDB-F81C-433E-5D71A7B28D12}"/>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8" name="Graphic 13">
            <a:extLst>
              <a:ext uri="{FF2B5EF4-FFF2-40B4-BE49-F238E27FC236}">
                <a16:creationId xmlns:a16="http://schemas.microsoft.com/office/drawing/2014/main" id="{56976F62-AE9F-C720-CE52-72E0FC907F2F}"/>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9" name="Graphic 15">
            <a:extLst>
              <a:ext uri="{FF2B5EF4-FFF2-40B4-BE49-F238E27FC236}">
                <a16:creationId xmlns:a16="http://schemas.microsoft.com/office/drawing/2014/main" id="{3159DBC3-18E6-26ED-A8C1-F936C9C08EAB}"/>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Graphic 22">
            <a:extLst>
              <a:ext uri="{FF2B5EF4-FFF2-40B4-BE49-F238E27FC236}">
                <a16:creationId xmlns:a16="http://schemas.microsoft.com/office/drawing/2014/main" id="{B939CB50-9FFA-3743-78CE-5B66C3303DB3}"/>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06A618B1-68DA-BFAC-7DBC-17DC5E260500}"/>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2" name="Graphic 23">
            <a:extLst>
              <a:ext uri="{FF2B5EF4-FFF2-40B4-BE49-F238E27FC236}">
                <a16:creationId xmlns:a16="http://schemas.microsoft.com/office/drawing/2014/main" id="{031AA565-F893-4BFB-9FEE-7819D0EE09CA}"/>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40639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6625-E4E5-5F03-B474-29E9DAAD35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82979-FD71-0FC4-4264-3F93F6AE3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EE84E-6AE7-C39B-DC77-E67A5AC5A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A9223-85BF-F8C3-5D9B-995B1023236B}"/>
              </a:ext>
            </a:extLst>
          </p:cNvPr>
          <p:cNvSpPr>
            <a:spLocks noGrp="1"/>
          </p:cNvSpPr>
          <p:nvPr>
            <p:ph type="dt" sz="half" idx="10"/>
          </p:nvPr>
        </p:nvSpPr>
        <p:spPr/>
        <p:txBody>
          <a:bodyPr/>
          <a:lstStyle/>
          <a:p>
            <a:fld id="{CD28C161-7DED-44D8-AF09-FA14905D3845}" type="datetimeFigureOut">
              <a:rPr lang="en-US" smtClean="0"/>
              <a:t>2/26/2023</a:t>
            </a:fld>
            <a:endParaRPr lang="en-US"/>
          </a:p>
        </p:txBody>
      </p:sp>
      <p:sp>
        <p:nvSpPr>
          <p:cNvPr id="6" name="Footer Placeholder 5">
            <a:extLst>
              <a:ext uri="{FF2B5EF4-FFF2-40B4-BE49-F238E27FC236}">
                <a16:creationId xmlns:a16="http://schemas.microsoft.com/office/drawing/2014/main" id="{A83C3EAB-E8C0-4D4E-E25E-BE73DB08C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9A28A-5E8F-522E-50C2-614DDB1A0A0B}"/>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8" name="Graphic 15">
            <a:extLst>
              <a:ext uri="{FF2B5EF4-FFF2-40B4-BE49-F238E27FC236}">
                <a16:creationId xmlns:a16="http://schemas.microsoft.com/office/drawing/2014/main" id="{EF8E6525-3D6B-4B33-6420-4736D5144ED3}"/>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id="{81CC9762-09A8-97F5-6C67-CC07BA83319D}"/>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id="{13E82F66-8E5D-589E-E006-841DCF5D6E6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5128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BD34-8681-6F81-CB08-B069514B87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24FE91-D70E-6488-871F-0CD1658DA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BE737E-32CB-DA99-4166-DB48EF777F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0FB721-EF5F-3D90-4684-539EBFF44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B2F3C-1E69-C507-0FE5-E945552DD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9D3B45-3F11-CDF2-D238-4BF22779CEA1}"/>
              </a:ext>
            </a:extLst>
          </p:cNvPr>
          <p:cNvSpPr>
            <a:spLocks noGrp="1"/>
          </p:cNvSpPr>
          <p:nvPr>
            <p:ph type="dt" sz="half" idx="10"/>
          </p:nvPr>
        </p:nvSpPr>
        <p:spPr/>
        <p:txBody>
          <a:bodyPr/>
          <a:lstStyle/>
          <a:p>
            <a:fld id="{CD28C161-7DED-44D8-AF09-FA14905D3845}" type="datetimeFigureOut">
              <a:rPr lang="en-US" smtClean="0"/>
              <a:t>2/26/2023</a:t>
            </a:fld>
            <a:endParaRPr lang="en-US"/>
          </a:p>
        </p:txBody>
      </p:sp>
      <p:sp>
        <p:nvSpPr>
          <p:cNvPr id="8" name="Footer Placeholder 7">
            <a:extLst>
              <a:ext uri="{FF2B5EF4-FFF2-40B4-BE49-F238E27FC236}">
                <a16:creationId xmlns:a16="http://schemas.microsoft.com/office/drawing/2014/main" id="{F490DBBB-1A94-779A-BC6D-59EEA49C7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8BAE2-8FEB-4DA2-6A77-918043DFD35D}"/>
              </a:ext>
            </a:extLst>
          </p:cNvPr>
          <p:cNvSpPr>
            <a:spLocks noGrp="1"/>
          </p:cNvSpPr>
          <p:nvPr>
            <p:ph type="sldNum" sz="quarter" idx="12"/>
          </p:nvPr>
        </p:nvSpPr>
        <p:spPr/>
        <p:txBody>
          <a:bodyPr/>
          <a:lstStyle/>
          <a:p>
            <a:fld id="{CD8C1332-3FD5-4961-AA73-481AF048DC30}" type="slidenum">
              <a:rPr lang="en-US" smtClean="0"/>
              <a:t>‹#›</a:t>
            </a:fld>
            <a:endParaRPr lang="en-US"/>
          </a:p>
        </p:txBody>
      </p:sp>
      <p:sp>
        <p:nvSpPr>
          <p:cNvPr id="10" name="Graphic 15">
            <a:extLst>
              <a:ext uri="{FF2B5EF4-FFF2-40B4-BE49-F238E27FC236}">
                <a16:creationId xmlns:a16="http://schemas.microsoft.com/office/drawing/2014/main" id="{2093387D-26A2-4E4E-8259-B1FF6C94ED10}"/>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id="{E00727D2-4276-F05E-B179-78BEF9E6F7C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Graphic 14">
            <a:extLst>
              <a:ext uri="{FF2B5EF4-FFF2-40B4-BE49-F238E27FC236}">
                <a16:creationId xmlns:a16="http://schemas.microsoft.com/office/drawing/2014/main" id="{7568912E-B944-51A2-4286-CAE86F733C3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52344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4834-6491-D0DE-5F7B-E2BB617C4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6191-7647-16AB-2490-DB4F4B54235F}"/>
              </a:ext>
            </a:extLst>
          </p:cNvPr>
          <p:cNvSpPr>
            <a:spLocks noGrp="1"/>
          </p:cNvSpPr>
          <p:nvPr>
            <p:ph type="dt" sz="half" idx="10"/>
          </p:nvPr>
        </p:nvSpPr>
        <p:spPr/>
        <p:txBody>
          <a:bodyPr/>
          <a:lstStyle/>
          <a:p>
            <a:r>
              <a:rPr lang="en-US"/>
              <a:t>9/3/20XX</a:t>
            </a:r>
            <a:endParaRPr lang="en-US" dirty="0"/>
          </a:p>
        </p:txBody>
      </p:sp>
      <p:sp>
        <p:nvSpPr>
          <p:cNvPr id="4" name="Footer Placeholder 3">
            <a:extLst>
              <a:ext uri="{FF2B5EF4-FFF2-40B4-BE49-F238E27FC236}">
                <a16:creationId xmlns:a16="http://schemas.microsoft.com/office/drawing/2014/main" id="{ABC6AF1C-C8EC-15AA-D25A-434EFE74029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AACBCDB-B152-C121-7E79-A4CDED3D415A}"/>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501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D803F-32C4-731E-872C-AEFE73CA826A}"/>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3F86759D-D8FF-D6DC-9134-6DEC7BD5CD4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C51B4C8-613C-E75E-8AA2-8F9238A88054}"/>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92103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A477-194F-4811-0518-D9B3A5080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D25725-205E-BCF3-5091-3DD0E7D0C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6E79E-A34D-E4B8-3945-3653F0722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75FF4-01D2-E133-F36B-B40169A6049F}"/>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CB1D0FC8-B63B-AB34-A92D-F11E2FCCEB6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0CEAE64-901F-882E-DA1C-19F786F90A4D}"/>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61553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53DF-213B-AF66-AF69-050066EC2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25731-0EB8-92E8-B6BC-7C4D34BDE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EEFFD3-6658-4D63-BE8F-1EE8A9CF2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9EA8F-5D50-AEDA-9D56-5CFA50579A0F}"/>
              </a:ext>
            </a:extLst>
          </p:cNvPr>
          <p:cNvSpPr>
            <a:spLocks noGrp="1"/>
          </p:cNvSpPr>
          <p:nvPr>
            <p:ph type="dt" sz="half" idx="10"/>
          </p:nvPr>
        </p:nvSpPr>
        <p:spPr/>
        <p:txBody>
          <a:bodyPr/>
          <a:lstStyle/>
          <a:p>
            <a:r>
              <a:rPr lang="en-US"/>
              <a:t>9/3/20XX</a:t>
            </a:r>
            <a:endParaRPr lang="en-US" dirty="0"/>
          </a:p>
        </p:txBody>
      </p:sp>
      <p:sp>
        <p:nvSpPr>
          <p:cNvPr id="6" name="Footer Placeholder 5">
            <a:extLst>
              <a:ext uri="{FF2B5EF4-FFF2-40B4-BE49-F238E27FC236}">
                <a16:creationId xmlns:a16="http://schemas.microsoft.com/office/drawing/2014/main" id="{3D622F4B-9F9A-98A2-A403-7374E71364F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270B370-EABB-98A0-E3C1-769827C4395D}"/>
              </a:ext>
            </a:extLst>
          </p:cNvPr>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40795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CB3D4-2D9C-F7EF-2BBA-31B35A58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76FDCB-DE63-2F7A-CB44-67FCF491E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C0455-0004-59F1-9F8B-9FB14C7A0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9/3/20XX</a:t>
            </a:r>
            <a:endParaRPr lang="en-US" dirty="0"/>
          </a:p>
        </p:txBody>
      </p:sp>
      <p:sp>
        <p:nvSpPr>
          <p:cNvPr id="5" name="Footer Placeholder 4">
            <a:extLst>
              <a:ext uri="{FF2B5EF4-FFF2-40B4-BE49-F238E27FC236}">
                <a16:creationId xmlns:a16="http://schemas.microsoft.com/office/drawing/2014/main" id="{967F292C-81B1-CAF4-DB2B-173189F24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FF2FEC89-3DA2-9A4F-D9FF-00A0126B2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89006370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17" r:id="rId12"/>
    <p:sldLayoutId id="2147483710" r:id="rId13"/>
    <p:sldLayoutId id="2147483713" r:id="rId14"/>
    <p:sldLayoutId id="2147483714" r:id="rId15"/>
    <p:sldLayoutId id="2147483715"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eithSmith89/ANA500.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457019" cy="2843784"/>
          </a:xfrm>
        </p:spPr>
        <p:txBody>
          <a:bodyPr>
            <a:normAutofit/>
          </a:bodyPr>
          <a:lstStyle/>
          <a:p>
            <a:r>
              <a:rPr lang="en-US" spc="400" dirty="0"/>
              <a:t>Apple Stock Value Prediction</a:t>
            </a:r>
            <a:br>
              <a:rPr lang="en-US" spc="400" dirty="0"/>
            </a:br>
            <a:r>
              <a:rPr lang="en-US" sz="4000" spc="400" dirty="0"/>
              <a:t>Micro-Project #4</a:t>
            </a:r>
            <a:br>
              <a:rPr lang="en-US" sz="4000" spc="400" dirty="0"/>
            </a:br>
            <a:r>
              <a:rPr lang="en-US" sz="1300" spc="400" dirty="0">
                <a:hlinkClick r:id="rId2"/>
              </a:rPr>
              <a:t>https://github.com/KeithSmith89/ANA500.git</a:t>
            </a:r>
            <a:endParaRPr lang="en-US" sz="13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Keith D. Smith</a:t>
            </a:r>
          </a:p>
          <a:p>
            <a:r>
              <a:rPr lang="en-US" dirty="0"/>
              <a:t>February 26, 2023</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04AA-CE0C-1BF9-9641-E1FEFBFE50CF}"/>
              </a:ext>
            </a:extLst>
          </p:cNvPr>
          <p:cNvSpPr>
            <a:spLocks noGrp="1"/>
          </p:cNvSpPr>
          <p:nvPr>
            <p:ph type="title"/>
          </p:nvPr>
        </p:nvSpPr>
        <p:spPr/>
        <p:txBody>
          <a:bodyPr/>
          <a:lstStyle/>
          <a:p>
            <a:r>
              <a:rPr lang="en-US" dirty="0"/>
              <a:t>Prepare</a:t>
            </a:r>
          </a:p>
        </p:txBody>
      </p:sp>
      <p:sp>
        <p:nvSpPr>
          <p:cNvPr id="4" name="Date Placeholder 3">
            <a:extLst>
              <a:ext uri="{FF2B5EF4-FFF2-40B4-BE49-F238E27FC236}">
                <a16:creationId xmlns:a16="http://schemas.microsoft.com/office/drawing/2014/main" id="{9B4A59C1-07F2-BC96-05A3-0C5313A36180}"/>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B954739-E268-4B74-4AE8-A278825F648B}"/>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8" name="Picture 7">
            <a:extLst>
              <a:ext uri="{FF2B5EF4-FFF2-40B4-BE49-F238E27FC236}">
                <a16:creationId xmlns:a16="http://schemas.microsoft.com/office/drawing/2014/main" id="{B25AA4D1-DD36-7A1E-1FAD-94E90DD97B0C}"/>
              </a:ext>
            </a:extLst>
          </p:cNvPr>
          <p:cNvPicPr>
            <a:picLocks noChangeAspect="1"/>
          </p:cNvPicPr>
          <p:nvPr/>
        </p:nvPicPr>
        <p:blipFill>
          <a:blip r:embed="rId2"/>
          <a:stretch>
            <a:fillRect/>
          </a:stretch>
        </p:blipFill>
        <p:spPr>
          <a:xfrm>
            <a:off x="838199" y="1402514"/>
            <a:ext cx="10067925" cy="4391638"/>
          </a:xfrm>
          <a:prstGeom prst="rect">
            <a:avLst/>
          </a:prstGeom>
        </p:spPr>
      </p:pic>
    </p:spTree>
    <p:extLst>
      <p:ext uri="{BB962C8B-B14F-4D97-AF65-F5344CB8AC3E}">
        <p14:creationId xmlns:p14="http://schemas.microsoft.com/office/powerpoint/2010/main" val="413115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6997-F4D7-FAB7-2A59-3BF1254FA954}"/>
              </a:ext>
            </a:extLst>
          </p:cNvPr>
          <p:cNvSpPr>
            <a:spLocks noGrp="1"/>
          </p:cNvSpPr>
          <p:nvPr>
            <p:ph type="title"/>
          </p:nvPr>
        </p:nvSpPr>
        <p:spPr/>
        <p:txBody>
          <a:bodyPr/>
          <a:lstStyle/>
          <a:p>
            <a:r>
              <a:rPr lang="en-US" dirty="0"/>
              <a:t>Prepare</a:t>
            </a:r>
          </a:p>
        </p:txBody>
      </p:sp>
      <p:sp>
        <p:nvSpPr>
          <p:cNvPr id="4" name="Date Placeholder 3">
            <a:extLst>
              <a:ext uri="{FF2B5EF4-FFF2-40B4-BE49-F238E27FC236}">
                <a16:creationId xmlns:a16="http://schemas.microsoft.com/office/drawing/2014/main" id="{9334C91D-4C2B-5A26-3F34-21E88A870F0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AC1450DC-CB03-DC64-6977-1D884A3CE87E}"/>
              </a:ext>
            </a:extLst>
          </p:cNvPr>
          <p:cNvSpPr>
            <a:spLocks noGrp="1"/>
          </p:cNvSpPr>
          <p:nvPr>
            <p:ph type="sldNum" sz="quarter" idx="12"/>
          </p:nvPr>
        </p:nvSpPr>
        <p:spPr/>
        <p:txBody>
          <a:bodyPr/>
          <a:lstStyle/>
          <a:p>
            <a:fld id="{D8DA9DAA-006C-4F4B-980E-E3DF019B24E2}" type="slidenum">
              <a:rPr lang="en-US" smtClean="0"/>
              <a:pPr/>
              <a:t>11</a:t>
            </a:fld>
            <a:endParaRPr lang="en-US" dirty="0"/>
          </a:p>
        </p:txBody>
      </p:sp>
      <p:pic>
        <p:nvPicPr>
          <p:cNvPr id="8" name="Picture 7">
            <a:extLst>
              <a:ext uri="{FF2B5EF4-FFF2-40B4-BE49-F238E27FC236}">
                <a16:creationId xmlns:a16="http://schemas.microsoft.com/office/drawing/2014/main" id="{DC4955E4-6D64-C2D5-7647-04BC146A071C}"/>
              </a:ext>
            </a:extLst>
          </p:cNvPr>
          <p:cNvPicPr>
            <a:picLocks noChangeAspect="1"/>
          </p:cNvPicPr>
          <p:nvPr/>
        </p:nvPicPr>
        <p:blipFill>
          <a:blip r:embed="rId2"/>
          <a:stretch>
            <a:fillRect/>
          </a:stretch>
        </p:blipFill>
        <p:spPr>
          <a:xfrm>
            <a:off x="694704" y="1666629"/>
            <a:ext cx="8897592" cy="3943596"/>
          </a:xfrm>
          <a:prstGeom prst="rect">
            <a:avLst/>
          </a:prstGeom>
        </p:spPr>
      </p:pic>
    </p:spTree>
    <p:extLst>
      <p:ext uri="{BB962C8B-B14F-4D97-AF65-F5344CB8AC3E}">
        <p14:creationId xmlns:p14="http://schemas.microsoft.com/office/powerpoint/2010/main" val="396509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4658-A0DB-75E2-7ABF-4194ACADB092}"/>
              </a:ext>
            </a:extLst>
          </p:cNvPr>
          <p:cNvSpPr>
            <a:spLocks noGrp="1"/>
          </p:cNvSpPr>
          <p:nvPr>
            <p:ph type="title"/>
          </p:nvPr>
        </p:nvSpPr>
        <p:spPr>
          <a:xfrm>
            <a:off x="838200" y="365125"/>
            <a:ext cx="10083800" cy="625475"/>
          </a:xfrm>
        </p:spPr>
        <p:txBody>
          <a:bodyPr>
            <a:normAutofit fontScale="90000"/>
          </a:bodyPr>
          <a:lstStyle/>
          <a:p>
            <a:r>
              <a:rPr lang="en-US" dirty="0"/>
              <a:t>Prepare (Visualization)</a:t>
            </a:r>
          </a:p>
        </p:txBody>
      </p:sp>
      <p:sp>
        <p:nvSpPr>
          <p:cNvPr id="6" name="Slide Number Placeholder 5">
            <a:extLst>
              <a:ext uri="{FF2B5EF4-FFF2-40B4-BE49-F238E27FC236}">
                <a16:creationId xmlns:a16="http://schemas.microsoft.com/office/drawing/2014/main" id="{83676F61-00DC-4812-F4EB-C6A31D2CBC99}"/>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3" name="TextBox 2">
            <a:extLst>
              <a:ext uri="{FF2B5EF4-FFF2-40B4-BE49-F238E27FC236}">
                <a16:creationId xmlns:a16="http://schemas.microsoft.com/office/drawing/2014/main" id="{B37CF506-5892-6C82-8172-AD40458B860A}"/>
              </a:ext>
            </a:extLst>
          </p:cNvPr>
          <p:cNvSpPr txBox="1"/>
          <p:nvPr/>
        </p:nvSpPr>
        <p:spPr>
          <a:xfrm>
            <a:off x="838200" y="5833533"/>
            <a:ext cx="9905999" cy="646331"/>
          </a:xfrm>
          <a:prstGeom prst="rect">
            <a:avLst/>
          </a:prstGeom>
          <a:noFill/>
        </p:spPr>
        <p:txBody>
          <a:bodyPr wrap="square" rtlCol="0">
            <a:spAutoFit/>
          </a:bodyPr>
          <a:lstStyle/>
          <a:p>
            <a:r>
              <a:rPr lang="en-US" sz="1200" dirty="0"/>
              <a:t>The plots demonstrate interesting features of Apple Closing Value.  For example, the plot of the Closing Value changes drastically after 2018.  It is possible that something different is going on with the data in from 2018-present.  This is also reflected in the Rolling Average Plot as both the Rolling Average and Rolling Standard Deviation do not appear constant.  Should these features not be constant, predictions may be less accurate.</a:t>
            </a:r>
          </a:p>
        </p:txBody>
      </p:sp>
      <p:pic>
        <p:nvPicPr>
          <p:cNvPr id="5" name="Picture 4">
            <a:extLst>
              <a:ext uri="{FF2B5EF4-FFF2-40B4-BE49-F238E27FC236}">
                <a16:creationId xmlns:a16="http://schemas.microsoft.com/office/drawing/2014/main" id="{23F65182-DC4A-9B1B-F942-9BAD710C8B72}"/>
              </a:ext>
            </a:extLst>
          </p:cNvPr>
          <p:cNvPicPr>
            <a:picLocks noChangeAspect="1"/>
          </p:cNvPicPr>
          <p:nvPr/>
        </p:nvPicPr>
        <p:blipFill>
          <a:blip r:embed="rId2"/>
          <a:stretch>
            <a:fillRect/>
          </a:stretch>
        </p:blipFill>
        <p:spPr>
          <a:xfrm>
            <a:off x="665992" y="1499918"/>
            <a:ext cx="5525258" cy="3858163"/>
          </a:xfrm>
          <a:prstGeom prst="rect">
            <a:avLst/>
          </a:prstGeom>
        </p:spPr>
      </p:pic>
      <p:pic>
        <p:nvPicPr>
          <p:cNvPr id="8" name="Picture 7">
            <a:extLst>
              <a:ext uri="{FF2B5EF4-FFF2-40B4-BE49-F238E27FC236}">
                <a16:creationId xmlns:a16="http://schemas.microsoft.com/office/drawing/2014/main" id="{EF6006BB-85E8-FE31-83B7-A922A642F7CF}"/>
              </a:ext>
            </a:extLst>
          </p:cNvPr>
          <p:cNvPicPr>
            <a:picLocks noChangeAspect="1"/>
          </p:cNvPicPr>
          <p:nvPr/>
        </p:nvPicPr>
        <p:blipFill>
          <a:blip r:embed="rId3"/>
          <a:stretch>
            <a:fillRect/>
          </a:stretch>
        </p:blipFill>
        <p:spPr>
          <a:xfrm>
            <a:off x="6095999" y="1513417"/>
            <a:ext cx="5682456" cy="3773217"/>
          </a:xfrm>
          <a:prstGeom prst="rect">
            <a:avLst/>
          </a:prstGeom>
        </p:spPr>
      </p:pic>
    </p:spTree>
    <p:extLst>
      <p:ext uri="{BB962C8B-B14F-4D97-AF65-F5344CB8AC3E}">
        <p14:creationId xmlns:p14="http://schemas.microsoft.com/office/powerpoint/2010/main" val="45448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DE53-C47D-3B35-6750-7CD3C2896E70}"/>
              </a:ext>
            </a:extLst>
          </p:cNvPr>
          <p:cNvSpPr>
            <a:spLocks noGrp="1"/>
          </p:cNvSpPr>
          <p:nvPr>
            <p:ph type="title"/>
          </p:nvPr>
        </p:nvSpPr>
        <p:spPr/>
        <p:txBody>
          <a:bodyPr/>
          <a:lstStyle/>
          <a:p>
            <a:r>
              <a:rPr lang="en-US" dirty="0"/>
              <a:t>Predictive Analysis (RNN)</a:t>
            </a:r>
          </a:p>
        </p:txBody>
      </p:sp>
      <p:sp>
        <p:nvSpPr>
          <p:cNvPr id="3" name="Content Placeholder 2">
            <a:extLst>
              <a:ext uri="{FF2B5EF4-FFF2-40B4-BE49-F238E27FC236}">
                <a16:creationId xmlns:a16="http://schemas.microsoft.com/office/drawing/2014/main" id="{D0777AEF-0304-DFAC-8894-F088D913E13F}"/>
              </a:ext>
            </a:extLst>
          </p:cNvPr>
          <p:cNvSpPr>
            <a:spLocks noGrp="1"/>
          </p:cNvSpPr>
          <p:nvPr>
            <p:ph idx="1"/>
          </p:nvPr>
        </p:nvSpPr>
        <p:spPr>
          <a:xfrm>
            <a:off x="838200" y="1847850"/>
            <a:ext cx="10515600" cy="4351338"/>
          </a:xfrm>
        </p:spPr>
        <p:txBody>
          <a:bodyPr/>
          <a:lstStyle/>
          <a:p>
            <a:r>
              <a:rPr lang="en-US" dirty="0"/>
              <a:t>Long Short-term Memory Model (Particular Type of RNN)</a:t>
            </a:r>
          </a:p>
        </p:txBody>
      </p:sp>
      <p:sp>
        <p:nvSpPr>
          <p:cNvPr id="4" name="Date Placeholder 3">
            <a:extLst>
              <a:ext uri="{FF2B5EF4-FFF2-40B4-BE49-F238E27FC236}">
                <a16:creationId xmlns:a16="http://schemas.microsoft.com/office/drawing/2014/main" id="{C11608B1-918E-D0D4-8576-53A634B87B12}"/>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86727E88-8DBE-E9CC-94B2-CDF7E960C1A2}"/>
              </a:ext>
            </a:extLst>
          </p:cNvPr>
          <p:cNvSpPr>
            <a:spLocks noGrp="1"/>
          </p:cNvSpPr>
          <p:nvPr>
            <p:ph type="sldNum" sz="quarter" idx="12"/>
          </p:nvPr>
        </p:nvSpPr>
        <p:spPr/>
        <p:txBody>
          <a:bodyPr/>
          <a:lstStyle/>
          <a:p>
            <a:fld id="{D8DA9DAA-006C-4F4B-980E-E3DF019B24E2}" type="slidenum">
              <a:rPr lang="en-US" smtClean="0"/>
              <a:t>13</a:t>
            </a:fld>
            <a:endParaRPr lang="en-US" dirty="0"/>
          </a:p>
        </p:txBody>
      </p:sp>
      <p:pic>
        <p:nvPicPr>
          <p:cNvPr id="8" name="Picture 7">
            <a:extLst>
              <a:ext uri="{FF2B5EF4-FFF2-40B4-BE49-F238E27FC236}">
                <a16:creationId xmlns:a16="http://schemas.microsoft.com/office/drawing/2014/main" id="{1685BAEF-B92F-9134-427E-A1FCD8C8C06A}"/>
              </a:ext>
            </a:extLst>
          </p:cNvPr>
          <p:cNvPicPr>
            <a:picLocks noChangeAspect="1"/>
          </p:cNvPicPr>
          <p:nvPr/>
        </p:nvPicPr>
        <p:blipFill>
          <a:blip r:embed="rId2"/>
          <a:stretch>
            <a:fillRect/>
          </a:stretch>
        </p:blipFill>
        <p:spPr>
          <a:xfrm>
            <a:off x="2799908" y="3266886"/>
            <a:ext cx="6325483" cy="2705478"/>
          </a:xfrm>
          <a:prstGeom prst="rect">
            <a:avLst/>
          </a:prstGeom>
        </p:spPr>
      </p:pic>
    </p:spTree>
    <p:extLst>
      <p:ext uri="{BB962C8B-B14F-4D97-AF65-F5344CB8AC3E}">
        <p14:creationId xmlns:p14="http://schemas.microsoft.com/office/powerpoint/2010/main" val="25653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D91E-905E-B665-4C3F-A2F2FC3F0AC3}"/>
              </a:ext>
            </a:extLst>
          </p:cNvPr>
          <p:cNvSpPr>
            <a:spLocks noGrp="1"/>
          </p:cNvSpPr>
          <p:nvPr>
            <p:ph type="title"/>
          </p:nvPr>
        </p:nvSpPr>
        <p:spPr/>
        <p:txBody>
          <a:bodyPr/>
          <a:lstStyle/>
          <a:p>
            <a:r>
              <a:rPr lang="en-US" dirty="0"/>
              <a:t>Report of Analysis Results</a:t>
            </a:r>
          </a:p>
        </p:txBody>
      </p:sp>
      <p:sp>
        <p:nvSpPr>
          <p:cNvPr id="4" name="Date Placeholder 3">
            <a:extLst>
              <a:ext uri="{FF2B5EF4-FFF2-40B4-BE49-F238E27FC236}">
                <a16:creationId xmlns:a16="http://schemas.microsoft.com/office/drawing/2014/main" id="{4EDC3A4C-89D8-2A75-8007-33A8E7227F60}"/>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762C4F5-08C6-6ABE-B906-188FE0FAA994}"/>
              </a:ext>
            </a:extLst>
          </p:cNvPr>
          <p:cNvSpPr>
            <a:spLocks noGrp="1"/>
          </p:cNvSpPr>
          <p:nvPr>
            <p:ph type="sldNum" sz="quarter" idx="12"/>
          </p:nvPr>
        </p:nvSpPr>
        <p:spPr/>
        <p:txBody>
          <a:bodyPr/>
          <a:lstStyle/>
          <a:p>
            <a:fld id="{D8DA9DAA-006C-4F4B-980E-E3DF019B24E2}" type="slidenum">
              <a:rPr lang="en-US" smtClean="0"/>
              <a:t>14</a:t>
            </a:fld>
            <a:endParaRPr lang="en-US" dirty="0"/>
          </a:p>
        </p:txBody>
      </p:sp>
      <p:pic>
        <p:nvPicPr>
          <p:cNvPr id="5" name="Picture 4">
            <a:extLst>
              <a:ext uri="{FF2B5EF4-FFF2-40B4-BE49-F238E27FC236}">
                <a16:creationId xmlns:a16="http://schemas.microsoft.com/office/drawing/2014/main" id="{59E6A41B-B54C-D873-6E99-8D7C57EDD9AB}"/>
              </a:ext>
            </a:extLst>
          </p:cNvPr>
          <p:cNvPicPr>
            <a:picLocks noChangeAspect="1"/>
          </p:cNvPicPr>
          <p:nvPr/>
        </p:nvPicPr>
        <p:blipFill>
          <a:blip r:embed="rId2"/>
          <a:stretch>
            <a:fillRect/>
          </a:stretch>
        </p:blipFill>
        <p:spPr>
          <a:xfrm>
            <a:off x="461176" y="1552313"/>
            <a:ext cx="6739724" cy="4134112"/>
          </a:xfrm>
          <a:prstGeom prst="rect">
            <a:avLst/>
          </a:prstGeom>
        </p:spPr>
      </p:pic>
      <p:graphicFrame>
        <p:nvGraphicFramePr>
          <p:cNvPr id="7" name="Table 7">
            <a:extLst>
              <a:ext uri="{FF2B5EF4-FFF2-40B4-BE49-F238E27FC236}">
                <a16:creationId xmlns:a16="http://schemas.microsoft.com/office/drawing/2014/main" id="{8494953E-68F2-5AAF-C477-FB2BD983212C}"/>
              </a:ext>
            </a:extLst>
          </p:cNvPr>
          <p:cNvGraphicFramePr>
            <a:graphicFrameLocks noGrp="1"/>
          </p:cNvGraphicFramePr>
          <p:nvPr>
            <p:extLst>
              <p:ext uri="{D42A27DB-BD31-4B8C-83A1-F6EECF244321}">
                <p14:modId xmlns:p14="http://schemas.microsoft.com/office/powerpoint/2010/main" val="1543004110"/>
              </p:ext>
            </p:extLst>
          </p:nvPr>
        </p:nvGraphicFramePr>
        <p:xfrm>
          <a:off x="7550149" y="1552313"/>
          <a:ext cx="3454402" cy="1454338"/>
        </p:xfrm>
        <a:graphic>
          <a:graphicData uri="http://schemas.openxmlformats.org/drawingml/2006/table">
            <a:tbl>
              <a:tblPr firstRow="1" bandRow="1">
                <a:tableStyleId>{5C22544A-7EE6-4342-B048-85BDC9FD1C3A}</a:tableStyleId>
              </a:tblPr>
              <a:tblGrid>
                <a:gridCol w="1727201">
                  <a:extLst>
                    <a:ext uri="{9D8B030D-6E8A-4147-A177-3AD203B41FA5}">
                      <a16:colId xmlns:a16="http://schemas.microsoft.com/office/drawing/2014/main" val="4090643832"/>
                    </a:ext>
                  </a:extLst>
                </a:gridCol>
                <a:gridCol w="1727201">
                  <a:extLst>
                    <a:ext uri="{9D8B030D-6E8A-4147-A177-3AD203B41FA5}">
                      <a16:colId xmlns:a16="http://schemas.microsoft.com/office/drawing/2014/main" val="26626302"/>
                    </a:ext>
                  </a:extLst>
                </a:gridCol>
              </a:tblGrid>
              <a:tr h="722818">
                <a:tc gridSpan="2">
                  <a:txBody>
                    <a:bodyPr/>
                    <a:lstStyle/>
                    <a:p>
                      <a:r>
                        <a:rPr lang="en-US" dirty="0"/>
                        <a:t>Augmented Dickey-Fuller Test</a:t>
                      </a:r>
                    </a:p>
                  </a:txBody>
                  <a:tcPr/>
                </a:tc>
                <a:tc hMerge="1">
                  <a:txBody>
                    <a:bodyPr/>
                    <a:lstStyle/>
                    <a:p>
                      <a:endParaRPr lang="en-US" dirty="0"/>
                    </a:p>
                  </a:txBody>
                  <a:tcPr/>
                </a:tc>
                <a:extLst>
                  <a:ext uri="{0D108BD9-81ED-4DB2-BD59-A6C34878D82A}">
                    <a16:rowId xmlns:a16="http://schemas.microsoft.com/office/drawing/2014/main" val="4095513745"/>
                  </a:ext>
                </a:extLst>
              </a:tr>
              <a:tr h="255202">
                <a:tc>
                  <a:txBody>
                    <a:bodyPr/>
                    <a:lstStyle/>
                    <a:p>
                      <a:r>
                        <a:rPr lang="en-US" dirty="0"/>
                        <a:t>Test Statistic</a:t>
                      </a:r>
                    </a:p>
                  </a:txBody>
                  <a:tcPr/>
                </a:tc>
                <a:tc>
                  <a:txBody>
                    <a:bodyPr/>
                    <a:lstStyle/>
                    <a:p>
                      <a:r>
                        <a:rPr lang="en-US" dirty="0"/>
                        <a:t>-0.048</a:t>
                      </a:r>
                    </a:p>
                  </a:txBody>
                  <a:tcPr/>
                </a:tc>
                <a:extLst>
                  <a:ext uri="{0D108BD9-81ED-4DB2-BD59-A6C34878D82A}">
                    <a16:rowId xmlns:a16="http://schemas.microsoft.com/office/drawing/2014/main" val="3041839047"/>
                  </a:ext>
                </a:extLst>
              </a:tr>
              <a:tr h="255202">
                <a:tc>
                  <a:txBody>
                    <a:bodyPr/>
                    <a:lstStyle/>
                    <a:p>
                      <a:r>
                        <a:rPr lang="en-US" dirty="0"/>
                        <a:t>P-Value</a:t>
                      </a:r>
                    </a:p>
                  </a:txBody>
                  <a:tcPr/>
                </a:tc>
                <a:tc>
                  <a:txBody>
                    <a:bodyPr/>
                    <a:lstStyle/>
                    <a:p>
                      <a:r>
                        <a:rPr lang="en-US" dirty="0"/>
                        <a:t>0.954</a:t>
                      </a:r>
                    </a:p>
                  </a:txBody>
                  <a:tcPr/>
                </a:tc>
                <a:extLst>
                  <a:ext uri="{0D108BD9-81ED-4DB2-BD59-A6C34878D82A}">
                    <a16:rowId xmlns:a16="http://schemas.microsoft.com/office/drawing/2014/main" val="3880105265"/>
                  </a:ext>
                </a:extLst>
              </a:tr>
            </a:tbl>
          </a:graphicData>
        </a:graphic>
      </p:graphicFrame>
      <p:graphicFrame>
        <p:nvGraphicFramePr>
          <p:cNvPr id="8" name="Table 9">
            <a:extLst>
              <a:ext uri="{FF2B5EF4-FFF2-40B4-BE49-F238E27FC236}">
                <a16:creationId xmlns:a16="http://schemas.microsoft.com/office/drawing/2014/main" id="{F6BBBA5B-5854-2900-F420-EB4B580D1F55}"/>
              </a:ext>
            </a:extLst>
          </p:cNvPr>
          <p:cNvGraphicFramePr>
            <a:graphicFrameLocks noGrp="1"/>
          </p:cNvGraphicFramePr>
          <p:nvPr>
            <p:extLst>
              <p:ext uri="{D42A27DB-BD31-4B8C-83A1-F6EECF244321}">
                <p14:modId xmlns:p14="http://schemas.microsoft.com/office/powerpoint/2010/main" val="997814637"/>
              </p:ext>
            </p:extLst>
          </p:nvPr>
        </p:nvGraphicFramePr>
        <p:xfrm>
          <a:off x="7550149" y="3248529"/>
          <a:ext cx="2609851" cy="741680"/>
        </p:xfrm>
        <a:graphic>
          <a:graphicData uri="http://schemas.openxmlformats.org/drawingml/2006/table">
            <a:tbl>
              <a:tblPr firstRow="1" bandRow="1">
                <a:tableStyleId>{5C22544A-7EE6-4342-B048-85BDC9FD1C3A}</a:tableStyleId>
              </a:tblPr>
              <a:tblGrid>
                <a:gridCol w="2609851">
                  <a:extLst>
                    <a:ext uri="{9D8B030D-6E8A-4147-A177-3AD203B41FA5}">
                      <a16:colId xmlns:a16="http://schemas.microsoft.com/office/drawing/2014/main" val="4081171909"/>
                    </a:ext>
                  </a:extLst>
                </a:gridCol>
              </a:tblGrid>
              <a:tr h="370840">
                <a:tc>
                  <a:txBody>
                    <a:bodyPr/>
                    <a:lstStyle/>
                    <a:p>
                      <a:r>
                        <a:rPr lang="en-US" dirty="0"/>
                        <a:t>Model RMSE</a:t>
                      </a:r>
                    </a:p>
                  </a:txBody>
                  <a:tcPr/>
                </a:tc>
                <a:extLst>
                  <a:ext uri="{0D108BD9-81ED-4DB2-BD59-A6C34878D82A}">
                    <a16:rowId xmlns:a16="http://schemas.microsoft.com/office/drawing/2014/main" val="1843224541"/>
                  </a:ext>
                </a:extLst>
              </a:tr>
              <a:tr h="370840">
                <a:tc>
                  <a:txBody>
                    <a:bodyPr/>
                    <a:lstStyle/>
                    <a:p>
                      <a:r>
                        <a:rPr lang="en-US" dirty="0"/>
                        <a:t>5.100</a:t>
                      </a:r>
                    </a:p>
                  </a:txBody>
                  <a:tcPr/>
                </a:tc>
                <a:extLst>
                  <a:ext uri="{0D108BD9-81ED-4DB2-BD59-A6C34878D82A}">
                    <a16:rowId xmlns:a16="http://schemas.microsoft.com/office/drawing/2014/main" val="1571946584"/>
                  </a:ext>
                </a:extLst>
              </a:tr>
            </a:tbl>
          </a:graphicData>
        </a:graphic>
      </p:graphicFrame>
      <p:sp>
        <p:nvSpPr>
          <p:cNvPr id="10" name="TextBox 9">
            <a:extLst>
              <a:ext uri="{FF2B5EF4-FFF2-40B4-BE49-F238E27FC236}">
                <a16:creationId xmlns:a16="http://schemas.microsoft.com/office/drawing/2014/main" id="{BFC1B33B-BB36-9344-92F6-DC3A8E8EB86D}"/>
              </a:ext>
            </a:extLst>
          </p:cNvPr>
          <p:cNvSpPr txBox="1"/>
          <p:nvPr/>
        </p:nvSpPr>
        <p:spPr>
          <a:xfrm>
            <a:off x="7550149" y="4443211"/>
            <a:ext cx="3306741" cy="1200329"/>
          </a:xfrm>
          <a:prstGeom prst="rect">
            <a:avLst/>
          </a:prstGeom>
          <a:noFill/>
        </p:spPr>
        <p:txBody>
          <a:bodyPr wrap="square" rtlCol="0">
            <a:spAutoFit/>
          </a:bodyPr>
          <a:lstStyle/>
          <a:p>
            <a:r>
              <a:rPr lang="en-US" dirty="0"/>
              <a:t>Based on the Augmented Dickey-Fuller Test, the time series is not stationary; therefore, the null hypothesis can be rejected</a:t>
            </a:r>
          </a:p>
        </p:txBody>
      </p:sp>
    </p:spTree>
    <p:extLst>
      <p:ext uri="{BB962C8B-B14F-4D97-AF65-F5344CB8AC3E}">
        <p14:creationId xmlns:p14="http://schemas.microsoft.com/office/powerpoint/2010/main" val="7786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1717-21A6-C779-9DEF-5916F29431B9}"/>
              </a:ext>
            </a:extLst>
          </p:cNvPr>
          <p:cNvSpPr>
            <a:spLocks noGrp="1"/>
          </p:cNvSpPr>
          <p:nvPr>
            <p:ph type="title"/>
          </p:nvPr>
        </p:nvSpPr>
        <p:spPr/>
        <p:txBody>
          <a:bodyPr/>
          <a:lstStyle/>
          <a:p>
            <a:r>
              <a:rPr lang="en-US" dirty="0"/>
              <a:t>Act:  Recommendations</a:t>
            </a:r>
          </a:p>
        </p:txBody>
      </p:sp>
      <p:sp>
        <p:nvSpPr>
          <p:cNvPr id="3" name="Content Placeholder 2">
            <a:extLst>
              <a:ext uri="{FF2B5EF4-FFF2-40B4-BE49-F238E27FC236}">
                <a16:creationId xmlns:a16="http://schemas.microsoft.com/office/drawing/2014/main" id="{961E659A-6722-FB8E-8202-9477E48D2090}"/>
              </a:ext>
            </a:extLst>
          </p:cNvPr>
          <p:cNvSpPr>
            <a:spLocks noGrp="1"/>
          </p:cNvSpPr>
          <p:nvPr>
            <p:ph idx="1"/>
          </p:nvPr>
        </p:nvSpPr>
        <p:spPr/>
        <p:txBody>
          <a:bodyPr>
            <a:normAutofit/>
          </a:bodyPr>
          <a:lstStyle/>
          <a:p>
            <a:r>
              <a:rPr lang="en-US" dirty="0"/>
              <a:t>Predictions</a:t>
            </a:r>
          </a:p>
          <a:p>
            <a:pPr lvl="1"/>
            <a:r>
              <a:rPr lang="en-US" dirty="0"/>
              <a:t>Predictions can be made on Apple stock with an average error of approximately $5.00.</a:t>
            </a:r>
          </a:p>
          <a:p>
            <a:pPr lvl="1"/>
            <a:r>
              <a:rPr lang="en-US" dirty="0"/>
              <a:t>Predictive Performance could be increased by </a:t>
            </a:r>
            <a:r>
              <a:rPr lang="en-US" dirty="0" err="1"/>
              <a:t>subsetting</a:t>
            </a:r>
            <a:r>
              <a:rPr lang="en-US" dirty="0"/>
              <a:t> the data from 2018-present which could possibly return a stationary dataset.</a:t>
            </a:r>
          </a:p>
          <a:p>
            <a:pPr lvl="1"/>
            <a:r>
              <a:rPr lang="en-US" dirty="0"/>
              <a:t>Mathematical operations could be performed on the dataset to make the data stationary; however, interpretability could be compromised.</a:t>
            </a:r>
          </a:p>
          <a:p>
            <a:endParaRPr lang="en-US" dirty="0"/>
          </a:p>
          <a:p>
            <a:pPr marL="457200" lvl="1" indent="0">
              <a:buNone/>
            </a:pPr>
            <a:endParaRPr lang="en-US" dirty="0"/>
          </a:p>
        </p:txBody>
      </p:sp>
      <p:sp>
        <p:nvSpPr>
          <p:cNvPr id="4" name="Date Placeholder 3">
            <a:extLst>
              <a:ext uri="{FF2B5EF4-FFF2-40B4-BE49-F238E27FC236}">
                <a16:creationId xmlns:a16="http://schemas.microsoft.com/office/drawing/2014/main" id="{E7A6C6CB-B27C-9929-4246-7DD427A34E50}"/>
              </a:ext>
            </a:extLst>
          </p:cNvPr>
          <p:cNvSpPr>
            <a:spLocks noGrp="1"/>
          </p:cNvSpPr>
          <p:nvPr>
            <p:ph type="dt" sz="half" idx="10"/>
          </p:nvPr>
        </p:nvSpPr>
        <p:spPr/>
        <p:txBody>
          <a:bodyPr/>
          <a:lstStyle/>
          <a:p>
            <a:fld id="{DCAAFBE2-5542-4643-8A60-68C5A8FC949B}" type="datetime1">
              <a:rPr lang="en-US" smtClean="0"/>
              <a:t>2/26/2023</a:t>
            </a:fld>
            <a:endParaRPr lang="en-US" dirty="0"/>
          </a:p>
        </p:txBody>
      </p:sp>
      <p:sp>
        <p:nvSpPr>
          <p:cNvPr id="6" name="Slide Number Placeholder 5">
            <a:extLst>
              <a:ext uri="{FF2B5EF4-FFF2-40B4-BE49-F238E27FC236}">
                <a16:creationId xmlns:a16="http://schemas.microsoft.com/office/drawing/2014/main" id="{EB249A56-37BC-D8BB-0A04-89633D708753}"/>
              </a:ext>
            </a:extLst>
          </p:cNvPr>
          <p:cNvSpPr>
            <a:spLocks noGrp="1"/>
          </p:cNvSpPr>
          <p:nvPr>
            <p:ph type="sldNum" sz="quarter" idx="12"/>
          </p:nvPr>
        </p:nvSpPr>
        <p:spPr/>
        <p:txBody>
          <a:bodyPr/>
          <a:lstStyle/>
          <a:p>
            <a:fld id="{D8DA9DAA-006C-4F4B-980E-E3DF019B24E2}" type="slidenum">
              <a:rPr lang="en-US" smtClean="0"/>
              <a:t>15</a:t>
            </a:fld>
            <a:endParaRPr lang="en-US" dirty="0"/>
          </a:p>
        </p:txBody>
      </p:sp>
    </p:spTree>
    <p:extLst>
      <p:ext uri="{BB962C8B-B14F-4D97-AF65-F5344CB8AC3E}">
        <p14:creationId xmlns:p14="http://schemas.microsoft.com/office/powerpoint/2010/main" val="136203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477A-D610-BDFD-9FFA-153B313900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7DCC75-25EC-4F9B-C2FD-0650A1549A67}"/>
              </a:ext>
            </a:extLst>
          </p:cNvPr>
          <p:cNvSpPr>
            <a:spLocks noGrp="1"/>
          </p:cNvSpPr>
          <p:nvPr>
            <p:ph idx="1"/>
          </p:nvPr>
        </p:nvSpPr>
        <p:spPr/>
        <p:txBody>
          <a:bodyPr>
            <a:normAutofit/>
          </a:bodyPr>
          <a:lstStyle/>
          <a:p>
            <a:pPr marL="457200" indent="-457200">
              <a:lnSpc>
                <a:spcPct val="200000"/>
              </a:lnSpc>
            </a:pPr>
            <a:r>
              <a:rPr lang="en-US" sz="1800" dirty="0" err="1">
                <a:effectLst/>
                <a:latin typeface="Times New Roman" panose="02020603050405020304" pitchFamily="18" charset="0"/>
              </a:rPr>
              <a:t>Mesidor</a:t>
            </a:r>
            <a:r>
              <a:rPr lang="en-US" sz="1800" dirty="0">
                <a:effectLst/>
                <a:latin typeface="Times New Roman" panose="02020603050405020304" pitchFamily="18" charset="0"/>
              </a:rPr>
              <a:t>, F. (2021, December 11). </a:t>
            </a:r>
            <a:r>
              <a:rPr lang="en-US" sz="1800" i="1" dirty="0">
                <a:effectLst/>
                <a:latin typeface="Times New Roman" panose="02020603050405020304" pitchFamily="18" charset="0"/>
              </a:rPr>
              <a:t>A basic guide to time series analysis - Towards Data Science</a:t>
            </a:r>
            <a:r>
              <a:rPr lang="en-US" sz="1800" dirty="0">
                <a:effectLst/>
                <a:latin typeface="Times New Roman" panose="02020603050405020304" pitchFamily="18" charset="0"/>
              </a:rPr>
              <a:t>. Medium. https://towardsdatascience.com/a-basic-guide-into-time-series-analysis-2ad1979c7438</a:t>
            </a:r>
          </a:p>
          <a:p>
            <a:pPr marL="457200" indent="-457200">
              <a:lnSpc>
                <a:spcPct val="200000"/>
              </a:lnSpc>
            </a:pPr>
            <a:r>
              <a:rPr lang="en-US" sz="1800" dirty="0">
                <a:effectLst/>
                <a:latin typeface="Times New Roman" panose="02020603050405020304" pitchFamily="18" charset="0"/>
              </a:rPr>
              <a:t>Moody, J. (2021, December 11). </a:t>
            </a:r>
            <a:r>
              <a:rPr lang="en-US" sz="1800" i="1" dirty="0">
                <a:effectLst/>
                <a:latin typeface="Times New Roman" panose="02020603050405020304" pitchFamily="18" charset="0"/>
              </a:rPr>
              <a:t>What does RMSE really mean? - Towards Data Science</a:t>
            </a:r>
            <a:r>
              <a:rPr lang="en-US" sz="1800" dirty="0">
                <a:effectLst/>
                <a:latin typeface="Times New Roman" panose="02020603050405020304" pitchFamily="18" charset="0"/>
              </a:rPr>
              <a:t>. Medium. https://towardsdatascience.com/what-does-rmse-really-mean-806b65f2e48e</a:t>
            </a:r>
          </a:p>
          <a:p>
            <a:pPr marL="457200" indent="-457200">
              <a:lnSpc>
                <a:spcPct val="200000"/>
              </a:lnSpc>
            </a:pPr>
            <a:r>
              <a:rPr lang="en-US" sz="1800" i="1" dirty="0">
                <a:effectLst/>
                <a:latin typeface="Times New Roman" panose="02020603050405020304" pitchFamily="18" charset="0"/>
              </a:rPr>
              <a:t>Time Series - LSTM Model</a:t>
            </a:r>
            <a:r>
              <a:rPr lang="en-US" sz="1800" dirty="0">
                <a:effectLst/>
                <a:latin typeface="Times New Roman" panose="02020603050405020304" pitchFamily="18" charset="0"/>
              </a:rPr>
              <a:t>. (n.d.). https://www.tutorialspoint.com/time_series/time_series_lstm_model.htm</a:t>
            </a:r>
          </a:p>
          <a:p>
            <a:pPr marL="457200" indent="-457200">
              <a:lnSpc>
                <a:spcPct val="200000"/>
              </a:lnSpc>
            </a:pPr>
            <a:r>
              <a:rPr lang="en-US" sz="1800" dirty="0">
                <a:effectLst/>
                <a:latin typeface="Times New Roman" panose="02020603050405020304" pitchFamily="18" charset="0"/>
              </a:rPr>
              <a:t>Z. (2021, May 25). </a:t>
            </a:r>
            <a:r>
              <a:rPr lang="en-US" sz="1800" i="1" dirty="0">
                <a:effectLst/>
                <a:latin typeface="Times New Roman" panose="02020603050405020304" pitchFamily="18" charset="0"/>
              </a:rPr>
              <a:t>Augmented Dickey-Fuller Test in Python (With Example)</a:t>
            </a:r>
            <a:r>
              <a:rPr lang="en-US" sz="1800" dirty="0">
                <a:effectLst/>
                <a:latin typeface="Times New Roman" panose="02020603050405020304" pitchFamily="18" charset="0"/>
              </a:rPr>
              <a:t>. </a:t>
            </a:r>
            <a:r>
              <a:rPr lang="en-US" sz="1800" dirty="0" err="1">
                <a:effectLst/>
                <a:latin typeface="Times New Roman" panose="02020603050405020304" pitchFamily="18" charset="0"/>
              </a:rPr>
              <a:t>Statology</a:t>
            </a:r>
            <a:r>
              <a:rPr lang="en-US" sz="1800" dirty="0">
                <a:effectLst/>
                <a:latin typeface="Times New Roman" panose="02020603050405020304" pitchFamily="18" charset="0"/>
              </a:rPr>
              <a:t>. https://www.statology.org/dickey-fuller-test-python/</a:t>
            </a:r>
          </a:p>
          <a:p>
            <a:pPr marL="0" indent="0">
              <a:buNone/>
            </a:pPr>
            <a:endParaRPr lang="en-US" dirty="0"/>
          </a:p>
        </p:txBody>
      </p:sp>
      <p:sp>
        <p:nvSpPr>
          <p:cNvPr id="4" name="Date Placeholder 3">
            <a:extLst>
              <a:ext uri="{FF2B5EF4-FFF2-40B4-BE49-F238E27FC236}">
                <a16:creationId xmlns:a16="http://schemas.microsoft.com/office/drawing/2014/main" id="{84656252-DFC5-A08B-9371-2DFEEE638A15}"/>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7A8240D6-92F6-9CBB-108E-05FBF2DAD0F3}"/>
              </a:ext>
            </a:extLst>
          </p:cNvPr>
          <p:cNvSpPr>
            <a:spLocks noGrp="1"/>
          </p:cNvSpPr>
          <p:nvPr>
            <p:ph type="sldNum" sz="quarter" idx="12"/>
          </p:nvPr>
        </p:nvSpPr>
        <p:spPr/>
        <p:txBody>
          <a:bodyPr/>
          <a:lstStyle/>
          <a:p>
            <a:fld id="{D8DA9DAA-006C-4F4B-980E-E3DF019B24E2}" type="slidenum">
              <a:rPr lang="en-US" smtClean="0"/>
              <a:t>16</a:t>
            </a:fld>
            <a:endParaRPr lang="en-US" dirty="0"/>
          </a:p>
        </p:txBody>
      </p:sp>
    </p:spTree>
    <p:extLst>
      <p:ext uri="{BB962C8B-B14F-4D97-AF65-F5344CB8AC3E}">
        <p14:creationId xmlns:p14="http://schemas.microsoft.com/office/powerpoint/2010/main" val="336926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DCF7-BDD0-B199-4408-DF9C5889D80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32EAC94-9856-6C0E-5F32-2C9656F17606}"/>
              </a:ext>
            </a:extLst>
          </p:cNvPr>
          <p:cNvSpPr>
            <a:spLocks noGrp="1"/>
          </p:cNvSpPr>
          <p:nvPr>
            <p:ph idx="1"/>
          </p:nvPr>
        </p:nvSpPr>
        <p:spPr/>
        <p:txBody>
          <a:bodyPr/>
          <a:lstStyle/>
          <a:p>
            <a:pPr marL="0" indent="0">
              <a:buNone/>
            </a:pPr>
            <a:r>
              <a:rPr lang="en-US" dirty="0"/>
              <a:t>Background:  A dataset consisting of Apple closing stock values will be analyzed to determine whether the previous day’s closing value can be used to predict the following day’s closing value.  A Recurrent Neural Network (RNN) will be trained to predict the following day’s closing data and an Augmented Dickey-Fuller Test will be performed to determine the model’s reliability based on the underlying data.</a:t>
            </a:r>
          </a:p>
          <a:p>
            <a:pPr marL="0" indent="0">
              <a:buNone/>
            </a:pPr>
            <a:r>
              <a:rPr lang="en-US" sz="2000" dirty="0"/>
              <a:t>Objective(s):</a:t>
            </a:r>
          </a:p>
          <a:p>
            <a:r>
              <a:rPr lang="en-US" sz="2000" dirty="0"/>
              <a:t>Train an RNN to predict Apple’s Closing Values</a:t>
            </a:r>
          </a:p>
          <a:p>
            <a:r>
              <a:rPr lang="en-US" sz="2000" dirty="0"/>
              <a:t>Perform Augmented Dickey-Fuller Test to Determine RNN’s Reliability</a:t>
            </a:r>
          </a:p>
        </p:txBody>
      </p:sp>
      <p:sp>
        <p:nvSpPr>
          <p:cNvPr id="4" name="Date Placeholder 3">
            <a:extLst>
              <a:ext uri="{FF2B5EF4-FFF2-40B4-BE49-F238E27FC236}">
                <a16:creationId xmlns:a16="http://schemas.microsoft.com/office/drawing/2014/main" id="{B316BEF6-8EFD-F930-FE63-1DCC081D86DC}"/>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193424A4-8932-72C5-032A-4153EA8342FD}"/>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72363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ED64-39B3-02CB-2799-7707ED981879}"/>
              </a:ext>
            </a:extLst>
          </p:cNvPr>
          <p:cNvSpPr>
            <a:spLocks noGrp="1"/>
          </p:cNvSpPr>
          <p:nvPr>
            <p:ph type="title"/>
          </p:nvPr>
        </p:nvSpPr>
        <p:spPr/>
        <p:txBody>
          <a:bodyPr/>
          <a:lstStyle/>
          <a:p>
            <a:r>
              <a:rPr lang="en-US" dirty="0"/>
              <a:t>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89372F-72DB-FA49-0D06-5C0441861128}"/>
                  </a:ext>
                </a:extLst>
              </p:cNvPr>
              <p:cNvSpPr>
                <a:spLocks noGrp="1"/>
              </p:cNvSpPr>
              <p:nvPr>
                <p:ph idx="1"/>
              </p:nvPr>
            </p:nvSpPr>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The time series is non-stationary</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a14:m>
                <a:r>
                  <a:rPr lang="en-US" dirty="0"/>
                  <a:t> The time series is stationary</a:t>
                </a:r>
              </a:p>
              <a:p>
                <a:endParaRPr lang="en-US" dirty="0"/>
              </a:p>
              <a:p>
                <a:endParaRPr lang="en-US" dirty="0"/>
              </a:p>
              <a:p>
                <a:endParaRPr lang="en-US" dirty="0"/>
              </a:p>
              <a:p>
                <a:endParaRPr lang="en-US" dirty="0"/>
              </a:p>
              <a:p>
                <a:pPr marL="0" indent="0">
                  <a:buNone/>
                </a:pPr>
                <a:r>
                  <a:rPr lang="en-US" sz="1400" dirty="0">
                    <a:highlight>
                      <a:srgbClr val="FFFF00"/>
                    </a:highlight>
                  </a:rPr>
                  <a:t>Note:  Time series are stationary if it has constant variance and a constant autocorrelation structure over time.   If a time series is non-stationary, predictions based on that time series may not be as accurate.</a:t>
                </a:r>
              </a:p>
              <a:p>
                <a:pPr marL="0" indent="0">
                  <a:buNone/>
                </a:pPr>
                <a:endParaRPr lang="en-US" dirty="0"/>
              </a:p>
            </p:txBody>
          </p:sp>
        </mc:Choice>
        <mc:Fallback>
          <p:sp>
            <p:nvSpPr>
              <p:cNvPr id="3" name="Content Placeholder 2">
                <a:extLst>
                  <a:ext uri="{FF2B5EF4-FFF2-40B4-BE49-F238E27FC236}">
                    <a16:creationId xmlns:a16="http://schemas.microsoft.com/office/drawing/2014/main" id="{D389372F-72DB-FA49-0D06-5C0441861128}"/>
                  </a:ext>
                </a:extLst>
              </p:cNvPr>
              <p:cNvSpPr>
                <a:spLocks noGrp="1" noRot="1" noChangeAspect="1" noMove="1" noResize="1" noEditPoints="1" noAdjustHandles="1" noChangeArrowheads="1" noChangeShapeType="1" noTextEdit="1"/>
              </p:cNvSpPr>
              <p:nvPr>
                <p:ph idx="1"/>
              </p:nvPr>
            </p:nvSpPr>
            <p:spPr>
              <a:blipFill>
                <a:blip r:embed="rId2"/>
                <a:stretch>
                  <a:fillRect l="-174" t="-22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21F0CDB-E3CF-568F-18DA-CCCDB3218C4B}"/>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9AA6D3A-0997-9D73-876A-F307A3D3DC0F}"/>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267428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9343-F627-C0F9-3D98-00853A945F91}"/>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4F8423F0-D8D8-F1E8-098B-679AE63B80B1}"/>
              </a:ext>
            </a:extLst>
          </p:cNvPr>
          <p:cNvSpPr>
            <a:spLocks noGrp="1"/>
          </p:cNvSpPr>
          <p:nvPr>
            <p:ph idx="1"/>
          </p:nvPr>
        </p:nvSpPr>
        <p:spPr/>
        <p:txBody>
          <a:bodyPr>
            <a:normAutofit/>
          </a:bodyPr>
          <a:lstStyle/>
          <a:p>
            <a:pPr marL="0" indent="0" algn="ctr">
              <a:buNone/>
            </a:pPr>
            <a:r>
              <a:rPr lang="en-US" sz="1200" dirty="0"/>
              <a:t>Program Design</a:t>
            </a:r>
          </a:p>
          <a:p>
            <a:pPr marL="0" indent="0" algn="ctr">
              <a:buNone/>
            </a:pPr>
            <a:r>
              <a:rPr lang="en-US" sz="1200" dirty="0"/>
              <a:t>Program:  Apple Stock Closing Value Prediction</a:t>
            </a:r>
          </a:p>
          <a:p>
            <a:pPr marL="0" indent="0" algn="ctr">
              <a:buNone/>
            </a:pPr>
            <a:r>
              <a:rPr lang="en-US" sz="1200" dirty="0"/>
              <a:t>RNN</a:t>
            </a:r>
          </a:p>
          <a:p>
            <a:pPr marL="0" indent="0">
              <a:buNone/>
            </a:pPr>
            <a:endParaRPr lang="en-US" sz="1200" dirty="0"/>
          </a:p>
          <a:p>
            <a:pPr marL="0" indent="0">
              <a:buNone/>
            </a:pPr>
            <a:r>
              <a:rPr lang="en-US" sz="1200" dirty="0"/>
              <a:t>Task:  Develop a python program that takes Apple’s previous day’s closing value as an input and predicts the next day’s closing value as an output.</a:t>
            </a:r>
          </a:p>
          <a:p>
            <a:pPr marL="0" indent="0">
              <a:buNone/>
            </a:pPr>
            <a:endParaRPr lang="en-US" sz="1200" dirty="0"/>
          </a:p>
          <a:p>
            <a:pPr marL="0" indent="0">
              <a:buNone/>
            </a:pPr>
            <a:r>
              <a:rPr lang="en-US" sz="1200" dirty="0"/>
              <a:t>Data Science Process Steps:</a:t>
            </a:r>
          </a:p>
          <a:p>
            <a:pPr>
              <a:buAutoNum type="arabicPeriod"/>
            </a:pPr>
            <a:r>
              <a:rPr lang="en-US" sz="1200" dirty="0"/>
              <a:t>Data Acquisition</a:t>
            </a:r>
          </a:p>
          <a:p>
            <a:pPr>
              <a:buAutoNum type="arabicPeriod"/>
            </a:pPr>
            <a:r>
              <a:rPr lang="en-US" sz="1200" dirty="0"/>
              <a:t>Data Preparation (Feature exploration and engineering)</a:t>
            </a:r>
          </a:p>
          <a:p>
            <a:pPr>
              <a:buAutoNum type="arabicPeriod"/>
            </a:pPr>
            <a:r>
              <a:rPr lang="en-US" sz="1200" dirty="0"/>
              <a:t>Predictive Analytics (Train, test, and RNN)</a:t>
            </a:r>
          </a:p>
          <a:p>
            <a:pPr>
              <a:buAutoNum type="arabicPeriod"/>
            </a:pPr>
            <a:r>
              <a:rPr lang="en-US" sz="1200" dirty="0"/>
              <a:t>Report Analysis Results</a:t>
            </a:r>
          </a:p>
          <a:p>
            <a:pPr>
              <a:buAutoNum type="arabicPeriod"/>
            </a:pPr>
            <a:r>
              <a:rPr lang="en-US" sz="1200" dirty="0"/>
              <a:t>Act or apply results from analysis by connecting results with problem statement</a:t>
            </a:r>
          </a:p>
          <a:p>
            <a:endParaRPr lang="en-US" dirty="0"/>
          </a:p>
        </p:txBody>
      </p:sp>
      <p:sp>
        <p:nvSpPr>
          <p:cNvPr id="4" name="Date Placeholder 3">
            <a:extLst>
              <a:ext uri="{FF2B5EF4-FFF2-40B4-BE49-F238E27FC236}">
                <a16:creationId xmlns:a16="http://schemas.microsoft.com/office/drawing/2014/main" id="{3A1E9173-651E-4F70-BF27-0813CF7AA76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36C23B86-4269-335A-BC52-AA5D1AC8C7BE}"/>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402546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F176-299C-CE3F-210F-BCDB80CAC52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017AC579-003A-F012-3F7A-3C41F999AEE6}"/>
              </a:ext>
            </a:extLst>
          </p:cNvPr>
          <p:cNvSpPr>
            <a:spLocks noGrp="1"/>
          </p:cNvSpPr>
          <p:nvPr>
            <p:ph idx="1"/>
          </p:nvPr>
        </p:nvSpPr>
        <p:spPr/>
        <p:txBody>
          <a:bodyPr/>
          <a:lstStyle/>
          <a:p>
            <a:pPr marL="514350" indent="-514350" algn="ctr">
              <a:buFont typeface="+mj-lt"/>
              <a:buAutoNum type="arabicPeriod"/>
            </a:pPr>
            <a:r>
              <a:rPr lang="en-US" dirty="0"/>
              <a:t>Hierarchy Chart</a:t>
            </a:r>
          </a:p>
        </p:txBody>
      </p:sp>
      <p:sp>
        <p:nvSpPr>
          <p:cNvPr id="4" name="Date Placeholder 3">
            <a:extLst>
              <a:ext uri="{FF2B5EF4-FFF2-40B4-BE49-F238E27FC236}">
                <a16:creationId xmlns:a16="http://schemas.microsoft.com/office/drawing/2014/main" id="{102720DA-23AE-2E1D-2CAD-CEE7130EA1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61D1AA51-E6D9-0EBA-49CD-F2CABE35B8FF}"/>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7" name="TextBox 6">
            <a:extLst>
              <a:ext uri="{FF2B5EF4-FFF2-40B4-BE49-F238E27FC236}">
                <a16:creationId xmlns:a16="http://schemas.microsoft.com/office/drawing/2014/main" id="{131A70B8-EEE0-108C-A7D8-4CA4A75F6B23}"/>
              </a:ext>
            </a:extLst>
          </p:cNvPr>
          <p:cNvSpPr txBox="1"/>
          <p:nvPr/>
        </p:nvSpPr>
        <p:spPr>
          <a:xfrm>
            <a:off x="3173107" y="3673542"/>
            <a:ext cx="1474035"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a:t>[Apple Closing Value] = f(Previous Day’s Closing Value)</a:t>
            </a:r>
          </a:p>
        </p:txBody>
      </p:sp>
      <p:sp>
        <p:nvSpPr>
          <p:cNvPr id="8" name="TextBox 7">
            <a:extLst>
              <a:ext uri="{FF2B5EF4-FFF2-40B4-BE49-F238E27FC236}">
                <a16:creationId xmlns:a16="http://schemas.microsoft.com/office/drawing/2014/main" id="{5E529CF6-8966-2960-3978-BE245532F2A6}"/>
              </a:ext>
            </a:extLst>
          </p:cNvPr>
          <p:cNvSpPr txBox="1"/>
          <p:nvPr/>
        </p:nvSpPr>
        <p:spPr>
          <a:xfrm>
            <a:off x="7431618" y="3673542"/>
            <a:ext cx="1820333"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Main Program (Output: Prediction of Apple Stock Closing Value; Input: Previous Day’s Closing Value</a:t>
            </a:r>
          </a:p>
        </p:txBody>
      </p:sp>
    </p:spTree>
    <p:extLst>
      <p:ext uri="{BB962C8B-B14F-4D97-AF65-F5344CB8AC3E}">
        <p14:creationId xmlns:p14="http://schemas.microsoft.com/office/powerpoint/2010/main" val="67434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C197-66BC-7AB6-09BF-47A0D8CD41CF}"/>
              </a:ext>
            </a:extLst>
          </p:cNvPr>
          <p:cNvSpPr>
            <a:spLocks noGrp="1"/>
          </p:cNvSpPr>
          <p:nvPr>
            <p:ph type="title"/>
          </p:nvPr>
        </p:nvSpPr>
        <p:spPr/>
        <p:txBody>
          <a:bodyPr/>
          <a:lstStyle/>
          <a:p>
            <a:r>
              <a:rPr lang="en-US" dirty="0"/>
              <a:t>Flow Chart</a:t>
            </a:r>
          </a:p>
        </p:txBody>
      </p:sp>
      <p:pic>
        <p:nvPicPr>
          <p:cNvPr id="7" name="Content Placeholder 6">
            <a:extLst>
              <a:ext uri="{FF2B5EF4-FFF2-40B4-BE49-F238E27FC236}">
                <a16:creationId xmlns:a16="http://schemas.microsoft.com/office/drawing/2014/main" id="{525B9A23-FFD4-9184-FED8-B5712EEF98A6}"/>
              </a:ext>
            </a:extLst>
          </p:cNvPr>
          <p:cNvPicPr>
            <a:picLocks noGrp="1" noChangeAspect="1"/>
          </p:cNvPicPr>
          <p:nvPr>
            <p:ph idx="1"/>
          </p:nvPr>
        </p:nvPicPr>
        <p:blipFill>
          <a:blip r:embed="rId2"/>
          <a:stretch>
            <a:fillRect/>
          </a:stretch>
        </p:blipFill>
        <p:spPr>
          <a:xfrm>
            <a:off x="838200" y="1673225"/>
            <a:ext cx="4829175" cy="4351338"/>
          </a:xfrm>
          <a:prstGeom prst="rect">
            <a:avLst/>
          </a:prstGeom>
        </p:spPr>
      </p:pic>
      <p:sp>
        <p:nvSpPr>
          <p:cNvPr id="4" name="Date Placeholder 3">
            <a:extLst>
              <a:ext uri="{FF2B5EF4-FFF2-40B4-BE49-F238E27FC236}">
                <a16:creationId xmlns:a16="http://schemas.microsoft.com/office/drawing/2014/main" id="{D30CD57B-813D-DB05-2E2B-D5FB31F8AA9A}"/>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EB295C49-D4E3-01C8-0C70-37F78750CE85}"/>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9" name="Picture 8">
            <a:extLst>
              <a:ext uri="{FF2B5EF4-FFF2-40B4-BE49-F238E27FC236}">
                <a16:creationId xmlns:a16="http://schemas.microsoft.com/office/drawing/2014/main" id="{90385C22-51FB-377B-FE28-D650E4CE3DC5}"/>
              </a:ext>
            </a:extLst>
          </p:cNvPr>
          <p:cNvPicPr>
            <a:picLocks noChangeAspect="1"/>
          </p:cNvPicPr>
          <p:nvPr/>
        </p:nvPicPr>
        <p:blipFill>
          <a:blip r:embed="rId3"/>
          <a:stretch>
            <a:fillRect/>
          </a:stretch>
        </p:blipFill>
        <p:spPr>
          <a:xfrm>
            <a:off x="5505322" y="1346200"/>
            <a:ext cx="3800313" cy="4678363"/>
          </a:xfrm>
          <a:prstGeom prst="rect">
            <a:avLst/>
          </a:prstGeom>
        </p:spPr>
      </p:pic>
      <p:pic>
        <p:nvPicPr>
          <p:cNvPr id="5" name="Picture 4">
            <a:extLst>
              <a:ext uri="{FF2B5EF4-FFF2-40B4-BE49-F238E27FC236}">
                <a16:creationId xmlns:a16="http://schemas.microsoft.com/office/drawing/2014/main" id="{36CA4806-B1EE-7B2C-64A0-0C5CFA838D5D}"/>
              </a:ext>
            </a:extLst>
          </p:cNvPr>
          <p:cNvPicPr>
            <a:picLocks noChangeAspect="1"/>
          </p:cNvPicPr>
          <p:nvPr/>
        </p:nvPicPr>
        <p:blipFill>
          <a:blip r:embed="rId4"/>
          <a:stretch>
            <a:fillRect/>
          </a:stretch>
        </p:blipFill>
        <p:spPr>
          <a:xfrm>
            <a:off x="8784422" y="2790824"/>
            <a:ext cx="2569378" cy="1552575"/>
          </a:xfrm>
          <a:prstGeom prst="rect">
            <a:avLst/>
          </a:prstGeom>
        </p:spPr>
      </p:pic>
    </p:spTree>
    <p:extLst>
      <p:ext uri="{BB962C8B-B14F-4D97-AF65-F5344CB8AC3E}">
        <p14:creationId xmlns:p14="http://schemas.microsoft.com/office/powerpoint/2010/main" val="214203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62CF-7A5A-51C1-9E2D-737185E1C213}"/>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53002B57-C556-E17E-C4A0-09DA329CA7BB}"/>
              </a:ext>
            </a:extLst>
          </p:cNvPr>
          <p:cNvSpPr>
            <a:spLocks noGrp="1"/>
          </p:cNvSpPr>
          <p:nvPr>
            <p:ph idx="1"/>
          </p:nvPr>
        </p:nvSpPr>
        <p:spPr/>
        <p:txBody>
          <a:bodyPr>
            <a:normAutofit fontScale="85000" lnSpcReduction="20000"/>
          </a:bodyPr>
          <a:lstStyle/>
          <a:p>
            <a:r>
              <a:rPr lang="en-US" dirty="0"/>
              <a:t>Step 1:  Acquire Data</a:t>
            </a:r>
          </a:p>
          <a:p>
            <a:pPr lvl="1"/>
            <a:r>
              <a:rPr lang="en-US" dirty="0"/>
              <a:t>Import Libraries</a:t>
            </a:r>
          </a:p>
          <a:p>
            <a:pPr lvl="2"/>
            <a:r>
              <a:rPr lang="en-US" dirty="0"/>
              <a:t>Pandas, </a:t>
            </a:r>
            <a:r>
              <a:rPr lang="en-US" dirty="0" err="1"/>
              <a:t>Numpy</a:t>
            </a:r>
            <a:r>
              <a:rPr lang="en-US" dirty="0"/>
              <a:t>, Seaborn, Matplotlib, </a:t>
            </a:r>
            <a:r>
              <a:rPr lang="en-US" dirty="0" err="1"/>
              <a:t>yfinance</a:t>
            </a:r>
            <a:r>
              <a:rPr lang="en-US" dirty="0"/>
              <a:t>, </a:t>
            </a:r>
            <a:r>
              <a:rPr lang="en-US" dirty="0" err="1"/>
              <a:t>tensorflow</a:t>
            </a:r>
            <a:r>
              <a:rPr lang="en-US" dirty="0"/>
              <a:t>, </a:t>
            </a:r>
            <a:r>
              <a:rPr lang="en-US" dirty="0" err="1"/>
              <a:t>keras</a:t>
            </a:r>
            <a:r>
              <a:rPr lang="en-US" dirty="0"/>
              <a:t>, </a:t>
            </a:r>
            <a:r>
              <a:rPr lang="en-US" dirty="0" err="1"/>
              <a:t>statsmodels</a:t>
            </a:r>
            <a:endParaRPr lang="en-US" dirty="0"/>
          </a:p>
          <a:p>
            <a:pPr lvl="1"/>
            <a:r>
              <a:rPr lang="en-US" dirty="0"/>
              <a:t>Read in Data</a:t>
            </a:r>
          </a:p>
          <a:p>
            <a:pPr lvl="2"/>
            <a:r>
              <a:rPr lang="en-US" dirty="0"/>
              <a:t>Data=</a:t>
            </a:r>
            <a:r>
              <a:rPr lang="en-US" dirty="0" err="1"/>
              <a:t>yahoo_finance</a:t>
            </a:r>
            <a:endParaRPr lang="en-US" dirty="0"/>
          </a:p>
          <a:p>
            <a:r>
              <a:rPr lang="en-US" dirty="0"/>
              <a:t>Step 2: Prepare Data</a:t>
            </a:r>
          </a:p>
          <a:p>
            <a:pPr lvl="1"/>
            <a:r>
              <a:rPr lang="en-US" dirty="0"/>
              <a:t>Data Information</a:t>
            </a:r>
          </a:p>
          <a:p>
            <a:pPr lvl="2"/>
            <a:r>
              <a:rPr lang="en-US" dirty="0"/>
              <a:t>Data head</a:t>
            </a:r>
          </a:p>
          <a:p>
            <a:pPr lvl="2"/>
            <a:r>
              <a:rPr lang="en-US" dirty="0"/>
              <a:t>Data shape</a:t>
            </a:r>
          </a:p>
          <a:p>
            <a:pPr lvl="2"/>
            <a:r>
              <a:rPr lang="en-US" dirty="0"/>
              <a:t>Null Values</a:t>
            </a:r>
          </a:p>
          <a:p>
            <a:pPr lvl="1"/>
            <a:r>
              <a:rPr lang="en-US" dirty="0"/>
              <a:t>Summary Stats</a:t>
            </a:r>
          </a:p>
          <a:p>
            <a:pPr lvl="2"/>
            <a:r>
              <a:rPr lang="en-US" dirty="0"/>
              <a:t>5 number summaries</a:t>
            </a:r>
          </a:p>
          <a:p>
            <a:pPr lvl="2"/>
            <a:r>
              <a:rPr lang="en-US" dirty="0"/>
              <a:t>Count data</a:t>
            </a:r>
          </a:p>
          <a:p>
            <a:pPr lvl="1"/>
            <a:r>
              <a:rPr lang="en-US" dirty="0"/>
              <a:t>Visualization</a:t>
            </a:r>
          </a:p>
          <a:p>
            <a:pPr lvl="2"/>
            <a:r>
              <a:rPr lang="en-US" dirty="0"/>
              <a:t>Closing Value Over Time, Rolling Average, Rolling Standard Deviation</a:t>
            </a:r>
          </a:p>
        </p:txBody>
      </p:sp>
      <p:sp>
        <p:nvSpPr>
          <p:cNvPr id="4" name="Date Placeholder 3">
            <a:extLst>
              <a:ext uri="{FF2B5EF4-FFF2-40B4-BE49-F238E27FC236}">
                <a16:creationId xmlns:a16="http://schemas.microsoft.com/office/drawing/2014/main" id="{3C4158C2-63C7-E3AA-1FCA-627EEB7C90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0B8E0C5F-363E-8991-CF30-9AA5FEA456F5}"/>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29515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97EE-A2AE-CD72-254E-4C7A9806F46A}"/>
              </a:ext>
            </a:extLst>
          </p:cNvPr>
          <p:cNvSpPr>
            <a:spLocks noGrp="1"/>
          </p:cNvSpPr>
          <p:nvPr>
            <p:ph type="title"/>
          </p:nvPr>
        </p:nvSpPr>
        <p:spPr/>
        <p:txBody>
          <a:bodyPr/>
          <a:lstStyle/>
          <a:p>
            <a:r>
              <a:rPr lang="en-US" dirty="0"/>
              <a:t>Pseudocode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397609-0FB3-F863-7EDA-3349F086569B}"/>
                  </a:ext>
                </a:extLst>
              </p:cNvPr>
              <p:cNvSpPr>
                <a:spLocks noGrp="1"/>
              </p:cNvSpPr>
              <p:nvPr>
                <p:ph idx="1"/>
              </p:nvPr>
            </p:nvSpPr>
            <p:spPr>
              <a:xfrm>
                <a:off x="838200" y="1533525"/>
                <a:ext cx="10515600" cy="4643438"/>
              </a:xfrm>
            </p:spPr>
            <p:txBody>
              <a:bodyPr>
                <a:normAutofit/>
              </a:bodyPr>
              <a:lstStyle/>
              <a:p>
                <a:r>
                  <a:rPr lang="en-US" dirty="0"/>
                  <a:t>Step 3:  Analyze the Data</a:t>
                </a:r>
              </a:p>
              <a:p>
                <a:pPr lvl="1"/>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test_train_split</a:t>
                </a:r>
                <a:r>
                  <a:rPr lang="en-US" dirty="0"/>
                  <a:t>(data, size = .25, </a:t>
                </a:r>
                <a:r>
                  <a:rPr lang="en-US" dirty="0" err="1"/>
                  <a:t>random_state</a:t>
                </a:r>
                <a:r>
                  <a:rPr lang="en-US" dirty="0"/>
                  <a:t> = 3)</a:t>
                </a:r>
              </a:p>
              <a:p>
                <a:pPr lvl="1"/>
                <a:r>
                  <a:rPr lang="en-US" dirty="0"/>
                  <a:t>RNN(</a:t>
                </a:r>
                <a:r>
                  <a:rPr lang="en-US" dirty="0" err="1"/>
                  <a:t>X_train</a:t>
                </a:r>
                <a:r>
                  <a:rPr lang="en-US" dirty="0"/>
                  <a:t>, </a:t>
                </a:r>
                <a:r>
                  <a:rPr lang="en-US" dirty="0" err="1"/>
                  <a:t>y_train</a:t>
                </a:r>
                <a:r>
                  <a:rPr lang="en-US" dirty="0"/>
                  <a:t>)</a:t>
                </a:r>
              </a:p>
              <a:p>
                <a:pPr lvl="1"/>
                <a:r>
                  <a:rPr lang="en-US" dirty="0"/>
                  <a:t>Augmented Dickey-Fuller Test</a:t>
                </a:r>
              </a:p>
              <a:p>
                <a:r>
                  <a:rPr lang="en-US" dirty="0"/>
                  <a:t>Step 4: Report</a:t>
                </a:r>
              </a:p>
              <a:p>
                <a:pPr lvl="1"/>
                <a14:m>
                  <m:oMath xmlns:m="http://schemas.openxmlformats.org/officeDocument/2006/math">
                    <m:r>
                      <m:rPr>
                        <m:sty m:val="p"/>
                      </m:rPr>
                      <a:rPr lang="en-US" b="0" i="0" smtClean="0"/>
                      <m:t>Augmented</m:t>
                    </m:r>
                    <m:r>
                      <a:rPr lang="en-US" b="0" i="0" smtClean="0"/>
                      <m:t> </m:t>
                    </m:r>
                    <m:r>
                      <m:rPr>
                        <m:sty m:val="p"/>
                      </m:rPr>
                      <a:rPr lang="en-US" b="0" i="0" smtClean="0"/>
                      <m:t>Dickey</m:t>
                    </m:r>
                    <m:r>
                      <a:rPr lang="en-US" b="0" i="0" smtClean="0"/>
                      <m:t>−</m:t>
                    </m:r>
                    <m:r>
                      <m:rPr>
                        <m:sty m:val="p"/>
                      </m:rPr>
                      <a:rPr lang="en-US" b="0" i="0" smtClean="0"/>
                      <m:t>Fuller</m:t>
                    </m:r>
                    <m:r>
                      <a:rPr lang="en-US" b="0" i="0" smtClean="0"/>
                      <m:t> </m:t>
                    </m:r>
                    <m:r>
                      <m:rPr>
                        <m:sty m:val="p"/>
                      </m:rPr>
                      <a:rPr lang="en-US" b="0" i="0" smtClean="0"/>
                      <m:t>Test</m:t>
                    </m:r>
                  </m:oMath>
                </a14:m>
                <a:endParaRPr lang="en-US" b="0" dirty="0"/>
              </a:p>
              <a:p>
                <a:pPr lvl="1"/>
                <a:r>
                  <a:rPr lang="en-US" dirty="0"/>
                  <a:t>RMSE</a:t>
                </a:r>
              </a:p>
              <a:p>
                <a:pPr lvl="1"/>
                <a:r>
                  <a:rPr lang="en-US" dirty="0"/>
                  <a:t>Prediction Plot</a:t>
                </a:r>
              </a:p>
            </p:txBody>
          </p:sp>
        </mc:Choice>
        <mc:Fallback>
          <p:sp>
            <p:nvSpPr>
              <p:cNvPr id="3" name="Content Placeholder 2">
                <a:extLst>
                  <a:ext uri="{FF2B5EF4-FFF2-40B4-BE49-F238E27FC236}">
                    <a16:creationId xmlns:a16="http://schemas.microsoft.com/office/drawing/2014/main" id="{7B397609-0FB3-F863-7EDA-3349F086569B}"/>
                  </a:ext>
                </a:extLst>
              </p:cNvPr>
              <p:cNvSpPr>
                <a:spLocks noGrp="1" noRot="1" noChangeAspect="1" noMove="1" noResize="1" noEditPoints="1" noAdjustHandles="1" noChangeArrowheads="1" noChangeShapeType="1" noTextEdit="1"/>
              </p:cNvSpPr>
              <p:nvPr>
                <p:ph idx="1"/>
              </p:nvPr>
            </p:nvSpPr>
            <p:spPr>
              <a:xfrm>
                <a:off x="838200" y="1533525"/>
                <a:ext cx="10515600" cy="4643438"/>
              </a:xfrm>
              <a:blipFill>
                <a:blip r:embed="rId2"/>
                <a:stretch>
                  <a:fillRect l="-1043" t="-223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C179690-AEE0-65DD-C170-0AB8ABEBECDA}"/>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9C4FEAA9-2772-D71E-D6EB-81919B7A85F1}"/>
              </a:ext>
            </a:extLst>
          </p:cNvPr>
          <p:cNvSpPr>
            <a:spLocks noGrp="1"/>
          </p:cNvSpPr>
          <p:nvPr>
            <p:ph type="sldNum" sz="quarter" idx="12"/>
          </p:nvPr>
        </p:nvSpPr>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157697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5743-5F5B-A8F8-5FAB-D98E9D59779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D5616ED7-DC70-35F8-341B-24212BF70398}"/>
              </a:ext>
            </a:extLst>
          </p:cNvPr>
          <p:cNvSpPr>
            <a:spLocks noGrp="1"/>
          </p:cNvSpPr>
          <p:nvPr>
            <p:ph idx="1"/>
          </p:nvPr>
        </p:nvSpPr>
        <p:spPr/>
        <p:txBody>
          <a:bodyPr/>
          <a:lstStyle/>
          <a:p>
            <a:r>
              <a:rPr lang="en-US" dirty="0"/>
              <a:t>Apple Stock Values Were Acquired Through Yahoo Finance</a:t>
            </a:r>
          </a:p>
        </p:txBody>
      </p:sp>
      <p:sp>
        <p:nvSpPr>
          <p:cNvPr id="4" name="Date Placeholder 3">
            <a:extLst>
              <a:ext uri="{FF2B5EF4-FFF2-40B4-BE49-F238E27FC236}">
                <a16:creationId xmlns:a16="http://schemas.microsoft.com/office/drawing/2014/main" id="{2A069FD4-66C8-1938-EC97-DBF8959A4FB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C18C2893-8CE9-2B82-9150-25BEB3EB2AFF}"/>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305036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474</TotalTime>
  <Words>812</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Apple Stock Value Prediction Micro-Project #4 https://github.com/KeithSmith89/ANA500.git</vt:lpstr>
      <vt:lpstr>Problem Statement</vt:lpstr>
      <vt:lpstr>Hypothesis</vt:lpstr>
      <vt:lpstr>Program Design</vt:lpstr>
      <vt:lpstr>Hierarchy Chart</vt:lpstr>
      <vt:lpstr>Flow Chart</vt:lpstr>
      <vt:lpstr>Pseudocode</vt:lpstr>
      <vt:lpstr>Pseudocode</vt:lpstr>
      <vt:lpstr>Acquire</vt:lpstr>
      <vt:lpstr>Prepare</vt:lpstr>
      <vt:lpstr>Prepare</vt:lpstr>
      <vt:lpstr>Prepare (Visualization)</vt:lpstr>
      <vt:lpstr>Predictive Analysis (RNN)</vt:lpstr>
      <vt:lpstr>Report of Analysis Results</vt:lpstr>
      <vt:lpstr>Act: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Micro-Project #1 https://github.com/KeithSmith89/ANA500.git</dc:title>
  <dc:creator>Keith Smith</dc:creator>
  <cp:lastModifiedBy>Keith D. Smith</cp:lastModifiedBy>
  <cp:revision>5</cp:revision>
  <dcterms:created xsi:type="dcterms:W3CDTF">2023-02-06T00:04:20Z</dcterms:created>
  <dcterms:modified xsi:type="dcterms:W3CDTF">2023-02-26T23:46:39Z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