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4"/>
  </p:sldMasterIdLst>
  <p:notesMasterIdLst>
    <p:notesMasterId r:id="rId22"/>
  </p:notesMasterIdLst>
  <p:sldIdLst>
    <p:sldId id="306" r:id="rId5"/>
    <p:sldId id="307" r:id="rId6"/>
    <p:sldId id="308" r:id="rId7"/>
    <p:sldId id="309" r:id="rId8"/>
    <p:sldId id="310" r:id="rId9"/>
    <p:sldId id="311" r:id="rId10"/>
    <p:sldId id="312" r:id="rId11"/>
    <p:sldId id="317" r:id="rId12"/>
    <p:sldId id="313" r:id="rId13"/>
    <p:sldId id="314" r:id="rId14"/>
    <p:sldId id="315" r:id="rId15"/>
    <p:sldId id="316" r:id="rId16"/>
    <p:sldId id="318" r:id="rId17"/>
    <p:sldId id="319" r:id="rId18"/>
    <p:sldId id="320" r:id="rId19"/>
    <p:sldId id="321" r:id="rId20"/>
    <p:sldId id="3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9B3925-B61B-4BF4-86EC-12471385F982}" v="157" dt="2023-02-12T21:36:59.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84967" autoAdjust="0"/>
  </p:normalViewPr>
  <p:slideViewPr>
    <p:cSldViewPr snapToGrid="0">
      <p:cViewPr varScale="1">
        <p:scale>
          <a:sx n="100" d="100"/>
          <a:sy n="100" d="100"/>
        </p:scale>
        <p:origin x="108" y="3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9087-5C0E-5963-7C81-1C6F43B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CED90C-D7C2-672E-471D-0849CC011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5A2BC0-362D-5471-87F5-AD7517A89AD8}"/>
              </a:ext>
            </a:extLst>
          </p:cNvPr>
          <p:cNvSpPr>
            <a:spLocks noGrp="1"/>
          </p:cNvSpPr>
          <p:nvPr>
            <p:ph type="dt" sz="half" idx="10"/>
          </p:nvPr>
        </p:nvSpPr>
        <p:spPr/>
        <p:txBody>
          <a:bodyPr/>
          <a:lstStyle/>
          <a:p>
            <a:fld id="{CD28C161-7DED-44D8-AF09-FA14905D3845}" type="datetimeFigureOut">
              <a:rPr lang="en-US" smtClean="0"/>
              <a:t>2/12/2023</a:t>
            </a:fld>
            <a:endParaRPr lang="en-US"/>
          </a:p>
        </p:txBody>
      </p:sp>
      <p:sp>
        <p:nvSpPr>
          <p:cNvPr id="5" name="Footer Placeholder 4">
            <a:extLst>
              <a:ext uri="{FF2B5EF4-FFF2-40B4-BE49-F238E27FC236}">
                <a16:creationId xmlns:a16="http://schemas.microsoft.com/office/drawing/2014/main" id="{43596BDE-250F-3F67-055E-B9A971023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9A3FE-A70E-0DD5-78DF-A4A7E8D6E1BB}"/>
              </a:ext>
            </a:extLst>
          </p:cNvPr>
          <p:cNvSpPr>
            <a:spLocks noGrp="1"/>
          </p:cNvSpPr>
          <p:nvPr>
            <p:ph type="sldNum" sz="quarter" idx="12"/>
          </p:nvPr>
        </p:nvSpPr>
        <p:spPr/>
        <p:txBody>
          <a:bodyPr/>
          <a:lstStyle/>
          <a:p>
            <a:fld id="{CD8C1332-3FD5-4961-AA73-481AF048DC30}" type="slidenum">
              <a:rPr lang="en-US" smtClean="0"/>
              <a:t>‹#›</a:t>
            </a:fld>
            <a:endParaRPr lang="en-US"/>
          </a:p>
        </p:txBody>
      </p:sp>
    </p:spTree>
    <p:extLst>
      <p:ext uri="{BB962C8B-B14F-4D97-AF65-F5344CB8AC3E}">
        <p14:creationId xmlns:p14="http://schemas.microsoft.com/office/powerpoint/2010/main" val="162459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6D2B-BD71-A100-2872-EB7F69C2C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6E8C4-52A5-CB50-4C66-B402DF7B52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0C79D-764E-C096-E16E-89AF4C809A0D}"/>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CDF28A8E-6DBB-E761-930E-4E762982FB5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BF97956-B72E-6DB6-4503-37EC4D044A03}"/>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5347425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8D98DA-E7F6-1486-36BD-EC192CA37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13CD8B-1858-F849-3B1D-5AFCFE582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A49B6-57B9-3D84-F77C-4809E37C53BF}"/>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3C54BFF6-FB1C-33CA-6861-651A5374D31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4490563-6B34-1652-B1A6-A202A3B1DCC9}"/>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70803626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4000-F763-16C8-EE4E-C30B9C2D6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7A358-08CA-5F8C-FD42-E75AD9D801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3B397-D4D0-B819-418D-B167C057B616}"/>
              </a:ext>
            </a:extLst>
          </p:cNvPr>
          <p:cNvSpPr>
            <a:spLocks noGrp="1"/>
          </p:cNvSpPr>
          <p:nvPr>
            <p:ph type="dt" sz="half" idx="10"/>
          </p:nvPr>
        </p:nvSpPr>
        <p:spPr/>
        <p:txBody>
          <a:bodyPr/>
          <a:lstStyle/>
          <a:p>
            <a:fld id="{CD28C161-7DED-44D8-AF09-FA14905D3845}" type="datetimeFigureOut">
              <a:rPr lang="en-US" smtClean="0"/>
              <a:t>2/12/2023</a:t>
            </a:fld>
            <a:endParaRPr lang="en-US"/>
          </a:p>
        </p:txBody>
      </p:sp>
      <p:sp>
        <p:nvSpPr>
          <p:cNvPr id="5" name="Footer Placeholder 4">
            <a:extLst>
              <a:ext uri="{FF2B5EF4-FFF2-40B4-BE49-F238E27FC236}">
                <a16:creationId xmlns:a16="http://schemas.microsoft.com/office/drawing/2014/main" id="{71D12BCA-F610-E571-C50B-0D6DB3037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8060C-96A0-4151-3FBB-14348BED9254}"/>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271174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CB68-400A-2C48-30AD-6C2310382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2EF820-F33A-AD10-E863-41CE458CF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05873-4DF4-A027-4A75-2BC339D9F4F8}"/>
              </a:ext>
            </a:extLst>
          </p:cNvPr>
          <p:cNvSpPr>
            <a:spLocks noGrp="1"/>
          </p:cNvSpPr>
          <p:nvPr>
            <p:ph type="dt" sz="half" idx="10"/>
          </p:nvPr>
        </p:nvSpPr>
        <p:spPr/>
        <p:txBody>
          <a:bodyPr/>
          <a:lstStyle/>
          <a:p>
            <a:fld id="{CD28C161-7DED-44D8-AF09-FA14905D3845}" type="datetimeFigureOut">
              <a:rPr lang="en-US" smtClean="0"/>
              <a:t>2/12/2023</a:t>
            </a:fld>
            <a:endParaRPr lang="en-US"/>
          </a:p>
        </p:txBody>
      </p:sp>
      <p:sp>
        <p:nvSpPr>
          <p:cNvPr id="5" name="Footer Placeholder 4">
            <a:extLst>
              <a:ext uri="{FF2B5EF4-FFF2-40B4-BE49-F238E27FC236}">
                <a16:creationId xmlns:a16="http://schemas.microsoft.com/office/drawing/2014/main" id="{40CFBFAB-B24B-07FA-04F7-54D84FE99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39504-A474-9A91-9298-69DAEB3B7ED4}"/>
              </a:ext>
            </a:extLst>
          </p:cNvPr>
          <p:cNvSpPr>
            <a:spLocks noGrp="1"/>
          </p:cNvSpPr>
          <p:nvPr>
            <p:ph type="sldNum" sz="quarter" idx="12"/>
          </p:nvPr>
        </p:nvSpPr>
        <p:spPr/>
        <p:txBody>
          <a:bodyPr/>
          <a:lstStyle/>
          <a:p>
            <a:fld id="{CD8C1332-3FD5-4961-AA73-481AF048DC30}" type="slidenum">
              <a:rPr lang="en-US" smtClean="0"/>
              <a:t>‹#›</a:t>
            </a:fld>
            <a:endParaRPr lang="en-US"/>
          </a:p>
        </p:txBody>
      </p:sp>
      <p:sp>
        <p:nvSpPr>
          <p:cNvPr id="7" name="Graphic 12">
            <a:extLst>
              <a:ext uri="{FF2B5EF4-FFF2-40B4-BE49-F238E27FC236}">
                <a16:creationId xmlns:a16="http://schemas.microsoft.com/office/drawing/2014/main" id="{4C0BA9F9-7DDB-F81C-433E-5D71A7B28D12}"/>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8" name="Graphic 13">
            <a:extLst>
              <a:ext uri="{FF2B5EF4-FFF2-40B4-BE49-F238E27FC236}">
                <a16:creationId xmlns:a16="http://schemas.microsoft.com/office/drawing/2014/main" id="{56976F62-AE9F-C720-CE52-72E0FC907F2F}"/>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9" name="Graphic 15">
            <a:extLst>
              <a:ext uri="{FF2B5EF4-FFF2-40B4-BE49-F238E27FC236}">
                <a16:creationId xmlns:a16="http://schemas.microsoft.com/office/drawing/2014/main" id="{3159DBC3-18E6-26ED-A8C1-F936C9C08EAB}"/>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0" name="Graphic 22">
            <a:extLst>
              <a:ext uri="{FF2B5EF4-FFF2-40B4-BE49-F238E27FC236}">
                <a16:creationId xmlns:a16="http://schemas.microsoft.com/office/drawing/2014/main" id="{B939CB50-9FFA-3743-78CE-5B66C3303DB3}"/>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06A618B1-68DA-BFAC-7DBC-17DC5E260500}"/>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2" name="Graphic 23">
            <a:extLst>
              <a:ext uri="{FF2B5EF4-FFF2-40B4-BE49-F238E27FC236}">
                <a16:creationId xmlns:a16="http://schemas.microsoft.com/office/drawing/2014/main" id="{031AA565-F893-4BFB-9FEE-7819D0EE09CA}"/>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40639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6625-E4E5-5F03-B474-29E9DAAD35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082979-FD71-0FC4-4264-3F93F6AE3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EE84E-6AE7-C39B-DC77-E67A5AC5A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A9223-85BF-F8C3-5D9B-995B1023236B}"/>
              </a:ext>
            </a:extLst>
          </p:cNvPr>
          <p:cNvSpPr>
            <a:spLocks noGrp="1"/>
          </p:cNvSpPr>
          <p:nvPr>
            <p:ph type="dt" sz="half" idx="10"/>
          </p:nvPr>
        </p:nvSpPr>
        <p:spPr/>
        <p:txBody>
          <a:bodyPr/>
          <a:lstStyle/>
          <a:p>
            <a:fld id="{CD28C161-7DED-44D8-AF09-FA14905D3845}" type="datetimeFigureOut">
              <a:rPr lang="en-US" smtClean="0"/>
              <a:t>2/12/2023</a:t>
            </a:fld>
            <a:endParaRPr lang="en-US"/>
          </a:p>
        </p:txBody>
      </p:sp>
      <p:sp>
        <p:nvSpPr>
          <p:cNvPr id="6" name="Footer Placeholder 5">
            <a:extLst>
              <a:ext uri="{FF2B5EF4-FFF2-40B4-BE49-F238E27FC236}">
                <a16:creationId xmlns:a16="http://schemas.microsoft.com/office/drawing/2014/main" id="{A83C3EAB-E8C0-4D4E-E25E-BE73DB08C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9A28A-5E8F-522E-50C2-614DDB1A0A0B}"/>
              </a:ext>
            </a:extLst>
          </p:cNvPr>
          <p:cNvSpPr>
            <a:spLocks noGrp="1"/>
          </p:cNvSpPr>
          <p:nvPr>
            <p:ph type="sldNum" sz="quarter" idx="12"/>
          </p:nvPr>
        </p:nvSpPr>
        <p:spPr/>
        <p:txBody>
          <a:bodyPr/>
          <a:lstStyle/>
          <a:p>
            <a:fld id="{CD8C1332-3FD5-4961-AA73-481AF048DC30}" type="slidenum">
              <a:rPr lang="en-US" smtClean="0"/>
              <a:t>‹#›</a:t>
            </a:fld>
            <a:endParaRPr lang="en-US"/>
          </a:p>
        </p:txBody>
      </p:sp>
      <p:sp>
        <p:nvSpPr>
          <p:cNvPr id="8" name="Graphic 15">
            <a:extLst>
              <a:ext uri="{FF2B5EF4-FFF2-40B4-BE49-F238E27FC236}">
                <a16:creationId xmlns:a16="http://schemas.microsoft.com/office/drawing/2014/main" id="{EF8E6525-3D6B-4B33-6420-4736D5144ED3}"/>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9" name="Graphic 16">
            <a:extLst>
              <a:ext uri="{FF2B5EF4-FFF2-40B4-BE49-F238E27FC236}">
                <a16:creationId xmlns:a16="http://schemas.microsoft.com/office/drawing/2014/main" id="{81CC9762-09A8-97F5-6C67-CC07BA83319D}"/>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0" name="Graphic 14">
            <a:extLst>
              <a:ext uri="{FF2B5EF4-FFF2-40B4-BE49-F238E27FC236}">
                <a16:creationId xmlns:a16="http://schemas.microsoft.com/office/drawing/2014/main" id="{13E82F66-8E5D-589E-E006-841DCF5D6E6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5128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BD34-8681-6F81-CB08-B069514B87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24FE91-D70E-6488-871F-0CD1658DA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BE737E-32CB-DA99-4166-DB48EF777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0FB721-EF5F-3D90-4684-539EBFF44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B2F3C-1E69-C507-0FE5-E945552DD4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9D3B45-3F11-CDF2-D238-4BF22779CEA1}"/>
              </a:ext>
            </a:extLst>
          </p:cNvPr>
          <p:cNvSpPr>
            <a:spLocks noGrp="1"/>
          </p:cNvSpPr>
          <p:nvPr>
            <p:ph type="dt" sz="half" idx="10"/>
          </p:nvPr>
        </p:nvSpPr>
        <p:spPr/>
        <p:txBody>
          <a:bodyPr/>
          <a:lstStyle/>
          <a:p>
            <a:fld id="{CD28C161-7DED-44D8-AF09-FA14905D3845}" type="datetimeFigureOut">
              <a:rPr lang="en-US" smtClean="0"/>
              <a:t>2/12/2023</a:t>
            </a:fld>
            <a:endParaRPr lang="en-US"/>
          </a:p>
        </p:txBody>
      </p:sp>
      <p:sp>
        <p:nvSpPr>
          <p:cNvPr id="8" name="Footer Placeholder 7">
            <a:extLst>
              <a:ext uri="{FF2B5EF4-FFF2-40B4-BE49-F238E27FC236}">
                <a16:creationId xmlns:a16="http://schemas.microsoft.com/office/drawing/2014/main" id="{F490DBBB-1A94-779A-BC6D-59EEA49C7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8BAE2-8FEB-4DA2-6A77-918043DFD35D}"/>
              </a:ext>
            </a:extLst>
          </p:cNvPr>
          <p:cNvSpPr>
            <a:spLocks noGrp="1"/>
          </p:cNvSpPr>
          <p:nvPr>
            <p:ph type="sldNum" sz="quarter" idx="12"/>
          </p:nvPr>
        </p:nvSpPr>
        <p:spPr/>
        <p:txBody>
          <a:bodyPr/>
          <a:lstStyle/>
          <a:p>
            <a:fld id="{CD8C1332-3FD5-4961-AA73-481AF048DC30}" type="slidenum">
              <a:rPr lang="en-US" smtClean="0"/>
              <a:t>‹#›</a:t>
            </a:fld>
            <a:endParaRPr lang="en-US"/>
          </a:p>
        </p:txBody>
      </p:sp>
      <p:sp>
        <p:nvSpPr>
          <p:cNvPr id="10" name="Graphic 15">
            <a:extLst>
              <a:ext uri="{FF2B5EF4-FFF2-40B4-BE49-F238E27FC236}">
                <a16:creationId xmlns:a16="http://schemas.microsoft.com/office/drawing/2014/main" id="{2093387D-26A2-4E4E-8259-B1FF6C94ED10}"/>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1" name="Graphic 16">
            <a:extLst>
              <a:ext uri="{FF2B5EF4-FFF2-40B4-BE49-F238E27FC236}">
                <a16:creationId xmlns:a16="http://schemas.microsoft.com/office/drawing/2014/main" id="{E00727D2-4276-F05E-B179-78BEF9E6F7C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Graphic 14">
            <a:extLst>
              <a:ext uri="{FF2B5EF4-FFF2-40B4-BE49-F238E27FC236}">
                <a16:creationId xmlns:a16="http://schemas.microsoft.com/office/drawing/2014/main" id="{7568912E-B944-51A2-4286-CAE86F733C3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52344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4834-6491-D0DE-5F7B-E2BB617C4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6191-7647-16AB-2490-DB4F4B54235F}"/>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ABC6AF1C-C8EC-15AA-D25A-434EFE74029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AACBCDB-B152-C121-7E79-A4CDED3D415A}"/>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501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D803F-32C4-731E-872C-AEFE73CA826A}"/>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3F86759D-D8FF-D6DC-9134-6DEC7BD5CD4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C51B4C8-613C-E75E-8AA2-8F9238A88054}"/>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92103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A477-194F-4811-0518-D9B3A5080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D25725-205E-BCF3-5091-3DD0E7D0C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D6E79E-A34D-E4B8-3945-3653F0722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75FF4-01D2-E133-F36B-B40169A6049F}"/>
              </a:ext>
            </a:extLst>
          </p:cNvPr>
          <p:cNvSpPr>
            <a:spLocks noGrp="1"/>
          </p:cNvSpPr>
          <p:nvPr>
            <p:ph type="dt" sz="half" idx="10"/>
          </p:nvPr>
        </p:nvSpPr>
        <p:spPr/>
        <p:txBody>
          <a:bodyPr/>
          <a:lstStyle/>
          <a:p>
            <a:r>
              <a:rPr lang="en-US"/>
              <a:t>9/3/20XX</a:t>
            </a:r>
            <a:endParaRPr lang="en-US" dirty="0"/>
          </a:p>
        </p:txBody>
      </p:sp>
      <p:sp>
        <p:nvSpPr>
          <p:cNvPr id="6" name="Footer Placeholder 5">
            <a:extLst>
              <a:ext uri="{FF2B5EF4-FFF2-40B4-BE49-F238E27FC236}">
                <a16:creationId xmlns:a16="http://schemas.microsoft.com/office/drawing/2014/main" id="{CB1D0FC8-B63B-AB34-A92D-F11E2FCCEB6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0CEAE64-901F-882E-DA1C-19F786F90A4D}"/>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61553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53DF-213B-AF66-AF69-050066EC2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25731-0EB8-92E8-B6BC-7C4D34BDE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EEFFD3-6658-4D63-BE8F-1EE8A9CF2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9EA8F-5D50-AEDA-9D56-5CFA50579A0F}"/>
              </a:ext>
            </a:extLst>
          </p:cNvPr>
          <p:cNvSpPr>
            <a:spLocks noGrp="1"/>
          </p:cNvSpPr>
          <p:nvPr>
            <p:ph type="dt" sz="half" idx="10"/>
          </p:nvPr>
        </p:nvSpPr>
        <p:spPr/>
        <p:txBody>
          <a:bodyPr/>
          <a:lstStyle/>
          <a:p>
            <a:r>
              <a:rPr lang="en-US"/>
              <a:t>9/3/20XX</a:t>
            </a:r>
            <a:endParaRPr lang="en-US" dirty="0"/>
          </a:p>
        </p:txBody>
      </p:sp>
      <p:sp>
        <p:nvSpPr>
          <p:cNvPr id="6" name="Footer Placeholder 5">
            <a:extLst>
              <a:ext uri="{FF2B5EF4-FFF2-40B4-BE49-F238E27FC236}">
                <a16:creationId xmlns:a16="http://schemas.microsoft.com/office/drawing/2014/main" id="{3D622F4B-9F9A-98A2-A403-7374E71364F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1270B370-EABB-98A0-E3C1-769827C4395D}"/>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0795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CB3D4-2D9C-F7EF-2BBA-31B35A580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76FDCB-DE63-2F7A-CB44-67FCF491E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C0455-0004-59F1-9F8B-9FB14C7A0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9/3/20XX</a:t>
            </a:r>
            <a:endParaRPr lang="en-US" dirty="0"/>
          </a:p>
        </p:txBody>
      </p:sp>
      <p:sp>
        <p:nvSpPr>
          <p:cNvPr id="5" name="Footer Placeholder 4">
            <a:extLst>
              <a:ext uri="{FF2B5EF4-FFF2-40B4-BE49-F238E27FC236}">
                <a16:creationId xmlns:a16="http://schemas.microsoft.com/office/drawing/2014/main" id="{967F292C-81B1-CAF4-DB2B-173189F24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FF2FEC89-3DA2-9A4F-D9FF-00A0126B2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89006370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17" r:id="rId12"/>
    <p:sldLayoutId id="2147483710" r:id="rId13"/>
    <p:sldLayoutId id="2147483713" r:id="rId14"/>
    <p:sldLayoutId id="2147483714" r:id="rId15"/>
    <p:sldLayoutId id="2147483715"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eithSmith89/ANA500.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6457019" cy="2843784"/>
          </a:xfrm>
        </p:spPr>
        <p:txBody>
          <a:bodyPr>
            <a:normAutofit/>
          </a:bodyPr>
          <a:lstStyle/>
          <a:p>
            <a:r>
              <a:rPr lang="en-US" spc="400" dirty="0"/>
              <a:t>Heart Disease Prediction</a:t>
            </a:r>
            <a:br>
              <a:rPr lang="en-US" spc="400" dirty="0"/>
            </a:br>
            <a:r>
              <a:rPr lang="en-US" sz="4000" spc="400" dirty="0"/>
              <a:t>Micro-Project #1</a:t>
            </a:r>
            <a:br>
              <a:rPr lang="en-US" sz="4000" spc="400" dirty="0"/>
            </a:br>
            <a:r>
              <a:rPr lang="en-US" sz="1300" spc="400" dirty="0">
                <a:hlinkClick r:id="rId2"/>
              </a:rPr>
              <a:t>https://github.com/KeithSmith89/ANA500.git</a:t>
            </a:r>
            <a:endParaRPr lang="en-US" sz="13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Keith D. Smith</a:t>
            </a:r>
          </a:p>
          <a:p>
            <a:r>
              <a:rPr lang="en-US" dirty="0"/>
              <a:t>February 12, 2023</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04AA-CE0C-1BF9-9641-E1FEFBFE50CF}"/>
              </a:ext>
            </a:extLst>
          </p:cNvPr>
          <p:cNvSpPr>
            <a:spLocks noGrp="1"/>
          </p:cNvSpPr>
          <p:nvPr>
            <p:ph type="title"/>
          </p:nvPr>
        </p:nvSpPr>
        <p:spPr/>
        <p:txBody>
          <a:bodyPr/>
          <a:lstStyle/>
          <a:p>
            <a:r>
              <a:rPr lang="en-US" dirty="0"/>
              <a:t>Prepare</a:t>
            </a:r>
          </a:p>
        </p:txBody>
      </p:sp>
      <p:pic>
        <p:nvPicPr>
          <p:cNvPr id="8" name="Content Placeholder 7">
            <a:extLst>
              <a:ext uri="{FF2B5EF4-FFF2-40B4-BE49-F238E27FC236}">
                <a16:creationId xmlns:a16="http://schemas.microsoft.com/office/drawing/2014/main" id="{9A163A5E-2008-D140-F9B3-E7823ABDCBF9}"/>
              </a:ext>
            </a:extLst>
          </p:cNvPr>
          <p:cNvPicPr>
            <a:picLocks noGrp="1" noChangeAspect="1"/>
          </p:cNvPicPr>
          <p:nvPr>
            <p:ph idx="1"/>
          </p:nvPr>
        </p:nvPicPr>
        <p:blipFill>
          <a:blip r:embed="rId2"/>
          <a:stretch>
            <a:fillRect/>
          </a:stretch>
        </p:blipFill>
        <p:spPr>
          <a:xfrm>
            <a:off x="658368" y="1396746"/>
            <a:ext cx="10536120" cy="1927479"/>
          </a:xfrm>
        </p:spPr>
      </p:pic>
      <p:sp>
        <p:nvSpPr>
          <p:cNvPr id="4" name="Date Placeholder 3">
            <a:extLst>
              <a:ext uri="{FF2B5EF4-FFF2-40B4-BE49-F238E27FC236}">
                <a16:creationId xmlns:a16="http://schemas.microsoft.com/office/drawing/2014/main" id="{9B4A59C1-07F2-BC96-05A3-0C5313A36180}"/>
              </a:ext>
            </a:extLst>
          </p:cNvPr>
          <p:cNvSpPr>
            <a:spLocks noGrp="1"/>
          </p:cNvSpPr>
          <p:nvPr>
            <p:ph type="dt" sz="half" idx="10"/>
          </p:nvPr>
        </p:nvSpPr>
        <p:spPr/>
        <p:txBody>
          <a:bodyPr/>
          <a:lstStyle/>
          <a:p>
            <a:r>
              <a:rPr lang="en-US" dirty="0"/>
              <a:t>Keith D. Smith</a:t>
            </a:r>
          </a:p>
        </p:txBody>
      </p:sp>
      <p:sp>
        <p:nvSpPr>
          <p:cNvPr id="5" name="Footer Placeholder 4">
            <a:extLst>
              <a:ext uri="{FF2B5EF4-FFF2-40B4-BE49-F238E27FC236}">
                <a16:creationId xmlns:a16="http://schemas.microsoft.com/office/drawing/2014/main" id="{7AC56F47-A26A-B603-5F90-73E47598416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B954739-E268-4B74-4AE8-A278825F648B}"/>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10" name="Picture 9">
            <a:extLst>
              <a:ext uri="{FF2B5EF4-FFF2-40B4-BE49-F238E27FC236}">
                <a16:creationId xmlns:a16="http://schemas.microsoft.com/office/drawing/2014/main" id="{A55823B8-9601-202C-6C52-2FA6C1021C86}"/>
              </a:ext>
            </a:extLst>
          </p:cNvPr>
          <p:cNvPicPr>
            <a:picLocks noChangeAspect="1"/>
          </p:cNvPicPr>
          <p:nvPr/>
        </p:nvPicPr>
        <p:blipFill>
          <a:blip r:embed="rId3"/>
          <a:stretch>
            <a:fillRect/>
          </a:stretch>
        </p:blipFill>
        <p:spPr>
          <a:xfrm>
            <a:off x="436843" y="3407327"/>
            <a:ext cx="9870513" cy="2865920"/>
          </a:xfrm>
          <a:prstGeom prst="rect">
            <a:avLst/>
          </a:prstGeom>
        </p:spPr>
      </p:pic>
    </p:spTree>
    <p:extLst>
      <p:ext uri="{BB962C8B-B14F-4D97-AF65-F5344CB8AC3E}">
        <p14:creationId xmlns:p14="http://schemas.microsoft.com/office/powerpoint/2010/main" val="413115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6997-F4D7-FAB7-2A59-3BF1254FA954}"/>
              </a:ext>
            </a:extLst>
          </p:cNvPr>
          <p:cNvSpPr>
            <a:spLocks noGrp="1"/>
          </p:cNvSpPr>
          <p:nvPr>
            <p:ph type="title"/>
          </p:nvPr>
        </p:nvSpPr>
        <p:spPr/>
        <p:txBody>
          <a:bodyPr/>
          <a:lstStyle/>
          <a:p>
            <a:r>
              <a:rPr lang="en-US" dirty="0"/>
              <a:t>Prepare</a:t>
            </a:r>
          </a:p>
        </p:txBody>
      </p:sp>
      <p:pic>
        <p:nvPicPr>
          <p:cNvPr id="8" name="Content Placeholder 7">
            <a:extLst>
              <a:ext uri="{FF2B5EF4-FFF2-40B4-BE49-F238E27FC236}">
                <a16:creationId xmlns:a16="http://schemas.microsoft.com/office/drawing/2014/main" id="{E721D08E-4619-0EB3-6ED2-A010FB32143B}"/>
              </a:ext>
            </a:extLst>
          </p:cNvPr>
          <p:cNvPicPr>
            <a:picLocks noGrp="1" noChangeAspect="1"/>
          </p:cNvPicPr>
          <p:nvPr>
            <p:ph idx="1"/>
          </p:nvPr>
        </p:nvPicPr>
        <p:blipFill>
          <a:blip r:embed="rId2"/>
          <a:stretch>
            <a:fillRect/>
          </a:stretch>
        </p:blipFill>
        <p:spPr>
          <a:xfrm>
            <a:off x="1218519" y="2462792"/>
            <a:ext cx="9754961" cy="3077004"/>
          </a:xfrm>
        </p:spPr>
      </p:pic>
      <p:sp>
        <p:nvSpPr>
          <p:cNvPr id="4" name="Date Placeholder 3">
            <a:extLst>
              <a:ext uri="{FF2B5EF4-FFF2-40B4-BE49-F238E27FC236}">
                <a16:creationId xmlns:a16="http://schemas.microsoft.com/office/drawing/2014/main" id="{9334C91D-4C2B-5A26-3F34-21E88A870F0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AC1450DC-CB03-DC64-6977-1D884A3CE87E}"/>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396509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4658-A0DB-75E2-7ABF-4194ACADB092}"/>
              </a:ext>
            </a:extLst>
          </p:cNvPr>
          <p:cNvSpPr>
            <a:spLocks noGrp="1"/>
          </p:cNvSpPr>
          <p:nvPr>
            <p:ph type="title"/>
          </p:nvPr>
        </p:nvSpPr>
        <p:spPr>
          <a:xfrm>
            <a:off x="838200" y="365125"/>
            <a:ext cx="10083800" cy="625475"/>
          </a:xfrm>
        </p:spPr>
        <p:txBody>
          <a:bodyPr>
            <a:normAutofit fontScale="90000"/>
          </a:bodyPr>
          <a:lstStyle/>
          <a:p>
            <a:r>
              <a:rPr lang="en-US" dirty="0"/>
              <a:t>Prepare (Visualization)</a:t>
            </a:r>
          </a:p>
        </p:txBody>
      </p:sp>
      <p:pic>
        <p:nvPicPr>
          <p:cNvPr id="7" name="Content Placeholder 6">
            <a:extLst>
              <a:ext uri="{FF2B5EF4-FFF2-40B4-BE49-F238E27FC236}">
                <a16:creationId xmlns:a16="http://schemas.microsoft.com/office/drawing/2014/main" id="{D3B70361-1C71-F832-8958-74926D4AC38B}"/>
              </a:ext>
            </a:extLst>
          </p:cNvPr>
          <p:cNvPicPr>
            <a:picLocks noGrp="1" noChangeAspect="1"/>
          </p:cNvPicPr>
          <p:nvPr>
            <p:ph idx="1"/>
          </p:nvPr>
        </p:nvPicPr>
        <p:blipFill>
          <a:blip r:embed="rId2"/>
          <a:stretch>
            <a:fillRect/>
          </a:stretch>
        </p:blipFill>
        <p:spPr>
          <a:xfrm>
            <a:off x="525679" y="1009298"/>
            <a:ext cx="2539486" cy="1741742"/>
          </a:xfrm>
          <a:prstGeom prst="rect">
            <a:avLst/>
          </a:prstGeom>
        </p:spPr>
      </p:pic>
      <p:sp>
        <p:nvSpPr>
          <p:cNvPr id="6" name="Slide Number Placeholder 5">
            <a:extLst>
              <a:ext uri="{FF2B5EF4-FFF2-40B4-BE49-F238E27FC236}">
                <a16:creationId xmlns:a16="http://schemas.microsoft.com/office/drawing/2014/main" id="{83676F61-00DC-4812-F4EB-C6A31D2CBC99}"/>
              </a:ext>
            </a:extLst>
          </p:cNvPr>
          <p:cNvSpPr>
            <a:spLocks noGrp="1"/>
          </p:cNvSpPr>
          <p:nvPr>
            <p:ph type="sldNum" sz="quarter" idx="12"/>
          </p:nvPr>
        </p:nvSpPr>
        <p:spPr/>
        <p:txBody>
          <a:bodyPr/>
          <a:lstStyle/>
          <a:p>
            <a:fld id="{D8DA9DAA-006C-4F4B-980E-E3DF019B24E2}" type="slidenum">
              <a:rPr lang="en-US" smtClean="0"/>
              <a:pPr/>
              <a:t>12</a:t>
            </a:fld>
            <a:endParaRPr lang="en-US" dirty="0"/>
          </a:p>
        </p:txBody>
      </p:sp>
      <p:pic>
        <p:nvPicPr>
          <p:cNvPr id="9" name="Picture 8">
            <a:extLst>
              <a:ext uri="{FF2B5EF4-FFF2-40B4-BE49-F238E27FC236}">
                <a16:creationId xmlns:a16="http://schemas.microsoft.com/office/drawing/2014/main" id="{2FA208D1-E4BF-1554-1CD6-D11113BF7DD3}"/>
              </a:ext>
            </a:extLst>
          </p:cNvPr>
          <p:cNvPicPr>
            <a:picLocks noChangeAspect="1"/>
          </p:cNvPicPr>
          <p:nvPr/>
        </p:nvPicPr>
        <p:blipFill>
          <a:blip r:embed="rId3"/>
          <a:stretch>
            <a:fillRect/>
          </a:stretch>
        </p:blipFill>
        <p:spPr>
          <a:xfrm>
            <a:off x="3569480" y="1009297"/>
            <a:ext cx="2722582" cy="1724026"/>
          </a:xfrm>
          <a:prstGeom prst="rect">
            <a:avLst/>
          </a:prstGeom>
        </p:spPr>
      </p:pic>
      <p:pic>
        <p:nvPicPr>
          <p:cNvPr id="11" name="Picture 10">
            <a:extLst>
              <a:ext uri="{FF2B5EF4-FFF2-40B4-BE49-F238E27FC236}">
                <a16:creationId xmlns:a16="http://schemas.microsoft.com/office/drawing/2014/main" id="{0DC4BE02-901B-77A4-1C47-6CBD80007566}"/>
              </a:ext>
            </a:extLst>
          </p:cNvPr>
          <p:cNvPicPr>
            <a:picLocks noChangeAspect="1"/>
          </p:cNvPicPr>
          <p:nvPr/>
        </p:nvPicPr>
        <p:blipFill>
          <a:blip r:embed="rId4"/>
          <a:stretch>
            <a:fillRect/>
          </a:stretch>
        </p:blipFill>
        <p:spPr>
          <a:xfrm>
            <a:off x="6057648" y="974892"/>
            <a:ext cx="2552952" cy="1722623"/>
          </a:xfrm>
          <a:prstGeom prst="rect">
            <a:avLst/>
          </a:prstGeom>
        </p:spPr>
      </p:pic>
      <p:pic>
        <p:nvPicPr>
          <p:cNvPr id="13" name="Picture 12">
            <a:extLst>
              <a:ext uri="{FF2B5EF4-FFF2-40B4-BE49-F238E27FC236}">
                <a16:creationId xmlns:a16="http://schemas.microsoft.com/office/drawing/2014/main" id="{23D6003F-B76C-774D-6F0C-A38F896AC493}"/>
              </a:ext>
            </a:extLst>
          </p:cNvPr>
          <p:cNvPicPr>
            <a:picLocks noChangeAspect="1"/>
          </p:cNvPicPr>
          <p:nvPr/>
        </p:nvPicPr>
        <p:blipFill>
          <a:blip r:embed="rId5"/>
          <a:stretch>
            <a:fillRect/>
          </a:stretch>
        </p:blipFill>
        <p:spPr>
          <a:xfrm>
            <a:off x="366235" y="2769738"/>
            <a:ext cx="2927298" cy="1562278"/>
          </a:xfrm>
          <a:prstGeom prst="rect">
            <a:avLst/>
          </a:prstGeom>
        </p:spPr>
      </p:pic>
      <p:pic>
        <p:nvPicPr>
          <p:cNvPr id="15" name="Picture 14">
            <a:extLst>
              <a:ext uri="{FF2B5EF4-FFF2-40B4-BE49-F238E27FC236}">
                <a16:creationId xmlns:a16="http://schemas.microsoft.com/office/drawing/2014/main" id="{73B66A53-F775-E25D-71BB-35CAB021FAD6}"/>
              </a:ext>
            </a:extLst>
          </p:cNvPr>
          <p:cNvPicPr>
            <a:picLocks noChangeAspect="1"/>
          </p:cNvPicPr>
          <p:nvPr/>
        </p:nvPicPr>
        <p:blipFill>
          <a:blip r:embed="rId6"/>
          <a:stretch>
            <a:fillRect/>
          </a:stretch>
        </p:blipFill>
        <p:spPr>
          <a:xfrm>
            <a:off x="3436658" y="2764140"/>
            <a:ext cx="2710452" cy="1562278"/>
          </a:xfrm>
          <a:prstGeom prst="rect">
            <a:avLst/>
          </a:prstGeom>
        </p:spPr>
      </p:pic>
      <p:pic>
        <p:nvPicPr>
          <p:cNvPr id="17" name="Picture 16">
            <a:extLst>
              <a:ext uri="{FF2B5EF4-FFF2-40B4-BE49-F238E27FC236}">
                <a16:creationId xmlns:a16="http://schemas.microsoft.com/office/drawing/2014/main" id="{F2195B93-F402-BAF3-4139-607E54C76137}"/>
              </a:ext>
            </a:extLst>
          </p:cNvPr>
          <p:cNvPicPr>
            <a:picLocks noChangeAspect="1"/>
          </p:cNvPicPr>
          <p:nvPr/>
        </p:nvPicPr>
        <p:blipFill>
          <a:blip r:embed="rId7"/>
          <a:stretch>
            <a:fillRect/>
          </a:stretch>
        </p:blipFill>
        <p:spPr>
          <a:xfrm>
            <a:off x="5880100" y="2697515"/>
            <a:ext cx="2924468" cy="1628903"/>
          </a:xfrm>
          <a:prstGeom prst="rect">
            <a:avLst/>
          </a:prstGeom>
        </p:spPr>
      </p:pic>
      <p:pic>
        <p:nvPicPr>
          <p:cNvPr id="19" name="Picture 18">
            <a:extLst>
              <a:ext uri="{FF2B5EF4-FFF2-40B4-BE49-F238E27FC236}">
                <a16:creationId xmlns:a16="http://schemas.microsoft.com/office/drawing/2014/main" id="{85B29D70-6178-6365-3981-7A2880DBDE04}"/>
              </a:ext>
            </a:extLst>
          </p:cNvPr>
          <p:cNvPicPr>
            <a:picLocks noChangeAspect="1"/>
          </p:cNvPicPr>
          <p:nvPr/>
        </p:nvPicPr>
        <p:blipFill>
          <a:blip r:embed="rId8"/>
          <a:stretch>
            <a:fillRect/>
          </a:stretch>
        </p:blipFill>
        <p:spPr>
          <a:xfrm>
            <a:off x="366235" y="4350714"/>
            <a:ext cx="2995032" cy="1319036"/>
          </a:xfrm>
          <a:prstGeom prst="rect">
            <a:avLst/>
          </a:prstGeom>
        </p:spPr>
      </p:pic>
      <p:pic>
        <p:nvPicPr>
          <p:cNvPr id="21" name="Picture 20">
            <a:extLst>
              <a:ext uri="{FF2B5EF4-FFF2-40B4-BE49-F238E27FC236}">
                <a16:creationId xmlns:a16="http://schemas.microsoft.com/office/drawing/2014/main" id="{DA53302A-3CFD-8725-EEA4-8ECF65EC39DC}"/>
              </a:ext>
            </a:extLst>
          </p:cNvPr>
          <p:cNvPicPr>
            <a:picLocks noChangeAspect="1"/>
          </p:cNvPicPr>
          <p:nvPr/>
        </p:nvPicPr>
        <p:blipFill>
          <a:blip r:embed="rId9"/>
          <a:stretch>
            <a:fillRect/>
          </a:stretch>
        </p:blipFill>
        <p:spPr>
          <a:xfrm>
            <a:off x="3436658" y="4350715"/>
            <a:ext cx="2659342" cy="1319036"/>
          </a:xfrm>
          <a:prstGeom prst="rect">
            <a:avLst/>
          </a:prstGeom>
        </p:spPr>
      </p:pic>
      <p:pic>
        <p:nvPicPr>
          <p:cNvPr id="23" name="Picture 22">
            <a:extLst>
              <a:ext uri="{FF2B5EF4-FFF2-40B4-BE49-F238E27FC236}">
                <a16:creationId xmlns:a16="http://schemas.microsoft.com/office/drawing/2014/main" id="{4D889622-7405-A145-A76D-F6AE33413BCD}"/>
              </a:ext>
            </a:extLst>
          </p:cNvPr>
          <p:cNvPicPr>
            <a:picLocks noChangeAspect="1"/>
          </p:cNvPicPr>
          <p:nvPr/>
        </p:nvPicPr>
        <p:blipFill>
          <a:blip r:embed="rId10"/>
          <a:stretch>
            <a:fillRect/>
          </a:stretch>
        </p:blipFill>
        <p:spPr>
          <a:xfrm>
            <a:off x="5999956" y="4322139"/>
            <a:ext cx="2659342" cy="1347611"/>
          </a:xfrm>
          <a:prstGeom prst="rect">
            <a:avLst/>
          </a:prstGeom>
        </p:spPr>
      </p:pic>
      <p:pic>
        <p:nvPicPr>
          <p:cNvPr id="25" name="Picture 24">
            <a:extLst>
              <a:ext uri="{FF2B5EF4-FFF2-40B4-BE49-F238E27FC236}">
                <a16:creationId xmlns:a16="http://schemas.microsoft.com/office/drawing/2014/main" id="{3AC04F32-B0AE-C639-0B95-308958D6F431}"/>
              </a:ext>
            </a:extLst>
          </p:cNvPr>
          <p:cNvPicPr>
            <a:picLocks noChangeAspect="1"/>
          </p:cNvPicPr>
          <p:nvPr/>
        </p:nvPicPr>
        <p:blipFill>
          <a:blip r:embed="rId11"/>
          <a:stretch>
            <a:fillRect/>
          </a:stretch>
        </p:blipFill>
        <p:spPr>
          <a:xfrm>
            <a:off x="8531461" y="974892"/>
            <a:ext cx="2120972" cy="1724026"/>
          </a:xfrm>
          <a:prstGeom prst="rect">
            <a:avLst/>
          </a:prstGeom>
        </p:spPr>
      </p:pic>
      <p:pic>
        <p:nvPicPr>
          <p:cNvPr id="27" name="Picture 26">
            <a:extLst>
              <a:ext uri="{FF2B5EF4-FFF2-40B4-BE49-F238E27FC236}">
                <a16:creationId xmlns:a16="http://schemas.microsoft.com/office/drawing/2014/main" id="{9A164B5F-2E46-6401-4D66-0D1402EE66E1}"/>
              </a:ext>
            </a:extLst>
          </p:cNvPr>
          <p:cNvPicPr>
            <a:picLocks noChangeAspect="1"/>
          </p:cNvPicPr>
          <p:nvPr/>
        </p:nvPicPr>
        <p:blipFill>
          <a:blip r:embed="rId12"/>
          <a:stretch>
            <a:fillRect/>
          </a:stretch>
        </p:blipFill>
        <p:spPr>
          <a:xfrm>
            <a:off x="8512980" y="2700383"/>
            <a:ext cx="2231219" cy="1536746"/>
          </a:xfrm>
          <a:prstGeom prst="rect">
            <a:avLst/>
          </a:prstGeom>
        </p:spPr>
      </p:pic>
      <p:sp>
        <p:nvSpPr>
          <p:cNvPr id="3" name="TextBox 2">
            <a:extLst>
              <a:ext uri="{FF2B5EF4-FFF2-40B4-BE49-F238E27FC236}">
                <a16:creationId xmlns:a16="http://schemas.microsoft.com/office/drawing/2014/main" id="{B37CF506-5892-6C82-8172-AD40458B860A}"/>
              </a:ext>
            </a:extLst>
          </p:cNvPr>
          <p:cNvSpPr txBox="1"/>
          <p:nvPr/>
        </p:nvSpPr>
        <p:spPr>
          <a:xfrm>
            <a:off x="838200" y="5833533"/>
            <a:ext cx="9905999" cy="830997"/>
          </a:xfrm>
          <a:prstGeom prst="rect">
            <a:avLst/>
          </a:prstGeom>
          <a:noFill/>
        </p:spPr>
        <p:txBody>
          <a:bodyPr wrap="square" rtlCol="0">
            <a:spAutoFit/>
          </a:bodyPr>
          <a:lstStyle/>
          <a:p>
            <a:r>
              <a:rPr lang="en-US" sz="1200" dirty="0"/>
              <a:t>Numerical predictors are represented by boxplots and categorical predictors are represented by bar graphs.  With respect to the boxplots, association can be inferred by examining the center of each group distribution with respect to the other groups.  Large differences imply that there may be an association between that variable and the target.  With respect to the bar graphs, differences can be inferred by comparing each group stratified by the target; differences imply possible association.  Age, Weight, Active, Cholesterol, and Glucose all appear that they may be associated with heart disease.</a:t>
            </a:r>
          </a:p>
        </p:txBody>
      </p:sp>
    </p:spTree>
    <p:extLst>
      <p:ext uri="{BB962C8B-B14F-4D97-AF65-F5344CB8AC3E}">
        <p14:creationId xmlns:p14="http://schemas.microsoft.com/office/powerpoint/2010/main" val="45448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DE53-C47D-3B35-6750-7CD3C2896E70}"/>
              </a:ext>
            </a:extLst>
          </p:cNvPr>
          <p:cNvSpPr>
            <a:spLocks noGrp="1"/>
          </p:cNvSpPr>
          <p:nvPr>
            <p:ph type="title"/>
          </p:nvPr>
        </p:nvSpPr>
        <p:spPr/>
        <p:txBody>
          <a:bodyPr/>
          <a:lstStyle/>
          <a:p>
            <a:r>
              <a:rPr lang="en-US" dirty="0"/>
              <a:t>Predictive Analysis (Logistic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777AEF-0304-DFAC-8894-F088D913E13F}"/>
                  </a:ext>
                </a:extLst>
              </p:cNvPr>
              <p:cNvSpPr>
                <a:spLocks noGrp="1"/>
              </p:cNvSpPr>
              <p:nvPr>
                <p:ph idx="1"/>
              </p:nvPr>
            </p:nvSpPr>
            <p:spPr>
              <a:xfrm>
                <a:off x="838200" y="1847850"/>
                <a:ext cx="10515600" cy="4351338"/>
              </a:xfrm>
            </p:spPr>
            <p:txBody>
              <a:bodyPr/>
              <a:lstStyle/>
              <a:p>
                <a:r>
                  <a:rPr lang="en-US" dirty="0"/>
                  <a:t>Generalization of linear regression via linear to sigmoid function transformation.</a:t>
                </a:r>
              </a:p>
              <a:p>
                <a:r>
                  <a:rPr lang="en-US" dirty="0"/>
                  <a:t>Redline represents in figure below represents decision </a:t>
                </a:r>
                <a:r>
                  <a:rPr lang="en-US" dirty="0" err="1"/>
                  <a:t>boudary</a:t>
                </a:r>
                <a:endParaRPr lang="en-US" dirty="0"/>
              </a:p>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𝑏𝑋</m:t>
                            </m:r>
                          </m:sup>
                        </m:sSup>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𝑏𝑥</m:t>
                            </m:r>
                          </m:sup>
                        </m:sSup>
                      </m:den>
                    </m:f>
                  </m:oMath>
                </a14:m>
                <a:endParaRPr lang="en-US" dirty="0"/>
              </a:p>
            </p:txBody>
          </p:sp>
        </mc:Choice>
        <mc:Fallback>
          <p:sp>
            <p:nvSpPr>
              <p:cNvPr id="3" name="Content Placeholder 2">
                <a:extLst>
                  <a:ext uri="{FF2B5EF4-FFF2-40B4-BE49-F238E27FC236}">
                    <a16:creationId xmlns:a16="http://schemas.microsoft.com/office/drawing/2014/main" id="{D0777AEF-0304-DFAC-8894-F088D913E13F}"/>
                  </a:ext>
                </a:extLst>
              </p:cNvPr>
              <p:cNvSpPr>
                <a:spLocks noGrp="1" noRot="1" noChangeAspect="1" noMove="1" noResize="1" noEditPoints="1" noAdjustHandles="1" noChangeArrowheads="1" noChangeShapeType="1" noTextEdit="1"/>
              </p:cNvSpPr>
              <p:nvPr>
                <p:ph idx="1"/>
              </p:nvPr>
            </p:nvSpPr>
            <p:spPr>
              <a:xfrm>
                <a:off x="838200" y="1847850"/>
                <a:ext cx="10515600" cy="4351338"/>
              </a:xfrm>
              <a:blipFill>
                <a:blip r:embed="rId2"/>
                <a:stretch>
                  <a:fillRect l="-1043" t="-224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11608B1-918E-D0D4-8576-53A634B87B12}"/>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86727E88-8DBE-E9CC-94B2-CDF7E960C1A2}"/>
              </a:ext>
            </a:extLst>
          </p:cNvPr>
          <p:cNvSpPr>
            <a:spLocks noGrp="1"/>
          </p:cNvSpPr>
          <p:nvPr>
            <p:ph type="sldNum" sz="quarter" idx="12"/>
          </p:nvPr>
        </p:nvSpPr>
        <p:spPr/>
        <p:txBody>
          <a:bodyPr/>
          <a:lstStyle/>
          <a:p>
            <a:fld id="{D8DA9DAA-006C-4F4B-980E-E3DF019B24E2}" type="slidenum">
              <a:rPr lang="en-US" smtClean="0"/>
              <a:t>13</a:t>
            </a:fld>
            <a:endParaRPr lang="en-US" dirty="0"/>
          </a:p>
        </p:txBody>
      </p:sp>
      <p:pic>
        <p:nvPicPr>
          <p:cNvPr id="10" name="Picture 9">
            <a:extLst>
              <a:ext uri="{FF2B5EF4-FFF2-40B4-BE49-F238E27FC236}">
                <a16:creationId xmlns:a16="http://schemas.microsoft.com/office/drawing/2014/main" id="{4E297309-C87B-7C1B-CBEC-120554653A1E}"/>
              </a:ext>
            </a:extLst>
          </p:cNvPr>
          <p:cNvPicPr>
            <a:picLocks noChangeAspect="1"/>
          </p:cNvPicPr>
          <p:nvPr/>
        </p:nvPicPr>
        <p:blipFill>
          <a:blip r:embed="rId3"/>
          <a:stretch>
            <a:fillRect/>
          </a:stretch>
        </p:blipFill>
        <p:spPr>
          <a:xfrm>
            <a:off x="4193412" y="3567943"/>
            <a:ext cx="3805176" cy="1806551"/>
          </a:xfrm>
          <a:prstGeom prst="rect">
            <a:avLst/>
          </a:prstGeom>
        </p:spPr>
      </p:pic>
    </p:spTree>
    <p:extLst>
      <p:ext uri="{BB962C8B-B14F-4D97-AF65-F5344CB8AC3E}">
        <p14:creationId xmlns:p14="http://schemas.microsoft.com/office/powerpoint/2010/main" val="25653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59E-09E3-84C0-BA33-AC15B91399D3}"/>
              </a:ext>
            </a:extLst>
          </p:cNvPr>
          <p:cNvSpPr>
            <a:spLocks noGrp="1"/>
          </p:cNvSpPr>
          <p:nvPr>
            <p:ph type="title"/>
          </p:nvPr>
        </p:nvSpPr>
        <p:spPr/>
        <p:txBody>
          <a:bodyPr/>
          <a:lstStyle/>
          <a:p>
            <a:r>
              <a:rPr lang="en-US" dirty="0"/>
              <a:t>Predictive Analysis (Decision Tree)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8E85E0-F756-490F-82C0-D9FD5957E8B6}"/>
                  </a:ext>
                </a:extLst>
              </p:cNvPr>
              <p:cNvSpPr>
                <a:spLocks noGrp="1"/>
              </p:cNvSpPr>
              <p:nvPr>
                <p:ph idx="1"/>
              </p:nvPr>
            </p:nvSpPr>
            <p:spPr/>
            <p:txBody>
              <a:bodyPr/>
              <a:lstStyle/>
              <a:p>
                <a:r>
                  <a:rPr lang="en-US" dirty="0"/>
                  <a:t>Non-parametric learning algorithm</a:t>
                </a:r>
              </a:p>
              <a:p>
                <a:r>
                  <a:rPr lang="en-US" dirty="0"/>
                  <a:t>Each split in the decision tree is determined via Information Gain</a:t>
                </a:r>
              </a:p>
              <a:p>
                <a:pPr lvl="1"/>
                <a14:m>
                  <m:oMath xmlns:m="http://schemas.openxmlformats.org/officeDocument/2006/math">
                    <m:r>
                      <a:rPr lang="en-US" b="0" i="1" smtClean="0">
                        <a:latin typeface="Cambria Math" panose="02040503050406030204" pitchFamily="18" charset="0"/>
                      </a:rPr>
                      <m:t>𝐼𝑛𝑓𝑜𝑟𝑚𝑎𝑡𝑖𝑜𝑛</m:t>
                    </m:r>
                    <m:r>
                      <a:rPr lang="en-US" b="0" i="1" smtClean="0">
                        <a:latin typeface="Cambria Math" panose="02040503050406030204" pitchFamily="18" charset="0"/>
                      </a:rPr>
                      <m:t> </m:t>
                    </m:r>
                    <m:r>
                      <a:rPr lang="en-US" b="0" i="1" smtClean="0">
                        <a:latin typeface="Cambria Math" panose="02040503050406030204" pitchFamily="18" charset="0"/>
                      </a:rPr>
                      <m:t>𝐺𝑎𝑖𝑛</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𝑐𝐸𝐶</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𝑣𝐸𝑣𝑎𝑙𝑢𝑒𝑠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b="0" i="1" smtClean="0">
                                <a:latin typeface="Cambria Math" panose="02040503050406030204" pitchFamily="18" charset="0"/>
                              </a:rPr>
                              <m:t>𝐸𝑛𝑡𝑟𝑜𝑝𝑦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e>
                        </m:nary>
                      </m:e>
                    </m:nary>
                  </m:oMath>
                </a14:m>
                <a:r>
                  <a:rPr lang="en-US" dirty="0"/>
                  <a:t>)</a:t>
                </a:r>
              </a:p>
              <a:p>
                <a:pPr lvl="2"/>
                <a:r>
                  <a:rPr lang="en-US" dirty="0"/>
                  <a:t>S=data set</a:t>
                </a:r>
              </a:p>
              <a:p>
                <a:pPr lvl="2"/>
                <a:r>
                  <a:rPr lang="en-US" dirty="0"/>
                  <a:t>c=classes in set s</a:t>
                </a:r>
              </a:p>
              <a:p>
                <a:pPr lvl="2"/>
                <a:r>
                  <a:rPr lang="en-US" dirty="0"/>
                  <a:t>p(c)= proportion of observations that belong to c</a:t>
                </a:r>
              </a:p>
              <a:p>
                <a:pPr lvl="2"/>
                <a:r>
                  <a:rPr lang="en-US" dirty="0"/>
                  <a:t>a=specific class label</a:t>
                </a:r>
              </a:p>
            </p:txBody>
          </p:sp>
        </mc:Choice>
        <mc:Fallback>
          <p:sp>
            <p:nvSpPr>
              <p:cNvPr id="3" name="Content Placeholder 2">
                <a:extLst>
                  <a:ext uri="{FF2B5EF4-FFF2-40B4-BE49-F238E27FC236}">
                    <a16:creationId xmlns:a16="http://schemas.microsoft.com/office/drawing/2014/main" id="{B38E85E0-F756-490F-82C0-D9FD5957E8B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346846C-D7A5-D65B-C213-5AE9087DB00B}"/>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EBEF115D-3AD7-023D-4D2C-55AE8F9453E0}"/>
              </a:ext>
            </a:extLst>
          </p:cNvPr>
          <p:cNvSpPr>
            <a:spLocks noGrp="1"/>
          </p:cNvSpPr>
          <p:nvPr>
            <p:ph type="sldNum" sz="quarter" idx="12"/>
          </p:nvPr>
        </p:nvSpPr>
        <p:spPr/>
        <p:txBody>
          <a:bodyPr/>
          <a:lstStyle/>
          <a:p>
            <a:fld id="{D8DA9DAA-006C-4F4B-980E-E3DF019B24E2}" type="slidenum">
              <a:rPr lang="en-US" smtClean="0"/>
              <a:t>14</a:t>
            </a:fld>
            <a:endParaRPr lang="en-US" dirty="0"/>
          </a:p>
        </p:txBody>
      </p:sp>
      <p:pic>
        <p:nvPicPr>
          <p:cNvPr id="8" name="Picture 7">
            <a:extLst>
              <a:ext uri="{FF2B5EF4-FFF2-40B4-BE49-F238E27FC236}">
                <a16:creationId xmlns:a16="http://schemas.microsoft.com/office/drawing/2014/main" id="{88F6F54F-616A-84AC-05CD-C5029F9B6712}"/>
              </a:ext>
            </a:extLst>
          </p:cNvPr>
          <p:cNvPicPr>
            <a:picLocks noChangeAspect="1"/>
          </p:cNvPicPr>
          <p:nvPr/>
        </p:nvPicPr>
        <p:blipFill>
          <a:blip r:embed="rId3"/>
          <a:stretch>
            <a:fillRect/>
          </a:stretch>
        </p:blipFill>
        <p:spPr>
          <a:xfrm>
            <a:off x="7230533" y="3966312"/>
            <a:ext cx="4139287" cy="1960355"/>
          </a:xfrm>
          <a:prstGeom prst="rect">
            <a:avLst/>
          </a:prstGeom>
        </p:spPr>
      </p:pic>
    </p:spTree>
    <p:extLst>
      <p:ext uri="{BB962C8B-B14F-4D97-AF65-F5344CB8AC3E}">
        <p14:creationId xmlns:p14="http://schemas.microsoft.com/office/powerpoint/2010/main" val="393163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0AA0-0BBF-7860-B73C-9CE1BF115723}"/>
              </a:ext>
            </a:extLst>
          </p:cNvPr>
          <p:cNvSpPr>
            <a:spLocks noGrp="1"/>
          </p:cNvSpPr>
          <p:nvPr>
            <p:ph type="title"/>
          </p:nvPr>
        </p:nvSpPr>
        <p:spPr/>
        <p:txBody>
          <a:bodyPr/>
          <a:lstStyle/>
          <a:p>
            <a:r>
              <a:rPr lang="en-US" dirty="0"/>
              <a:t>Predictive Analysis (</a:t>
            </a:r>
            <a:r>
              <a:rPr lang="en-US" dirty="0" err="1"/>
              <a:t>XGBoost</a:t>
            </a:r>
            <a:r>
              <a:rPr lang="en-US" dirty="0"/>
              <a:t>)</a:t>
            </a:r>
          </a:p>
        </p:txBody>
      </p:sp>
      <p:sp>
        <p:nvSpPr>
          <p:cNvPr id="3" name="Content Placeholder 2">
            <a:extLst>
              <a:ext uri="{FF2B5EF4-FFF2-40B4-BE49-F238E27FC236}">
                <a16:creationId xmlns:a16="http://schemas.microsoft.com/office/drawing/2014/main" id="{B8C32608-FA0D-26BE-D97B-667B8371351E}"/>
              </a:ext>
            </a:extLst>
          </p:cNvPr>
          <p:cNvSpPr>
            <a:spLocks noGrp="1"/>
          </p:cNvSpPr>
          <p:nvPr>
            <p:ph idx="1"/>
          </p:nvPr>
        </p:nvSpPr>
        <p:spPr/>
        <p:txBody>
          <a:bodyPr/>
          <a:lstStyle/>
          <a:p>
            <a:r>
              <a:rPr lang="en-US" dirty="0"/>
              <a:t>Non parametric learning algorithm</a:t>
            </a:r>
          </a:p>
          <a:p>
            <a:r>
              <a:rPr lang="en-US" dirty="0"/>
              <a:t>Combination of a number of “weak” random forests to generate a strong model.</a:t>
            </a:r>
          </a:p>
          <a:p>
            <a:pPr lvl="1"/>
            <a:r>
              <a:rPr lang="en-US" dirty="0"/>
              <a:t>Gradient descent over objective function</a:t>
            </a:r>
          </a:p>
          <a:p>
            <a:r>
              <a:rPr lang="en-US" dirty="0"/>
              <a:t>Targeted outcomes based on gradient of error</a:t>
            </a:r>
          </a:p>
        </p:txBody>
      </p:sp>
      <p:sp>
        <p:nvSpPr>
          <p:cNvPr id="4" name="Date Placeholder 3">
            <a:extLst>
              <a:ext uri="{FF2B5EF4-FFF2-40B4-BE49-F238E27FC236}">
                <a16:creationId xmlns:a16="http://schemas.microsoft.com/office/drawing/2014/main" id="{7D661CB1-B629-229D-4A07-457F8F3EDB7C}"/>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6554C7E7-EF44-61D4-6121-18185B53164F}"/>
              </a:ext>
            </a:extLst>
          </p:cNvPr>
          <p:cNvSpPr>
            <a:spLocks noGrp="1"/>
          </p:cNvSpPr>
          <p:nvPr>
            <p:ph type="sldNum" sz="quarter" idx="12"/>
          </p:nvPr>
        </p:nvSpPr>
        <p:spPr/>
        <p:txBody>
          <a:bodyPr/>
          <a:lstStyle/>
          <a:p>
            <a:fld id="{D8DA9DAA-006C-4F4B-980E-E3DF019B24E2}" type="slidenum">
              <a:rPr lang="en-US" smtClean="0"/>
              <a:t>15</a:t>
            </a:fld>
            <a:endParaRPr lang="en-US" dirty="0"/>
          </a:p>
        </p:txBody>
      </p:sp>
      <p:pic>
        <p:nvPicPr>
          <p:cNvPr id="8" name="Picture 7">
            <a:extLst>
              <a:ext uri="{FF2B5EF4-FFF2-40B4-BE49-F238E27FC236}">
                <a16:creationId xmlns:a16="http://schemas.microsoft.com/office/drawing/2014/main" id="{C0D9F64C-2866-3C7C-271A-10F044C8FF6B}"/>
              </a:ext>
            </a:extLst>
          </p:cNvPr>
          <p:cNvPicPr>
            <a:picLocks noChangeAspect="1"/>
          </p:cNvPicPr>
          <p:nvPr/>
        </p:nvPicPr>
        <p:blipFill>
          <a:blip r:embed="rId2"/>
          <a:stretch>
            <a:fillRect/>
          </a:stretch>
        </p:blipFill>
        <p:spPr>
          <a:xfrm>
            <a:off x="4343400" y="4220317"/>
            <a:ext cx="3317923" cy="1794504"/>
          </a:xfrm>
          <a:prstGeom prst="rect">
            <a:avLst/>
          </a:prstGeom>
        </p:spPr>
      </p:pic>
    </p:spTree>
    <p:extLst>
      <p:ext uri="{BB962C8B-B14F-4D97-AF65-F5344CB8AC3E}">
        <p14:creationId xmlns:p14="http://schemas.microsoft.com/office/powerpoint/2010/main" val="350744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D91E-905E-B665-4C3F-A2F2FC3F0AC3}"/>
              </a:ext>
            </a:extLst>
          </p:cNvPr>
          <p:cNvSpPr>
            <a:spLocks noGrp="1"/>
          </p:cNvSpPr>
          <p:nvPr>
            <p:ph type="title"/>
          </p:nvPr>
        </p:nvSpPr>
        <p:spPr/>
        <p:txBody>
          <a:bodyPr/>
          <a:lstStyle/>
          <a:p>
            <a:r>
              <a:rPr lang="en-US" dirty="0"/>
              <a:t>Report of Analysis Results</a:t>
            </a:r>
          </a:p>
        </p:txBody>
      </p:sp>
      <p:graphicFrame>
        <p:nvGraphicFramePr>
          <p:cNvPr id="8" name="Table 8">
            <a:extLst>
              <a:ext uri="{FF2B5EF4-FFF2-40B4-BE49-F238E27FC236}">
                <a16:creationId xmlns:a16="http://schemas.microsoft.com/office/drawing/2014/main" id="{D2AB10CB-D56A-6970-5DC1-A46F0EBE7AC6}"/>
              </a:ext>
            </a:extLst>
          </p:cNvPr>
          <p:cNvGraphicFramePr>
            <a:graphicFrameLocks noGrp="1"/>
          </p:cNvGraphicFramePr>
          <p:nvPr>
            <p:ph idx="1"/>
            <p:extLst>
              <p:ext uri="{D42A27DB-BD31-4B8C-83A1-F6EECF244321}">
                <p14:modId xmlns:p14="http://schemas.microsoft.com/office/powerpoint/2010/main" val="1837920186"/>
              </p:ext>
            </p:extLst>
          </p:nvPr>
        </p:nvGraphicFramePr>
        <p:xfrm>
          <a:off x="914400" y="3586691"/>
          <a:ext cx="4724400" cy="2434966"/>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598289300"/>
                    </a:ext>
                  </a:extLst>
                </a:gridCol>
                <a:gridCol w="1574800">
                  <a:extLst>
                    <a:ext uri="{9D8B030D-6E8A-4147-A177-3AD203B41FA5}">
                      <a16:colId xmlns:a16="http://schemas.microsoft.com/office/drawing/2014/main" val="669852619"/>
                    </a:ext>
                  </a:extLst>
                </a:gridCol>
                <a:gridCol w="1574800">
                  <a:extLst>
                    <a:ext uri="{9D8B030D-6E8A-4147-A177-3AD203B41FA5}">
                      <a16:colId xmlns:a16="http://schemas.microsoft.com/office/drawing/2014/main" val="1780460368"/>
                    </a:ext>
                  </a:extLst>
                </a:gridCol>
              </a:tblGrid>
              <a:tr h="453766">
                <a:tc>
                  <a:txBody>
                    <a:bodyPr/>
                    <a:lstStyle/>
                    <a:p>
                      <a:r>
                        <a:rPr lang="en-US" sz="1400" dirty="0"/>
                        <a:t>Model</a:t>
                      </a:r>
                    </a:p>
                  </a:txBody>
                  <a:tcPr/>
                </a:tc>
                <a:tc>
                  <a:txBody>
                    <a:bodyPr/>
                    <a:lstStyle/>
                    <a:p>
                      <a:r>
                        <a:rPr lang="en-US" sz="1400" dirty="0"/>
                        <a:t>Accuracy Statistic</a:t>
                      </a:r>
                    </a:p>
                  </a:txBody>
                  <a:tcPr/>
                </a:tc>
                <a:tc>
                  <a:txBody>
                    <a:bodyPr/>
                    <a:lstStyle/>
                    <a:p>
                      <a:r>
                        <a:rPr lang="en-US" sz="1400" dirty="0"/>
                        <a:t>Comments</a:t>
                      </a:r>
                    </a:p>
                  </a:txBody>
                  <a:tcPr/>
                </a:tc>
                <a:extLst>
                  <a:ext uri="{0D108BD9-81ED-4DB2-BD59-A6C34878D82A}">
                    <a16:rowId xmlns:a16="http://schemas.microsoft.com/office/drawing/2014/main" val="1947572480"/>
                  </a:ext>
                </a:extLst>
              </a:tr>
              <a:tr h="383203">
                <a:tc>
                  <a:txBody>
                    <a:bodyPr/>
                    <a:lstStyle/>
                    <a:p>
                      <a:r>
                        <a:rPr lang="en-US" sz="1400" dirty="0"/>
                        <a:t>Logistic Regression</a:t>
                      </a:r>
                    </a:p>
                  </a:txBody>
                  <a:tcPr/>
                </a:tc>
                <a:tc>
                  <a:txBody>
                    <a:bodyPr/>
                    <a:lstStyle/>
                    <a:p>
                      <a:r>
                        <a:rPr lang="en-US" sz="1400" dirty="0"/>
                        <a:t>0.73</a:t>
                      </a:r>
                    </a:p>
                  </a:txBody>
                  <a:tcPr/>
                </a:tc>
                <a:tc>
                  <a:txBody>
                    <a:bodyPr/>
                    <a:lstStyle/>
                    <a:p>
                      <a:r>
                        <a:rPr lang="en-US" sz="1400" dirty="0"/>
                        <a:t>Not Computationally Expensive</a:t>
                      </a:r>
                    </a:p>
                  </a:txBody>
                  <a:tcPr/>
                </a:tc>
                <a:extLst>
                  <a:ext uri="{0D108BD9-81ED-4DB2-BD59-A6C34878D82A}">
                    <a16:rowId xmlns:a16="http://schemas.microsoft.com/office/drawing/2014/main" val="3876604966"/>
                  </a:ext>
                </a:extLst>
              </a:tr>
              <a:tr h="383203">
                <a:tc>
                  <a:txBody>
                    <a:bodyPr/>
                    <a:lstStyle/>
                    <a:p>
                      <a:r>
                        <a:rPr lang="en-US" sz="1400" dirty="0"/>
                        <a:t>Decision Tree</a:t>
                      </a:r>
                    </a:p>
                  </a:txBody>
                  <a:tcPr/>
                </a:tc>
                <a:tc>
                  <a:txBody>
                    <a:bodyPr/>
                    <a:lstStyle/>
                    <a:p>
                      <a:r>
                        <a:rPr lang="en-US" sz="1400" dirty="0"/>
                        <a:t>0.74</a:t>
                      </a:r>
                    </a:p>
                  </a:txBody>
                  <a:tcPr/>
                </a:tc>
                <a:tc>
                  <a:txBody>
                    <a:bodyPr/>
                    <a:lstStyle/>
                    <a:p>
                      <a:r>
                        <a:rPr lang="en-US" sz="1400" dirty="0"/>
                        <a:t>Computationally Expensive</a:t>
                      </a:r>
                    </a:p>
                  </a:txBody>
                  <a:tcPr/>
                </a:tc>
                <a:extLst>
                  <a:ext uri="{0D108BD9-81ED-4DB2-BD59-A6C34878D82A}">
                    <a16:rowId xmlns:a16="http://schemas.microsoft.com/office/drawing/2014/main" val="2932366254"/>
                  </a:ext>
                </a:extLst>
              </a:tr>
              <a:tr h="383203">
                <a:tc>
                  <a:txBody>
                    <a:bodyPr/>
                    <a:lstStyle/>
                    <a:p>
                      <a:r>
                        <a:rPr lang="en-US" sz="1400" dirty="0" err="1"/>
                        <a:t>XGBoost</a:t>
                      </a:r>
                      <a:endParaRPr lang="en-US" sz="1400" dirty="0"/>
                    </a:p>
                  </a:txBody>
                  <a:tcPr/>
                </a:tc>
                <a:tc>
                  <a:txBody>
                    <a:bodyPr/>
                    <a:lstStyle/>
                    <a:p>
                      <a:r>
                        <a:rPr lang="en-US" sz="1400" dirty="0"/>
                        <a:t>0.74</a:t>
                      </a:r>
                    </a:p>
                  </a:txBody>
                  <a:tcPr/>
                </a:tc>
                <a:tc>
                  <a:txBody>
                    <a:bodyPr/>
                    <a:lstStyle/>
                    <a:p>
                      <a:r>
                        <a:rPr lang="en-US" sz="1400" dirty="0"/>
                        <a:t>Not Computationally Expensive</a:t>
                      </a:r>
                    </a:p>
                  </a:txBody>
                  <a:tcPr/>
                </a:tc>
                <a:extLst>
                  <a:ext uri="{0D108BD9-81ED-4DB2-BD59-A6C34878D82A}">
                    <a16:rowId xmlns:a16="http://schemas.microsoft.com/office/drawing/2014/main" val="1348518773"/>
                  </a:ext>
                </a:extLst>
              </a:tr>
            </a:tbl>
          </a:graphicData>
        </a:graphic>
      </p:graphicFrame>
      <p:sp>
        <p:nvSpPr>
          <p:cNvPr id="4" name="Date Placeholder 3">
            <a:extLst>
              <a:ext uri="{FF2B5EF4-FFF2-40B4-BE49-F238E27FC236}">
                <a16:creationId xmlns:a16="http://schemas.microsoft.com/office/drawing/2014/main" id="{4EDC3A4C-89D8-2A75-8007-33A8E7227F60}"/>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F762C4F5-08C6-6ABE-B906-188FE0FAA994}"/>
              </a:ext>
            </a:extLst>
          </p:cNvPr>
          <p:cNvSpPr>
            <a:spLocks noGrp="1"/>
          </p:cNvSpPr>
          <p:nvPr>
            <p:ph type="sldNum" sz="quarter" idx="12"/>
          </p:nvPr>
        </p:nvSpPr>
        <p:spPr/>
        <p:txBody>
          <a:bodyPr/>
          <a:lstStyle/>
          <a:p>
            <a:fld id="{D8DA9DAA-006C-4F4B-980E-E3DF019B24E2}" type="slidenum">
              <a:rPr lang="en-US" smtClean="0"/>
              <a:t>16</a:t>
            </a:fld>
            <a:endParaRPr lang="en-US" dirty="0"/>
          </a:p>
        </p:txBody>
      </p:sp>
      <p:pic>
        <p:nvPicPr>
          <p:cNvPr id="10" name="Picture 9">
            <a:extLst>
              <a:ext uri="{FF2B5EF4-FFF2-40B4-BE49-F238E27FC236}">
                <a16:creationId xmlns:a16="http://schemas.microsoft.com/office/drawing/2014/main" id="{929C973E-6695-FBAD-CFF3-18748EC68CF6}"/>
              </a:ext>
            </a:extLst>
          </p:cNvPr>
          <p:cNvPicPr>
            <a:picLocks noChangeAspect="1"/>
          </p:cNvPicPr>
          <p:nvPr/>
        </p:nvPicPr>
        <p:blipFill>
          <a:blip r:embed="rId2"/>
          <a:stretch>
            <a:fillRect/>
          </a:stretch>
        </p:blipFill>
        <p:spPr>
          <a:xfrm>
            <a:off x="8686800" y="1151725"/>
            <a:ext cx="2590800" cy="1788602"/>
          </a:xfrm>
          <a:prstGeom prst="rect">
            <a:avLst/>
          </a:prstGeom>
        </p:spPr>
      </p:pic>
      <p:pic>
        <p:nvPicPr>
          <p:cNvPr id="12" name="Picture 11">
            <a:extLst>
              <a:ext uri="{FF2B5EF4-FFF2-40B4-BE49-F238E27FC236}">
                <a16:creationId xmlns:a16="http://schemas.microsoft.com/office/drawing/2014/main" id="{DE29D125-EC00-A735-EFBD-59FBDE588FC2}"/>
              </a:ext>
            </a:extLst>
          </p:cNvPr>
          <p:cNvPicPr>
            <a:picLocks noChangeAspect="1"/>
          </p:cNvPicPr>
          <p:nvPr/>
        </p:nvPicPr>
        <p:blipFill>
          <a:blip r:embed="rId3"/>
          <a:stretch>
            <a:fillRect/>
          </a:stretch>
        </p:blipFill>
        <p:spPr>
          <a:xfrm>
            <a:off x="8610600" y="3131355"/>
            <a:ext cx="2707832" cy="1559178"/>
          </a:xfrm>
          <a:prstGeom prst="rect">
            <a:avLst/>
          </a:prstGeom>
        </p:spPr>
      </p:pic>
      <p:pic>
        <p:nvPicPr>
          <p:cNvPr id="14" name="Picture 13">
            <a:extLst>
              <a:ext uri="{FF2B5EF4-FFF2-40B4-BE49-F238E27FC236}">
                <a16:creationId xmlns:a16="http://schemas.microsoft.com/office/drawing/2014/main" id="{A47F01D0-42FE-D4DF-569D-AA7548B36B63}"/>
              </a:ext>
            </a:extLst>
          </p:cNvPr>
          <p:cNvPicPr>
            <a:picLocks noChangeAspect="1"/>
          </p:cNvPicPr>
          <p:nvPr/>
        </p:nvPicPr>
        <p:blipFill>
          <a:blip r:embed="rId4"/>
          <a:stretch>
            <a:fillRect/>
          </a:stretch>
        </p:blipFill>
        <p:spPr>
          <a:xfrm>
            <a:off x="8686800" y="4768664"/>
            <a:ext cx="2631632" cy="1737870"/>
          </a:xfrm>
          <a:prstGeom prst="rect">
            <a:avLst/>
          </a:prstGeom>
        </p:spPr>
      </p:pic>
      <p:sp>
        <p:nvSpPr>
          <p:cNvPr id="15" name="TextBox 14">
            <a:extLst>
              <a:ext uri="{FF2B5EF4-FFF2-40B4-BE49-F238E27FC236}">
                <a16:creationId xmlns:a16="http://schemas.microsoft.com/office/drawing/2014/main" id="{A66F5A82-8845-4D2F-32DF-BA58D6233DC8}"/>
              </a:ext>
            </a:extLst>
          </p:cNvPr>
          <p:cNvSpPr txBox="1"/>
          <p:nvPr/>
        </p:nvSpPr>
        <p:spPr>
          <a:xfrm>
            <a:off x="914400" y="1625600"/>
            <a:ext cx="5511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null hypothesis can be rejected in favor of the alternate</a:t>
            </a:r>
          </a:p>
          <a:p>
            <a:pPr marL="742950" lvl="1" indent="-285750">
              <a:buFont typeface="Arial" panose="020B0604020202020204" pitchFamily="34" charset="0"/>
              <a:buChar char="•"/>
            </a:pPr>
            <a:r>
              <a:rPr lang="en-US" dirty="0"/>
              <a:t>The predictors do have an association with the presence of heart disease</a:t>
            </a:r>
          </a:p>
          <a:p>
            <a:pPr marL="285750" indent="-285750">
              <a:buFont typeface="Arial" panose="020B0604020202020204" pitchFamily="34" charset="0"/>
              <a:buChar char="•"/>
            </a:pPr>
            <a:r>
              <a:rPr lang="en-US" dirty="0" err="1"/>
              <a:t>XGBoost</a:t>
            </a:r>
            <a:r>
              <a:rPr lang="en-US" dirty="0"/>
              <a:t> algorithm is the most accurate and least computationally expensive</a:t>
            </a:r>
          </a:p>
        </p:txBody>
      </p:sp>
    </p:spTree>
    <p:extLst>
      <p:ext uri="{BB962C8B-B14F-4D97-AF65-F5344CB8AC3E}">
        <p14:creationId xmlns:p14="http://schemas.microsoft.com/office/powerpoint/2010/main" val="77866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477A-D610-BDFD-9FFA-153B3139006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37DCC75-25EC-4F9B-C2FD-0650A1549A67}"/>
              </a:ext>
            </a:extLst>
          </p:cNvPr>
          <p:cNvSpPr>
            <a:spLocks noGrp="1"/>
          </p:cNvSpPr>
          <p:nvPr>
            <p:ph idx="1"/>
          </p:nvPr>
        </p:nvSpPr>
        <p:spPr/>
        <p:txBody>
          <a:bodyPr>
            <a:normAutofit fontScale="62500" lnSpcReduction="20000"/>
          </a:bodyPr>
          <a:lstStyle/>
          <a:p>
            <a:pPr marL="457200" indent="-457200">
              <a:lnSpc>
                <a:spcPct val="200000"/>
              </a:lnSpc>
            </a:pPr>
            <a:r>
              <a:rPr lang="en-US" sz="1800" i="1" dirty="0">
                <a:effectLst/>
                <a:latin typeface="Times New Roman" panose="02020603050405020304" pitchFamily="18" charset="0"/>
              </a:rPr>
              <a:t>Classification: ROC Curve and AUC  |  Machine Learning  |</a:t>
            </a:r>
            <a:r>
              <a:rPr lang="en-US" sz="1800" dirty="0">
                <a:effectLst/>
                <a:latin typeface="Times New Roman" panose="02020603050405020304" pitchFamily="18" charset="0"/>
              </a:rPr>
              <a:t>. (n.d.). Google Developers. https://developers.google.com/machine-learning/crash-course/classification/roc-and-auc</a:t>
            </a:r>
          </a:p>
          <a:p>
            <a:pPr marL="457200" indent="-457200">
              <a:lnSpc>
                <a:spcPct val="200000"/>
              </a:lnSpc>
            </a:pPr>
            <a:r>
              <a:rPr lang="en-US" sz="1800" dirty="0" err="1">
                <a:effectLst/>
                <a:latin typeface="Times New Roman" panose="02020603050405020304" pitchFamily="18" charset="0"/>
              </a:rPr>
              <a:t>GeeksforGeeks</a:t>
            </a:r>
            <a:r>
              <a:rPr lang="en-US" sz="1800" dirty="0">
                <a:effectLst/>
                <a:latin typeface="Times New Roman" panose="02020603050405020304" pitchFamily="18" charset="0"/>
              </a:rPr>
              <a:t>. (2023a, January 10). </a:t>
            </a:r>
            <a:r>
              <a:rPr lang="en-US" sz="1800" i="1" dirty="0">
                <a:effectLst/>
                <a:latin typeface="Times New Roman" panose="02020603050405020304" pitchFamily="18" charset="0"/>
              </a:rPr>
              <a:t>Decision Tree</a:t>
            </a:r>
            <a:r>
              <a:rPr lang="en-US" sz="1800" dirty="0">
                <a:effectLst/>
                <a:latin typeface="Times New Roman" panose="02020603050405020304" pitchFamily="18" charset="0"/>
              </a:rPr>
              <a:t>. https://www.geeksforgeeks.org/decision-tree/</a:t>
            </a:r>
          </a:p>
          <a:p>
            <a:pPr marL="457200" indent="-457200">
              <a:lnSpc>
                <a:spcPct val="200000"/>
              </a:lnSpc>
            </a:pPr>
            <a:r>
              <a:rPr lang="en-US" sz="1800" dirty="0" err="1">
                <a:effectLst/>
                <a:latin typeface="Times New Roman" panose="02020603050405020304" pitchFamily="18" charset="0"/>
              </a:rPr>
              <a:t>GeeksforGeeks</a:t>
            </a:r>
            <a:r>
              <a:rPr lang="en-US" sz="1800" dirty="0">
                <a:effectLst/>
                <a:latin typeface="Times New Roman" panose="02020603050405020304" pitchFamily="18" charset="0"/>
              </a:rPr>
              <a:t>. (2023b, February 6). </a:t>
            </a:r>
            <a:r>
              <a:rPr lang="en-US" sz="1800" i="1" dirty="0" err="1">
                <a:effectLst/>
                <a:latin typeface="Times New Roman" panose="02020603050405020304" pitchFamily="18" charset="0"/>
              </a:rPr>
              <a:t>XGBoost</a:t>
            </a:r>
            <a:r>
              <a:rPr lang="en-US" sz="1800" dirty="0">
                <a:effectLst/>
                <a:latin typeface="Times New Roman" panose="02020603050405020304" pitchFamily="18" charset="0"/>
              </a:rPr>
              <a:t>. https://www.geeksforgeeks.org/xgboost/</a:t>
            </a:r>
          </a:p>
          <a:p>
            <a:pPr marL="457200" indent="-457200">
              <a:lnSpc>
                <a:spcPct val="200000"/>
              </a:lnSpc>
            </a:pPr>
            <a:r>
              <a:rPr lang="en-US" sz="1800" i="1" dirty="0" err="1">
                <a:effectLst/>
                <a:latin typeface="Times New Roman" panose="02020603050405020304" pitchFamily="18" charset="0"/>
              </a:rPr>
              <a:t>sklearn.model_selection.GridSearchCV</a:t>
            </a:r>
            <a:r>
              <a:rPr lang="en-US" sz="1800" dirty="0">
                <a:effectLst/>
                <a:latin typeface="Times New Roman" panose="02020603050405020304" pitchFamily="18" charset="0"/>
              </a:rPr>
              <a:t>. (n.d.). Scikit-learn. https://scikit-learn.org/stable/modules/generated/sklearn.model_selection.GridSearchCV.html</a:t>
            </a:r>
          </a:p>
          <a:p>
            <a:pPr marL="457200" indent="-457200">
              <a:lnSpc>
                <a:spcPct val="200000"/>
              </a:lnSpc>
            </a:pPr>
            <a:r>
              <a:rPr lang="en-US" sz="1800" i="1" dirty="0" err="1">
                <a:effectLst/>
                <a:latin typeface="Times New Roman" panose="02020603050405020304" pitchFamily="18" charset="0"/>
              </a:rPr>
              <a:t>sklearn.preprocessing.StandardScaler</a:t>
            </a:r>
            <a:r>
              <a:rPr lang="en-US" sz="1800" dirty="0">
                <a:effectLst/>
                <a:latin typeface="Times New Roman" panose="02020603050405020304" pitchFamily="18" charset="0"/>
              </a:rPr>
              <a:t>. (n.d.). Scikit-learn. https://scikit-learn.org/stable/modules/generated/sklearn.preprocessing.StandardScaler.html</a:t>
            </a:r>
          </a:p>
          <a:p>
            <a:pPr marL="457200" indent="-457200">
              <a:lnSpc>
                <a:spcPct val="200000"/>
              </a:lnSpc>
            </a:pPr>
            <a:r>
              <a:rPr lang="en-US" sz="1800" i="1" dirty="0">
                <a:effectLst/>
                <a:latin typeface="Times New Roman" panose="02020603050405020304" pitchFamily="18" charset="0"/>
              </a:rPr>
              <a:t>What is a Decision Tree | IBM</a:t>
            </a:r>
            <a:r>
              <a:rPr lang="en-US" sz="1800" dirty="0">
                <a:effectLst/>
                <a:latin typeface="Times New Roman" panose="02020603050405020304" pitchFamily="18" charset="0"/>
              </a:rPr>
              <a:t>. (n.d.). https://www.ibm.com/topics/decision-trees</a:t>
            </a:r>
          </a:p>
          <a:p>
            <a:pPr marL="457200" indent="-457200">
              <a:lnSpc>
                <a:spcPct val="200000"/>
              </a:lnSpc>
            </a:pPr>
            <a:r>
              <a:rPr lang="en-US" sz="1800" i="1" dirty="0">
                <a:effectLst/>
                <a:latin typeface="Times New Roman" panose="02020603050405020304" pitchFamily="18" charset="0"/>
              </a:rPr>
              <a:t>What is </a:t>
            </a:r>
            <a:r>
              <a:rPr lang="en-US" sz="1800" i="1" dirty="0" err="1">
                <a:effectLst/>
                <a:latin typeface="Times New Roman" panose="02020603050405020304" pitchFamily="18" charset="0"/>
              </a:rPr>
              <a:t>XGBoost</a:t>
            </a:r>
            <a:r>
              <a:rPr lang="en-US" sz="1800" i="1" dirty="0">
                <a:effectLst/>
                <a:latin typeface="Times New Roman" panose="02020603050405020304" pitchFamily="18" charset="0"/>
              </a:rPr>
              <a:t>?</a:t>
            </a:r>
            <a:r>
              <a:rPr lang="en-US" sz="1800" dirty="0">
                <a:effectLst/>
                <a:latin typeface="Times New Roman" panose="02020603050405020304" pitchFamily="18" charset="0"/>
              </a:rPr>
              <a:t> (n.d.). NVIDIA Data Science Glossary. https://www.nvidia.com/en-us/glossary/data-science/xgboost/</a:t>
            </a:r>
          </a:p>
          <a:p>
            <a:pPr marL="0" indent="0">
              <a:buNone/>
            </a:pPr>
            <a:endParaRPr lang="en-US" dirty="0"/>
          </a:p>
        </p:txBody>
      </p:sp>
      <p:sp>
        <p:nvSpPr>
          <p:cNvPr id="4" name="Date Placeholder 3">
            <a:extLst>
              <a:ext uri="{FF2B5EF4-FFF2-40B4-BE49-F238E27FC236}">
                <a16:creationId xmlns:a16="http://schemas.microsoft.com/office/drawing/2014/main" id="{84656252-DFC5-A08B-9371-2DFEEE638A15}"/>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7A8240D6-92F6-9CBB-108E-05FBF2DAD0F3}"/>
              </a:ext>
            </a:extLst>
          </p:cNvPr>
          <p:cNvSpPr>
            <a:spLocks noGrp="1"/>
          </p:cNvSpPr>
          <p:nvPr>
            <p:ph type="sldNum" sz="quarter" idx="12"/>
          </p:nvPr>
        </p:nvSpPr>
        <p:spPr/>
        <p:txBody>
          <a:bodyPr/>
          <a:lstStyle/>
          <a:p>
            <a:fld id="{D8DA9DAA-006C-4F4B-980E-E3DF019B24E2}" type="slidenum">
              <a:rPr lang="en-US" smtClean="0"/>
              <a:t>17</a:t>
            </a:fld>
            <a:endParaRPr lang="en-US" dirty="0"/>
          </a:p>
        </p:txBody>
      </p:sp>
    </p:spTree>
    <p:extLst>
      <p:ext uri="{BB962C8B-B14F-4D97-AF65-F5344CB8AC3E}">
        <p14:creationId xmlns:p14="http://schemas.microsoft.com/office/powerpoint/2010/main" val="336926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DCF7-BDD0-B199-4408-DF9C5889D80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32EAC94-9856-6C0E-5F32-2C9656F17606}"/>
              </a:ext>
            </a:extLst>
          </p:cNvPr>
          <p:cNvSpPr>
            <a:spLocks noGrp="1"/>
          </p:cNvSpPr>
          <p:nvPr>
            <p:ph idx="1"/>
          </p:nvPr>
        </p:nvSpPr>
        <p:spPr/>
        <p:txBody>
          <a:bodyPr/>
          <a:lstStyle/>
          <a:p>
            <a:pPr marL="0" indent="0">
              <a:buNone/>
            </a:pPr>
            <a:r>
              <a:rPr lang="en-US" dirty="0"/>
              <a:t>Background:  A dataset consisting of medical and demographic data will be analyzed to determine which features associate with cardiovascular disease.  Various machine learning models will be used to predict the occurrence of cardiovascular disease.</a:t>
            </a:r>
          </a:p>
          <a:p>
            <a:pPr marL="0" indent="0">
              <a:buNone/>
            </a:pPr>
            <a:r>
              <a:rPr lang="en-US" sz="2000" dirty="0"/>
              <a:t>Objective(s):</a:t>
            </a:r>
          </a:p>
          <a:p>
            <a:r>
              <a:rPr lang="en-US" sz="2000" dirty="0"/>
              <a:t>Determine which features associate with the presence of heart disease</a:t>
            </a:r>
          </a:p>
          <a:p>
            <a:r>
              <a:rPr lang="en-US" sz="2000" dirty="0"/>
              <a:t>Can a machine learning model be utilized to predict the presence of heart disease</a:t>
            </a:r>
          </a:p>
        </p:txBody>
      </p:sp>
      <p:sp>
        <p:nvSpPr>
          <p:cNvPr id="4" name="Date Placeholder 3">
            <a:extLst>
              <a:ext uri="{FF2B5EF4-FFF2-40B4-BE49-F238E27FC236}">
                <a16:creationId xmlns:a16="http://schemas.microsoft.com/office/drawing/2014/main" id="{B316BEF6-8EFD-F930-FE63-1DCC081D86DC}"/>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193424A4-8932-72C5-032A-4153EA8342FD}"/>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72363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ED64-39B3-02CB-2799-7707ED981879}"/>
              </a:ext>
            </a:extLst>
          </p:cNvPr>
          <p:cNvSpPr>
            <a:spLocks noGrp="1"/>
          </p:cNvSpPr>
          <p:nvPr>
            <p:ph type="title"/>
          </p:nvPr>
        </p:nvSpPr>
        <p:spPr/>
        <p:txBody>
          <a:bodyPr/>
          <a:lstStyle/>
          <a:p>
            <a:r>
              <a:rPr lang="en-US" dirty="0"/>
              <a:t>Hypothesis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89372F-72DB-FA49-0D06-5C0441861128}"/>
                  </a:ext>
                </a:extLst>
              </p:cNvPr>
              <p:cNvSpPr>
                <a:spLocks noGrp="1"/>
              </p:cNvSpPr>
              <p:nvPr>
                <p:ph idx="1"/>
              </p:nvPr>
            </p:nvSpPr>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age, gender, height, weight, </a:t>
                </a:r>
                <a:r>
                  <a:rPr lang="en-US" dirty="0" err="1"/>
                  <a:t>ap_hi</a:t>
                </a:r>
                <a:r>
                  <a:rPr lang="en-US" dirty="0"/>
                  <a:t>, </a:t>
                </a:r>
                <a:r>
                  <a:rPr lang="en-US" dirty="0" err="1"/>
                  <a:t>ap_lo</a:t>
                </a:r>
                <a:r>
                  <a:rPr lang="en-US" dirty="0"/>
                  <a:t>, cholesterol, glucose, smoking status, alcohol, and active have no association with the presence of cardiovascular disease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oMath>
                </a14:m>
                <a:r>
                  <a:rPr lang="en-US" dirty="0"/>
                  <a:t> age, gender, height, weight, </a:t>
                </a:r>
                <a:r>
                  <a:rPr lang="en-US" dirty="0" err="1"/>
                  <a:t>ap_hi</a:t>
                </a:r>
                <a:r>
                  <a:rPr lang="en-US" dirty="0"/>
                  <a:t>, </a:t>
                </a:r>
                <a:r>
                  <a:rPr lang="en-US" dirty="0" err="1"/>
                  <a:t>ap_lo</a:t>
                </a:r>
                <a:r>
                  <a:rPr lang="en-US" dirty="0"/>
                  <a:t>, cholesterol, glucose, smoking status, alcohol, and active have an association with the presence of cardiovascular disease</a:t>
                </a:r>
              </a:p>
              <a:p>
                <a:endParaRPr lang="en-US" dirty="0"/>
              </a:p>
            </p:txBody>
          </p:sp>
        </mc:Choice>
        <mc:Fallback>
          <p:sp>
            <p:nvSpPr>
              <p:cNvPr id="3" name="Content Placeholder 2">
                <a:extLst>
                  <a:ext uri="{FF2B5EF4-FFF2-40B4-BE49-F238E27FC236}">
                    <a16:creationId xmlns:a16="http://schemas.microsoft.com/office/drawing/2014/main" id="{D389372F-72DB-FA49-0D06-5C0441861128}"/>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21F0CDB-E3CF-568F-18DA-CCCDB3218C4B}"/>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F9AA6D3A-0997-9D73-876A-F307A3D3DC0F}"/>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267428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9343-F627-C0F9-3D98-00853A945F91}"/>
              </a:ext>
            </a:extLst>
          </p:cNvPr>
          <p:cNvSpPr>
            <a:spLocks noGrp="1"/>
          </p:cNvSpPr>
          <p:nvPr>
            <p:ph type="title"/>
          </p:nvPr>
        </p:nvSpPr>
        <p:spPr/>
        <p:txBody>
          <a:bodyPr/>
          <a:lstStyle/>
          <a:p>
            <a:r>
              <a:rPr lang="en-US" dirty="0"/>
              <a:t>Program Design</a:t>
            </a:r>
          </a:p>
        </p:txBody>
      </p:sp>
      <p:sp>
        <p:nvSpPr>
          <p:cNvPr id="3" name="Content Placeholder 2">
            <a:extLst>
              <a:ext uri="{FF2B5EF4-FFF2-40B4-BE49-F238E27FC236}">
                <a16:creationId xmlns:a16="http://schemas.microsoft.com/office/drawing/2014/main" id="{4F8423F0-D8D8-F1E8-098B-679AE63B80B1}"/>
              </a:ext>
            </a:extLst>
          </p:cNvPr>
          <p:cNvSpPr>
            <a:spLocks noGrp="1"/>
          </p:cNvSpPr>
          <p:nvPr>
            <p:ph idx="1"/>
          </p:nvPr>
        </p:nvSpPr>
        <p:spPr/>
        <p:txBody>
          <a:bodyPr>
            <a:normAutofit/>
          </a:bodyPr>
          <a:lstStyle/>
          <a:p>
            <a:pPr marL="0" indent="0" algn="ctr">
              <a:buNone/>
            </a:pPr>
            <a:r>
              <a:rPr lang="en-US" sz="1200" dirty="0"/>
              <a:t>Program Design</a:t>
            </a:r>
          </a:p>
          <a:p>
            <a:pPr marL="0" indent="0" algn="ctr">
              <a:buNone/>
            </a:pPr>
            <a:r>
              <a:rPr lang="en-US" sz="1200" dirty="0"/>
              <a:t>Program:  Cardiovascular Prediction Using</a:t>
            </a:r>
          </a:p>
          <a:p>
            <a:pPr marL="0" indent="0" algn="ctr">
              <a:buNone/>
            </a:pPr>
            <a:r>
              <a:rPr lang="en-US" sz="1200" dirty="0"/>
              <a:t>Machine Learning Models</a:t>
            </a:r>
          </a:p>
          <a:p>
            <a:pPr marL="0" indent="0">
              <a:buNone/>
            </a:pPr>
            <a:endParaRPr lang="en-US" sz="1200" dirty="0"/>
          </a:p>
          <a:p>
            <a:pPr marL="0" indent="0">
              <a:buNone/>
            </a:pPr>
            <a:r>
              <a:rPr lang="en-US" sz="1200" dirty="0"/>
              <a:t>Task:  Develop a python program that takes medical and demographic data as input and outputs a prediction as to whether the individual has cardiovascular disease.</a:t>
            </a:r>
          </a:p>
          <a:p>
            <a:pPr marL="0" indent="0">
              <a:buNone/>
            </a:pPr>
            <a:endParaRPr lang="en-US" sz="1200" dirty="0"/>
          </a:p>
          <a:p>
            <a:pPr marL="0" indent="0">
              <a:buNone/>
            </a:pPr>
            <a:r>
              <a:rPr lang="en-US" sz="1200" dirty="0"/>
              <a:t>Data Science Process Steps:</a:t>
            </a:r>
          </a:p>
          <a:p>
            <a:pPr>
              <a:buAutoNum type="arabicPeriod"/>
            </a:pPr>
            <a:r>
              <a:rPr lang="en-US" sz="1200" dirty="0"/>
              <a:t>Data Acquisition</a:t>
            </a:r>
          </a:p>
          <a:p>
            <a:pPr>
              <a:buAutoNum type="arabicPeriod"/>
            </a:pPr>
            <a:r>
              <a:rPr lang="en-US" sz="1200" dirty="0"/>
              <a:t>Data Preparation (Feature exploration and engineering)</a:t>
            </a:r>
          </a:p>
          <a:p>
            <a:pPr>
              <a:buAutoNum type="arabicPeriod"/>
            </a:pPr>
            <a:r>
              <a:rPr lang="en-US" sz="1200" dirty="0"/>
              <a:t>Predictive Analytics (Train, test, and validate machine learning models.  Chose optimal model)</a:t>
            </a:r>
          </a:p>
          <a:p>
            <a:pPr>
              <a:buAutoNum type="arabicPeriod"/>
            </a:pPr>
            <a:r>
              <a:rPr lang="en-US" sz="1200" dirty="0"/>
              <a:t>Report Analysis Results</a:t>
            </a:r>
          </a:p>
          <a:p>
            <a:pPr>
              <a:buAutoNum type="arabicPeriod"/>
            </a:pPr>
            <a:r>
              <a:rPr lang="en-US" sz="1200" dirty="0"/>
              <a:t>Act or apply results from analysis by connecting results with problem statement</a:t>
            </a:r>
          </a:p>
          <a:p>
            <a:endParaRPr lang="en-US" dirty="0"/>
          </a:p>
        </p:txBody>
      </p:sp>
      <p:sp>
        <p:nvSpPr>
          <p:cNvPr id="4" name="Date Placeholder 3">
            <a:extLst>
              <a:ext uri="{FF2B5EF4-FFF2-40B4-BE49-F238E27FC236}">
                <a16:creationId xmlns:a16="http://schemas.microsoft.com/office/drawing/2014/main" id="{3A1E9173-651E-4F70-BF27-0813CF7AA76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36C23B86-4269-335A-BC52-AA5D1AC8C7BE}"/>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402546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F176-299C-CE3F-210F-BCDB80CAC52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017AC579-003A-F012-3F7A-3C41F999AEE6}"/>
              </a:ext>
            </a:extLst>
          </p:cNvPr>
          <p:cNvSpPr>
            <a:spLocks noGrp="1"/>
          </p:cNvSpPr>
          <p:nvPr>
            <p:ph idx="1"/>
          </p:nvPr>
        </p:nvSpPr>
        <p:spPr/>
        <p:txBody>
          <a:bodyPr/>
          <a:lstStyle/>
          <a:p>
            <a:pPr marL="514350" indent="-514350" algn="ctr">
              <a:buFont typeface="+mj-lt"/>
              <a:buAutoNum type="arabicPeriod"/>
            </a:pPr>
            <a:r>
              <a:rPr lang="en-US" dirty="0"/>
              <a:t>Hierarchy Chart</a:t>
            </a:r>
          </a:p>
        </p:txBody>
      </p:sp>
      <p:sp>
        <p:nvSpPr>
          <p:cNvPr id="4" name="Date Placeholder 3">
            <a:extLst>
              <a:ext uri="{FF2B5EF4-FFF2-40B4-BE49-F238E27FC236}">
                <a16:creationId xmlns:a16="http://schemas.microsoft.com/office/drawing/2014/main" id="{102720DA-23AE-2E1D-2CAD-CEE7130EA107}"/>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61D1AA51-E6D9-0EBA-49CD-F2CABE35B8FF}"/>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7" name="TextBox 6">
            <a:extLst>
              <a:ext uri="{FF2B5EF4-FFF2-40B4-BE49-F238E27FC236}">
                <a16:creationId xmlns:a16="http://schemas.microsoft.com/office/drawing/2014/main" id="{131A70B8-EEE0-108C-A7D8-4CA4A75F6B23}"/>
              </a:ext>
            </a:extLst>
          </p:cNvPr>
          <p:cNvSpPr txBox="1"/>
          <p:nvPr/>
        </p:nvSpPr>
        <p:spPr>
          <a:xfrm>
            <a:off x="3173107" y="3673542"/>
            <a:ext cx="1474035" cy="1569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200" dirty="0"/>
              <a:t>[cardio] = age, gender, height, weight, </a:t>
            </a:r>
            <a:r>
              <a:rPr lang="en-US" sz="1200" dirty="0" err="1"/>
              <a:t>ap_hi</a:t>
            </a:r>
            <a:r>
              <a:rPr lang="en-US" sz="1200" dirty="0"/>
              <a:t>, </a:t>
            </a:r>
            <a:r>
              <a:rPr lang="en-US" sz="1200" dirty="0" err="1"/>
              <a:t>ap_lo</a:t>
            </a:r>
            <a:r>
              <a:rPr lang="en-US" sz="1200" dirty="0"/>
              <a:t>, cholesterol, glucose, smoking status, alcohol, active</a:t>
            </a:r>
          </a:p>
        </p:txBody>
      </p:sp>
      <p:sp>
        <p:nvSpPr>
          <p:cNvPr id="8" name="TextBox 7">
            <a:extLst>
              <a:ext uri="{FF2B5EF4-FFF2-40B4-BE49-F238E27FC236}">
                <a16:creationId xmlns:a16="http://schemas.microsoft.com/office/drawing/2014/main" id="{5E529CF6-8966-2960-3978-BE245532F2A6}"/>
              </a:ext>
            </a:extLst>
          </p:cNvPr>
          <p:cNvSpPr txBox="1"/>
          <p:nvPr/>
        </p:nvSpPr>
        <p:spPr>
          <a:xfrm>
            <a:off x="7634818" y="3858208"/>
            <a:ext cx="1820333"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Main Program (Output: Presence of Cardiovascular Disease; Input: Medical and Demographic Data</a:t>
            </a:r>
          </a:p>
        </p:txBody>
      </p:sp>
    </p:spTree>
    <p:extLst>
      <p:ext uri="{BB962C8B-B14F-4D97-AF65-F5344CB8AC3E}">
        <p14:creationId xmlns:p14="http://schemas.microsoft.com/office/powerpoint/2010/main" val="67434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C197-66BC-7AB6-09BF-47A0D8CD41CF}"/>
              </a:ext>
            </a:extLst>
          </p:cNvPr>
          <p:cNvSpPr>
            <a:spLocks noGrp="1"/>
          </p:cNvSpPr>
          <p:nvPr>
            <p:ph type="title"/>
          </p:nvPr>
        </p:nvSpPr>
        <p:spPr/>
        <p:txBody>
          <a:bodyPr/>
          <a:lstStyle/>
          <a:p>
            <a:r>
              <a:rPr lang="en-US" dirty="0"/>
              <a:t>Flow Chart</a:t>
            </a:r>
          </a:p>
        </p:txBody>
      </p:sp>
      <p:pic>
        <p:nvPicPr>
          <p:cNvPr id="7" name="Content Placeholder 6">
            <a:extLst>
              <a:ext uri="{FF2B5EF4-FFF2-40B4-BE49-F238E27FC236}">
                <a16:creationId xmlns:a16="http://schemas.microsoft.com/office/drawing/2014/main" id="{525B9A23-FFD4-9184-FED8-B5712EEF98A6}"/>
              </a:ext>
            </a:extLst>
          </p:cNvPr>
          <p:cNvPicPr>
            <a:picLocks noGrp="1" noChangeAspect="1"/>
          </p:cNvPicPr>
          <p:nvPr>
            <p:ph idx="1"/>
          </p:nvPr>
        </p:nvPicPr>
        <p:blipFill>
          <a:blip r:embed="rId2"/>
          <a:stretch>
            <a:fillRect/>
          </a:stretch>
        </p:blipFill>
        <p:spPr>
          <a:xfrm>
            <a:off x="1266825" y="1673225"/>
            <a:ext cx="4829175" cy="4351338"/>
          </a:xfrm>
          <a:prstGeom prst="rect">
            <a:avLst/>
          </a:prstGeom>
        </p:spPr>
      </p:pic>
      <p:sp>
        <p:nvSpPr>
          <p:cNvPr id="4" name="Date Placeholder 3">
            <a:extLst>
              <a:ext uri="{FF2B5EF4-FFF2-40B4-BE49-F238E27FC236}">
                <a16:creationId xmlns:a16="http://schemas.microsoft.com/office/drawing/2014/main" id="{D30CD57B-813D-DB05-2E2B-D5FB31F8AA9A}"/>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EB295C49-D4E3-01C8-0C70-37F78750CE85}"/>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9" name="Picture 8">
            <a:extLst>
              <a:ext uri="{FF2B5EF4-FFF2-40B4-BE49-F238E27FC236}">
                <a16:creationId xmlns:a16="http://schemas.microsoft.com/office/drawing/2014/main" id="{90385C22-51FB-377B-FE28-D650E4CE3DC5}"/>
              </a:ext>
            </a:extLst>
          </p:cNvPr>
          <p:cNvPicPr>
            <a:picLocks noChangeAspect="1"/>
          </p:cNvPicPr>
          <p:nvPr/>
        </p:nvPicPr>
        <p:blipFill>
          <a:blip r:embed="rId3"/>
          <a:stretch>
            <a:fillRect/>
          </a:stretch>
        </p:blipFill>
        <p:spPr>
          <a:xfrm>
            <a:off x="5750856" y="1346200"/>
            <a:ext cx="3800313" cy="4678363"/>
          </a:xfrm>
          <a:prstGeom prst="rect">
            <a:avLst/>
          </a:prstGeom>
        </p:spPr>
      </p:pic>
    </p:spTree>
    <p:extLst>
      <p:ext uri="{BB962C8B-B14F-4D97-AF65-F5344CB8AC3E}">
        <p14:creationId xmlns:p14="http://schemas.microsoft.com/office/powerpoint/2010/main" val="214203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62CF-7A5A-51C1-9E2D-737185E1C213}"/>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53002B57-C556-E17E-C4A0-09DA329CA7BB}"/>
              </a:ext>
            </a:extLst>
          </p:cNvPr>
          <p:cNvSpPr>
            <a:spLocks noGrp="1"/>
          </p:cNvSpPr>
          <p:nvPr>
            <p:ph idx="1"/>
          </p:nvPr>
        </p:nvSpPr>
        <p:spPr/>
        <p:txBody>
          <a:bodyPr>
            <a:normAutofit fontScale="85000" lnSpcReduction="20000"/>
          </a:bodyPr>
          <a:lstStyle/>
          <a:p>
            <a:r>
              <a:rPr lang="en-US" dirty="0"/>
              <a:t>Step 1:  Acquire Data</a:t>
            </a:r>
          </a:p>
          <a:p>
            <a:pPr lvl="1"/>
            <a:r>
              <a:rPr lang="en-US" dirty="0"/>
              <a:t>Import Libraries</a:t>
            </a:r>
          </a:p>
          <a:p>
            <a:pPr lvl="2"/>
            <a:r>
              <a:rPr lang="en-US" dirty="0"/>
              <a:t>Pandas, </a:t>
            </a:r>
            <a:r>
              <a:rPr lang="en-US" dirty="0" err="1"/>
              <a:t>Numpy</a:t>
            </a:r>
            <a:r>
              <a:rPr lang="en-US" dirty="0"/>
              <a:t>, Seaborn, Matplotlib, </a:t>
            </a:r>
            <a:r>
              <a:rPr lang="en-US" dirty="0" err="1"/>
              <a:t>Statsmodels</a:t>
            </a:r>
            <a:r>
              <a:rPr lang="en-US" dirty="0"/>
              <a:t>, </a:t>
            </a:r>
            <a:r>
              <a:rPr lang="en-US" dirty="0" err="1"/>
              <a:t>Itertools</a:t>
            </a:r>
            <a:endParaRPr lang="en-US" dirty="0"/>
          </a:p>
          <a:p>
            <a:pPr lvl="1"/>
            <a:r>
              <a:rPr lang="en-US" dirty="0"/>
              <a:t>Read in Data</a:t>
            </a:r>
          </a:p>
          <a:p>
            <a:pPr lvl="2"/>
            <a:r>
              <a:rPr lang="en-US" dirty="0"/>
              <a:t>Data=</a:t>
            </a:r>
            <a:r>
              <a:rPr lang="en-US" dirty="0" err="1"/>
              <a:t>pandas.read</a:t>
            </a:r>
            <a:endParaRPr lang="en-US" dirty="0"/>
          </a:p>
          <a:p>
            <a:r>
              <a:rPr lang="en-US" dirty="0"/>
              <a:t>Step 2: Prepare Data</a:t>
            </a:r>
          </a:p>
          <a:p>
            <a:pPr lvl="1"/>
            <a:r>
              <a:rPr lang="en-US" dirty="0"/>
              <a:t>Data Information</a:t>
            </a:r>
          </a:p>
          <a:p>
            <a:pPr lvl="2"/>
            <a:r>
              <a:rPr lang="en-US" dirty="0"/>
              <a:t>Data head</a:t>
            </a:r>
          </a:p>
          <a:p>
            <a:pPr lvl="2"/>
            <a:r>
              <a:rPr lang="en-US" dirty="0"/>
              <a:t>Data shape</a:t>
            </a:r>
          </a:p>
          <a:p>
            <a:pPr lvl="2"/>
            <a:r>
              <a:rPr lang="en-US" dirty="0"/>
              <a:t>Null Values</a:t>
            </a:r>
          </a:p>
          <a:p>
            <a:pPr lvl="1"/>
            <a:r>
              <a:rPr lang="en-US" dirty="0"/>
              <a:t>Summary Stats</a:t>
            </a:r>
          </a:p>
          <a:p>
            <a:pPr lvl="2"/>
            <a:r>
              <a:rPr lang="en-US" dirty="0"/>
              <a:t>5 number summaries</a:t>
            </a:r>
          </a:p>
          <a:p>
            <a:pPr lvl="2"/>
            <a:r>
              <a:rPr lang="en-US" dirty="0"/>
              <a:t>Count data</a:t>
            </a:r>
          </a:p>
          <a:p>
            <a:pPr lvl="1"/>
            <a:r>
              <a:rPr lang="en-US" dirty="0"/>
              <a:t>Visualization</a:t>
            </a:r>
          </a:p>
          <a:p>
            <a:pPr lvl="2"/>
            <a:r>
              <a:rPr lang="en-US" dirty="0"/>
              <a:t>Boxplots</a:t>
            </a:r>
          </a:p>
          <a:p>
            <a:pPr lvl="2"/>
            <a:r>
              <a:rPr lang="en-US" dirty="0" err="1"/>
              <a:t>Countplots</a:t>
            </a:r>
            <a:endParaRPr lang="en-US" dirty="0"/>
          </a:p>
        </p:txBody>
      </p:sp>
      <p:sp>
        <p:nvSpPr>
          <p:cNvPr id="4" name="Date Placeholder 3">
            <a:extLst>
              <a:ext uri="{FF2B5EF4-FFF2-40B4-BE49-F238E27FC236}">
                <a16:creationId xmlns:a16="http://schemas.microsoft.com/office/drawing/2014/main" id="{3C4158C2-63C7-E3AA-1FCA-627EEB7C9007}"/>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0B8E0C5F-363E-8991-CF30-9AA5FEA456F5}"/>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229515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97EE-A2AE-CD72-254E-4C7A9806F46A}"/>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7B397609-0FB3-F863-7EDA-3349F086569B}"/>
              </a:ext>
            </a:extLst>
          </p:cNvPr>
          <p:cNvSpPr>
            <a:spLocks noGrp="1"/>
          </p:cNvSpPr>
          <p:nvPr>
            <p:ph idx="1"/>
          </p:nvPr>
        </p:nvSpPr>
        <p:spPr/>
        <p:txBody>
          <a:bodyPr>
            <a:normAutofit lnSpcReduction="10000"/>
          </a:bodyPr>
          <a:lstStyle/>
          <a:p>
            <a:r>
              <a:rPr lang="en-US" dirty="0"/>
              <a:t>Step 3:  Analyze the Data</a:t>
            </a:r>
          </a:p>
          <a:p>
            <a:pPr lvl="1"/>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test_train_split</a:t>
            </a:r>
            <a:r>
              <a:rPr lang="en-US" dirty="0"/>
              <a:t>(data, size = .25, </a:t>
            </a:r>
            <a:r>
              <a:rPr lang="en-US" dirty="0" err="1"/>
              <a:t>random_state</a:t>
            </a:r>
            <a:r>
              <a:rPr lang="en-US" dirty="0"/>
              <a:t> = 1)</a:t>
            </a:r>
          </a:p>
          <a:p>
            <a:pPr lvl="1"/>
            <a:r>
              <a:rPr lang="en-US" dirty="0" err="1"/>
              <a:t>Dec_Tree.fit</a:t>
            </a:r>
            <a:r>
              <a:rPr lang="en-US" dirty="0"/>
              <a:t>(</a:t>
            </a:r>
            <a:r>
              <a:rPr lang="en-US" dirty="0" err="1"/>
              <a:t>X_train</a:t>
            </a:r>
            <a:r>
              <a:rPr lang="en-US" dirty="0"/>
              <a:t>, </a:t>
            </a:r>
            <a:r>
              <a:rPr lang="en-US" dirty="0" err="1"/>
              <a:t>y_train</a:t>
            </a:r>
            <a:r>
              <a:rPr lang="en-US" dirty="0"/>
              <a:t>)</a:t>
            </a:r>
          </a:p>
          <a:p>
            <a:pPr lvl="1"/>
            <a:r>
              <a:rPr lang="en-US" dirty="0" err="1"/>
              <a:t>Log_reg</a:t>
            </a:r>
            <a:r>
              <a:rPr lang="en-US" dirty="0"/>
              <a:t>(</a:t>
            </a:r>
            <a:r>
              <a:rPr lang="en-US" dirty="0" err="1"/>
              <a:t>X_train</a:t>
            </a:r>
            <a:r>
              <a:rPr lang="en-US" dirty="0"/>
              <a:t>, </a:t>
            </a:r>
            <a:r>
              <a:rPr lang="en-US" dirty="0" err="1"/>
              <a:t>y_train</a:t>
            </a:r>
            <a:r>
              <a:rPr lang="en-US" dirty="0"/>
              <a:t>)</a:t>
            </a:r>
          </a:p>
          <a:p>
            <a:pPr lvl="1"/>
            <a:r>
              <a:rPr lang="en-US" dirty="0" err="1"/>
              <a:t>XGBoost</a:t>
            </a:r>
            <a:r>
              <a:rPr lang="en-US" dirty="0"/>
              <a:t>(</a:t>
            </a:r>
            <a:r>
              <a:rPr lang="en-US" dirty="0" err="1"/>
              <a:t>X_train</a:t>
            </a:r>
            <a:r>
              <a:rPr lang="en-US" dirty="0"/>
              <a:t>, </a:t>
            </a:r>
            <a:r>
              <a:rPr lang="en-US" dirty="0" err="1"/>
              <a:t>y_train</a:t>
            </a:r>
            <a:r>
              <a:rPr lang="en-US" dirty="0"/>
              <a:t>)</a:t>
            </a:r>
          </a:p>
          <a:p>
            <a:pPr lvl="1"/>
            <a:r>
              <a:rPr lang="en-US" dirty="0" err="1"/>
              <a:t>Predict_tree</a:t>
            </a:r>
            <a:r>
              <a:rPr lang="en-US" dirty="0"/>
              <a:t> = </a:t>
            </a:r>
            <a:r>
              <a:rPr lang="en-US" dirty="0" err="1"/>
              <a:t>dec_tree.predict</a:t>
            </a:r>
            <a:r>
              <a:rPr lang="en-US" dirty="0"/>
              <a:t>(</a:t>
            </a:r>
            <a:r>
              <a:rPr lang="en-US" dirty="0" err="1"/>
              <a:t>X_test</a:t>
            </a:r>
            <a:r>
              <a:rPr lang="en-US" dirty="0"/>
              <a:t>)</a:t>
            </a:r>
          </a:p>
          <a:p>
            <a:pPr lvl="1"/>
            <a:r>
              <a:rPr lang="en-US" dirty="0" err="1"/>
              <a:t>Predict_reg</a:t>
            </a:r>
            <a:r>
              <a:rPr lang="en-US" dirty="0"/>
              <a:t> = </a:t>
            </a:r>
            <a:r>
              <a:rPr lang="en-US" dirty="0" err="1"/>
              <a:t>log_reg.predict</a:t>
            </a:r>
            <a:r>
              <a:rPr lang="en-US" dirty="0"/>
              <a:t>(</a:t>
            </a:r>
            <a:r>
              <a:rPr lang="en-US" dirty="0" err="1"/>
              <a:t>X_test</a:t>
            </a:r>
            <a:r>
              <a:rPr lang="en-US" dirty="0"/>
              <a:t>)</a:t>
            </a:r>
          </a:p>
          <a:p>
            <a:pPr lvl="1"/>
            <a:r>
              <a:rPr lang="en-US" dirty="0" err="1"/>
              <a:t>Predict_XGBoost</a:t>
            </a:r>
            <a:r>
              <a:rPr lang="en-US" dirty="0"/>
              <a:t> = </a:t>
            </a:r>
            <a:r>
              <a:rPr lang="en-US" dirty="0" err="1"/>
              <a:t>xgboost.predict</a:t>
            </a:r>
            <a:r>
              <a:rPr lang="en-US" dirty="0"/>
              <a:t>(</a:t>
            </a:r>
            <a:r>
              <a:rPr lang="en-US" dirty="0" err="1"/>
              <a:t>X_test</a:t>
            </a:r>
            <a:r>
              <a:rPr lang="en-US" dirty="0"/>
              <a:t>)</a:t>
            </a:r>
          </a:p>
          <a:p>
            <a:r>
              <a:rPr lang="en-US" dirty="0"/>
              <a:t>Step 4: Report</a:t>
            </a:r>
          </a:p>
          <a:p>
            <a:pPr lvl="1"/>
            <a:r>
              <a:rPr lang="en-US" dirty="0"/>
              <a:t>ROC/AUC Curve</a:t>
            </a:r>
          </a:p>
        </p:txBody>
      </p:sp>
      <p:sp>
        <p:nvSpPr>
          <p:cNvPr id="4" name="Date Placeholder 3">
            <a:extLst>
              <a:ext uri="{FF2B5EF4-FFF2-40B4-BE49-F238E27FC236}">
                <a16:creationId xmlns:a16="http://schemas.microsoft.com/office/drawing/2014/main" id="{6C179690-AEE0-65DD-C170-0AB8ABEBECDA}"/>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9C4FEAA9-2772-D71E-D6EB-81919B7A85F1}"/>
              </a:ext>
            </a:extLst>
          </p:cNvPr>
          <p:cNvSpPr>
            <a:spLocks noGrp="1"/>
          </p:cNvSpPr>
          <p:nvPr>
            <p:ph type="sldNum" sz="quarter" idx="12"/>
          </p:nvPr>
        </p:nvSpPr>
        <p:spPr/>
        <p:txBody>
          <a:bodyPr/>
          <a:lstStyle/>
          <a:p>
            <a:fld id="{D8DA9DAA-006C-4F4B-980E-E3DF019B24E2}" type="slidenum">
              <a:rPr lang="en-US" smtClean="0"/>
              <a:t>8</a:t>
            </a:fld>
            <a:endParaRPr lang="en-US" dirty="0"/>
          </a:p>
        </p:txBody>
      </p:sp>
    </p:spTree>
    <p:extLst>
      <p:ext uri="{BB962C8B-B14F-4D97-AF65-F5344CB8AC3E}">
        <p14:creationId xmlns:p14="http://schemas.microsoft.com/office/powerpoint/2010/main" val="157697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5743-5F5B-A8F8-5FAB-D98E9D59779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D5616ED7-DC70-35F8-341B-24212BF70398}"/>
              </a:ext>
            </a:extLst>
          </p:cNvPr>
          <p:cNvSpPr>
            <a:spLocks noGrp="1"/>
          </p:cNvSpPr>
          <p:nvPr>
            <p:ph idx="1"/>
          </p:nvPr>
        </p:nvSpPr>
        <p:spPr/>
        <p:txBody>
          <a:bodyPr/>
          <a:lstStyle/>
          <a:p>
            <a:r>
              <a:rPr lang="en-US" dirty="0"/>
              <a:t>Medical data was acquired through Kaggle.com</a:t>
            </a:r>
          </a:p>
          <a:p>
            <a:pPr lvl="1"/>
            <a:r>
              <a:rPr lang="en-US" dirty="0"/>
              <a:t>Data source:  https://www.kaggle.com/datasets/thedevastator/exploring-risk-factors-for-cardiovascular-diseas</a:t>
            </a:r>
          </a:p>
        </p:txBody>
      </p:sp>
      <p:sp>
        <p:nvSpPr>
          <p:cNvPr id="4" name="Date Placeholder 3">
            <a:extLst>
              <a:ext uri="{FF2B5EF4-FFF2-40B4-BE49-F238E27FC236}">
                <a16:creationId xmlns:a16="http://schemas.microsoft.com/office/drawing/2014/main" id="{2A069FD4-66C8-1938-EC97-DBF8959A4FB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C18C2893-8CE9-2B82-9150-25BEB3EB2AFF}"/>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305036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172</TotalTime>
  <Words>1067</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Times New Roman</vt:lpstr>
      <vt:lpstr>Office Theme</vt:lpstr>
      <vt:lpstr>Heart Disease Prediction Micro-Project #1 https://github.com/KeithSmith89/ANA500.git</vt:lpstr>
      <vt:lpstr>Problem Statement</vt:lpstr>
      <vt:lpstr>Hypothesis</vt:lpstr>
      <vt:lpstr>Program Design</vt:lpstr>
      <vt:lpstr>Hierarchy Chart</vt:lpstr>
      <vt:lpstr>Flow Chart</vt:lpstr>
      <vt:lpstr>Pseudocode</vt:lpstr>
      <vt:lpstr>Pseudocode</vt:lpstr>
      <vt:lpstr>Acquire</vt:lpstr>
      <vt:lpstr>Prepare</vt:lpstr>
      <vt:lpstr>Prepare</vt:lpstr>
      <vt:lpstr>Prepare (Visualization)</vt:lpstr>
      <vt:lpstr>Predictive Analysis (Logistic Regression)</vt:lpstr>
      <vt:lpstr>Predictive Analysis (Decision Tree)</vt:lpstr>
      <vt:lpstr>Predictive Analysis (XGBoost)</vt:lpstr>
      <vt:lpstr>Report of Analysis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Micro-Project #1 https://github.com/KeithSmith89/ANA500.git</dc:title>
  <dc:creator>Keith Smith</dc:creator>
  <cp:lastModifiedBy>Keith Smith</cp:lastModifiedBy>
  <cp:revision>3</cp:revision>
  <dcterms:created xsi:type="dcterms:W3CDTF">2023-02-06T00:04:20Z</dcterms:created>
  <dcterms:modified xsi:type="dcterms:W3CDTF">2023-02-12T21:37:52Z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