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06" r:id="rId5"/>
    <p:sldId id="307" r:id="rId6"/>
    <p:sldId id="308" r:id="rId7"/>
    <p:sldId id="309" r:id="rId8"/>
    <p:sldId id="310" r:id="rId9"/>
    <p:sldId id="311" r:id="rId10"/>
    <p:sldId id="312" r:id="rId11"/>
    <p:sldId id="313" r:id="rId12"/>
    <p:sldId id="314" r:id="rId13"/>
    <p:sldId id="315"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84967" autoAdjust="0"/>
  </p:normalViewPr>
  <p:slideViewPr>
    <p:cSldViewPr snapToGrid="0">
      <p:cViewPr varScale="1">
        <p:scale>
          <a:sx n="100" d="100"/>
          <a:sy n="100" d="100"/>
        </p:scale>
        <p:origin x="108" y="3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7" y="594360"/>
            <a:ext cx="6457019" cy="2843784"/>
          </a:xfrm>
        </p:spPr>
        <p:txBody>
          <a:bodyPr>
            <a:normAutofit/>
          </a:bodyPr>
          <a:lstStyle/>
          <a:p>
            <a:r>
              <a:rPr lang="en-US" spc="400" dirty="0"/>
              <a:t>Heart Disease Prediction</a:t>
            </a:r>
            <a:br>
              <a:rPr lang="en-US" spc="400" dirty="0"/>
            </a:br>
            <a:r>
              <a:rPr lang="en-US" sz="4000" spc="400" dirty="0"/>
              <a:t>Micro-Project #1</a:t>
            </a:r>
            <a:br>
              <a:rPr lang="en-US" sz="4000" spc="400" dirty="0"/>
            </a:br>
            <a:r>
              <a:rPr lang="en-US" sz="1300" spc="400" dirty="0"/>
              <a:t>https://github.com/KeithSmith89/ANA500.git</a:t>
            </a:r>
            <a:endParaRPr lang="en-US" sz="1300"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Keith D. Smith</a:t>
            </a:r>
          </a:p>
          <a:p>
            <a:r>
              <a:rPr lang="en-US" dirty="0"/>
              <a:t>February 5, 2023</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6997-F4D7-FAB7-2A59-3BF1254FA954}"/>
              </a:ext>
            </a:extLst>
          </p:cNvPr>
          <p:cNvSpPr>
            <a:spLocks noGrp="1"/>
          </p:cNvSpPr>
          <p:nvPr>
            <p:ph type="title"/>
          </p:nvPr>
        </p:nvSpPr>
        <p:spPr/>
        <p:txBody>
          <a:bodyPr/>
          <a:lstStyle/>
          <a:p>
            <a:r>
              <a:rPr lang="en-US" dirty="0"/>
              <a:t>Prepare</a:t>
            </a:r>
          </a:p>
        </p:txBody>
      </p:sp>
      <p:pic>
        <p:nvPicPr>
          <p:cNvPr id="8" name="Content Placeholder 7">
            <a:extLst>
              <a:ext uri="{FF2B5EF4-FFF2-40B4-BE49-F238E27FC236}">
                <a16:creationId xmlns:a16="http://schemas.microsoft.com/office/drawing/2014/main" id="{E721D08E-4619-0EB3-6ED2-A010FB32143B}"/>
              </a:ext>
            </a:extLst>
          </p:cNvPr>
          <p:cNvPicPr>
            <a:picLocks noGrp="1" noChangeAspect="1"/>
          </p:cNvPicPr>
          <p:nvPr>
            <p:ph idx="1"/>
          </p:nvPr>
        </p:nvPicPr>
        <p:blipFill>
          <a:blip r:embed="rId2"/>
          <a:stretch>
            <a:fillRect/>
          </a:stretch>
        </p:blipFill>
        <p:spPr>
          <a:xfrm>
            <a:off x="1127834" y="2476500"/>
            <a:ext cx="9711503" cy="3063296"/>
          </a:xfrm>
        </p:spPr>
      </p:pic>
      <p:sp>
        <p:nvSpPr>
          <p:cNvPr id="4" name="Date Placeholder 3">
            <a:extLst>
              <a:ext uri="{FF2B5EF4-FFF2-40B4-BE49-F238E27FC236}">
                <a16:creationId xmlns:a16="http://schemas.microsoft.com/office/drawing/2014/main" id="{9334C91D-4C2B-5A26-3F34-21E88A870F0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AC1450DC-CB03-DC64-6977-1D884A3CE87E}"/>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96509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4658-A0DB-75E2-7ABF-4194ACADB092}"/>
              </a:ext>
            </a:extLst>
          </p:cNvPr>
          <p:cNvSpPr>
            <a:spLocks noGrp="1"/>
          </p:cNvSpPr>
          <p:nvPr>
            <p:ph type="title"/>
          </p:nvPr>
        </p:nvSpPr>
        <p:spPr/>
        <p:txBody>
          <a:bodyPr/>
          <a:lstStyle/>
          <a:p>
            <a:r>
              <a:rPr lang="en-US" dirty="0"/>
              <a:t>Preparation</a:t>
            </a:r>
          </a:p>
        </p:txBody>
      </p:sp>
      <p:pic>
        <p:nvPicPr>
          <p:cNvPr id="7" name="Content Placeholder 6">
            <a:extLst>
              <a:ext uri="{FF2B5EF4-FFF2-40B4-BE49-F238E27FC236}">
                <a16:creationId xmlns:a16="http://schemas.microsoft.com/office/drawing/2014/main" id="{D3B70361-1C71-F832-8958-74926D4AC38B}"/>
              </a:ext>
            </a:extLst>
          </p:cNvPr>
          <p:cNvPicPr>
            <a:picLocks noGrp="1" noChangeAspect="1"/>
          </p:cNvPicPr>
          <p:nvPr>
            <p:ph idx="1"/>
          </p:nvPr>
        </p:nvPicPr>
        <p:blipFill>
          <a:blip r:embed="rId2"/>
          <a:stretch>
            <a:fillRect/>
          </a:stretch>
        </p:blipFill>
        <p:spPr>
          <a:xfrm>
            <a:off x="576072" y="1619249"/>
            <a:ext cx="2875890" cy="1972469"/>
          </a:xfrm>
          <a:prstGeom prst="rect">
            <a:avLst/>
          </a:prstGeom>
        </p:spPr>
      </p:pic>
      <p:sp>
        <p:nvSpPr>
          <p:cNvPr id="6" name="Slide Number Placeholder 5">
            <a:extLst>
              <a:ext uri="{FF2B5EF4-FFF2-40B4-BE49-F238E27FC236}">
                <a16:creationId xmlns:a16="http://schemas.microsoft.com/office/drawing/2014/main" id="{83676F61-00DC-4812-F4EB-C6A31D2CBC99}"/>
              </a:ext>
            </a:extLst>
          </p:cNvPr>
          <p:cNvSpPr>
            <a:spLocks noGrp="1"/>
          </p:cNvSpPr>
          <p:nvPr>
            <p:ph type="sldNum" sz="quarter" idx="12"/>
          </p:nvPr>
        </p:nvSpPr>
        <p:spPr/>
        <p:txBody>
          <a:bodyPr/>
          <a:lstStyle/>
          <a:p>
            <a:fld id="{D8DA9DAA-006C-4F4B-980E-E3DF019B24E2}" type="slidenum">
              <a:rPr lang="en-US" smtClean="0"/>
              <a:pPr/>
              <a:t>11</a:t>
            </a:fld>
            <a:endParaRPr lang="en-US" dirty="0"/>
          </a:p>
        </p:txBody>
      </p:sp>
      <p:pic>
        <p:nvPicPr>
          <p:cNvPr id="9" name="Picture 8">
            <a:extLst>
              <a:ext uri="{FF2B5EF4-FFF2-40B4-BE49-F238E27FC236}">
                <a16:creationId xmlns:a16="http://schemas.microsoft.com/office/drawing/2014/main" id="{2FA208D1-E4BF-1554-1CD6-D11113BF7DD3}"/>
              </a:ext>
            </a:extLst>
          </p:cNvPr>
          <p:cNvPicPr>
            <a:picLocks noChangeAspect="1"/>
          </p:cNvPicPr>
          <p:nvPr/>
        </p:nvPicPr>
        <p:blipFill>
          <a:blip r:embed="rId3"/>
          <a:stretch>
            <a:fillRect/>
          </a:stretch>
        </p:blipFill>
        <p:spPr>
          <a:xfrm>
            <a:off x="3783287" y="1619249"/>
            <a:ext cx="2722582" cy="1724026"/>
          </a:xfrm>
          <a:prstGeom prst="rect">
            <a:avLst/>
          </a:prstGeom>
        </p:spPr>
      </p:pic>
      <p:pic>
        <p:nvPicPr>
          <p:cNvPr id="11" name="Picture 10">
            <a:extLst>
              <a:ext uri="{FF2B5EF4-FFF2-40B4-BE49-F238E27FC236}">
                <a16:creationId xmlns:a16="http://schemas.microsoft.com/office/drawing/2014/main" id="{0DC4BE02-901B-77A4-1C47-6CBD80007566}"/>
              </a:ext>
            </a:extLst>
          </p:cNvPr>
          <p:cNvPicPr>
            <a:picLocks noChangeAspect="1"/>
          </p:cNvPicPr>
          <p:nvPr/>
        </p:nvPicPr>
        <p:blipFill>
          <a:blip r:embed="rId4"/>
          <a:stretch>
            <a:fillRect/>
          </a:stretch>
        </p:blipFill>
        <p:spPr>
          <a:xfrm>
            <a:off x="7038997" y="1620652"/>
            <a:ext cx="2552952" cy="1722623"/>
          </a:xfrm>
          <a:prstGeom prst="rect">
            <a:avLst/>
          </a:prstGeom>
        </p:spPr>
      </p:pic>
      <p:pic>
        <p:nvPicPr>
          <p:cNvPr id="13" name="Picture 12">
            <a:extLst>
              <a:ext uri="{FF2B5EF4-FFF2-40B4-BE49-F238E27FC236}">
                <a16:creationId xmlns:a16="http://schemas.microsoft.com/office/drawing/2014/main" id="{23D6003F-B76C-774D-6F0C-A38F896AC493}"/>
              </a:ext>
            </a:extLst>
          </p:cNvPr>
          <p:cNvPicPr>
            <a:picLocks noChangeAspect="1"/>
          </p:cNvPicPr>
          <p:nvPr/>
        </p:nvPicPr>
        <p:blipFill>
          <a:blip r:embed="rId5"/>
          <a:stretch>
            <a:fillRect/>
          </a:stretch>
        </p:blipFill>
        <p:spPr>
          <a:xfrm>
            <a:off x="862083" y="3591718"/>
            <a:ext cx="2539486" cy="1562278"/>
          </a:xfrm>
          <a:prstGeom prst="rect">
            <a:avLst/>
          </a:prstGeom>
        </p:spPr>
      </p:pic>
      <p:pic>
        <p:nvPicPr>
          <p:cNvPr id="15" name="Picture 14">
            <a:extLst>
              <a:ext uri="{FF2B5EF4-FFF2-40B4-BE49-F238E27FC236}">
                <a16:creationId xmlns:a16="http://schemas.microsoft.com/office/drawing/2014/main" id="{73B66A53-F775-E25D-71BB-35CAB021FAD6}"/>
              </a:ext>
            </a:extLst>
          </p:cNvPr>
          <p:cNvPicPr>
            <a:picLocks noChangeAspect="1"/>
          </p:cNvPicPr>
          <p:nvPr/>
        </p:nvPicPr>
        <p:blipFill>
          <a:blip r:embed="rId6"/>
          <a:stretch>
            <a:fillRect/>
          </a:stretch>
        </p:blipFill>
        <p:spPr>
          <a:xfrm>
            <a:off x="3795417" y="3591718"/>
            <a:ext cx="2710452" cy="1562278"/>
          </a:xfrm>
          <a:prstGeom prst="rect">
            <a:avLst/>
          </a:prstGeom>
        </p:spPr>
      </p:pic>
      <p:pic>
        <p:nvPicPr>
          <p:cNvPr id="17" name="Picture 16">
            <a:extLst>
              <a:ext uri="{FF2B5EF4-FFF2-40B4-BE49-F238E27FC236}">
                <a16:creationId xmlns:a16="http://schemas.microsoft.com/office/drawing/2014/main" id="{F2195B93-F402-BAF3-4139-607E54C76137}"/>
              </a:ext>
            </a:extLst>
          </p:cNvPr>
          <p:cNvPicPr>
            <a:picLocks noChangeAspect="1"/>
          </p:cNvPicPr>
          <p:nvPr/>
        </p:nvPicPr>
        <p:blipFill>
          <a:blip r:embed="rId7"/>
          <a:stretch>
            <a:fillRect/>
          </a:stretch>
        </p:blipFill>
        <p:spPr>
          <a:xfrm>
            <a:off x="7038996" y="3591718"/>
            <a:ext cx="2552951" cy="1562278"/>
          </a:xfrm>
          <a:prstGeom prst="rect">
            <a:avLst/>
          </a:prstGeom>
        </p:spPr>
      </p:pic>
      <p:pic>
        <p:nvPicPr>
          <p:cNvPr id="19" name="Picture 18">
            <a:extLst>
              <a:ext uri="{FF2B5EF4-FFF2-40B4-BE49-F238E27FC236}">
                <a16:creationId xmlns:a16="http://schemas.microsoft.com/office/drawing/2014/main" id="{85B29D70-6178-6365-3981-7A2880DBDE04}"/>
              </a:ext>
            </a:extLst>
          </p:cNvPr>
          <p:cNvPicPr>
            <a:picLocks noChangeAspect="1"/>
          </p:cNvPicPr>
          <p:nvPr/>
        </p:nvPicPr>
        <p:blipFill>
          <a:blip r:embed="rId8"/>
          <a:stretch>
            <a:fillRect/>
          </a:stretch>
        </p:blipFill>
        <p:spPr>
          <a:xfrm>
            <a:off x="838200" y="5402440"/>
            <a:ext cx="2539486" cy="1319036"/>
          </a:xfrm>
          <a:prstGeom prst="rect">
            <a:avLst/>
          </a:prstGeom>
        </p:spPr>
      </p:pic>
      <p:pic>
        <p:nvPicPr>
          <p:cNvPr id="21" name="Picture 20">
            <a:extLst>
              <a:ext uri="{FF2B5EF4-FFF2-40B4-BE49-F238E27FC236}">
                <a16:creationId xmlns:a16="http://schemas.microsoft.com/office/drawing/2014/main" id="{DA53302A-3CFD-8725-EEA4-8ECF65EC39DC}"/>
              </a:ext>
            </a:extLst>
          </p:cNvPr>
          <p:cNvPicPr>
            <a:picLocks noChangeAspect="1"/>
          </p:cNvPicPr>
          <p:nvPr/>
        </p:nvPicPr>
        <p:blipFill>
          <a:blip r:embed="rId9"/>
          <a:stretch>
            <a:fillRect/>
          </a:stretch>
        </p:blipFill>
        <p:spPr>
          <a:xfrm>
            <a:off x="3581401" y="5402439"/>
            <a:ext cx="2924468" cy="1325563"/>
          </a:xfrm>
          <a:prstGeom prst="rect">
            <a:avLst/>
          </a:prstGeom>
        </p:spPr>
      </p:pic>
      <p:pic>
        <p:nvPicPr>
          <p:cNvPr id="23" name="Picture 22">
            <a:extLst>
              <a:ext uri="{FF2B5EF4-FFF2-40B4-BE49-F238E27FC236}">
                <a16:creationId xmlns:a16="http://schemas.microsoft.com/office/drawing/2014/main" id="{4D889622-7405-A145-A76D-F6AE33413BCD}"/>
              </a:ext>
            </a:extLst>
          </p:cNvPr>
          <p:cNvPicPr>
            <a:picLocks noChangeAspect="1"/>
          </p:cNvPicPr>
          <p:nvPr/>
        </p:nvPicPr>
        <p:blipFill>
          <a:blip r:embed="rId10"/>
          <a:stretch>
            <a:fillRect/>
          </a:stretch>
        </p:blipFill>
        <p:spPr>
          <a:xfrm>
            <a:off x="7038996" y="5380390"/>
            <a:ext cx="2539486" cy="1347611"/>
          </a:xfrm>
          <a:prstGeom prst="rect">
            <a:avLst/>
          </a:prstGeom>
        </p:spPr>
      </p:pic>
      <p:pic>
        <p:nvPicPr>
          <p:cNvPr id="25" name="Picture 24">
            <a:extLst>
              <a:ext uri="{FF2B5EF4-FFF2-40B4-BE49-F238E27FC236}">
                <a16:creationId xmlns:a16="http://schemas.microsoft.com/office/drawing/2014/main" id="{3AC04F32-B0AE-C639-0B95-308958D6F431}"/>
              </a:ext>
            </a:extLst>
          </p:cNvPr>
          <p:cNvPicPr>
            <a:picLocks noChangeAspect="1"/>
          </p:cNvPicPr>
          <p:nvPr/>
        </p:nvPicPr>
        <p:blipFill>
          <a:blip r:embed="rId11"/>
          <a:stretch>
            <a:fillRect/>
          </a:stretch>
        </p:blipFill>
        <p:spPr>
          <a:xfrm>
            <a:off x="9759860" y="1619249"/>
            <a:ext cx="2120972" cy="1724026"/>
          </a:xfrm>
          <a:prstGeom prst="rect">
            <a:avLst/>
          </a:prstGeom>
        </p:spPr>
      </p:pic>
      <p:pic>
        <p:nvPicPr>
          <p:cNvPr id="27" name="Picture 26">
            <a:extLst>
              <a:ext uri="{FF2B5EF4-FFF2-40B4-BE49-F238E27FC236}">
                <a16:creationId xmlns:a16="http://schemas.microsoft.com/office/drawing/2014/main" id="{9A164B5F-2E46-6401-4D66-0D1402EE66E1}"/>
              </a:ext>
            </a:extLst>
          </p:cNvPr>
          <p:cNvPicPr>
            <a:picLocks noChangeAspect="1"/>
          </p:cNvPicPr>
          <p:nvPr/>
        </p:nvPicPr>
        <p:blipFill>
          <a:blip r:embed="rId12"/>
          <a:stretch>
            <a:fillRect/>
          </a:stretch>
        </p:blipFill>
        <p:spPr>
          <a:xfrm>
            <a:off x="9759861" y="3617250"/>
            <a:ext cx="2120972" cy="1536746"/>
          </a:xfrm>
          <a:prstGeom prst="rect">
            <a:avLst/>
          </a:prstGeom>
        </p:spPr>
      </p:pic>
    </p:spTree>
    <p:extLst>
      <p:ext uri="{BB962C8B-B14F-4D97-AF65-F5344CB8AC3E}">
        <p14:creationId xmlns:p14="http://schemas.microsoft.com/office/powerpoint/2010/main" val="45448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DCF7-BDD0-B199-4408-DF9C5889D80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32EAC94-9856-6C0E-5F32-2C9656F17606}"/>
              </a:ext>
            </a:extLst>
          </p:cNvPr>
          <p:cNvSpPr>
            <a:spLocks noGrp="1"/>
          </p:cNvSpPr>
          <p:nvPr>
            <p:ph idx="1"/>
          </p:nvPr>
        </p:nvSpPr>
        <p:spPr/>
        <p:txBody>
          <a:bodyPr/>
          <a:lstStyle/>
          <a:p>
            <a:pPr marL="0" indent="0">
              <a:buNone/>
            </a:pPr>
            <a:r>
              <a:rPr lang="en-US" dirty="0"/>
              <a:t>Background:  A dataset consisting of medical and demographic data will be analyzed to determine which features associate with cardiovascular disease.  Various machine learning models will be used to predict the occurrence of cardiovascular disease.</a:t>
            </a:r>
          </a:p>
          <a:p>
            <a:pPr marL="0" indent="0">
              <a:buNone/>
            </a:pPr>
            <a:r>
              <a:rPr lang="en-US" sz="2000" dirty="0"/>
              <a:t>Objective(s):</a:t>
            </a:r>
          </a:p>
          <a:p>
            <a:r>
              <a:rPr lang="en-US" sz="2000" dirty="0"/>
              <a:t>Determine which features associate with the presence of heart disease</a:t>
            </a:r>
          </a:p>
          <a:p>
            <a:r>
              <a:rPr lang="en-US" sz="2000" dirty="0"/>
              <a:t>Can a machine learning model be utilized to predict the presence of heart disease</a:t>
            </a:r>
          </a:p>
        </p:txBody>
      </p:sp>
      <p:sp>
        <p:nvSpPr>
          <p:cNvPr id="4" name="Date Placeholder 3">
            <a:extLst>
              <a:ext uri="{FF2B5EF4-FFF2-40B4-BE49-F238E27FC236}">
                <a16:creationId xmlns:a16="http://schemas.microsoft.com/office/drawing/2014/main" id="{B316BEF6-8EFD-F930-FE63-1DCC081D86DC}"/>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193424A4-8932-72C5-032A-4153EA8342FD}"/>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72363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ED64-39B3-02CB-2799-7707ED981879}"/>
              </a:ext>
            </a:extLst>
          </p:cNvPr>
          <p:cNvSpPr>
            <a:spLocks noGrp="1"/>
          </p:cNvSpPr>
          <p:nvPr>
            <p:ph type="title"/>
          </p:nvPr>
        </p:nvSpPr>
        <p:spPr/>
        <p:txBody>
          <a:bodyPr/>
          <a:lstStyle/>
          <a:p>
            <a:r>
              <a:rPr lang="en-US" dirty="0"/>
              <a:t>Hypothesis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89372F-72DB-FA49-0D06-5C0441861128}"/>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age, gender, height, weight, </a:t>
                </a:r>
                <a:r>
                  <a:rPr lang="en-US" dirty="0" err="1"/>
                  <a:t>ap_hi</a:t>
                </a:r>
                <a:r>
                  <a:rPr lang="en-US" dirty="0"/>
                  <a:t>, </a:t>
                </a:r>
                <a:r>
                  <a:rPr lang="en-US" dirty="0" err="1"/>
                  <a:t>ap_lo</a:t>
                </a:r>
                <a:r>
                  <a:rPr lang="en-US" dirty="0"/>
                  <a:t>, cholesterol, glucose, 	smoking status, alcohol, and active have no association with the presence of cardiovascular disease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a14:m>
                <a:r>
                  <a:rPr lang="en-US" dirty="0"/>
                  <a:t> age, gender, height, weight, </a:t>
                </a:r>
                <a:r>
                  <a:rPr lang="en-US" dirty="0" err="1"/>
                  <a:t>ap_hi</a:t>
                </a:r>
                <a:r>
                  <a:rPr lang="en-US" dirty="0"/>
                  <a:t>, </a:t>
                </a:r>
                <a:r>
                  <a:rPr lang="en-US" dirty="0" err="1"/>
                  <a:t>ap_lo</a:t>
                </a:r>
                <a:r>
                  <a:rPr lang="en-US" dirty="0"/>
                  <a:t>, cholesterol, glucose, 	smoking status, alcohol, and active have no association with the presence of cardiovascular disease</a:t>
                </a:r>
              </a:p>
              <a:p>
                <a:endParaRPr lang="en-US" dirty="0"/>
              </a:p>
            </p:txBody>
          </p:sp>
        </mc:Choice>
        <mc:Fallback>
          <p:sp>
            <p:nvSpPr>
              <p:cNvPr id="3" name="Content Placeholder 2">
                <a:extLst>
                  <a:ext uri="{FF2B5EF4-FFF2-40B4-BE49-F238E27FC236}">
                    <a16:creationId xmlns:a16="http://schemas.microsoft.com/office/drawing/2014/main" id="{D389372F-72DB-FA49-0D06-5C0441861128}"/>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21F0CDB-E3CF-568F-18DA-CCCDB3218C4B}"/>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F9AA6D3A-0997-9D73-876A-F307A3D3DC0F}"/>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267428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9343-F627-C0F9-3D98-00853A945F91}"/>
              </a:ext>
            </a:extLst>
          </p:cNvPr>
          <p:cNvSpPr>
            <a:spLocks noGrp="1"/>
          </p:cNvSpPr>
          <p:nvPr>
            <p:ph type="title"/>
          </p:nvPr>
        </p:nvSpPr>
        <p:spPr/>
        <p:txBody>
          <a:bodyPr/>
          <a:lstStyle/>
          <a:p>
            <a:r>
              <a:rPr lang="en-US" dirty="0"/>
              <a:t>Program Design</a:t>
            </a:r>
          </a:p>
        </p:txBody>
      </p:sp>
      <p:sp>
        <p:nvSpPr>
          <p:cNvPr id="3" name="Content Placeholder 2">
            <a:extLst>
              <a:ext uri="{FF2B5EF4-FFF2-40B4-BE49-F238E27FC236}">
                <a16:creationId xmlns:a16="http://schemas.microsoft.com/office/drawing/2014/main" id="{4F8423F0-D8D8-F1E8-098B-679AE63B80B1}"/>
              </a:ext>
            </a:extLst>
          </p:cNvPr>
          <p:cNvSpPr>
            <a:spLocks noGrp="1"/>
          </p:cNvSpPr>
          <p:nvPr>
            <p:ph idx="1"/>
          </p:nvPr>
        </p:nvSpPr>
        <p:spPr/>
        <p:txBody>
          <a:bodyPr/>
          <a:lstStyle/>
          <a:p>
            <a:pPr marL="0" indent="0" algn="ctr">
              <a:buNone/>
            </a:pPr>
            <a:r>
              <a:rPr lang="en-US" sz="1200" dirty="0"/>
              <a:t>Program Design</a:t>
            </a:r>
          </a:p>
          <a:p>
            <a:pPr marL="0" indent="0" algn="ctr">
              <a:buNone/>
            </a:pPr>
            <a:r>
              <a:rPr lang="en-US" sz="1200" dirty="0"/>
              <a:t>Program:  Cardiovascular Prediction Using</a:t>
            </a:r>
          </a:p>
          <a:p>
            <a:pPr marL="0" indent="0" algn="ctr">
              <a:buNone/>
            </a:pPr>
            <a:r>
              <a:rPr lang="en-US" sz="1200" dirty="0"/>
              <a:t>Machine Learning Models</a:t>
            </a:r>
          </a:p>
          <a:p>
            <a:pPr marL="0" indent="0">
              <a:buNone/>
            </a:pPr>
            <a:endParaRPr lang="en-US" sz="1200" dirty="0"/>
          </a:p>
          <a:p>
            <a:pPr marL="0" indent="0">
              <a:buNone/>
            </a:pPr>
            <a:r>
              <a:rPr lang="en-US" sz="1200" dirty="0"/>
              <a:t>Task:  Develop a python program that takes medical and demographic data as input and outputs a prediction as to whether the individual has cardiovascular disease.</a:t>
            </a:r>
          </a:p>
          <a:p>
            <a:pPr marL="0" indent="0">
              <a:buNone/>
            </a:pPr>
            <a:endParaRPr lang="en-US" sz="1200" dirty="0"/>
          </a:p>
          <a:p>
            <a:pPr marL="0" indent="0">
              <a:buNone/>
            </a:pPr>
            <a:r>
              <a:rPr lang="en-US" sz="1200" dirty="0"/>
              <a:t>Data Science Process Steps:</a:t>
            </a:r>
          </a:p>
          <a:p>
            <a:pPr>
              <a:buAutoNum type="arabicPeriod"/>
            </a:pPr>
            <a:r>
              <a:rPr lang="en-US" sz="1200" dirty="0"/>
              <a:t>Data Acquisition</a:t>
            </a:r>
          </a:p>
          <a:p>
            <a:pPr>
              <a:buAutoNum type="arabicPeriod"/>
            </a:pPr>
            <a:r>
              <a:rPr lang="en-US" sz="1200" dirty="0"/>
              <a:t>Data Preparation (Feature exploration and engineering)</a:t>
            </a:r>
          </a:p>
          <a:p>
            <a:pPr>
              <a:buAutoNum type="arabicPeriod"/>
            </a:pPr>
            <a:r>
              <a:rPr lang="en-US" sz="1200" dirty="0"/>
              <a:t>Predictive Analytics (Train, test, and validate machine learning models.  Chose optimal model)</a:t>
            </a:r>
          </a:p>
          <a:p>
            <a:pPr>
              <a:buAutoNum type="arabicPeriod"/>
            </a:pPr>
            <a:r>
              <a:rPr lang="en-US" sz="1200" dirty="0"/>
              <a:t>Report Analysis Results</a:t>
            </a:r>
          </a:p>
          <a:p>
            <a:pPr>
              <a:buAutoNum type="arabicPeriod"/>
            </a:pPr>
            <a:r>
              <a:rPr lang="en-US" sz="1200" dirty="0"/>
              <a:t>Act or apply results from analysis by connecting results with problem statement</a:t>
            </a:r>
          </a:p>
          <a:p>
            <a:endParaRPr lang="en-US" dirty="0"/>
          </a:p>
        </p:txBody>
      </p:sp>
      <p:sp>
        <p:nvSpPr>
          <p:cNvPr id="4" name="Date Placeholder 3">
            <a:extLst>
              <a:ext uri="{FF2B5EF4-FFF2-40B4-BE49-F238E27FC236}">
                <a16:creationId xmlns:a16="http://schemas.microsoft.com/office/drawing/2014/main" id="{3A1E9173-651E-4F70-BF27-0813CF7AA76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36C23B86-4269-335A-BC52-AA5D1AC8C7BE}"/>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402546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F176-299C-CE3F-210F-BCDB80CAC52F}"/>
              </a:ext>
            </a:extLst>
          </p:cNvPr>
          <p:cNvSpPr>
            <a:spLocks noGrp="1"/>
          </p:cNvSpPr>
          <p:nvPr>
            <p:ph type="title"/>
          </p:nvPr>
        </p:nvSpPr>
        <p:spPr/>
        <p:txBody>
          <a:bodyPr/>
          <a:lstStyle/>
          <a:p>
            <a:r>
              <a:rPr lang="en-US" dirty="0"/>
              <a:t>Hierarchy Chart</a:t>
            </a:r>
          </a:p>
        </p:txBody>
      </p:sp>
      <p:sp>
        <p:nvSpPr>
          <p:cNvPr id="3" name="Content Placeholder 2">
            <a:extLst>
              <a:ext uri="{FF2B5EF4-FFF2-40B4-BE49-F238E27FC236}">
                <a16:creationId xmlns:a16="http://schemas.microsoft.com/office/drawing/2014/main" id="{017AC579-003A-F012-3F7A-3C41F999AEE6}"/>
              </a:ext>
            </a:extLst>
          </p:cNvPr>
          <p:cNvSpPr>
            <a:spLocks noGrp="1"/>
          </p:cNvSpPr>
          <p:nvPr>
            <p:ph idx="1"/>
          </p:nvPr>
        </p:nvSpPr>
        <p:spPr/>
        <p:txBody>
          <a:bodyPr/>
          <a:lstStyle/>
          <a:p>
            <a:pPr marL="514350" indent="-514350" algn="ctr">
              <a:buFont typeface="+mj-lt"/>
              <a:buAutoNum type="arabicPeriod"/>
            </a:pPr>
            <a:r>
              <a:rPr lang="en-US" dirty="0"/>
              <a:t>Hierarchy Chart</a:t>
            </a:r>
          </a:p>
        </p:txBody>
      </p:sp>
      <p:sp>
        <p:nvSpPr>
          <p:cNvPr id="4" name="Date Placeholder 3">
            <a:extLst>
              <a:ext uri="{FF2B5EF4-FFF2-40B4-BE49-F238E27FC236}">
                <a16:creationId xmlns:a16="http://schemas.microsoft.com/office/drawing/2014/main" id="{102720DA-23AE-2E1D-2CAD-CEE7130EA1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61D1AA51-E6D9-0EBA-49CD-F2CABE35B8FF}"/>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
        <p:nvSpPr>
          <p:cNvPr id="7" name="TextBox 6">
            <a:extLst>
              <a:ext uri="{FF2B5EF4-FFF2-40B4-BE49-F238E27FC236}">
                <a16:creationId xmlns:a16="http://schemas.microsoft.com/office/drawing/2014/main" id="{131A70B8-EEE0-108C-A7D8-4CA4A75F6B23}"/>
              </a:ext>
            </a:extLst>
          </p:cNvPr>
          <p:cNvSpPr txBox="1"/>
          <p:nvPr/>
        </p:nvSpPr>
        <p:spPr>
          <a:xfrm>
            <a:off x="1811032" y="4001294"/>
            <a:ext cx="1474035" cy="1569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200" dirty="0"/>
              <a:t>[cardio] = age, gender, height, weight, </a:t>
            </a:r>
            <a:r>
              <a:rPr lang="en-US" sz="1200" dirty="0" err="1"/>
              <a:t>ap_hi</a:t>
            </a:r>
            <a:r>
              <a:rPr lang="en-US" sz="1200" dirty="0"/>
              <a:t>, </a:t>
            </a:r>
            <a:r>
              <a:rPr lang="en-US" sz="1200" dirty="0" err="1"/>
              <a:t>ap_lo</a:t>
            </a:r>
            <a:r>
              <a:rPr lang="en-US" sz="1200" dirty="0"/>
              <a:t>, cholesterol, glucose, smoking status, alcohol, active</a:t>
            </a:r>
          </a:p>
        </p:txBody>
      </p:sp>
      <p:sp>
        <p:nvSpPr>
          <p:cNvPr id="8" name="TextBox 7">
            <a:extLst>
              <a:ext uri="{FF2B5EF4-FFF2-40B4-BE49-F238E27FC236}">
                <a16:creationId xmlns:a16="http://schemas.microsoft.com/office/drawing/2014/main" id="{5E529CF6-8966-2960-3978-BE245532F2A6}"/>
              </a:ext>
            </a:extLst>
          </p:cNvPr>
          <p:cNvSpPr txBox="1"/>
          <p:nvPr/>
        </p:nvSpPr>
        <p:spPr>
          <a:xfrm>
            <a:off x="7996768" y="4185959"/>
            <a:ext cx="1820333"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dirty="0"/>
              <a:t>Main Program (Output: Presence of Cardiovascular Disease; Input: Medical and Demographic Data</a:t>
            </a:r>
          </a:p>
        </p:txBody>
      </p:sp>
    </p:spTree>
    <p:extLst>
      <p:ext uri="{BB962C8B-B14F-4D97-AF65-F5344CB8AC3E}">
        <p14:creationId xmlns:p14="http://schemas.microsoft.com/office/powerpoint/2010/main" val="67434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C197-66BC-7AB6-09BF-47A0D8CD41CF}"/>
              </a:ext>
            </a:extLst>
          </p:cNvPr>
          <p:cNvSpPr>
            <a:spLocks noGrp="1"/>
          </p:cNvSpPr>
          <p:nvPr>
            <p:ph type="title"/>
          </p:nvPr>
        </p:nvSpPr>
        <p:spPr/>
        <p:txBody>
          <a:bodyPr/>
          <a:lstStyle/>
          <a:p>
            <a:r>
              <a:rPr lang="en-US" dirty="0" err="1"/>
              <a:t>FlowChart</a:t>
            </a:r>
            <a:endParaRPr lang="en-US" dirty="0"/>
          </a:p>
        </p:txBody>
      </p:sp>
      <p:pic>
        <p:nvPicPr>
          <p:cNvPr id="7" name="Content Placeholder 6">
            <a:extLst>
              <a:ext uri="{FF2B5EF4-FFF2-40B4-BE49-F238E27FC236}">
                <a16:creationId xmlns:a16="http://schemas.microsoft.com/office/drawing/2014/main" id="{525B9A23-FFD4-9184-FED8-B5712EEF98A6}"/>
              </a:ext>
            </a:extLst>
          </p:cNvPr>
          <p:cNvPicPr>
            <a:picLocks noGrp="1" noChangeAspect="1"/>
          </p:cNvPicPr>
          <p:nvPr>
            <p:ph idx="1"/>
          </p:nvPr>
        </p:nvPicPr>
        <p:blipFill>
          <a:blip r:embed="rId2"/>
          <a:stretch>
            <a:fillRect/>
          </a:stretch>
        </p:blipFill>
        <p:spPr>
          <a:xfrm>
            <a:off x="4177319" y="1825625"/>
            <a:ext cx="3569075" cy="4351338"/>
          </a:xfrm>
          <a:prstGeom prst="rect">
            <a:avLst/>
          </a:prstGeom>
        </p:spPr>
      </p:pic>
      <p:sp>
        <p:nvSpPr>
          <p:cNvPr id="4" name="Date Placeholder 3">
            <a:extLst>
              <a:ext uri="{FF2B5EF4-FFF2-40B4-BE49-F238E27FC236}">
                <a16:creationId xmlns:a16="http://schemas.microsoft.com/office/drawing/2014/main" id="{D30CD57B-813D-DB05-2E2B-D5FB31F8AA9A}"/>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EB295C49-D4E3-01C8-0C70-37F78750CE85}"/>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214203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62CF-7A5A-51C1-9E2D-737185E1C213}"/>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53002B57-C556-E17E-C4A0-09DA329CA7BB}"/>
              </a:ext>
            </a:extLst>
          </p:cNvPr>
          <p:cNvSpPr>
            <a:spLocks noGrp="1"/>
          </p:cNvSpPr>
          <p:nvPr>
            <p:ph idx="1"/>
          </p:nvPr>
        </p:nvSpPr>
        <p:spPr/>
        <p:txBody>
          <a:bodyPr>
            <a:normAutofit fontScale="85000" lnSpcReduction="20000"/>
          </a:bodyPr>
          <a:lstStyle/>
          <a:p>
            <a:r>
              <a:rPr lang="en-US" dirty="0"/>
              <a:t>Step 1:  Acquire Data</a:t>
            </a:r>
          </a:p>
          <a:p>
            <a:pPr lvl="1"/>
            <a:r>
              <a:rPr lang="en-US" dirty="0"/>
              <a:t>Import Libraries</a:t>
            </a:r>
          </a:p>
          <a:p>
            <a:pPr lvl="2"/>
            <a:r>
              <a:rPr lang="en-US" dirty="0"/>
              <a:t>Pandas, </a:t>
            </a:r>
            <a:r>
              <a:rPr lang="en-US" dirty="0" err="1"/>
              <a:t>Numpy</a:t>
            </a:r>
            <a:r>
              <a:rPr lang="en-US" dirty="0"/>
              <a:t>, Seaborn, Matplotlib, </a:t>
            </a:r>
            <a:r>
              <a:rPr lang="en-US" dirty="0" err="1"/>
              <a:t>Statsmodels</a:t>
            </a:r>
            <a:r>
              <a:rPr lang="en-US" dirty="0"/>
              <a:t>, </a:t>
            </a:r>
            <a:r>
              <a:rPr lang="en-US" dirty="0" err="1"/>
              <a:t>Itertools</a:t>
            </a:r>
            <a:endParaRPr lang="en-US" dirty="0"/>
          </a:p>
          <a:p>
            <a:pPr lvl="1"/>
            <a:r>
              <a:rPr lang="en-US" dirty="0"/>
              <a:t>Read in Data</a:t>
            </a:r>
          </a:p>
          <a:p>
            <a:pPr lvl="2"/>
            <a:r>
              <a:rPr lang="en-US" dirty="0"/>
              <a:t>Data=</a:t>
            </a:r>
            <a:r>
              <a:rPr lang="en-US" dirty="0" err="1"/>
              <a:t>pandas.read</a:t>
            </a:r>
            <a:endParaRPr lang="en-US" dirty="0"/>
          </a:p>
          <a:p>
            <a:r>
              <a:rPr lang="en-US" dirty="0"/>
              <a:t>Step 2: Prepare Data</a:t>
            </a:r>
          </a:p>
          <a:p>
            <a:pPr lvl="1"/>
            <a:r>
              <a:rPr lang="en-US" dirty="0"/>
              <a:t>Data Information</a:t>
            </a:r>
          </a:p>
          <a:p>
            <a:pPr lvl="2"/>
            <a:r>
              <a:rPr lang="en-US" dirty="0"/>
              <a:t>Data head</a:t>
            </a:r>
          </a:p>
          <a:p>
            <a:pPr lvl="2"/>
            <a:r>
              <a:rPr lang="en-US" dirty="0"/>
              <a:t>Data shape</a:t>
            </a:r>
          </a:p>
          <a:p>
            <a:pPr lvl="2"/>
            <a:r>
              <a:rPr lang="en-US" dirty="0"/>
              <a:t>Null Values</a:t>
            </a:r>
          </a:p>
          <a:p>
            <a:pPr lvl="1"/>
            <a:r>
              <a:rPr lang="en-US" dirty="0"/>
              <a:t>Summary Stats</a:t>
            </a:r>
          </a:p>
          <a:p>
            <a:pPr lvl="2"/>
            <a:r>
              <a:rPr lang="en-US" dirty="0"/>
              <a:t>5 number summaries</a:t>
            </a:r>
          </a:p>
          <a:p>
            <a:pPr lvl="2"/>
            <a:r>
              <a:rPr lang="en-US" dirty="0"/>
              <a:t>Count data</a:t>
            </a:r>
          </a:p>
          <a:p>
            <a:pPr lvl="1"/>
            <a:r>
              <a:rPr lang="en-US" dirty="0"/>
              <a:t>Visualization</a:t>
            </a:r>
          </a:p>
          <a:p>
            <a:pPr lvl="2"/>
            <a:r>
              <a:rPr lang="en-US" dirty="0"/>
              <a:t>Boxplots</a:t>
            </a:r>
          </a:p>
          <a:p>
            <a:pPr lvl="2"/>
            <a:r>
              <a:rPr lang="en-US" dirty="0" err="1"/>
              <a:t>Countplots</a:t>
            </a:r>
            <a:endParaRPr lang="en-US" dirty="0"/>
          </a:p>
        </p:txBody>
      </p:sp>
      <p:sp>
        <p:nvSpPr>
          <p:cNvPr id="4" name="Date Placeholder 3">
            <a:extLst>
              <a:ext uri="{FF2B5EF4-FFF2-40B4-BE49-F238E27FC236}">
                <a16:creationId xmlns:a16="http://schemas.microsoft.com/office/drawing/2014/main" id="{3C4158C2-63C7-E3AA-1FCA-627EEB7C9007}"/>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0B8E0C5F-363E-8991-CF30-9AA5FEA456F5}"/>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29515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5743-5F5B-A8F8-5FAB-D98E9D597792}"/>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D5616ED7-DC70-35F8-341B-24212BF70398}"/>
              </a:ext>
            </a:extLst>
          </p:cNvPr>
          <p:cNvSpPr>
            <a:spLocks noGrp="1"/>
          </p:cNvSpPr>
          <p:nvPr>
            <p:ph idx="1"/>
          </p:nvPr>
        </p:nvSpPr>
        <p:spPr/>
        <p:txBody>
          <a:bodyPr/>
          <a:lstStyle/>
          <a:p>
            <a:r>
              <a:rPr lang="en-US" dirty="0"/>
              <a:t>Medical data was acquired through Kaggle.com</a:t>
            </a:r>
          </a:p>
          <a:p>
            <a:pPr lvl="1"/>
            <a:r>
              <a:rPr lang="en-US" dirty="0"/>
              <a:t>Data source:  https://www.kaggle.com/datasets/thedevastator/exploring-risk-factors-for-cardiovascular-diseas</a:t>
            </a:r>
          </a:p>
        </p:txBody>
      </p:sp>
      <p:sp>
        <p:nvSpPr>
          <p:cNvPr id="4" name="Date Placeholder 3">
            <a:extLst>
              <a:ext uri="{FF2B5EF4-FFF2-40B4-BE49-F238E27FC236}">
                <a16:creationId xmlns:a16="http://schemas.microsoft.com/office/drawing/2014/main" id="{2A069FD4-66C8-1938-EC97-DBF8959A4FBE}"/>
              </a:ext>
            </a:extLst>
          </p:cNvPr>
          <p:cNvSpPr>
            <a:spLocks noGrp="1"/>
          </p:cNvSpPr>
          <p:nvPr>
            <p:ph type="dt" sz="half" idx="10"/>
          </p:nvPr>
        </p:nvSpPr>
        <p:spPr/>
        <p:txBody>
          <a:bodyPr/>
          <a:lstStyle/>
          <a:p>
            <a:r>
              <a:rPr lang="en-US" dirty="0"/>
              <a:t>Keith D. Smith</a:t>
            </a:r>
          </a:p>
        </p:txBody>
      </p:sp>
      <p:sp>
        <p:nvSpPr>
          <p:cNvPr id="6" name="Slide Number Placeholder 5">
            <a:extLst>
              <a:ext uri="{FF2B5EF4-FFF2-40B4-BE49-F238E27FC236}">
                <a16:creationId xmlns:a16="http://schemas.microsoft.com/office/drawing/2014/main" id="{C18C2893-8CE9-2B82-9150-25BEB3EB2AFF}"/>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305036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04AA-CE0C-1BF9-9641-E1FEFBFE50CF}"/>
              </a:ext>
            </a:extLst>
          </p:cNvPr>
          <p:cNvSpPr>
            <a:spLocks noGrp="1"/>
          </p:cNvSpPr>
          <p:nvPr>
            <p:ph type="title"/>
          </p:nvPr>
        </p:nvSpPr>
        <p:spPr/>
        <p:txBody>
          <a:bodyPr/>
          <a:lstStyle/>
          <a:p>
            <a:r>
              <a:rPr lang="en-US" dirty="0"/>
              <a:t>Prepare</a:t>
            </a:r>
          </a:p>
        </p:txBody>
      </p:sp>
      <p:pic>
        <p:nvPicPr>
          <p:cNvPr id="8" name="Content Placeholder 7">
            <a:extLst>
              <a:ext uri="{FF2B5EF4-FFF2-40B4-BE49-F238E27FC236}">
                <a16:creationId xmlns:a16="http://schemas.microsoft.com/office/drawing/2014/main" id="{9A163A5E-2008-D140-F9B3-E7823ABDCBF9}"/>
              </a:ext>
            </a:extLst>
          </p:cNvPr>
          <p:cNvPicPr>
            <a:picLocks noGrp="1" noChangeAspect="1"/>
          </p:cNvPicPr>
          <p:nvPr>
            <p:ph idx="1"/>
          </p:nvPr>
        </p:nvPicPr>
        <p:blipFill>
          <a:blip r:embed="rId2"/>
          <a:stretch>
            <a:fillRect/>
          </a:stretch>
        </p:blipFill>
        <p:spPr>
          <a:xfrm>
            <a:off x="658368" y="1396746"/>
            <a:ext cx="10536120" cy="1927479"/>
          </a:xfrm>
        </p:spPr>
      </p:pic>
      <p:sp>
        <p:nvSpPr>
          <p:cNvPr id="4" name="Date Placeholder 3">
            <a:extLst>
              <a:ext uri="{FF2B5EF4-FFF2-40B4-BE49-F238E27FC236}">
                <a16:creationId xmlns:a16="http://schemas.microsoft.com/office/drawing/2014/main" id="{9B4A59C1-07F2-BC96-05A3-0C5313A36180}"/>
              </a:ext>
            </a:extLst>
          </p:cNvPr>
          <p:cNvSpPr>
            <a:spLocks noGrp="1"/>
          </p:cNvSpPr>
          <p:nvPr>
            <p:ph type="dt" sz="half" idx="10"/>
          </p:nvPr>
        </p:nvSpPr>
        <p:spPr/>
        <p:txBody>
          <a:bodyPr/>
          <a:lstStyle/>
          <a:p>
            <a:r>
              <a:rPr lang="en-US" dirty="0"/>
              <a:t>Keith D. Smith</a:t>
            </a:r>
          </a:p>
        </p:txBody>
      </p:sp>
      <p:sp>
        <p:nvSpPr>
          <p:cNvPr id="5" name="Footer Placeholder 4">
            <a:extLst>
              <a:ext uri="{FF2B5EF4-FFF2-40B4-BE49-F238E27FC236}">
                <a16:creationId xmlns:a16="http://schemas.microsoft.com/office/drawing/2014/main" id="{7AC56F47-A26A-B603-5F90-73E47598416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B954739-E268-4B74-4AE8-A278825F648B}"/>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10" name="Picture 9">
            <a:extLst>
              <a:ext uri="{FF2B5EF4-FFF2-40B4-BE49-F238E27FC236}">
                <a16:creationId xmlns:a16="http://schemas.microsoft.com/office/drawing/2014/main" id="{A55823B8-9601-202C-6C52-2FA6C1021C86}"/>
              </a:ext>
            </a:extLst>
          </p:cNvPr>
          <p:cNvPicPr>
            <a:picLocks noChangeAspect="1"/>
          </p:cNvPicPr>
          <p:nvPr/>
        </p:nvPicPr>
        <p:blipFill>
          <a:blip r:embed="rId3"/>
          <a:stretch>
            <a:fillRect/>
          </a:stretch>
        </p:blipFill>
        <p:spPr>
          <a:xfrm>
            <a:off x="658368" y="3324098"/>
            <a:ext cx="10536120" cy="3059180"/>
          </a:xfrm>
          <a:prstGeom prst="rect">
            <a:avLst/>
          </a:prstGeom>
        </p:spPr>
      </p:pic>
    </p:spTree>
    <p:extLst>
      <p:ext uri="{BB962C8B-B14F-4D97-AF65-F5344CB8AC3E}">
        <p14:creationId xmlns:p14="http://schemas.microsoft.com/office/powerpoint/2010/main" val="413115640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{53A2FFD6-3AB3-4E9E-9237-3904805EBE5A}tf89338750_win32</Template>
  <TotalTime>40</TotalTime>
  <Words>436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Univers</vt:lpstr>
      <vt:lpstr>GradientUnivers</vt:lpstr>
      <vt:lpstr>Heart Disease Prediction Micro-Project #1 https://github.com/KeithSmith89/ANA500.git</vt:lpstr>
      <vt:lpstr>Problem Statement</vt:lpstr>
      <vt:lpstr>Hypothesis</vt:lpstr>
      <vt:lpstr>Program Design</vt:lpstr>
      <vt:lpstr>Hierarchy Chart</vt:lpstr>
      <vt:lpstr>FlowChart</vt:lpstr>
      <vt:lpstr>Pseudocode</vt:lpstr>
      <vt:lpstr>Acquire</vt:lpstr>
      <vt:lpstr>Prepare</vt:lpstr>
      <vt:lpstr>Prepare</vt:lpstr>
      <vt:lpstr>Preparation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Micro-Project #1 https://github.com/KeithSmith89/ANA500.git</dc:title>
  <dc:creator>Keith Smith</dc:creator>
  <cp:lastModifiedBy>Keith Smith</cp:lastModifiedBy>
  <cp:revision>1</cp:revision>
  <dcterms:created xsi:type="dcterms:W3CDTF">2023-02-06T00:04:20Z</dcterms:created>
  <dcterms:modified xsi:type="dcterms:W3CDTF">2023-02-06T00:45:20Z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