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7" r:id="rId7"/>
    <p:sldId id="261" r:id="rId8"/>
    <p:sldId id="262" r:id="rId9"/>
    <p:sldId id="265" r:id="rId10"/>
    <p:sldId id="266" r:id="rId11"/>
    <p:sldId id="270" r:id="rId12"/>
    <p:sldId id="268" r:id="rId13"/>
    <p:sldId id="271" r:id="rId14"/>
    <p:sldId id="269" r:id="rId15"/>
    <p:sldId id="263"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64" autoAdjust="0"/>
  </p:normalViewPr>
  <p:slideViewPr>
    <p:cSldViewPr snapToGrid="0">
      <p:cViewPr>
        <p:scale>
          <a:sx n="50" d="100"/>
          <a:sy n="50" d="100"/>
        </p:scale>
        <p:origin x="12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8771A-185F-4A7E-885F-A6EE97E33B7C}" type="datetimeFigureOut">
              <a:rPr kumimoji="1" lang="ja-JP" altLang="en-US" smtClean="0"/>
              <a:t>2023/11/29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3C8CC-E0F2-409A-AFF1-85D6A0823905}" type="slidenum">
              <a:rPr kumimoji="1" lang="ja-JP" altLang="en-US" smtClean="0"/>
              <a:t>‹#›</a:t>
            </a:fld>
            <a:endParaRPr kumimoji="1" lang="ja-JP" altLang="en-US"/>
          </a:p>
        </p:txBody>
      </p:sp>
    </p:spTree>
    <p:extLst>
      <p:ext uri="{BB962C8B-B14F-4D97-AF65-F5344CB8AC3E}">
        <p14:creationId xmlns:p14="http://schemas.microsoft.com/office/powerpoint/2010/main" val="32325068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・量子コンピュータの実現のために、フェルミ縮退を考慮した</a:t>
            </a:r>
            <a:r>
              <a:rPr kumimoji="1" lang="en-US" altLang="ja-JP" smtClean="0"/>
              <a:t>2</a:t>
            </a:r>
            <a:r>
              <a:rPr kumimoji="1" lang="ja-JP" altLang="en-US" smtClean="0"/>
              <a:t>次元電子ガスのモンテカルロ・プログラムを作成することが目的</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2</a:t>
            </a:fld>
            <a:endParaRPr kumimoji="1" lang="ja-JP" altLang="en-US"/>
          </a:p>
        </p:txBody>
      </p:sp>
    </p:spTree>
    <p:extLst>
      <p:ext uri="{BB962C8B-B14F-4D97-AF65-F5344CB8AC3E}">
        <p14:creationId xmlns:p14="http://schemas.microsoft.com/office/powerpoint/2010/main" val="588106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まず、そもそもこのプログラムでは、フェルミディラック統計に従う初期の状態において、電子</a:t>
            </a:r>
            <a:r>
              <a:rPr kumimoji="1" lang="en-US" altLang="ja-JP" smtClean="0"/>
              <a:t>1</a:t>
            </a:r>
            <a:r>
              <a:rPr kumimoji="1" lang="ja-JP" altLang="en-US" smtClean="0"/>
              <a:t>個が得るエネルギーの期待値が負であることが判明しました。ドリフト速度の応答時間が</a:t>
            </a:r>
            <a:r>
              <a:rPr kumimoji="1" lang="en-US" altLang="ja-JP" smtClean="0"/>
              <a:t>1.5</a:t>
            </a:r>
            <a:r>
              <a:rPr kumimoji="1" lang="ja-JP" altLang="en-US" smtClean="0"/>
              <a:t>～</a:t>
            </a:r>
            <a:r>
              <a:rPr kumimoji="1" lang="en-US" altLang="ja-JP" smtClean="0"/>
              <a:t>2.0 ps</a:t>
            </a:r>
            <a:r>
              <a:rPr kumimoji="1" lang="ja-JP" altLang="en-US" smtClean="0"/>
              <a:t>であり、減少している時間よりも数倍長いため、この影響が見られたのではないのかと考えました。</a:t>
            </a:r>
            <a:endParaRPr kumimoji="1" lang="en-US" altLang="ja-JP" smtClean="0"/>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11</a:t>
            </a:fld>
            <a:endParaRPr kumimoji="1" lang="ja-JP" altLang="en-US"/>
          </a:p>
        </p:txBody>
      </p:sp>
    </p:spTree>
    <p:extLst>
      <p:ext uri="{BB962C8B-B14F-4D97-AF65-F5344CB8AC3E}">
        <p14:creationId xmlns:p14="http://schemas.microsoft.com/office/powerpoint/2010/main" val="664089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電界との影響も考えました。電界をあげるにつれてエネルギー減少がみられる時間は少なくなり、</a:t>
            </a:r>
            <a:r>
              <a:rPr kumimoji="1" lang="en-US" altLang="ja-JP" smtClean="0"/>
              <a:t>3.0kV/cm</a:t>
            </a:r>
            <a:r>
              <a:rPr kumimoji="1" lang="ja-JP" altLang="en-US" smtClean="0"/>
              <a:t>を超える頃には減少が観察されづらくなっています。しかし、こういったものはあくまでエネルギー減少の観察可能性を変化させるだけで、減少の直接的な原因になっているかは分かりません。</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12</a:t>
            </a:fld>
            <a:endParaRPr kumimoji="1" lang="ja-JP" altLang="en-US"/>
          </a:p>
        </p:txBody>
      </p:sp>
    </p:spTree>
    <p:extLst>
      <p:ext uri="{BB962C8B-B14F-4D97-AF65-F5344CB8AC3E}">
        <p14:creationId xmlns:p14="http://schemas.microsoft.com/office/powerpoint/2010/main" val="337081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考えられる直接的な原因はフェルミ縮退を考慮していないことにあるでしょう。縮退している状態では、低いエネルギー準位には電子が高確率で占有しています。</a:t>
            </a:r>
            <a:endParaRPr kumimoji="1" lang="en-US" altLang="ja-JP" smtClean="0"/>
          </a:p>
          <a:p>
            <a:r>
              <a:rPr kumimoji="1" lang="ja-JP" altLang="en-US" smtClean="0"/>
              <a:t>そのため、本来電子が低い準位に移動する際、占有されていないことを確認する必要があります。しかし、今回は初期状態でしかフェルミ粒子のふるまいを考慮しておらず、</a:t>
            </a:r>
            <a:endParaRPr kumimoji="1" lang="en-US" altLang="ja-JP" smtClean="0"/>
          </a:p>
          <a:p>
            <a:r>
              <a:rPr kumimoji="1" lang="ja-JP" altLang="en-US" smtClean="0"/>
              <a:t>電子は自由に他の準位に移動できます。そのため、実際の物理では見られない結果となったと考察されます。ただし、これは縮退効果を含んだプログラムの結果と比較して議論する必要があります。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13</a:t>
            </a:fld>
            <a:endParaRPr kumimoji="1" lang="ja-JP" altLang="en-US"/>
          </a:p>
        </p:txBody>
      </p:sp>
    </p:spTree>
    <p:extLst>
      <p:ext uri="{BB962C8B-B14F-4D97-AF65-F5344CB8AC3E}">
        <p14:creationId xmlns:p14="http://schemas.microsoft.com/office/powerpoint/2010/main" val="2476767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フェルミ縮退の実装にあたって考慮することがいくつかあります。まず、プログラム的に全散乱確率を一定に保ちたいので、</a:t>
            </a:r>
            <a:r>
              <a:rPr kumimoji="1" lang="en-US" altLang="ja-JP" smtClean="0"/>
              <a:t>h_bar omega_0</a:t>
            </a:r>
            <a:r>
              <a:rPr kumimoji="1" lang="en-US" altLang="ja-JP" baseline="0" smtClean="0"/>
              <a:t> </a:t>
            </a:r>
            <a:r>
              <a:rPr kumimoji="1" lang="ja-JP" altLang="en-US" baseline="0" smtClean="0"/>
              <a:t>以下の準位の電子に対して自己散乱というふるまいを導入します。自己散乱では、判定上電子はフォノン放出を行いますが、実際には全く状態は変化しません。続いてフェルミ縮退効果本体を実装します。電子の分布関数を</a:t>
            </a:r>
            <a:r>
              <a:rPr kumimoji="1" lang="en-US" altLang="ja-JP" baseline="0" smtClean="0"/>
              <a:t>f(k)</a:t>
            </a:r>
            <a:r>
              <a:rPr kumimoji="1" lang="ja-JP" altLang="en-US" baseline="0" smtClean="0"/>
              <a:t>とします。この分布関数は定期的に更新する必要があります。各時刻で電子は確率的に散乱によってエネルギーが変化します。変化した波数を</a:t>
            </a:r>
            <a:r>
              <a:rPr kumimoji="1" lang="en-US" altLang="ja-JP" baseline="0" smtClean="0"/>
              <a:t>k’</a:t>
            </a:r>
            <a:r>
              <a:rPr kumimoji="1" lang="ja-JP" altLang="en-US" baseline="0" smtClean="0"/>
              <a:t>とすると、波数</a:t>
            </a:r>
            <a:r>
              <a:rPr kumimoji="1" lang="en-US" altLang="ja-JP" baseline="0" smtClean="0"/>
              <a:t>k’</a:t>
            </a:r>
            <a:r>
              <a:rPr kumimoji="1" lang="ja-JP" altLang="en-US" baseline="0" smtClean="0"/>
              <a:t>の持つ準位が空いている確率は</a:t>
            </a:r>
            <a:r>
              <a:rPr kumimoji="1" lang="en-US" altLang="ja-JP" baseline="0" smtClean="0"/>
              <a:t>1-f(k’)</a:t>
            </a:r>
            <a:r>
              <a:rPr kumimoji="1" lang="ja-JP" altLang="en-US" baseline="0" smtClean="0"/>
              <a:t>になります。生成した乱数がこれより大きければ遷移できますが、そうでなければ遷移できず、もとの状態のままとなります。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14</a:t>
            </a:fld>
            <a:endParaRPr kumimoji="1" lang="ja-JP" altLang="en-US"/>
          </a:p>
        </p:txBody>
      </p:sp>
    </p:spTree>
    <p:extLst>
      <p:ext uri="{BB962C8B-B14F-4D97-AF65-F5344CB8AC3E}">
        <p14:creationId xmlns:p14="http://schemas.microsoft.com/office/powerpoint/2010/main" val="64980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分布関数は、波数空間をグリッドに分割したとき、各グリッドに存在する粒子数から求めます。適当なグリッドの大きさを設定したとき、粒子数と分布関数は比例関係にあるはずだからです。その比例係数は、計算によって分布関数によらない、つまり時刻によらない定数であることが導けま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15</a:t>
            </a:fld>
            <a:endParaRPr kumimoji="1" lang="ja-JP" altLang="en-US"/>
          </a:p>
        </p:txBody>
      </p:sp>
    </p:spTree>
    <p:extLst>
      <p:ext uri="{BB962C8B-B14F-4D97-AF65-F5344CB8AC3E}">
        <p14:creationId xmlns:p14="http://schemas.microsoft.com/office/powerpoint/2010/main" val="224074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今後はフェルミ縮退効果を実装し、その結果を用いて卒論に取り掛かる予定です。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16</a:t>
            </a:fld>
            <a:endParaRPr kumimoji="1" lang="ja-JP" altLang="en-US"/>
          </a:p>
        </p:txBody>
      </p:sp>
    </p:spTree>
    <p:extLst>
      <p:ext uri="{BB962C8B-B14F-4D97-AF65-F5344CB8AC3E}">
        <p14:creationId xmlns:p14="http://schemas.microsoft.com/office/powerpoint/2010/main" val="104860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・進捗は、熱平衡分布の実装、フォノン散乱の実装、フェルミ縮退効果の考察</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3</a:t>
            </a:fld>
            <a:endParaRPr kumimoji="1" lang="ja-JP" altLang="en-US"/>
          </a:p>
        </p:txBody>
      </p:sp>
    </p:spTree>
    <p:extLst>
      <p:ext uri="{BB962C8B-B14F-4D97-AF65-F5344CB8AC3E}">
        <p14:creationId xmlns:p14="http://schemas.microsoft.com/office/powerpoint/2010/main" val="43712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・縮退の無い一般の状態では、フェルミ準位は伝導帯の底よりも数十</a:t>
            </a:r>
            <a:r>
              <a:rPr kumimoji="1" lang="en-US" altLang="ja-JP" smtClean="0"/>
              <a:t>meV</a:t>
            </a:r>
            <a:r>
              <a:rPr kumimoji="1" lang="ja-JP" altLang="en-US" smtClean="0"/>
              <a:t>小さいため、分布関数をボルツマン統計で近似することができました。</a:t>
            </a:r>
            <a:endParaRPr kumimoji="1" lang="en-US" altLang="ja-JP" smtClean="0"/>
          </a:p>
          <a:p>
            <a:r>
              <a:rPr kumimoji="1" lang="ja-JP" altLang="en-US" smtClean="0"/>
              <a:t>一方、縮退効果を考える状況に置いては、フェルミ準位は伝導体の底よりも上にあるため近似ができず、フェルミディラック統計を導入する必要があります。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4</a:t>
            </a:fld>
            <a:endParaRPr kumimoji="1" lang="ja-JP" altLang="en-US"/>
          </a:p>
        </p:txBody>
      </p:sp>
    </p:spTree>
    <p:extLst>
      <p:ext uri="{BB962C8B-B14F-4D97-AF65-F5344CB8AC3E}">
        <p14:creationId xmlns:p14="http://schemas.microsoft.com/office/powerpoint/2010/main" val="3441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・フェルミディラック統計に従うエネルギー状態を考えました。全電子密度はフェルミ積分によって計算されます。各電子のエネルギー初期状態は棄却サンプリングという手法により決定されます。</a:t>
            </a:r>
            <a:endParaRPr kumimoji="1" lang="en-US" altLang="ja-JP" smtClean="0"/>
          </a:p>
          <a:p>
            <a:r>
              <a:rPr kumimoji="1" lang="ja-JP" altLang="en-US" smtClean="0"/>
              <a:t>密度関数とエネルギーそれぞれの最大値が張る空間内でランダムに状態を選択し、それが密度関数より下側の領域に位置すれば採択します。非弾性散乱時にもこの手法を用いてエネルギーを更新します。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5</a:t>
            </a:fld>
            <a:endParaRPr kumimoji="1" lang="ja-JP" altLang="en-US"/>
          </a:p>
        </p:txBody>
      </p:sp>
    </p:spTree>
    <p:extLst>
      <p:ext uri="{BB962C8B-B14F-4D97-AF65-F5344CB8AC3E}">
        <p14:creationId xmlns:p14="http://schemas.microsoft.com/office/powerpoint/2010/main" val="3867189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前回までのアンサンブルモンテカルロシミュレーションにフェルミディラック統計を導入した結果を示します。ボルツマン分布を用いた場合と同様の収束が見られます。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6</a:t>
            </a:fld>
            <a:endParaRPr kumimoji="1" lang="ja-JP" altLang="en-US"/>
          </a:p>
        </p:txBody>
      </p:sp>
    </p:spTree>
    <p:extLst>
      <p:ext uri="{BB962C8B-B14F-4D97-AF65-F5344CB8AC3E}">
        <p14:creationId xmlns:p14="http://schemas.microsoft.com/office/powerpoint/2010/main" val="2816761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波数の初期状態について考えました。波数空間に絶対値が</a:t>
            </a:r>
            <a:r>
              <a:rPr kumimoji="1" lang="en-US" altLang="ja-JP" smtClean="0"/>
              <a:t>k_x,k_y</a:t>
            </a:r>
            <a:r>
              <a:rPr kumimoji="1" lang="ja-JP" altLang="en-US" smtClean="0"/>
              <a:t>ともに</a:t>
            </a:r>
            <a:r>
              <a:rPr kumimoji="1" lang="en-US" altLang="ja-JP" smtClean="0"/>
              <a:t>k_max</a:t>
            </a:r>
            <a:r>
              <a:rPr kumimoji="1" lang="ja-JP" altLang="en-US" smtClean="0"/>
              <a:t>となる点</a:t>
            </a:r>
            <a:r>
              <a:rPr kumimoji="1" lang="en-US" altLang="ja-JP" smtClean="0"/>
              <a:t>4</a:t>
            </a:r>
            <a:r>
              <a:rPr kumimoji="1" lang="ja-JP" altLang="en-US" smtClean="0"/>
              <a:t>つをとり、それらの点が張る空間をグリッドに分割します。さきほどの棄却サンプリングで生成したエネルギーから</a:t>
            </a:r>
            <a:r>
              <a:rPr kumimoji="1" lang="en-US" altLang="ja-JP" smtClean="0"/>
              <a:t>k_x,k_y</a:t>
            </a:r>
            <a:r>
              <a:rPr kumimoji="1" lang="ja-JP" altLang="en-US" smtClean="0"/>
              <a:t>を決定し、グリッドに帰属させます。残す情報はグリッドに属している電子の個数のみです。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7</a:t>
            </a:fld>
            <a:endParaRPr kumimoji="1" lang="ja-JP" altLang="en-US"/>
          </a:p>
        </p:txBody>
      </p:sp>
    </p:spTree>
    <p:extLst>
      <p:ext uri="{BB962C8B-B14F-4D97-AF65-F5344CB8AC3E}">
        <p14:creationId xmlns:p14="http://schemas.microsoft.com/office/powerpoint/2010/main" val="2957542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続いて、フォノン散乱を実装しました。結晶の格子振動によってポテンシャルに乱れ、それによって非弾性散乱が引き起こされます。格子振動を記述するのには調和振動子を用い、シュレディンガー方程式を解くことで、エネルギーのやり取りが</a:t>
            </a:r>
            <a:r>
              <a:rPr kumimoji="1" lang="en-US" altLang="ja-JP" smtClean="0"/>
              <a:t>h_bar omega_zero</a:t>
            </a:r>
            <a:r>
              <a:rPr kumimoji="1" lang="ja-JP" altLang="en-US" smtClean="0"/>
              <a:t>の整数倍であることが導出されます。電子がエネルギーを吸収するか放出するかで</a:t>
            </a:r>
            <a:r>
              <a:rPr kumimoji="1" lang="en-US" altLang="ja-JP" smtClean="0"/>
              <a:t>2</a:t>
            </a:r>
            <a:r>
              <a:rPr kumimoji="1" lang="ja-JP" altLang="en-US" smtClean="0"/>
              <a:t>種類の散乱があります。フォノンの分布にはボーズ・アインシュタイン統計を用います。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8</a:t>
            </a:fld>
            <a:endParaRPr kumimoji="1" lang="ja-JP" altLang="en-US"/>
          </a:p>
        </p:txBody>
      </p:sp>
    </p:spTree>
    <p:extLst>
      <p:ext uri="{BB962C8B-B14F-4D97-AF65-F5344CB8AC3E}">
        <p14:creationId xmlns:p14="http://schemas.microsoft.com/office/powerpoint/2010/main" val="402884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前回までのアンサンブルモンテカルロシミュレーションの非弾性散乱をフォノン散乱に変えてシミュレーションした結果です。ドリフト速度のグラフにおいて、下の点線は弾性散乱とフォノン吸収のみが起こるとした場合の漸近線、上はそれにフォノン放出も追加したものです。</a:t>
            </a:r>
            <a:endParaRPr kumimoji="1" lang="ja-JP" altLang="en-US"/>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9</a:t>
            </a:fld>
            <a:endParaRPr kumimoji="1" lang="ja-JP" altLang="en-US"/>
          </a:p>
        </p:txBody>
      </p:sp>
    </p:spTree>
    <p:extLst>
      <p:ext uri="{BB962C8B-B14F-4D97-AF65-F5344CB8AC3E}">
        <p14:creationId xmlns:p14="http://schemas.microsoft.com/office/powerpoint/2010/main" val="177899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このプログラムにおいて、立ち上がりからわずかの間、平均エネルギーが減少する動きが見られました。そして、その減少傾向はフェルミ準位を大きく設定するほど顕著になりました。</a:t>
            </a:r>
            <a:endParaRPr kumimoji="1" lang="en-US" altLang="ja-JP" smtClean="0"/>
          </a:p>
          <a:p>
            <a:r>
              <a:rPr kumimoji="1" lang="ja-JP" altLang="en-US" smtClean="0"/>
              <a:t>この傾向は実際の物理的ふるまいと矛盾しており、原因を考えました。</a:t>
            </a:r>
            <a:endParaRPr kumimoji="1" lang="en-US" altLang="ja-JP" smtClean="0"/>
          </a:p>
        </p:txBody>
      </p:sp>
      <p:sp>
        <p:nvSpPr>
          <p:cNvPr id="4" name="スライド番号プレースホルダー 3"/>
          <p:cNvSpPr>
            <a:spLocks noGrp="1"/>
          </p:cNvSpPr>
          <p:nvPr>
            <p:ph type="sldNum" sz="quarter" idx="10"/>
          </p:nvPr>
        </p:nvSpPr>
        <p:spPr/>
        <p:txBody>
          <a:bodyPr/>
          <a:lstStyle/>
          <a:p>
            <a:fld id="{F893C8CC-E0F2-409A-AFF1-85D6A0823905}" type="slidenum">
              <a:rPr kumimoji="1" lang="ja-JP" altLang="en-US" smtClean="0"/>
              <a:t>10</a:t>
            </a:fld>
            <a:endParaRPr kumimoji="1" lang="ja-JP" altLang="en-US"/>
          </a:p>
        </p:txBody>
      </p:sp>
    </p:spTree>
    <p:extLst>
      <p:ext uri="{BB962C8B-B14F-4D97-AF65-F5344CB8AC3E}">
        <p14:creationId xmlns:p14="http://schemas.microsoft.com/office/powerpoint/2010/main" val="2447255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152400" y="6356350"/>
            <a:ext cx="2743200" cy="365125"/>
          </a:xfrm>
        </p:spPr>
        <p:txBody>
          <a:bodyPr/>
          <a:lstStyle>
            <a:lvl1pPr>
              <a:defRPr sz="2000"/>
            </a:lvl1pPr>
          </a:lstStyle>
          <a:p>
            <a:fld id="{6ABE8D4E-7258-417A-B6F3-8EBF468068A5}" type="datetime1">
              <a:rPr lang="ja-JP" altLang="en-US" smtClean="0"/>
              <a:t>2023/11/29</a:t>
            </a:fld>
            <a:endParaRPr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164781" y="6356350"/>
            <a:ext cx="2743200" cy="365125"/>
          </a:xfrm>
        </p:spPr>
        <p:txBody>
          <a:bodyPr/>
          <a:lstStyle>
            <a:lvl1pPr>
              <a:defRPr sz="1800"/>
            </a:lvl1pPr>
          </a:lstStyle>
          <a:p>
            <a:fld id="{7150E25F-B8C9-4ED1-8626-95CB18EC23DC}" type="slidenum">
              <a:rPr lang="ja-JP" altLang="en-US" smtClean="0"/>
              <a:pPr/>
              <a:t>‹#›</a:t>
            </a:fld>
            <a:endParaRPr lang="ja-JP" altLang="en-US"/>
          </a:p>
        </p:txBody>
      </p:sp>
    </p:spTree>
    <p:extLst>
      <p:ext uri="{BB962C8B-B14F-4D97-AF65-F5344CB8AC3E}">
        <p14:creationId xmlns:p14="http://schemas.microsoft.com/office/powerpoint/2010/main" val="170201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F54CE4B-3796-4BF5-BB55-BBEBFEF50CBB}" type="datetime1">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241714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7F2E5A7-8044-4762-8DA2-4DFDDEB196F2}" type="datetime1">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29513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EE0AC0E-A657-4687-8521-6B37CBE60475}" type="datetime1">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305243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DDDE4F0-8190-451D-B106-3291633B3B9E}" type="datetime1">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84785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33E7E3A-4F32-4D59-A392-1389FEFFFB4E}" type="datetime1">
              <a:rPr kumimoji="1" lang="ja-JP" altLang="en-US" smtClean="0"/>
              <a:t>2023/11/29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69715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F4C4689-CC93-4812-8E85-C3F2C70F1C07}" type="datetime1">
              <a:rPr kumimoji="1" lang="ja-JP" altLang="en-US" smtClean="0"/>
              <a:t>2023/11/29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63729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E594700-5266-4887-89B0-A48040681036}" type="datetime1">
              <a:rPr kumimoji="1" lang="ja-JP" altLang="en-US" smtClean="0"/>
              <a:t>2023/11/29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138611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C592BC9-C83A-4375-ABB2-552FE00592CD}" type="datetime1">
              <a:rPr kumimoji="1" lang="ja-JP" altLang="en-US" smtClean="0"/>
              <a:t>2023/11/29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140432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D0A598B-3145-4C47-B0CB-C3AB5EF92870}" type="datetime1">
              <a:rPr kumimoji="1" lang="ja-JP" altLang="en-US" smtClean="0"/>
              <a:t>2023/11/29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136784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EA00F4C-F03E-45B0-95F1-52FEE227CF33}" type="datetime1">
              <a:rPr kumimoji="1" lang="ja-JP" altLang="en-US" smtClean="0"/>
              <a:t>2023/11/29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976789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3444E-248D-4B74-875A-DE7E1D139756}" type="datetime1">
              <a:rPr kumimoji="1" lang="ja-JP" altLang="en-US" smtClean="0"/>
              <a:t>2023/11/29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50E25F-B8C9-4ED1-8626-95CB18EC23DC}" type="slidenum">
              <a:rPr kumimoji="1" lang="ja-JP" altLang="en-US" smtClean="0"/>
              <a:t>‹#›</a:t>
            </a:fld>
            <a:endParaRPr kumimoji="1" lang="ja-JP" altLang="en-US"/>
          </a:p>
        </p:txBody>
      </p:sp>
    </p:spTree>
    <p:extLst>
      <p:ext uri="{BB962C8B-B14F-4D97-AF65-F5344CB8AC3E}">
        <p14:creationId xmlns:p14="http://schemas.microsoft.com/office/powerpoint/2010/main" val="922443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48.png"/><Relationship Id="rId5" Type="http://schemas.openxmlformats.org/officeDocument/2006/relationships/image" Target="../media/image36.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image" Target="../media/image460.png"/><Relationship Id="rId3" Type="http://schemas.openxmlformats.org/officeDocument/2006/relationships/image" Target="../media/image360.png"/><Relationship Id="rId7" Type="http://schemas.openxmlformats.org/officeDocument/2006/relationships/image" Target="../media/image400.png"/><Relationship Id="rId12" Type="http://schemas.openxmlformats.org/officeDocument/2006/relationships/image" Target="../media/image461.png"/><Relationship Id="rId2" Type="http://schemas.openxmlformats.org/officeDocument/2006/relationships/notesSlide" Target="../notesSlides/notesSlide13.xml"/><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90.png"/><Relationship Id="rId11" Type="http://schemas.openxmlformats.org/officeDocument/2006/relationships/image" Target="../media/image55.png"/><Relationship Id="rId5" Type="http://schemas.openxmlformats.org/officeDocument/2006/relationships/image" Target="../media/image380.png"/><Relationship Id="rId15" Type="http://schemas.openxmlformats.org/officeDocument/2006/relationships/image" Target="../media/image481.png"/><Relationship Id="rId10" Type="http://schemas.openxmlformats.org/officeDocument/2006/relationships/image" Target="../media/image430.png"/><Relationship Id="rId4" Type="http://schemas.openxmlformats.org/officeDocument/2006/relationships/image" Target="../media/image370.png"/><Relationship Id="rId9" Type="http://schemas.openxmlformats.org/officeDocument/2006/relationships/image" Target="../media/image450.png"/><Relationship Id="rId14" Type="http://schemas.openxmlformats.org/officeDocument/2006/relationships/image" Target="../media/image470.png"/></Relationships>
</file>

<file path=ppt/slides/_rels/slide15.xml.rels><?xml version="1.0" encoding="UTF-8" standalone="yes"?>
<Relationships xmlns="http://schemas.openxmlformats.org/package/2006/relationships"><Relationship Id="rId8" Type="http://schemas.openxmlformats.org/officeDocument/2006/relationships/image" Target="../media/image540.png"/><Relationship Id="rId3" Type="http://schemas.openxmlformats.org/officeDocument/2006/relationships/image" Target="../media/image480.png"/><Relationship Id="rId7" Type="http://schemas.openxmlformats.org/officeDocument/2006/relationships/image" Target="../media/image530.png"/><Relationship Id="rId12"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20.png"/><Relationship Id="rId11" Type="http://schemas.openxmlformats.org/officeDocument/2006/relationships/image" Target="../media/image57.png"/><Relationship Id="rId5" Type="http://schemas.openxmlformats.org/officeDocument/2006/relationships/image" Target="../media/image510.png"/><Relationship Id="rId10" Type="http://schemas.openxmlformats.org/officeDocument/2006/relationships/image" Target="../media/image560.png"/><Relationship Id="rId4" Type="http://schemas.openxmlformats.org/officeDocument/2006/relationships/image" Target="../media/image490.png"/><Relationship Id="rId9" Type="http://schemas.openxmlformats.org/officeDocument/2006/relationships/image" Target="../media/image55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61.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10.png"/><Relationship Id="rId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10.png"/><Relationship Id="rId12" Type="http://schemas.openxmlformats.org/officeDocument/2006/relationships/image" Target="../media/image27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0.png"/><Relationship Id="rId11" Type="http://schemas.openxmlformats.org/officeDocument/2006/relationships/image" Target="../media/image260.png"/><Relationship Id="rId5" Type="http://schemas.openxmlformats.org/officeDocument/2006/relationships/image" Target="../media/image171.png"/><Relationship Id="rId10" Type="http://schemas.openxmlformats.org/officeDocument/2006/relationships/image" Target="../media/image250.png"/><Relationship Id="rId4" Type="http://schemas.openxmlformats.org/officeDocument/2006/relationships/image" Target="../media/image27.png"/><Relationship Id="rId9" Type="http://schemas.openxmlformats.org/officeDocument/2006/relationships/image" Target="../media/image240.pn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17675"/>
            <a:ext cx="9144000" cy="2387600"/>
          </a:xfrm>
        </p:spPr>
        <p:txBody>
          <a:bodyPr/>
          <a:lstStyle/>
          <a:p>
            <a:r>
              <a:rPr kumimoji="1" lang="en-US" altLang="ja-JP" smtClean="0"/>
              <a:t>Preparation for </a:t>
            </a:r>
            <a:br>
              <a:rPr kumimoji="1" lang="en-US" altLang="ja-JP" smtClean="0"/>
            </a:br>
            <a:r>
              <a:rPr kumimoji="1" lang="en-US" altLang="ja-JP" smtClean="0"/>
              <a:t>Fermi Degeneracy</a:t>
            </a:r>
            <a:endParaRPr kumimoji="1" lang="ja-JP" altLang="en-US"/>
          </a:p>
        </p:txBody>
      </p:sp>
      <p:sp>
        <p:nvSpPr>
          <p:cNvPr id="3" name="サブタイトル 2"/>
          <p:cNvSpPr>
            <a:spLocks noGrp="1"/>
          </p:cNvSpPr>
          <p:nvPr>
            <p:ph type="subTitle" idx="1"/>
          </p:nvPr>
        </p:nvSpPr>
        <p:spPr>
          <a:xfrm>
            <a:off x="1524000" y="4700588"/>
            <a:ext cx="9144000" cy="1655762"/>
          </a:xfrm>
        </p:spPr>
        <p:txBody>
          <a:bodyPr/>
          <a:lstStyle/>
          <a:p>
            <a:r>
              <a:rPr kumimoji="1" lang="en-US" altLang="ja-JP"/>
              <a:t>2023/11/29</a:t>
            </a:r>
          </a:p>
          <a:p>
            <a:r>
              <a:rPr lang="en-US" altLang="ja-JP"/>
              <a:t>B4 Kubo Keito</a:t>
            </a:r>
            <a:endParaRPr kumimoji="1" lang="ja-JP" altLang="en-US"/>
          </a:p>
        </p:txBody>
      </p:sp>
      <p:sp>
        <p:nvSpPr>
          <p:cNvPr id="4" name="スライド番号プレースホルダー 3"/>
          <p:cNvSpPr>
            <a:spLocks noGrp="1"/>
          </p:cNvSpPr>
          <p:nvPr>
            <p:ph type="sldNum" sz="quarter" idx="12"/>
          </p:nvPr>
        </p:nvSpPr>
        <p:spPr/>
        <p:txBody>
          <a:bodyPr/>
          <a:lstStyle/>
          <a:p>
            <a:fld id="{7150E25F-B8C9-4ED1-8626-95CB18EC23DC}" type="slidenum">
              <a:rPr lang="ja-JP" altLang="en-US" smtClean="0"/>
              <a:pPr/>
              <a:t>1</a:t>
            </a:fld>
            <a:endParaRPr lang="ja-JP" altLang="en-US"/>
          </a:p>
        </p:txBody>
      </p:sp>
      <p:sp>
        <p:nvSpPr>
          <p:cNvPr id="5" name="テキスト ボックス 4"/>
          <p:cNvSpPr txBox="1"/>
          <p:nvPr/>
        </p:nvSpPr>
        <p:spPr>
          <a:xfrm>
            <a:off x="4605143" y="599143"/>
            <a:ext cx="2981714" cy="523220"/>
          </a:xfrm>
          <a:prstGeom prst="rect">
            <a:avLst/>
          </a:prstGeom>
          <a:noFill/>
        </p:spPr>
        <p:txBody>
          <a:bodyPr wrap="none" rtlCol="0">
            <a:spAutoFit/>
          </a:bodyPr>
          <a:lstStyle/>
          <a:p>
            <a:r>
              <a:rPr kumimoji="1" lang="en-US" altLang="ja-JP" sz="2800" smtClean="0"/>
              <a:t>Progress Report</a:t>
            </a:r>
            <a:endParaRPr kumimoji="1" lang="ja-JP" altLang="en-US" sz="2800"/>
          </a:p>
        </p:txBody>
      </p:sp>
    </p:spTree>
    <p:extLst>
      <p:ext uri="{BB962C8B-B14F-4D97-AF65-F5344CB8AC3E}">
        <p14:creationId xmlns:p14="http://schemas.microsoft.com/office/powerpoint/2010/main" val="257850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10</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9625"/>
            <a:ext cx="10515600" cy="1325563"/>
          </a:xfrm>
        </p:spPr>
        <p:txBody>
          <a:bodyPr/>
          <a:lstStyle/>
          <a:p>
            <a:r>
              <a:rPr lang="en-US" altLang="ja-JP" dirty="0"/>
              <a:t>Phonon scattering </a:t>
            </a:r>
            <a:r>
              <a:rPr lang="en-US" altLang="ja-JP"/>
              <a:t>: </a:t>
            </a:r>
            <a:r>
              <a:rPr lang="en-US" altLang="ja-JP" smtClean="0"/>
              <a:t>Discover</a:t>
            </a:r>
            <a:endParaRPr kumimoji="1" lang="ja-JP" altLang="en-US" dirty="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l="52234"/>
          <a:stretch/>
        </p:blipFill>
        <p:spPr>
          <a:xfrm>
            <a:off x="327991" y="2736726"/>
            <a:ext cx="3806687" cy="3984749"/>
          </a:xfrm>
          <a:prstGeom prst="rect">
            <a:avLst/>
          </a:prstGeom>
        </p:spPr>
      </p:pic>
      <p:pic>
        <p:nvPicPr>
          <p:cNvPr id="3" name="図 2"/>
          <p:cNvPicPr>
            <a:picLocks noChangeAspect="1"/>
          </p:cNvPicPr>
          <p:nvPr/>
        </p:nvPicPr>
        <p:blipFill rotWithShape="1">
          <a:blip r:embed="rId4">
            <a:extLst>
              <a:ext uri="{28A0092B-C50C-407E-A947-70E740481C1C}">
                <a14:useLocalDpi xmlns:a14="http://schemas.microsoft.com/office/drawing/2010/main" val="0"/>
              </a:ext>
            </a:extLst>
          </a:blip>
          <a:srcRect l="50226"/>
          <a:stretch/>
        </p:blipFill>
        <p:spPr>
          <a:xfrm>
            <a:off x="4134678" y="2736726"/>
            <a:ext cx="4065105" cy="3981510"/>
          </a:xfrm>
          <a:prstGeom prst="rect">
            <a:avLst/>
          </a:prstGeom>
        </p:spPr>
      </p:pic>
      <p:pic>
        <p:nvPicPr>
          <p:cNvPr id="7" name="図 6"/>
          <p:cNvPicPr>
            <a:picLocks noChangeAspect="1"/>
          </p:cNvPicPr>
          <p:nvPr/>
        </p:nvPicPr>
        <p:blipFill rotWithShape="1">
          <a:blip r:embed="rId5">
            <a:extLst>
              <a:ext uri="{28A0092B-C50C-407E-A947-70E740481C1C}">
                <a14:useLocalDpi xmlns:a14="http://schemas.microsoft.com/office/drawing/2010/main" val="0"/>
              </a:ext>
            </a:extLst>
          </a:blip>
          <a:srcRect l="51962"/>
          <a:stretch/>
        </p:blipFill>
        <p:spPr>
          <a:xfrm>
            <a:off x="8199783" y="2749129"/>
            <a:ext cx="3813315" cy="3969107"/>
          </a:xfrm>
          <a:prstGeom prst="rect">
            <a:avLst/>
          </a:prstGeom>
        </p:spPr>
      </p:pic>
      <p:cxnSp>
        <p:nvCxnSpPr>
          <p:cNvPr id="9" name="直線矢印コネクタ 8"/>
          <p:cNvCxnSpPr/>
          <p:nvPr/>
        </p:nvCxnSpPr>
        <p:spPr>
          <a:xfrm>
            <a:off x="755374" y="5834270"/>
            <a:ext cx="218661" cy="1888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4780722" y="5486157"/>
            <a:ext cx="699924" cy="4425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8614471" y="4396981"/>
            <a:ext cx="1142007" cy="14372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1134621" y="3628724"/>
                <a:ext cx="1864421" cy="369332"/>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𝐹</m:t>
                        </m:r>
                      </m:sub>
                    </m:sSub>
                    <m:r>
                      <a:rPr kumimoji="1" lang="en-US" altLang="ja-JP" sz="2400" b="0" i="1" smtClean="0">
                        <a:latin typeface="Cambria Math" panose="02040503050406030204" pitchFamily="18" charset="0"/>
                      </a:rPr>
                      <m:t>=10</m:t>
                    </m:r>
                  </m:oMath>
                </a14:m>
                <a:r>
                  <a:rPr kumimoji="1" lang="en-US" altLang="ja-JP" sz="2400" smtClean="0"/>
                  <a:t> meV</a:t>
                </a:r>
                <a:endParaRPr kumimoji="1" lang="ja-JP" altLang="en-US" sz="240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1134621" y="3628724"/>
                <a:ext cx="1864421" cy="369332"/>
              </a:xfrm>
              <a:prstGeom prst="rect">
                <a:avLst/>
              </a:prstGeom>
              <a:blipFill>
                <a:blip r:embed="rId6"/>
                <a:stretch>
                  <a:fillRect l="-5556" t="-21311" r="-9150"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5015060" y="3606855"/>
                <a:ext cx="2049087" cy="461665"/>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𝐹</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2</m:t>
                    </m:r>
                    <m:r>
                      <a:rPr lang="en-US" altLang="ja-JP" sz="2400" i="1">
                        <a:latin typeface="Cambria Math" panose="02040503050406030204" pitchFamily="18" charset="0"/>
                      </a:rPr>
                      <m:t>0</m:t>
                    </m:r>
                  </m:oMath>
                </a14:m>
                <a:r>
                  <a:rPr lang="en-US" altLang="ja-JP" sz="2400"/>
                  <a:t> meV</a:t>
                </a:r>
                <a:endParaRPr lang="ja-JP" altLang="en-US" sz="2400"/>
              </a:p>
            </p:txBody>
          </p:sp>
        </mc:Choice>
        <mc:Fallback xmlns="">
          <p:sp>
            <p:nvSpPr>
              <p:cNvPr id="16" name="正方形/長方形 15"/>
              <p:cNvSpPr>
                <a:spLocks noRot="1" noChangeAspect="1" noMove="1" noResize="1" noEditPoints="1" noAdjustHandles="1" noChangeArrowheads="1" noChangeShapeType="1" noTextEdit="1"/>
              </p:cNvSpPr>
              <p:nvPr/>
            </p:nvSpPr>
            <p:spPr>
              <a:xfrm>
                <a:off x="5015060" y="3606855"/>
                <a:ext cx="2049087" cy="461665"/>
              </a:xfrm>
              <a:prstGeom prst="rect">
                <a:avLst/>
              </a:prstGeom>
              <a:blipFill>
                <a:blip r:embed="rId7"/>
                <a:stretch>
                  <a:fillRect l="-893" t="-8000" r="-3571"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8731934" y="3454366"/>
                <a:ext cx="2049087" cy="461665"/>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𝐹</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3</m:t>
                    </m:r>
                    <m:r>
                      <a:rPr lang="en-US" altLang="ja-JP" sz="2400" i="1">
                        <a:latin typeface="Cambria Math" panose="02040503050406030204" pitchFamily="18" charset="0"/>
                      </a:rPr>
                      <m:t>0</m:t>
                    </m:r>
                  </m:oMath>
                </a14:m>
                <a:r>
                  <a:rPr lang="en-US" altLang="ja-JP" sz="2400"/>
                  <a:t> meV</a:t>
                </a:r>
                <a:endParaRPr lang="ja-JP" altLang="en-US" sz="2400"/>
              </a:p>
            </p:txBody>
          </p:sp>
        </mc:Choice>
        <mc:Fallback xmlns="">
          <p:sp>
            <p:nvSpPr>
              <p:cNvPr id="17" name="正方形/長方形 16"/>
              <p:cNvSpPr>
                <a:spLocks noRot="1" noChangeAspect="1" noMove="1" noResize="1" noEditPoints="1" noAdjustHandles="1" noChangeArrowheads="1" noChangeShapeType="1" noTextEdit="1"/>
              </p:cNvSpPr>
              <p:nvPr/>
            </p:nvSpPr>
            <p:spPr>
              <a:xfrm>
                <a:off x="8731934" y="3454366"/>
                <a:ext cx="2049087" cy="461665"/>
              </a:xfrm>
              <a:prstGeom prst="rect">
                <a:avLst/>
              </a:prstGeom>
              <a:blipFill>
                <a:blip r:embed="rId8"/>
                <a:stretch>
                  <a:fillRect l="-593" t="-8000" r="-3561" b="-3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408071" y="1697020"/>
                <a:ext cx="11356605" cy="830997"/>
              </a:xfrm>
              <a:prstGeom prst="rect">
                <a:avLst/>
              </a:prstGeom>
              <a:noFill/>
            </p:spPr>
            <p:txBody>
              <a:bodyPr wrap="square" rtlCol="0">
                <a:spAutoFit/>
              </a:bodyPr>
              <a:lstStyle/>
              <a:p>
                <a:pPr marL="285750" indent="-285750">
                  <a:buFont typeface="Arial" panose="020B0604020202020204" pitchFamily="34" charset="0"/>
                  <a:buChar char="•"/>
                </a:pPr>
                <a:r>
                  <a:rPr lang="en-US" altLang="ja-JP" sz="2400" smtClean="0"/>
                  <a:t>A slight decrease </a:t>
                </a:r>
                <a:r>
                  <a:rPr lang="en-US" altLang="ja-JP" sz="2400"/>
                  <a:t>in </a:t>
                </a:r>
                <a:r>
                  <a:rPr lang="en-US" altLang="ja-JP" sz="2400" smtClean="0"/>
                  <a:t>mean </a:t>
                </a:r>
                <a:r>
                  <a:rPr lang="en-US" altLang="ja-JP" sz="2400"/>
                  <a:t>energy is observed for a short period of time after </a:t>
                </a:r>
                <a:r>
                  <a:rPr lang="en-US" altLang="ja-JP" sz="2400" smtClean="0"/>
                  <a:t>start-up (seems about </a:t>
                </a:r>
                <a14:m>
                  <m:oMath xmlns:m="http://schemas.openxmlformats.org/officeDocument/2006/math">
                    <m:r>
                      <a:rPr lang="en-US" altLang="ja-JP" sz="2400" b="0" i="1" smtClean="0">
                        <a:latin typeface="Cambria Math" panose="02040503050406030204" pitchFamily="18" charset="0"/>
                      </a:rPr>
                      <m:t>0.4</m:t>
                    </m:r>
                  </m:oMath>
                </a14:m>
                <a:r>
                  <a:rPr lang="en-US" altLang="ja-JP" sz="2400" smtClean="0"/>
                  <a:t> ps</a:t>
                </a:r>
                <a:r>
                  <a:rPr lang="en-US" altLang="ja-JP" sz="2400" smtClean="0"/>
                  <a:t>) </a:t>
                </a:r>
                <a:r>
                  <a:rPr lang="ja-JP" altLang="en-US" sz="2400" smtClean="0"/>
                  <a:t>→</a:t>
                </a:r>
                <a:r>
                  <a:rPr lang="en-US" altLang="ja-JP" sz="2400"/>
                  <a:t> </a:t>
                </a:r>
                <a:r>
                  <a:rPr lang="en-US" altLang="ja-JP" sz="2400">
                    <a:solidFill>
                      <a:srgbClr val="FF0000"/>
                    </a:solidFill>
                  </a:rPr>
                  <a:t>Inconsistent with actual physics</a:t>
                </a:r>
                <a:endParaRPr kumimoji="1" lang="ja-JP" altLang="en-US" sz="2400">
                  <a:solidFill>
                    <a:srgbClr val="FF0000"/>
                  </a:solidFill>
                </a:endParaRPr>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408071" y="1697020"/>
                <a:ext cx="11356605" cy="830997"/>
              </a:xfrm>
              <a:prstGeom prst="rect">
                <a:avLst/>
              </a:prstGeom>
              <a:blipFill>
                <a:blip r:embed="rId9"/>
                <a:stretch>
                  <a:fillRect l="-751" t="-7299" b="-16788"/>
                </a:stretch>
              </a:blipFill>
            </p:spPr>
            <p:txBody>
              <a:bodyPr/>
              <a:lstStyle/>
              <a:p>
                <a:r>
                  <a:rPr lang="ja-JP" altLang="en-US">
                    <a:noFill/>
                  </a:rPr>
                  <a:t> </a:t>
                </a:r>
              </a:p>
            </p:txBody>
          </p:sp>
        </mc:Fallback>
      </mc:AlternateContent>
      <p:cxnSp>
        <p:nvCxnSpPr>
          <p:cNvPr id="20" name="直線矢印コネクタ 19"/>
          <p:cNvCxnSpPr/>
          <p:nvPr/>
        </p:nvCxnSpPr>
        <p:spPr>
          <a:xfrm>
            <a:off x="999791" y="5990121"/>
            <a:ext cx="803253" cy="7592"/>
          </a:xfrm>
          <a:prstGeom prst="straightConnector1">
            <a:avLst/>
          </a:prstGeom>
          <a:ln w="95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5535250" y="5921099"/>
            <a:ext cx="504353" cy="7592"/>
          </a:xfrm>
          <a:prstGeom prst="straightConnector1">
            <a:avLst/>
          </a:prstGeom>
          <a:ln w="9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1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83" y="959804"/>
            <a:ext cx="5704578" cy="4278434"/>
          </a:xfrm>
          <a:prstGeom prst="rect">
            <a:avLst/>
          </a:prstGeom>
        </p:spPr>
      </p:pic>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11</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6" y="0"/>
            <a:ext cx="11706029" cy="1325563"/>
          </a:xfrm>
        </p:spPr>
        <p:txBody>
          <a:bodyPr/>
          <a:lstStyle/>
          <a:p>
            <a:r>
              <a:rPr lang="ja-JP" altLang="en-US"/>
              <a:t>electrons tend to lose energy </a:t>
            </a:r>
            <a:r>
              <a:rPr lang="en-US" altLang="ja-JP"/>
              <a:t>at start-up</a:t>
            </a:r>
            <a:endParaRPr kumimoji="1" lang="ja-JP" altLang="en-US" dirty="0"/>
          </a:p>
        </p:txBody>
      </p:sp>
      <p:sp>
        <p:nvSpPr>
          <p:cNvPr id="8" name="正方形/長方形 7"/>
          <p:cNvSpPr/>
          <p:nvPr/>
        </p:nvSpPr>
        <p:spPr>
          <a:xfrm>
            <a:off x="779167" y="5238238"/>
            <a:ext cx="4973605" cy="646331"/>
          </a:xfrm>
          <a:prstGeom prst="rect">
            <a:avLst/>
          </a:prstGeom>
        </p:spPr>
        <p:txBody>
          <a:bodyPr wrap="square">
            <a:spAutoFit/>
          </a:bodyPr>
          <a:lstStyle/>
          <a:p>
            <a:r>
              <a:rPr lang="ja-JP" altLang="en-US" smtClean="0">
                <a:latin typeface="STIX Two Text" pitchFamily="2" charset="0"/>
              </a:rPr>
              <a:t>Expected </a:t>
            </a:r>
            <a:r>
              <a:rPr lang="ja-JP" altLang="en-US">
                <a:latin typeface="STIX Two Text" pitchFamily="2" charset="0"/>
              </a:rPr>
              <a:t>value of energy gained by one electron in the Fermi-Dirac </a:t>
            </a:r>
            <a:r>
              <a:rPr lang="ja-JP" altLang="en-US" smtClean="0">
                <a:latin typeface="STIX Two Text" pitchFamily="2" charset="0"/>
              </a:rPr>
              <a:t>distribution</a:t>
            </a:r>
            <a:endParaRPr lang="ja-JP" altLang="en-US">
              <a:latin typeface="STIX Two Text" pitchFamily="2" charset="0"/>
            </a:endParaRPr>
          </a:p>
        </p:txBody>
      </p:sp>
      <mc:AlternateContent xmlns:mc="http://schemas.openxmlformats.org/markup-compatibility/2006" xmlns:a14="http://schemas.microsoft.com/office/drawing/2010/main">
        <mc:Choice Requires="a14">
          <p:sp>
            <p:nvSpPr>
              <p:cNvPr id="9" name="正方形/長方形 8"/>
              <p:cNvSpPr/>
              <p:nvPr/>
            </p:nvSpPr>
            <p:spPr>
              <a:xfrm>
                <a:off x="5521693" y="1786695"/>
                <a:ext cx="6670307" cy="1569660"/>
              </a:xfrm>
              <a:prstGeom prst="rect">
                <a:avLst/>
              </a:prstGeom>
            </p:spPr>
            <p:txBody>
              <a:bodyPr wrap="square">
                <a:spAutoFit/>
              </a:bodyPr>
              <a:lstStyle/>
              <a:p>
                <a:pPr marL="342900" indent="-342900">
                  <a:buFont typeface="Arial" panose="020B0604020202020204" pitchFamily="34" charset="0"/>
                  <a:buChar char="•"/>
                </a:pPr>
                <a:r>
                  <a:rPr lang="ja-JP" altLang="en-US" sz="2400" smtClean="0"/>
                  <a:t>electrons tend to lose </a:t>
                </a:r>
                <a:r>
                  <a:rPr lang="ja-JP" altLang="en-US" sz="2400"/>
                  <a:t>energy </a:t>
                </a:r>
                <a:r>
                  <a:rPr lang="en-US" altLang="ja-JP" sz="2400" smtClean="0"/>
                  <a:t>at start-up at any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𝐹</m:t>
                        </m:r>
                      </m:sub>
                    </m:sSub>
                  </m:oMath>
                </a14:m>
                <a:endParaRPr lang="en-US" altLang="ja-JP" sz="2400" smtClean="0"/>
              </a:p>
              <a:p>
                <a:pPr marL="342900" indent="-342900">
                  <a:buFont typeface="Arial" panose="020B0604020202020204" pitchFamily="34" charset="0"/>
                  <a:buChar char="•"/>
                </a:pPr>
                <a:endParaRPr lang="en-US" altLang="ja-JP" sz="2400"/>
              </a:p>
              <a:p>
                <a:pPr marL="342900" indent="-342900">
                  <a:buFont typeface="Arial" panose="020B0604020202020204" pitchFamily="34" charset="0"/>
                  <a:buChar char="•"/>
                </a:pPr>
                <a:r>
                  <a:rPr lang="en-US" altLang="ja-JP" sz="2400"/>
                  <a:t>Drift speed response </a:t>
                </a:r>
                <a:r>
                  <a:rPr lang="en-US" altLang="ja-JP" sz="2400" smtClean="0"/>
                  <a:t>time : </a:t>
                </a:r>
                <a14:m>
                  <m:oMath xmlns:m="http://schemas.openxmlformats.org/officeDocument/2006/math">
                    <m:r>
                      <a:rPr lang="en-US" altLang="ja-JP" sz="2400" b="0" i="1" smtClean="0">
                        <a:latin typeface="Cambria Math" panose="02040503050406030204" pitchFamily="18" charset="0"/>
                      </a:rPr>
                      <m:t>1.5~2.0</m:t>
                    </m:r>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ps</m:t>
                    </m:r>
                  </m:oMath>
                </a14:m>
                <a:endParaRPr lang="ja-JP" altLang="en-US" sz="2400"/>
              </a:p>
            </p:txBody>
          </p:sp>
        </mc:Choice>
        <mc:Fallback xmlns="">
          <p:sp>
            <p:nvSpPr>
              <p:cNvPr id="9" name="正方形/長方形 8"/>
              <p:cNvSpPr>
                <a:spLocks noRot="1" noChangeAspect="1" noMove="1" noResize="1" noEditPoints="1" noAdjustHandles="1" noChangeArrowheads="1" noChangeShapeType="1" noTextEdit="1"/>
              </p:cNvSpPr>
              <p:nvPr/>
            </p:nvSpPr>
            <p:spPr>
              <a:xfrm>
                <a:off x="5521693" y="1786695"/>
                <a:ext cx="6670307" cy="1569660"/>
              </a:xfrm>
              <a:prstGeom prst="rect">
                <a:avLst/>
              </a:prstGeom>
              <a:blipFill>
                <a:blip r:embed="rId4"/>
                <a:stretch>
                  <a:fillRect l="-1280" t="-3876" r="-1280" b="-85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186083" y="6019018"/>
                <a:ext cx="6215163" cy="3580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𝑔</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r>
                        <a:rPr kumimoji="1" lang="en-US" altLang="ja-JP" sz="2000" b="0" i="1" smtClean="0">
                          <a:latin typeface="Cambria Math" panose="02040503050406030204" pitchFamily="18" charset="0"/>
                          <a:ea typeface="Cambria Math" panose="02040503050406030204" pitchFamily="18" charset="0"/>
                        </a:rPr>
                        <m:t>∙ℏ</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𝜔</m:t>
                          </m:r>
                        </m:e>
                        <m:sub>
                          <m:r>
                            <a:rPr lang="en-US" altLang="ja-JP" sz="2000" i="1">
                              <a:latin typeface="Cambria Math" panose="02040503050406030204" pitchFamily="18" charset="0"/>
                              <a:ea typeface="Cambria Math" panose="02040503050406030204" pitchFamily="18" charset="0"/>
                            </a:rPr>
                            <m:t>0</m:t>
                          </m:r>
                        </m:sub>
                      </m:sSub>
                      <m:d>
                        <m:dPr>
                          <m:begChr m:val="{"/>
                          <m:endChr m:val="}"/>
                          <m:ctrlPr>
                            <a:rPr lang="en-US" altLang="ja-JP" sz="2000" i="1" smtClean="0">
                              <a:latin typeface="Cambria Math" panose="02040503050406030204" pitchFamily="18" charset="0"/>
                              <a:ea typeface="Cambria Math" panose="02040503050406030204" pitchFamily="18" charset="0"/>
                            </a:rPr>
                          </m:ctrlPr>
                        </m:dPr>
                        <m:e>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𝑁</m:t>
                              </m:r>
                            </m:e>
                            <m:sub>
                              <m:r>
                                <a:rPr lang="en-US" altLang="ja-JP" sz="2000" b="0" i="1" smtClean="0">
                                  <a:latin typeface="Cambria Math" panose="02040503050406030204" pitchFamily="18" charset="0"/>
                                  <a:ea typeface="Cambria Math" panose="02040503050406030204" pitchFamily="18" charset="0"/>
                                </a:rPr>
                                <m:t>𝐸</m:t>
                              </m:r>
                              <m:r>
                                <a:rPr lang="en-US" altLang="ja-JP" sz="2000" b="0" i="1" smtClean="0">
                                  <a:latin typeface="Cambria Math" panose="02040503050406030204" pitchFamily="18" charset="0"/>
                                  <a:ea typeface="Cambria Math" panose="02040503050406030204" pitchFamily="18" charset="0"/>
                                </a:rPr>
                                <m:t>≥ℏ</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𝜔</m:t>
                                  </m:r>
                                </m:e>
                                <m:sub>
                                  <m:r>
                                    <a:rPr lang="en-US" altLang="ja-JP" sz="2000" i="1">
                                      <a:latin typeface="Cambria Math" panose="02040503050406030204" pitchFamily="18" charset="0"/>
                                      <a:ea typeface="Cambria Math" panose="02040503050406030204" pitchFamily="18" charset="0"/>
                                    </a:rPr>
                                    <m:t>0</m:t>
                                  </m:r>
                                </m:sub>
                              </m:sSub>
                            </m:sub>
                          </m:sSub>
                          <m:d>
                            <m:dPr>
                              <m:ctrlPr>
                                <a:rPr lang="en-US" altLang="ja-JP" sz="2000" b="0" i="1" smtClean="0">
                                  <a:latin typeface="Cambria Math" panose="02040503050406030204" pitchFamily="18" charset="0"/>
                                  <a:ea typeface="Cambria Math" panose="02040503050406030204" pitchFamily="18" charset="0"/>
                                </a:rPr>
                              </m:ctrlPr>
                            </m:dPr>
                            <m:e>
                              <m:sSub>
                                <m:sSubPr>
                                  <m:ctrlPr>
                                    <a:rPr lang="en-US" altLang="ja-JP" sz="2000" b="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𝑊</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𝑎𝑏𝑠</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b="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𝑊</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𝑒𝑚𝑖</m:t>
                                  </m:r>
                                </m:sub>
                              </m:sSub>
                            </m:e>
                          </m:d>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𝑁</m:t>
                              </m:r>
                            </m:e>
                            <m:sub>
                              <m:r>
                                <a:rPr lang="en-US" altLang="ja-JP" sz="2000" i="1">
                                  <a:latin typeface="Cambria Math" panose="02040503050406030204" pitchFamily="18" charset="0"/>
                                  <a:ea typeface="Cambria Math" panose="02040503050406030204" pitchFamily="18" charset="0"/>
                                </a:rPr>
                                <m:t>𝐸</m:t>
                              </m:r>
                              <m:r>
                                <a:rPr lang="en-US" altLang="ja-JP" sz="2000" b="0" i="1" smtClean="0">
                                  <a:latin typeface="Cambria Math" panose="02040503050406030204" pitchFamily="18" charset="0"/>
                                  <a:ea typeface="Cambria Math" panose="02040503050406030204" pitchFamily="18" charset="0"/>
                                </a:rPr>
                                <m:t>&lt;</m:t>
                              </m:r>
                              <m:r>
                                <a:rPr lang="en-US" altLang="ja-JP" sz="2000" i="1">
                                  <a:latin typeface="Cambria Math" panose="02040503050406030204" pitchFamily="18" charset="0"/>
                                  <a:ea typeface="Cambria Math" panose="02040503050406030204" pitchFamily="18" charset="0"/>
                                </a:rPr>
                                <m:t>ℏ</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𝜔</m:t>
                                  </m:r>
                                </m:e>
                                <m:sub>
                                  <m:r>
                                    <a:rPr lang="en-US" altLang="ja-JP" sz="2000" i="1">
                                      <a:latin typeface="Cambria Math" panose="02040503050406030204" pitchFamily="18" charset="0"/>
                                      <a:ea typeface="Cambria Math" panose="02040503050406030204" pitchFamily="18" charset="0"/>
                                    </a:rPr>
                                    <m:t>0</m:t>
                                  </m:r>
                                </m:sub>
                              </m:sSub>
                            </m:sub>
                          </m:sSub>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𝑊</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𝑎𝑏𝑠</m:t>
                              </m:r>
                            </m:sub>
                          </m:sSub>
                        </m:e>
                      </m:d>
                    </m:oMath>
                  </m:oMathPara>
                </a14:m>
                <a:endParaRPr kumimoji="1" lang="ja-JP" altLang="en-US" sz="200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86083" y="6019018"/>
                <a:ext cx="6215163" cy="358047"/>
              </a:xfrm>
              <a:prstGeom prst="rect">
                <a:avLst/>
              </a:prstGeom>
              <a:blipFill>
                <a:blip r:embed="rId5"/>
                <a:stretch>
                  <a:fillRect l="-294" b="-16949"/>
                </a:stretch>
              </a:blipFill>
            </p:spPr>
            <p:txBody>
              <a:bodyPr/>
              <a:lstStyle/>
              <a:p>
                <a:r>
                  <a:rPr lang="ja-JP" altLang="en-US">
                    <a:noFill/>
                  </a:rPr>
                  <a:t> </a:t>
                </a:r>
              </a:p>
            </p:txBody>
          </p:sp>
        </mc:Fallback>
      </mc:AlternateContent>
      <p:pic>
        <p:nvPicPr>
          <p:cNvPr id="2" name="図 1"/>
          <p:cNvPicPr>
            <a:picLocks noChangeAspect="1"/>
          </p:cNvPicPr>
          <p:nvPr/>
        </p:nvPicPr>
        <p:blipFill rotWithShape="1">
          <a:blip r:embed="rId6">
            <a:extLst>
              <a:ext uri="{28A0092B-C50C-407E-A947-70E740481C1C}">
                <a14:useLocalDpi xmlns:a14="http://schemas.microsoft.com/office/drawing/2010/main" val="0"/>
              </a:ext>
            </a:extLst>
          </a:blip>
          <a:srcRect l="2478" t="23016" r="51290" b="5609"/>
          <a:stretch/>
        </p:blipFill>
        <p:spPr>
          <a:xfrm>
            <a:off x="6735488" y="3490567"/>
            <a:ext cx="3949078" cy="3048345"/>
          </a:xfrm>
          <a:prstGeom prst="rect">
            <a:avLst/>
          </a:prstGeom>
        </p:spPr>
      </p:pic>
      <p:sp>
        <p:nvSpPr>
          <p:cNvPr id="7" name="正方形/長方形 6"/>
          <p:cNvSpPr/>
          <p:nvPr/>
        </p:nvSpPr>
        <p:spPr>
          <a:xfrm>
            <a:off x="8432800" y="3490567"/>
            <a:ext cx="424046" cy="2865783"/>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5272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12</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6" name="タイトル 1"/>
              <p:cNvSpPr>
                <a:spLocks noGrp="1"/>
              </p:cNvSpPr>
              <p:nvPr>
                <p:ph type="title"/>
              </p:nvPr>
            </p:nvSpPr>
            <p:spPr>
              <a:xfrm>
                <a:off x="72887" y="0"/>
                <a:ext cx="10515600" cy="1325563"/>
              </a:xfrm>
            </p:spPr>
            <p:txBody>
              <a:bodyPr/>
              <a:lstStyle/>
              <a:p>
                <a:r>
                  <a:rPr kumimoji="1" lang="en-US" altLang="ja-JP" smtClean="0"/>
                  <a:t>Relation with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𝑥</m:t>
                        </m:r>
                      </m:sub>
                    </m:sSub>
                  </m:oMath>
                </a14:m>
                <a:endParaRPr kumimoji="1" lang="ja-JP" altLang="en-US" dirty="0"/>
              </a:p>
            </p:txBody>
          </p:sp>
        </mc:Choice>
        <mc:Fallback>
          <p:sp>
            <p:nvSpPr>
              <p:cNvPr id="6" name="タイトル 1"/>
              <p:cNvSpPr>
                <a:spLocks noGrp="1" noRot="1" noChangeAspect="1" noMove="1" noResize="1" noEditPoints="1" noAdjustHandles="1" noChangeArrowheads="1" noChangeShapeType="1" noTextEdit="1"/>
              </p:cNvSpPr>
              <p:nvPr>
                <p:ph type="title"/>
              </p:nvPr>
            </p:nvSpPr>
            <p:spPr>
              <a:xfrm>
                <a:off x="72887" y="0"/>
                <a:ext cx="10515600" cy="1325563"/>
              </a:xfrm>
              <a:blipFill>
                <a:blip r:embed="rId3"/>
                <a:stretch>
                  <a:fillRect l="-2377" b="-922"/>
                </a:stretch>
              </a:blipFill>
            </p:spPr>
            <p:txBody>
              <a:bodyPr/>
              <a:lstStyle/>
              <a:p>
                <a:r>
                  <a:rPr lang="ja-JP" altLang="en-US">
                    <a:noFill/>
                  </a:rPr>
                  <a:t> </a:t>
                </a:r>
              </a:p>
            </p:txBody>
          </p:sp>
        </mc:Fallback>
      </mc:AlternateContent>
      <p:pic>
        <p:nvPicPr>
          <p:cNvPr id="3" name="図 2"/>
          <p:cNvPicPr>
            <a:picLocks noChangeAspect="1"/>
          </p:cNvPicPr>
          <p:nvPr/>
        </p:nvPicPr>
        <p:blipFill rotWithShape="1">
          <a:blip r:embed="rId4">
            <a:extLst>
              <a:ext uri="{28A0092B-C50C-407E-A947-70E740481C1C}">
                <a14:useLocalDpi xmlns:a14="http://schemas.microsoft.com/office/drawing/2010/main" val="0"/>
              </a:ext>
            </a:extLst>
          </a:blip>
          <a:srcRect l="50081"/>
          <a:stretch/>
        </p:blipFill>
        <p:spPr>
          <a:xfrm>
            <a:off x="6059905" y="3003013"/>
            <a:ext cx="3003082" cy="3007981"/>
          </a:xfrm>
          <a:prstGeom prst="rect">
            <a:avLst/>
          </a:prstGeom>
        </p:spPr>
      </p:pic>
      <p:pic>
        <p:nvPicPr>
          <p:cNvPr id="8" name="図 7"/>
          <p:cNvPicPr>
            <a:picLocks noChangeAspect="1"/>
          </p:cNvPicPr>
          <p:nvPr/>
        </p:nvPicPr>
        <p:blipFill rotWithShape="1">
          <a:blip r:embed="rId5">
            <a:extLst>
              <a:ext uri="{28A0092B-C50C-407E-A947-70E740481C1C}">
                <a14:useLocalDpi xmlns:a14="http://schemas.microsoft.com/office/drawing/2010/main" val="0"/>
              </a:ext>
            </a:extLst>
          </a:blip>
          <a:srcRect l="51962"/>
          <a:stretch/>
        </p:blipFill>
        <p:spPr>
          <a:xfrm>
            <a:off x="3149011" y="2966983"/>
            <a:ext cx="2924530" cy="3044011"/>
          </a:xfrm>
          <a:prstGeom prst="rect">
            <a:avLst/>
          </a:prstGeom>
        </p:spPr>
      </p:pic>
      <p:pic>
        <p:nvPicPr>
          <p:cNvPr id="9" name="図 8"/>
          <p:cNvPicPr>
            <a:picLocks noChangeAspect="1"/>
          </p:cNvPicPr>
          <p:nvPr/>
        </p:nvPicPr>
        <p:blipFill rotWithShape="1">
          <a:blip r:embed="rId6">
            <a:extLst>
              <a:ext uri="{28A0092B-C50C-407E-A947-70E740481C1C}">
                <a14:useLocalDpi xmlns:a14="http://schemas.microsoft.com/office/drawing/2010/main" val="0"/>
              </a:ext>
            </a:extLst>
          </a:blip>
          <a:srcRect l="50058"/>
          <a:stretch/>
        </p:blipFill>
        <p:spPr>
          <a:xfrm>
            <a:off x="52606" y="2966983"/>
            <a:ext cx="3096405" cy="3100031"/>
          </a:xfrm>
          <a:prstGeom prst="rect">
            <a:avLst/>
          </a:prstGeom>
        </p:spPr>
      </p:pic>
      <mc:AlternateContent xmlns:mc="http://schemas.openxmlformats.org/markup-compatibility/2006" xmlns:a14="http://schemas.microsoft.com/office/drawing/2010/main">
        <mc:Choice Requires="a14">
          <p:sp>
            <p:nvSpPr>
              <p:cNvPr id="11" name="正方形/長方形 10"/>
              <p:cNvSpPr/>
              <p:nvPr/>
            </p:nvSpPr>
            <p:spPr>
              <a:xfrm>
                <a:off x="704328" y="6125517"/>
                <a:ext cx="2207464" cy="461665"/>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𝑥</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0.5</m:t>
                    </m:r>
                  </m:oMath>
                </a14:m>
                <a:r>
                  <a:rPr lang="en-US" altLang="ja-JP" sz="2400" smtClean="0"/>
                  <a:t> k</a:t>
                </a:r>
                <a:r>
                  <a:rPr lang="en-US" altLang="ja-JP" sz="2000" smtClean="0"/>
                  <a:t>V/cm</a:t>
                </a:r>
                <a:endParaRPr lang="ja-JP" altLang="en-US" sz="2000"/>
              </a:p>
            </p:txBody>
          </p:sp>
        </mc:Choice>
        <mc:Fallback xmlns="">
          <p:sp>
            <p:nvSpPr>
              <p:cNvPr id="11" name="正方形/長方形 10"/>
              <p:cNvSpPr>
                <a:spLocks noRot="1" noChangeAspect="1" noMove="1" noResize="1" noEditPoints="1" noAdjustHandles="1" noChangeArrowheads="1" noChangeShapeType="1" noTextEdit="1"/>
              </p:cNvSpPr>
              <p:nvPr/>
            </p:nvSpPr>
            <p:spPr>
              <a:xfrm>
                <a:off x="704328" y="6125517"/>
                <a:ext cx="2207464" cy="461665"/>
              </a:xfrm>
              <a:prstGeom prst="rect">
                <a:avLst/>
              </a:prstGeom>
              <a:blipFill>
                <a:blip r:embed="rId7"/>
                <a:stretch>
                  <a:fillRect l="-829" t="-7895" r="-2210"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705530" y="6077247"/>
                <a:ext cx="2207464" cy="461665"/>
              </a:xfrm>
              <a:prstGeom prst="rect">
                <a:avLst/>
              </a:prstGeom>
            </p:spPr>
            <p:txBody>
              <a:bodyPr wrap="none">
                <a:spAutoFit/>
              </a:bodyPr>
              <a:lstStyle/>
              <a:p>
                <a:pPr lvl="0"/>
                <a14:m>
                  <m:oMath xmlns:m="http://schemas.openxmlformats.org/officeDocument/2006/math">
                    <m:sSub>
                      <m:sSubPr>
                        <m:ctrlPr>
                          <a:rPr lang="en-US" altLang="ja-JP" sz="2400" i="1" smtClean="0">
                            <a:solidFill>
                              <a:prstClr val="black"/>
                            </a:solidFill>
                            <a:latin typeface="Cambria Math" panose="02040503050406030204" pitchFamily="18" charset="0"/>
                          </a:rPr>
                        </m:ctrlPr>
                      </m:sSubPr>
                      <m:e>
                        <m:r>
                          <a:rPr lang="en-US" altLang="ja-JP" sz="2400" i="1">
                            <a:solidFill>
                              <a:prstClr val="black"/>
                            </a:solidFill>
                            <a:latin typeface="Cambria Math" panose="02040503050406030204" pitchFamily="18" charset="0"/>
                          </a:rPr>
                          <m:t>𝐹</m:t>
                        </m:r>
                      </m:e>
                      <m:sub>
                        <m:r>
                          <a:rPr lang="en-US" altLang="ja-JP" sz="2400" i="1">
                            <a:solidFill>
                              <a:prstClr val="black"/>
                            </a:solidFill>
                            <a:latin typeface="Cambria Math" panose="02040503050406030204" pitchFamily="18" charset="0"/>
                          </a:rPr>
                          <m:t>𝑥</m:t>
                        </m:r>
                      </m:sub>
                    </m:sSub>
                    <m:r>
                      <a:rPr lang="en-US" altLang="ja-JP" sz="2400" i="1">
                        <a:solidFill>
                          <a:prstClr val="black"/>
                        </a:solidFill>
                        <a:latin typeface="Cambria Math" panose="02040503050406030204" pitchFamily="18" charset="0"/>
                      </a:rPr>
                      <m:t>=</m:t>
                    </m:r>
                    <m:r>
                      <a:rPr lang="en-US" altLang="ja-JP" sz="2400" b="0" i="1" smtClean="0">
                        <a:solidFill>
                          <a:prstClr val="black"/>
                        </a:solidFill>
                        <a:latin typeface="Cambria Math" panose="02040503050406030204" pitchFamily="18" charset="0"/>
                      </a:rPr>
                      <m:t>1.0</m:t>
                    </m:r>
                  </m:oMath>
                </a14:m>
                <a:r>
                  <a:rPr lang="en-US" altLang="ja-JP" sz="2400">
                    <a:solidFill>
                      <a:prstClr val="black"/>
                    </a:solidFill>
                  </a:rPr>
                  <a:t> </a:t>
                </a:r>
                <a:r>
                  <a:rPr lang="en-US" altLang="ja-JP" sz="2400" smtClean="0">
                    <a:solidFill>
                      <a:prstClr val="black"/>
                    </a:solidFill>
                  </a:rPr>
                  <a:t>k</a:t>
                </a:r>
                <a:r>
                  <a:rPr lang="en-US" altLang="ja-JP" sz="2000" smtClean="0">
                    <a:solidFill>
                      <a:prstClr val="black"/>
                    </a:solidFill>
                  </a:rPr>
                  <a:t>V/cm</a:t>
                </a:r>
                <a:endParaRPr lang="ja-JP" altLang="en-US" sz="2000">
                  <a:solidFill>
                    <a:prstClr val="black"/>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3705530" y="6077247"/>
                <a:ext cx="2207464" cy="461665"/>
              </a:xfrm>
              <a:prstGeom prst="rect">
                <a:avLst/>
              </a:prstGeom>
              <a:blipFill>
                <a:blip r:embed="rId8"/>
                <a:stretch>
                  <a:fillRect l="-829" t="-7895" r="-2210"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9660835" y="6010994"/>
                <a:ext cx="2207464" cy="461665"/>
              </a:xfrm>
              <a:prstGeom prst="rect">
                <a:avLst/>
              </a:prstGeom>
            </p:spPr>
            <p:txBody>
              <a:bodyPr wrap="none">
                <a:spAutoFit/>
              </a:bodyPr>
              <a:lstStyle/>
              <a:p>
                <a:pPr lvl="0"/>
                <a14:m>
                  <m:oMath xmlns:m="http://schemas.openxmlformats.org/officeDocument/2006/math">
                    <m:sSub>
                      <m:sSubPr>
                        <m:ctrlPr>
                          <a:rPr lang="en-US" altLang="ja-JP" sz="2400" i="1" smtClean="0">
                            <a:solidFill>
                              <a:prstClr val="black"/>
                            </a:solidFill>
                            <a:latin typeface="Cambria Math" panose="02040503050406030204" pitchFamily="18" charset="0"/>
                          </a:rPr>
                        </m:ctrlPr>
                      </m:sSubPr>
                      <m:e>
                        <m:r>
                          <a:rPr lang="en-US" altLang="ja-JP" sz="2400" i="1">
                            <a:solidFill>
                              <a:prstClr val="black"/>
                            </a:solidFill>
                            <a:latin typeface="Cambria Math" panose="02040503050406030204" pitchFamily="18" charset="0"/>
                          </a:rPr>
                          <m:t>𝐹</m:t>
                        </m:r>
                      </m:e>
                      <m:sub>
                        <m:r>
                          <a:rPr lang="en-US" altLang="ja-JP" sz="2400" i="1">
                            <a:solidFill>
                              <a:prstClr val="black"/>
                            </a:solidFill>
                            <a:latin typeface="Cambria Math" panose="02040503050406030204" pitchFamily="18" charset="0"/>
                          </a:rPr>
                          <m:t>𝑥</m:t>
                        </m:r>
                      </m:sub>
                    </m:sSub>
                    <m:r>
                      <a:rPr lang="en-US" altLang="ja-JP" sz="2400" i="1">
                        <a:solidFill>
                          <a:prstClr val="black"/>
                        </a:solidFill>
                        <a:latin typeface="Cambria Math" panose="02040503050406030204" pitchFamily="18" charset="0"/>
                      </a:rPr>
                      <m:t>=</m:t>
                    </m:r>
                    <m:r>
                      <a:rPr lang="en-US" altLang="ja-JP" sz="2400" b="0" i="1" smtClean="0">
                        <a:solidFill>
                          <a:prstClr val="black"/>
                        </a:solidFill>
                        <a:latin typeface="Cambria Math" panose="02040503050406030204" pitchFamily="18" charset="0"/>
                      </a:rPr>
                      <m:t>3.0</m:t>
                    </m:r>
                  </m:oMath>
                </a14:m>
                <a:r>
                  <a:rPr lang="en-US" altLang="ja-JP" sz="2400">
                    <a:solidFill>
                      <a:prstClr val="black"/>
                    </a:solidFill>
                  </a:rPr>
                  <a:t> </a:t>
                </a:r>
                <a:r>
                  <a:rPr lang="en-US" altLang="ja-JP" sz="2400" smtClean="0">
                    <a:solidFill>
                      <a:prstClr val="black"/>
                    </a:solidFill>
                  </a:rPr>
                  <a:t>k</a:t>
                </a:r>
                <a:r>
                  <a:rPr lang="en-US" altLang="ja-JP" sz="2000" smtClean="0">
                    <a:solidFill>
                      <a:prstClr val="black"/>
                    </a:solidFill>
                  </a:rPr>
                  <a:t>V/cm</a:t>
                </a:r>
                <a:endParaRPr lang="ja-JP" altLang="en-US" sz="2000">
                  <a:solidFill>
                    <a:prstClr val="black"/>
                  </a:solidFill>
                </a:endParaRPr>
              </a:p>
            </p:txBody>
          </p:sp>
        </mc:Choice>
        <mc:Fallback xmlns="">
          <p:sp>
            <p:nvSpPr>
              <p:cNvPr id="15" name="正方形/長方形 14"/>
              <p:cNvSpPr>
                <a:spLocks noRot="1" noChangeAspect="1" noMove="1" noResize="1" noEditPoints="1" noAdjustHandles="1" noChangeArrowheads="1" noChangeShapeType="1" noTextEdit="1"/>
              </p:cNvSpPr>
              <p:nvPr/>
            </p:nvSpPr>
            <p:spPr>
              <a:xfrm>
                <a:off x="9660835" y="6010994"/>
                <a:ext cx="2207464" cy="461665"/>
              </a:xfrm>
              <a:prstGeom prst="rect">
                <a:avLst/>
              </a:prstGeom>
              <a:blipFill>
                <a:blip r:embed="rId9"/>
                <a:stretch>
                  <a:fillRect l="-829" t="-7895" r="-2210"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6706732" y="6042344"/>
                <a:ext cx="2207464" cy="461665"/>
              </a:xfrm>
              <a:prstGeom prst="rect">
                <a:avLst/>
              </a:prstGeom>
            </p:spPr>
            <p:txBody>
              <a:bodyPr wrap="none">
                <a:spAutoFit/>
              </a:bodyPr>
              <a:lstStyle/>
              <a:p>
                <a:pPr lvl="0"/>
                <a14:m>
                  <m:oMath xmlns:m="http://schemas.openxmlformats.org/officeDocument/2006/math">
                    <m:sSub>
                      <m:sSubPr>
                        <m:ctrlPr>
                          <a:rPr lang="en-US" altLang="ja-JP" sz="2400" i="1" smtClean="0">
                            <a:solidFill>
                              <a:prstClr val="black"/>
                            </a:solidFill>
                            <a:latin typeface="Cambria Math" panose="02040503050406030204" pitchFamily="18" charset="0"/>
                          </a:rPr>
                        </m:ctrlPr>
                      </m:sSubPr>
                      <m:e>
                        <m:r>
                          <a:rPr lang="en-US" altLang="ja-JP" sz="2400" i="1">
                            <a:solidFill>
                              <a:prstClr val="black"/>
                            </a:solidFill>
                            <a:latin typeface="Cambria Math" panose="02040503050406030204" pitchFamily="18" charset="0"/>
                          </a:rPr>
                          <m:t>𝐹</m:t>
                        </m:r>
                      </m:e>
                      <m:sub>
                        <m:r>
                          <a:rPr lang="en-US" altLang="ja-JP" sz="2400" i="1">
                            <a:solidFill>
                              <a:prstClr val="black"/>
                            </a:solidFill>
                            <a:latin typeface="Cambria Math" panose="02040503050406030204" pitchFamily="18" charset="0"/>
                          </a:rPr>
                          <m:t>𝑥</m:t>
                        </m:r>
                      </m:sub>
                    </m:sSub>
                    <m:r>
                      <a:rPr lang="en-US" altLang="ja-JP" sz="2400" i="1">
                        <a:solidFill>
                          <a:prstClr val="black"/>
                        </a:solidFill>
                        <a:latin typeface="Cambria Math" panose="02040503050406030204" pitchFamily="18" charset="0"/>
                      </a:rPr>
                      <m:t>=</m:t>
                    </m:r>
                    <m:r>
                      <a:rPr lang="en-US" altLang="ja-JP" sz="2400" b="0" i="1" smtClean="0">
                        <a:solidFill>
                          <a:prstClr val="black"/>
                        </a:solidFill>
                        <a:latin typeface="Cambria Math" panose="02040503050406030204" pitchFamily="18" charset="0"/>
                      </a:rPr>
                      <m:t>2</m:t>
                    </m:r>
                    <m:r>
                      <a:rPr lang="en-US" altLang="ja-JP" sz="2400" i="1">
                        <a:solidFill>
                          <a:prstClr val="black"/>
                        </a:solidFill>
                        <a:latin typeface="Cambria Math" panose="02040503050406030204" pitchFamily="18" charset="0"/>
                      </a:rPr>
                      <m:t>.0</m:t>
                    </m:r>
                  </m:oMath>
                </a14:m>
                <a:r>
                  <a:rPr lang="en-US" altLang="ja-JP" sz="2400">
                    <a:solidFill>
                      <a:prstClr val="black"/>
                    </a:solidFill>
                  </a:rPr>
                  <a:t> k</a:t>
                </a:r>
                <a:r>
                  <a:rPr lang="en-US" altLang="ja-JP" sz="2000">
                    <a:solidFill>
                      <a:prstClr val="black"/>
                    </a:solidFill>
                  </a:rPr>
                  <a:t>V/cm</a:t>
                </a:r>
                <a:endParaRPr lang="ja-JP" altLang="en-US" sz="2000">
                  <a:solidFill>
                    <a:prstClr val="black"/>
                  </a:solidFill>
                </a:endParaRPr>
              </a:p>
            </p:txBody>
          </p:sp>
        </mc:Choice>
        <mc:Fallback xmlns="">
          <p:sp>
            <p:nvSpPr>
              <p:cNvPr id="16" name="正方形/長方形 15"/>
              <p:cNvSpPr>
                <a:spLocks noRot="1" noChangeAspect="1" noMove="1" noResize="1" noEditPoints="1" noAdjustHandles="1" noChangeArrowheads="1" noChangeShapeType="1" noTextEdit="1"/>
              </p:cNvSpPr>
              <p:nvPr/>
            </p:nvSpPr>
            <p:spPr>
              <a:xfrm>
                <a:off x="6706732" y="6042344"/>
                <a:ext cx="2207464" cy="461665"/>
              </a:xfrm>
              <a:prstGeom prst="rect">
                <a:avLst/>
              </a:prstGeom>
              <a:blipFill>
                <a:blip r:embed="rId10"/>
                <a:stretch>
                  <a:fillRect l="-552" t="-7895" r="-2486" b="-31579"/>
                </a:stretch>
              </a:blipFill>
            </p:spPr>
            <p:txBody>
              <a:bodyPr/>
              <a:lstStyle/>
              <a:p>
                <a:r>
                  <a:rPr lang="ja-JP" altLang="en-US">
                    <a:noFill/>
                  </a:rPr>
                  <a:t> </a:t>
                </a:r>
              </a:p>
            </p:txBody>
          </p:sp>
        </mc:Fallback>
      </mc:AlternateContent>
      <p:pic>
        <p:nvPicPr>
          <p:cNvPr id="17" name="図 16"/>
          <p:cNvPicPr>
            <a:picLocks noChangeAspect="1"/>
          </p:cNvPicPr>
          <p:nvPr/>
        </p:nvPicPr>
        <p:blipFill rotWithShape="1">
          <a:blip r:embed="rId11">
            <a:extLst>
              <a:ext uri="{28A0092B-C50C-407E-A947-70E740481C1C}">
                <a14:useLocalDpi xmlns:a14="http://schemas.microsoft.com/office/drawing/2010/main" val="0"/>
              </a:ext>
            </a:extLst>
          </a:blip>
          <a:srcRect l="50058"/>
          <a:stretch/>
        </p:blipFill>
        <p:spPr>
          <a:xfrm>
            <a:off x="9108184" y="2966983"/>
            <a:ext cx="3000668" cy="3004182"/>
          </a:xfrm>
          <a:prstGeom prst="rect">
            <a:avLst/>
          </a:prstGeom>
        </p:spPr>
      </p:pic>
      <mc:AlternateContent xmlns:mc="http://schemas.openxmlformats.org/markup-compatibility/2006" xmlns:a14="http://schemas.microsoft.com/office/drawing/2010/main">
        <mc:Choice Requires="a14">
          <p:sp>
            <p:nvSpPr>
              <p:cNvPr id="18" name="正方形/長方形 17"/>
              <p:cNvSpPr/>
              <p:nvPr/>
            </p:nvSpPr>
            <p:spPr>
              <a:xfrm>
                <a:off x="52606" y="1322230"/>
                <a:ext cx="11892346" cy="1200329"/>
              </a:xfrm>
              <a:prstGeom prst="rect">
                <a:avLst/>
              </a:prstGeom>
            </p:spPr>
            <p:txBody>
              <a:bodyPr wrap="square">
                <a:spAutoFit/>
              </a:bodyPr>
              <a:lstStyle/>
              <a:p>
                <a:pPr marL="342900" indent="-342900">
                  <a:buFont typeface="Arial" panose="020B0604020202020204" pitchFamily="34" charset="0"/>
                  <a:buChar char="•"/>
                </a:pPr>
                <a:r>
                  <a:rPr lang="ja-JP" altLang="en-US" sz="2400" smtClean="0"/>
                  <a:t>As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𝑥</m:t>
                        </m:r>
                      </m:sub>
                    </m:sSub>
                  </m:oMath>
                </a14:m>
                <a:r>
                  <a:rPr lang="ja-JP" altLang="en-US" sz="2400" smtClean="0"/>
                  <a:t> is </a:t>
                </a:r>
                <a:r>
                  <a:rPr lang="ja-JP" altLang="en-US" sz="2400"/>
                  <a:t>increased, the decrease time becomes shorter</a:t>
                </a:r>
                <a:r>
                  <a:rPr lang="ja-JP" altLang="en-US" sz="2400" smtClean="0"/>
                  <a:t>.</a:t>
                </a:r>
                <a:endParaRPr lang="en-US" altLang="ja-JP" sz="2400" smtClean="0"/>
              </a:p>
              <a:p>
                <a:pPr marL="342900" indent="-342900">
                  <a:buFont typeface="Arial" panose="020B0604020202020204" pitchFamily="34" charset="0"/>
                  <a:buChar char="•"/>
                </a:pPr>
                <a:endParaRPr lang="en-US" altLang="ja-JP" sz="2400"/>
              </a:p>
              <a:p>
                <a:pPr marL="342900" indent="-342900">
                  <a:buFont typeface="Arial" panose="020B0604020202020204" pitchFamily="34" charset="0"/>
                  <a:buChar char="•"/>
                </a:pPr>
                <a:r>
                  <a:rPr lang="en-US" altLang="ja-JP" sz="2400" smtClean="0"/>
                  <a:t>Tend to decrease almost disappear as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𝑥</m:t>
                        </m:r>
                      </m:sub>
                    </m:sSub>
                    <m:r>
                      <a:rPr lang="en-US" altLang="ja-JP" sz="2400" b="0" i="0" smtClean="0">
                        <a:latin typeface="Cambria Math" panose="02040503050406030204" pitchFamily="18" charset="0"/>
                      </a:rPr>
                      <m:t>=</m:t>
                    </m:r>
                  </m:oMath>
                </a14:m>
                <a:r>
                  <a:rPr lang="en-US" altLang="ja-JP" sz="2400">
                    <a:solidFill>
                      <a:prstClr val="black"/>
                    </a:solidFill>
                  </a:rPr>
                  <a:t> </a:t>
                </a:r>
                <a14:m>
                  <m:oMath xmlns:m="http://schemas.openxmlformats.org/officeDocument/2006/math">
                    <m:r>
                      <a:rPr lang="en-US" altLang="ja-JP" sz="2400" i="1">
                        <a:solidFill>
                          <a:prstClr val="black"/>
                        </a:solidFill>
                        <a:latin typeface="Cambria Math" panose="02040503050406030204" pitchFamily="18" charset="0"/>
                      </a:rPr>
                      <m:t>3.0</m:t>
                    </m:r>
                  </m:oMath>
                </a14:m>
                <a:r>
                  <a:rPr lang="en-US" altLang="ja-JP" sz="2400">
                    <a:solidFill>
                      <a:prstClr val="black"/>
                    </a:solidFill>
                  </a:rPr>
                  <a:t> </a:t>
                </a:r>
                <a:r>
                  <a:rPr lang="en-US" altLang="ja-JP" sz="2400" smtClean="0">
                    <a:solidFill>
                      <a:prstClr val="black"/>
                    </a:solidFill>
                  </a:rPr>
                  <a:t>k</a:t>
                </a:r>
                <a:r>
                  <a:rPr lang="en-US" altLang="ja-JP" sz="2000" smtClean="0">
                    <a:solidFill>
                      <a:prstClr val="black"/>
                    </a:solidFill>
                  </a:rPr>
                  <a:t>V/cm , </a:t>
                </a:r>
                <a:r>
                  <a:rPr lang="en-US" altLang="ja-JP" sz="2400" smtClean="0">
                    <a:solidFill>
                      <a:prstClr val="black"/>
                    </a:solidFill>
                  </a:rPr>
                  <a:t>when </a:t>
                </a:r>
                <a14:m>
                  <m:oMath xmlns:m="http://schemas.openxmlformats.org/officeDocument/2006/math">
                    <m:sSub>
                      <m:sSubPr>
                        <m:ctrlPr>
                          <a:rPr lang="en-US" altLang="ja-JP" sz="2400" i="1" smtClean="0">
                            <a:solidFill>
                              <a:prstClr val="black"/>
                            </a:solidFill>
                            <a:latin typeface="Cambria Math" panose="02040503050406030204" pitchFamily="18" charset="0"/>
                          </a:rPr>
                        </m:ctrlPr>
                      </m:sSubPr>
                      <m:e>
                        <m:r>
                          <a:rPr lang="en-US" altLang="ja-JP" sz="2400" b="0" i="1" smtClean="0">
                            <a:solidFill>
                              <a:prstClr val="black"/>
                            </a:solidFill>
                            <a:latin typeface="Cambria Math" panose="02040503050406030204" pitchFamily="18" charset="0"/>
                          </a:rPr>
                          <m:t>𝐸</m:t>
                        </m:r>
                      </m:e>
                      <m:sub>
                        <m:r>
                          <a:rPr lang="en-US" altLang="ja-JP" sz="2400" b="0" i="1" smtClean="0">
                            <a:solidFill>
                              <a:prstClr val="black"/>
                            </a:solidFill>
                            <a:latin typeface="Cambria Math" panose="02040503050406030204" pitchFamily="18" charset="0"/>
                          </a:rPr>
                          <m:t>𝐹</m:t>
                        </m:r>
                      </m:sub>
                    </m:sSub>
                    <m:r>
                      <a:rPr lang="en-US" altLang="ja-JP" sz="2400" b="0" i="1" smtClean="0">
                        <a:solidFill>
                          <a:prstClr val="black"/>
                        </a:solidFill>
                        <a:latin typeface="Cambria Math" panose="02040503050406030204" pitchFamily="18" charset="0"/>
                      </a:rPr>
                      <m:t>=30</m:t>
                    </m:r>
                  </m:oMath>
                </a14:m>
                <a:r>
                  <a:rPr lang="ja-JP" altLang="en-US" sz="2400" smtClean="0"/>
                  <a:t> </a:t>
                </a:r>
                <a:r>
                  <a:rPr lang="en-US" altLang="ja-JP" sz="2000" smtClean="0"/>
                  <a:t>meV</a:t>
                </a:r>
                <a:endParaRPr lang="ja-JP" altLang="en-US" sz="2000"/>
              </a:p>
            </p:txBody>
          </p:sp>
        </mc:Choice>
        <mc:Fallback xmlns="">
          <p:sp>
            <p:nvSpPr>
              <p:cNvPr id="18" name="正方形/長方形 17"/>
              <p:cNvSpPr>
                <a:spLocks noRot="1" noChangeAspect="1" noMove="1" noResize="1" noEditPoints="1" noAdjustHandles="1" noChangeArrowheads="1" noChangeShapeType="1" noTextEdit="1"/>
              </p:cNvSpPr>
              <p:nvPr/>
            </p:nvSpPr>
            <p:spPr>
              <a:xfrm>
                <a:off x="52606" y="1322230"/>
                <a:ext cx="11892346" cy="1200329"/>
              </a:xfrm>
              <a:prstGeom prst="rect">
                <a:avLst/>
              </a:prstGeom>
              <a:blipFill>
                <a:blip r:embed="rId12"/>
                <a:stretch>
                  <a:fillRect l="-718" t="-4061" b="-11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5171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13</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kumimoji="1" lang="en-US" altLang="ja-JP" smtClean="0"/>
              <a:t>Relation with no degeneracy</a:t>
            </a:r>
            <a:endParaRPr kumimoji="1" lang="ja-JP" altLang="en-US" dirty="0"/>
          </a:p>
        </p:txBody>
      </p:sp>
      <p:sp>
        <p:nvSpPr>
          <p:cNvPr id="2" name="テキスト ボックス 1">
            <a:extLst>
              <a:ext uri="{FF2B5EF4-FFF2-40B4-BE49-F238E27FC236}">
                <a16:creationId xmlns:a16="http://schemas.microsoft.com/office/drawing/2014/main" id="{45E6AC3D-7F13-4687-B0BA-72754B6335D4}"/>
              </a:ext>
            </a:extLst>
          </p:cNvPr>
          <p:cNvSpPr txBox="1"/>
          <p:nvPr/>
        </p:nvSpPr>
        <p:spPr>
          <a:xfrm>
            <a:off x="938151" y="1828799"/>
            <a:ext cx="10508782" cy="3046988"/>
          </a:xfrm>
          <a:prstGeom prst="rect">
            <a:avLst/>
          </a:prstGeom>
          <a:noFill/>
        </p:spPr>
        <p:txBody>
          <a:bodyPr wrap="square" rtlCol="0">
            <a:spAutoFit/>
          </a:bodyPr>
          <a:lstStyle/>
          <a:p>
            <a:pPr marL="285750" indent="-285750">
              <a:buFont typeface="Arial" panose="020B0604020202020204" pitchFamily="34" charset="0"/>
              <a:buChar char="•"/>
            </a:pPr>
            <a:r>
              <a:rPr lang="en-US" altLang="ja-JP" sz="2400"/>
              <a:t>Because degeneracy is </a:t>
            </a:r>
            <a:r>
              <a:rPr lang="en-US" altLang="ja-JP" sz="2400"/>
              <a:t>not </a:t>
            </a:r>
            <a:r>
              <a:rPr lang="en-US" altLang="ja-JP" sz="2400" smtClean="0"/>
              <a:t>considered, </a:t>
            </a:r>
            <a:r>
              <a:rPr lang="en-US" altLang="ja-JP" sz="2400"/>
              <a:t>electrons can move to lower levels that should </a:t>
            </a:r>
            <a:r>
              <a:rPr lang="en-US" altLang="ja-JP" sz="2400"/>
              <a:t>be </a:t>
            </a:r>
            <a:r>
              <a:rPr lang="en-US" altLang="ja-JP" sz="2400" smtClean="0"/>
              <a:t>occupied.</a:t>
            </a:r>
          </a:p>
          <a:p>
            <a:pPr marL="285750" indent="-285750">
              <a:buFont typeface="Arial" panose="020B0604020202020204" pitchFamily="34" charset="0"/>
              <a:buChar char="•"/>
            </a:pPr>
            <a:endParaRPr lang="en-US" altLang="ja-JP" sz="2400" smtClean="0"/>
          </a:p>
          <a:p>
            <a:r>
              <a:rPr lang="ja-JP" altLang="en-US" sz="2400" smtClean="0"/>
              <a:t>→</a:t>
            </a:r>
            <a:r>
              <a:rPr lang="en-US" altLang="ja-JP" sz="2400" smtClean="0">
                <a:solidFill>
                  <a:srgbClr val="FF0000"/>
                </a:solidFill>
              </a:rPr>
              <a:t>Tend to be distributed at lower energy</a:t>
            </a:r>
          </a:p>
          <a:p>
            <a:pPr marL="285750" indent="-285750">
              <a:buFont typeface="Arial" panose="020B0604020202020204" pitchFamily="34" charset="0"/>
              <a:buChar char="•"/>
            </a:pPr>
            <a:endParaRPr kumimoji="1" lang="en-US" altLang="ja-JP" sz="2400" smtClean="0"/>
          </a:p>
          <a:p>
            <a:pPr marL="285750" indent="-285750">
              <a:buFont typeface="Arial" panose="020B0604020202020204" pitchFamily="34" charset="0"/>
              <a:buChar char="•"/>
            </a:pPr>
            <a:endParaRPr kumimoji="1" lang="en-US" altLang="ja-JP" sz="2400"/>
          </a:p>
          <a:p>
            <a:pPr marL="285750" indent="-285750">
              <a:buFont typeface="Arial" panose="020B0604020202020204" pitchFamily="34" charset="0"/>
              <a:buChar char="•"/>
            </a:pPr>
            <a:r>
              <a:rPr lang="en-US" altLang="ja-JP" sz="2400"/>
              <a:t>Need to compare with </a:t>
            </a:r>
            <a:r>
              <a:rPr lang="en-US" altLang="ja-JP" sz="2400"/>
              <a:t>programs </a:t>
            </a:r>
            <a:endParaRPr lang="en-US" altLang="ja-JP" sz="2400" smtClean="0"/>
          </a:p>
          <a:p>
            <a:r>
              <a:rPr lang="en-US" altLang="ja-JP" sz="2400" smtClean="0"/>
              <a:t>that </a:t>
            </a:r>
            <a:r>
              <a:rPr lang="en-US" altLang="ja-JP" sz="2400"/>
              <a:t>implement Fermi degeneracy</a:t>
            </a:r>
            <a:endParaRPr kumimoji="1" lang="en-US" altLang="ja-JP" sz="2400" dirty="0"/>
          </a:p>
        </p:txBody>
      </p:sp>
      <p:cxnSp>
        <p:nvCxnSpPr>
          <p:cNvPr id="7" name="直線コネクタ 6"/>
          <p:cNvCxnSpPr/>
          <p:nvPr/>
        </p:nvCxnSpPr>
        <p:spPr>
          <a:xfrm flipH="1">
            <a:off x="7856621" y="5462196"/>
            <a:ext cx="131144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a:off x="7856621" y="3882048"/>
            <a:ext cx="131144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p:cNvSpPr/>
          <p:nvPr/>
        </p:nvSpPr>
        <p:spPr>
          <a:xfrm>
            <a:off x="8568844" y="5215346"/>
            <a:ext cx="501736" cy="493366"/>
          </a:xfrm>
          <a:prstGeom prst="ellipse">
            <a:avLst/>
          </a:prstGeom>
          <a:solidFill>
            <a:schemeClr val="accent1">
              <a:alpha val="5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7979297" y="5233121"/>
            <a:ext cx="466871" cy="457816"/>
          </a:xfrm>
          <a:prstGeom prst="ellipse">
            <a:avLst/>
          </a:prstGeom>
          <a:solidFill>
            <a:srgbClr val="FF0000">
              <a:alpha val="59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8240912" y="3635365"/>
            <a:ext cx="501736" cy="493366"/>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19"/>
          <p:cNvSpPr/>
          <p:nvPr/>
        </p:nvSpPr>
        <p:spPr>
          <a:xfrm>
            <a:off x="8881533" y="4114801"/>
            <a:ext cx="784153" cy="1016000"/>
          </a:xfrm>
          <a:custGeom>
            <a:avLst/>
            <a:gdLst>
              <a:gd name="connsiteX0" fmla="*/ 0 w 784153"/>
              <a:gd name="connsiteY0" fmla="*/ 0 h 1075267"/>
              <a:gd name="connsiteX1" fmla="*/ 778934 w 784153"/>
              <a:gd name="connsiteY1" fmla="*/ 491067 h 1075267"/>
              <a:gd name="connsiteX2" fmla="*/ 279400 w 784153"/>
              <a:gd name="connsiteY2" fmla="*/ 1075267 h 1075267"/>
            </a:gdLst>
            <a:ahLst/>
            <a:cxnLst>
              <a:cxn ang="0">
                <a:pos x="connsiteX0" y="connsiteY0"/>
              </a:cxn>
              <a:cxn ang="0">
                <a:pos x="connsiteX1" y="connsiteY1"/>
              </a:cxn>
              <a:cxn ang="0">
                <a:pos x="connsiteX2" y="connsiteY2"/>
              </a:cxn>
            </a:cxnLst>
            <a:rect l="l" t="t" r="r" b="b"/>
            <a:pathLst>
              <a:path w="784153" h="1075267">
                <a:moveTo>
                  <a:pt x="0" y="0"/>
                </a:moveTo>
                <a:cubicBezTo>
                  <a:pt x="366183" y="155928"/>
                  <a:pt x="732367" y="311856"/>
                  <a:pt x="778934" y="491067"/>
                </a:cubicBezTo>
                <a:cubicBezTo>
                  <a:pt x="825501" y="670278"/>
                  <a:pt x="552450" y="872772"/>
                  <a:pt x="279400" y="1075267"/>
                </a:cubicBezTo>
              </a:path>
            </a:pathLst>
          </a:custGeom>
          <a:noFill/>
          <a:ln cap="flat">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1" name="テキスト ボックス 20"/>
              <p:cNvSpPr txBox="1"/>
              <p:nvPr/>
            </p:nvSpPr>
            <p:spPr>
              <a:xfrm>
                <a:off x="9665686" y="4449296"/>
                <a:ext cx="122001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𝑒𝑥𝑐𝑢𝑠𝑒𝑑</m:t>
                      </m:r>
                    </m:oMath>
                  </m:oMathPara>
                </a14:m>
                <a:endParaRPr kumimoji="1" lang="ja-JP" altLang="en-US" sz="2400"/>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9665686" y="4449296"/>
                <a:ext cx="1220014" cy="369332"/>
              </a:xfrm>
              <a:prstGeom prst="rect">
                <a:avLst/>
              </a:prstGeom>
              <a:blipFill>
                <a:blip r:embed="rId3"/>
                <a:stretch>
                  <a:fillRect l="-4500" r="-4000" b="-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967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p:cNvSpPr/>
          <p:nvPr/>
        </p:nvSpPr>
        <p:spPr>
          <a:xfrm>
            <a:off x="1057908" y="1911468"/>
            <a:ext cx="2048511" cy="78218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14</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lang="en-US" altLang="ja-JP"/>
              <a:t>Preparation for </a:t>
            </a:r>
            <a:r>
              <a:rPr lang="en-US" altLang="ja-JP" smtClean="0"/>
              <a:t>Fermi degeneracy</a:t>
            </a:r>
            <a:endParaRPr kumimoji="1" lang="ja-JP" altLang="en-US" dirty="0"/>
          </a:p>
        </p:txBody>
      </p:sp>
      <p:sp>
        <p:nvSpPr>
          <p:cNvPr id="7" name="テキスト ボックス 6"/>
          <p:cNvSpPr txBox="1"/>
          <p:nvPr/>
        </p:nvSpPr>
        <p:spPr>
          <a:xfrm>
            <a:off x="6163376" y="2214789"/>
            <a:ext cx="7242313" cy="830997"/>
          </a:xfrm>
          <a:prstGeom prst="rect">
            <a:avLst/>
          </a:prstGeom>
          <a:noFill/>
        </p:spPr>
        <p:txBody>
          <a:bodyPr wrap="square" rtlCol="0">
            <a:spAutoFit/>
          </a:bodyPr>
          <a:lstStyle/>
          <a:p>
            <a:pPr marL="342900" indent="-342900">
              <a:buFont typeface="Arial" panose="020B0604020202020204" pitchFamily="34" charset="0"/>
              <a:buChar char="•"/>
            </a:pPr>
            <a:r>
              <a:rPr lang="en-US" altLang="ja-JP" sz="2400" smtClean="0"/>
              <a:t>Introducing </a:t>
            </a:r>
            <a:r>
              <a:rPr lang="en-US" altLang="ja-JP" sz="2400" smtClean="0">
                <a:solidFill>
                  <a:srgbClr val="FF0000"/>
                </a:solidFill>
              </a:rPr>
              <a:t>self-scattering</a:t>
            </a:r>
            <a:r>
              <a:rPr lang="en-US" altLang="ja-JP" sz="2400" smtClean="0"/>
              <a:t>, the total scattering probability is constant.</a:t>
            </a:r>
            <a:endParaRPr kumimoji="1" lang="ja-JP" altLang="en-US" sz="2400"/>
          </a:p>
        </p:txBody>
      </p:sp>
      <p:cxnSp>
        <p:nvCxnSpPr>
          <p:cNvPr id="3" name="直線矢印コネクタ 2"/>
          <p:cNvCxnSpPr/>
          <p:nvPr/>
        </p:nvCxnSpPr>
        <p:spPr>
          <a:xfrm flipH="1" flipV="1">
            <a:off x="1060450" y="1401233"/>
            <a:ext cx="1270" cy="240876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528320" y="3423920"/>
            <a:ext cx="5074920" cy="50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3108960" y="1496483"/>
            <a:ext cx="2540" cy="192743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p:cNvSpPr txBox="1"/>
              <p:nvPr/>
            </p:nvSpPr>
            <p:spPr>
              <a:xfrm>
                <a:off x="753250" y="1325563"/>
                <a:ext cx="307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oMath>
                  </m:oMathPara>
                </a14:m>
                <a:endParaRPr kumimoji="1" lang="ja-JP" altLang="en-US"/>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753250" y="1325563"/>
                <a:ext cx="307200" cy="276999"/>
              </a:xfrm>
              <a:prstGeom prst="rect">
                <a:avLst/>
              </a:prstGeom>
              <a:blipFill>
                <a:blip r:embed="rId3"/>
                <a:stretch>
                  <a:fillRect l="-14000" r="-12000" b="-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5678582" y="3343275"/>
                <a:ext cx="2318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oMath>
                  </m:oMathPara>
                </a14:m>
                <a:endParaRPr kumimoji="1" lang="ja-JP" altLang="en-US"/>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5678582" y="3343275"/>
                <a:ext cx="231858" cy="276999"/>
              </a:xfrm>
              <a:prstGeom prst="rect">
                <a:avLst/>
              </a:prstGeom>
              <a:blipFill>
                <a:blip r:embed="rId4"/>
                <a:stretch>
                  <a:fillRect l="-18421" r="-15789" b="-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2831891" y="3481774"/>
                <a:ext cx="6735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ℏ</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𝜔</m:t>
                          </m:r>
                        </m:e>
                        <m:sub>
                          <m:r>
                            <a:rPr lang="en-US" altLang="ja-JP" i="1">
                              <a:latin typeface="Cambria Math" panose="02040503050406030204" pitchFamily="18" charset="0"/>
                              <a:ea typeface="Cambria Math" panose="02040503050406030204" pitchFamily="18" charset="0"/>
                            </a:rPr>
                            <m:t>0</m:t>
                          </m:r>
                        </m:sub>
                      </m:sSub>
                    </m:oMath>
                  </m:oMathPara>
                </a14:m>
                <a:endParaRPr lang="ja-JP" altLang="en-US"/>
              </a:p>
            </p:txBody>
          </p:sp>
        </mc:Choice>
        <mc:Fallback xmlns="">
          <p:sp>
            <p:nvSpPr>
              <p:cNvPr id="27" name="正方形/長方形 26"/>
              <p:cNvSpPr>
                <a:spLocks noRot="1" noChangeAspect="1" noMove="1" noResize="1" noEditPoints="1" noAdjustHandles="1" noChangeArrowheads="1" noChangeShapeType="1" noTextEdit="1"/>
              </p:cNvSpPr>
              <p:nvPr/>
            </p:nvSpPr>
            <p:spPr>
              <a:xfrm>
                <a:off x="2831891" y="3481774"/>
                <a:ext cx="673518" cy="369332"/>
              </a:xfrm>
              <a:prstGeom prst="rect">
                <a:avLst/>
              </a:prstGeom>
              <a:blipFill>
                <a:blip r:embed="rId5"/>
                <a:stretch>
                  <a:fillRect/>
                </a:stretch>
              </a:blipFill>
            </p:spPr>
            <p:txBody>
              <a:bodyPr/>
              <a:lstStyle/>
              <a:p>
                <a:r>
                  <a:rPr lang="ja-JP" altLang="en-US">
                    <a:noFill/>
                  </a:rPr>
                  <a:t> </a:t>
                </a:r>
              </a:p>
            </p:txBody>
          </p:sp>
        </mc:Fallback>
      </mc:AlternateContent>
      <p:cxnSp>
        <p:nvCxnSpPr>
          <p:cNvPr id="29" name="直線コネクタ 28"/>
          <p:cNvCxnSpPr/>
          <p:nvPr/>
        </p:nvCxnSpPr>
        <p:spPr>
          <a:xfrm>
            <a:off x="1060450" y="2698750"/>
            <a:ext cx="2048510" cy="63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3061704" y="2655887"/>
            <a:ext cx="94511" cy="984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10654" y="2655887"/>
            <a:ext cx="94511" cy="984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p:cNvCxnSpPr/>
          <p:nvPr/>
        </p:nvCxnSpPr>
        <p:spPr>
          <a:xfrm flipV="1">
            <a:off x="3108959" y="1904377"/>
            <a:ext cx="2494281" cy="709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3061704" y="1855164"/>
            <a:ext cx="94511" cy="984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p:cNvCxnSpPr/>
          <p:nvPr/>
        </p:nvCxnSpPr>
        <p:spPr>
          <a:xfrm>
            <a:off x="1057909" y="1911468"/>
            <a:ext cx="2041733" cy="1"/>
          </a:xfrm>
          <a:prstGeom prst="line">
            <a:avLst/>
          </a:prstGeom>
          <a:ln w="19050">
            <a:solidFill>
              <a:srgbClr val="0070C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p:cNvSpPr txBox="1"/>
              <p:nvPr/>
            </p:nvSpPr>
            <p:spPr>
              <a:xfrm>
                <a:off x="3203471" y="2630288"/>
                <a:ext cx="1320811"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𝑒</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𝑎𝑏𝑠𝑜</m:t>
                          </m:r>
                        </m:sub>
                      </m:sSub>
                    </m:oMath>
                  </m:oMathPara>
                </a14:m>
                <a:endParaRPr kumimoji="1" lang="ja-JP" altLang="en-US"/>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3203471" y="2630288"/>
                <a:ext cx="1320811" cy="289182"/>
              </a:xfrm>
              <a:prstGeom prst="rect">
                <a:avLst/>
              </a:prstGeom>
              <a:blipFill>
                <a:blip r:embed="rId6"/>
                <a:stretch>
                  <a:fillRect l="-3241" r="-926" b="-10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33569" y="2106655"/>
                <a:ext cx="77040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𝑒𝑚𝑖𝑠</m:t>
                          </m:r>
                        </m:sub>
                      </m:sSub>
                    </m:oMath>
                  </m:oMathPara>
                </a14:m>
                <a:endParaRPr kumimoji="1" lang="ja-JP" altLang="en-US"/>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33569" y="2106655"/>
                <a:ext cx="770404" cy="289182"/>
              </a:xfrm>
              <a:prstGeom prst="rect">
                <a:avLst/>
              </a:prstGeom>
              <a:blipFill>
                <a:blip r:embed="rId7"/>
                <a:stretch>
                  <a:fillRect l="-5556" r="-1587" b="-10638"/>
                </a:stretch>
              </a:blipFill>
            </p:spPr>
            <p:txBody>
              <a:bodyPr/>
              <a:lstStyle/>
              <a:p>
                <a:r>
                  <a:rPr lang="ja-JP" altLang="en-US">
                    <a:noFill/>
                  </a:rPr>
                  <a:t> </a:t>
                </a:r>
              </a:p>
            </p:txBody>
          </p:sp>
        </mc:Fallback>
      </mc:AlternateContent>
      <p:sp>
        <p:nvSpPr>
          <p:cNvPr id="43" name="左中かっこ 42"/>
          <p:cNvSpPr/>
          <p:nvPr/>
        </p:nvSpPr>
        <p:spPr>
          <a:xfrm>
            <a:off x="808632" y="1914996"/>
            <a:ext cx="155448" cy="7786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p:cNvSpPr txBox="1"/>
              <p:nvPr/>
            </p:nvSpPr>
            <p:spPr>
              <a:xfrm>
                <a:off x="1271280" y="2153069"/>
                <a:ext cx="16698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𝑆𝑒𝑙𝑓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𝑠𝑐𝑎𝑡𝑡𝑒𝑟𝑖𝑛𝑔</m:t>
                      </m:r>
                    </m:oMath>
                  </m:oMathPara>
                </a14:m>
                <a:endParaRPr kumimoji="1" lang="ja-JP" altLang="en-US"/>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1271280" y="2153069"/>
                <a:ext cx="1669816" cy="276999"/>
              </a:xfrm>
              <a:prstGeom prst="rect">
                <a:avLst/>
              </a:prstGeom>
              <a:blipFill>
                <a:blip r:embed="rId8"/>
                <a:stretch>
                  <a:fillRect l="-3663" t="-6522" r="-4029" b="-28261"/>
                </a:stretch>
              </a:blipFill>
            </p:spPr>
            <p:txBody>
              <a:bodyPr/>
              <a:lstStyle/>
              <a:p>
                <a:r>
                  <a:rPr lang="ja-JP" altLang="en-US">
                    <a:noFill/>
                  </a:rPr>
                  <a:t> </a:t>
                </a:r>
              </a:p>
            </p:txBody>
          </p:sp>
        </mc:Fallback>
      </mc:AlternateContent>
      <p:sp>
        <p:nvSpPr>
          <p:cNvPr id="46" name="テキスト ボックス 45"/>
          <p:cNvSpPr txBox="1"/>
          <p:nvPr/>
        </p:nvSpPr>
        <p:spPr>
          <a:xfrm>
            <a:off x="6160168" y="4314445"/>
            <a:ext cx="6410425" cy="193899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smtClean="0"/>
              <a:t>Update the distribution function preodically.</a:t>
            </a:r>
          </a:p>
          <a:p>
            <a:pPr marL="285750" indent="-285750">
              <a:buFont typeface="Arial" panose="020B0604020202020204" pitchFamily="34" charset="0"/>
              <a:buChar char="•"/>
            </a:pPr>
            <a:endParaRPr lang="en-US" altLang="ja-JP" sz="2400" smtClean="0"/>
          </a:p>
          <a:p>
            <a:pPr marL="285750" indent="-285750">
              <a:buFont typeface="Arial" panose="020B0604020202020204" pitchFamily="34" charset="0"/>
              <a:buChar char="•"/>
            </a:pPr>
            <a:r>
              <a:rPr kumimoji="1" lang="en-US" altLang="ja-JP" sz="2400" smtClean="0"/>
              <a:t>Deterimine whether the electon</a:t>
            </a:r>
            <a:r>
              <a:rPr lang="ja-JP" altLang="en-US" sz="2400" smtClean="0"/>
              <a:t> </a:t>
            </a:r>
            <a:r>
              <a:rPr lang="en-US" altLang="ja-JP" sz="2400" smtClean="0"/>
              <a:t>can scatter.</a:t>
            </a:r>
            <a:endParaRPr kumimoji="1" lang="en-US" altLang="ja-JP" sz="2400" smtClean="0"/>
          </a:p>
        </p:txBody>
      </p:sp>
      <p:sp>
        <p:nvSpPr>
          <p:cNvPr id="47" name="テキスト ボックス 46"/>
          <p:cNvSpPr txBox="1"/>
          <p:nvPr/>
        </p:nvSpPr>
        <p:spPr>
          <a:xfrm>
            <a:off x="6160168" y="2974206"/>
            <a:ext cx="65" cy="276999"/>
          </a:xfrm>
          <a:prstGeom prst="rect">
            <a:avLst/>
          </a:prstGeom>
          <a:noFill/>
        </p:spPr>
        <p:txBody>
          <a:bodyPr wrap="none" lIns="0" tIns="0" rIns="0" bIns="0" rtlCol="0">
            <a:spAutoFit/>
          </a:bodyPr>
          <a:lstStyle/>
          <a:p>
            <a:endParaRPr kumimoji="1" lang="ja-JP" altLang="en-US"/>
          </a:p>
        </p:txBody>
      </p:sp>
      <p:sp>
        <p:nvSpPr>
          <p:cNvPr id="48" name="楕円 47"/>
          <p:cNvSpPr/>
          <p:nvPr/>
        </p:nvSpPr>
        <p:spPr>
          <a:xfrm>
            <a:off x="831624" y="5174311"/>
            <a:ext cx="603912" cy="625642"/>
          </a:xfrm>
          <a:prstGeom prst="ellipse">
            <a:avLst/>
          </a:prstGeom>
          <a:solidFill>
            <a:schemeClr val="accent1">
              <a:alpha val="5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p:cNvSpPr txBox="1"/>
              <p:nvPr/>
            </p:nvSpPr>
            <p:spPr>
              <a:xfrm>
                <a:off x="1759740" y="5327492"/>
                <a:ext cx="22677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𝑟𝑛𝑑</m:t>
                      </m:r>
                      <m:r>
                        <a:rPr kumimoji="1" lang="en-US" altLang="ja-JP" sz="2400" b="0" i="1" smtClean="0">
                          <a:latin typeface="Cambria Math" panose="02040503050406030204" pitchFamily="18" charset="0"/>
                        </a:rPr>
                        <m:t>&lt;1−</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1" i="1" smtClean="0">
                              <a:latin typeface="Cambria Math" panose="02040503050406030204" pitchFamily="18" charset="0"/>
                            </a:rPr>
                          </m:ctrlPr>
                        </m:sSupPr>
                        <m:e>
                          <m:r>
                            <a:rPr kumimoji="1" lang="en-US" altLang="ja-JP" sz="2400" b="1" i="1" smtClean="0">
                              <a:latin typeface="Cambria Math" panose="02040503050406030204" pitchFamily="18" charset="0"/>
                            </a:rPr>
                            <m:t>𝒌</m:t>
                          </m:r>
                        </m:e>
                        <m:sup>
                          <m:r>
                            <a:rPr kumimoji="1" lang="en-US" altLang="ja-JP" sz="2400" b="1" i="1" smtClean="0">
                              <a:latin typeface="Cambria Math" panose="02040503050406030204" pitchFamily="18" charset="0"/>
                            </a:rPr>
                            <m:t>′</m:t>
                          </m:r>
                        </m:sup>
                      </m:sSup>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1759740" y="5327492"/>
                <a:ext cx="2267737" cy="369332"/>
              </a:xfrm>
              <a:prstGeom prst="rect">
                <a:avLst/>
              </a:prstGeom>
              <a:blipFill>
                <a:blip r:embed="rId9"/>
                <a:stretch>
                  <a:fillRect l="-2151" t="-4918" r="-3495" b="-27869"/>
                </a:stretch>
              </a:blipFill>
            </p:spPr>
            <p:txBody>
              <a:bodyPr/>
              <a:lstStyle/>
              <a:p>
                <a:r>
                  <a:rPr lang="ja-JP" altLang="en-US">
                    <a:noFill/>
                  </a:rPr>
                  <a:t> </a:t>
                </a:r>
              </a:p>
            </p:txBody>
          </p:sp>
        </mc:Fallback>
      </mc:AlternateContent>
      <p:sp>
        <p:nvSpPr>
          <p:cNvPr id="50" name="正方形/長方形 49"/>
          <p:cNvSpPr/>
          <p:nvPr/>
        </p:nvSpPr>
        <p:spPr>
          <a:xfrm>
            <a:off x="1584018" y="5191537"/>
            <a:ext cx="2550660" cy="578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4907847" y="5974271"/>
            <a:ext cx="603912" cy="625642"/>
          </a:xfrm>
          <a:prstGeom prst="ellipse">
            <a:avLst/>
          </a:prstGeom>
          <a:solidFill>
            <a:schemeClr val="accent1">
              <a:alpha val="5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4863350" y="4388815"/>
            <a:ext cx="603912" cy="625642"/>
          </a:xfrm>
          <a:prstGeom prst="ellipse">
            <a:avLst/>
          </a:prstGeom>
          <a:solidFill>
            <a:srgbClr val="FF0000">
              <a:alpha val="59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カギ線コネクタ 59"/>
          <p:cNvCxnSpPr>
            <a:stCxn id="50" idx="2"/>
          </p:cNvCxnSpPr>
          <p:nvPr/>
        </p:nvCxnSpPr>
        <p:spPr>
          <a:xfrm rot="16200000" flipH="1">
            <a:off x="3498619" y="5130385"/>
            <a:ext cx="586512" cy="18650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50" idx="0"/>
          </p:cNvCxnSpPr>
          <p:nvPr/>
        </p:nvCxnSpPr>
        <p:spPr>
          <a:xfrm rot="5400000" flipH="1" flipV="1">
            <a:off x="3566523" y="4033658"/>
            <a:ext cx="450705" cy="1865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テキスト ボックス 65"/>
              <p:cNvSpPr txBox="1"/>
              <p:nvPr/>
            </p:nvSpPr>
            <p:spPr>
              <a:xfrm>
                <a:off x="3505409" y="4378521"/>
                <a:ext cx="4439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𝑌𝑒𝑠</m:t>
                      </m:r>
                    </m:oMath>
                  </m:oMathPara>
                </a14:m>
                <a:endParaRPr kumimoji="1" lang="ja-JP" altLang="en-US"/>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3505409" y="4378521"/>
                <a:ext cx="443968" cy="276999"/>
              </a:xfrm>
              <a:prstGeom prst="rect">
                <a:avLst/>
              </a:prstGeom>
              <a:blipFill>
                <a:blip r:embed="rId10"/>
                <a:stretch>
                  <a:fillRect l="-8219" r="-9589" b="-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p:cNvSpPr txBox="1"/>
              <p:nvPr/>
            </p:nvSpPr>
            <p:spPr>
              <a:xfrm>
                <a:off x="3494031" y="6032398"/>
                <a:ext cx="375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m:t>
                      </m:r>
                    </m:oMath>
                  </m:oMathPara>
                </a14:m>
                <a:endParaRPr kumimoji="1" lang="ja-JP" altLang="en-US"/>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3494031" y="6032398"/>
                <a:ext cx="375359" cy="276999"/>
              </a:xfrm>
              <a:prstGeom prst="rect">
                <a:avLst/>
              </a:prstGeom>
              <a:blipFill>
                <a:blip r:embed="rId11"/>
                <a:stretch>
                  <a:fillRect l="-9677" r="-11290" b="-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14641" y="5282829"/>
                <a:ext cx="476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𝒌</m:t>
                      </m:r>
                    </m:oMath>
                  </m:oMathPara>
                </a14:m>
                <a:endParaRPr lang="ja-JP" altLang="en-US" sz="2400"/>
              </a:p>
            </p:txBody>
          </p:sp>
        </mc:Choice>
        <mc:Fallback xmlns="">
          <p:sp>
            <p:nvSpPr>
              <p:cNvPr id="68" name="正方形/長方形 67"/>
              <p:cNvSpPr>
                <a:spLocks noRot="1" noChangeAspect="1" noMove="1" noResize="1" noEditPoints="1" noAdjustHandles="1" noChangeArrowheads="1" noChangeShapeType="1" noTextEdit="1"/>
              </p:cNvSpPr>
              <p:nvPr/>
            </p:nvSpPr>
            <p:spPr>
              <a:xfrm>
                <a:off x="914641" y="5282829"/>
                <a:ext cx="476412"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正方形/長方形 68"/>
              <p:cNvSpPr/>
              <p:nvPr/>
            </p:nvSpPr>
            <p:spPr>
              <a:xfrm>
                <a:off x="4965873" y="6077246"/>
                <a:ext cx="476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𝒌</m:t>
                      </m:r>
                    </m:oMath>
                  </m:oMathPara>
                </a14:m>
                <a:endParaRPr lang="ja-JP" altLang="en-US" sz="2400"/>
              </a:p>
            </p:txBody>
          </p:sp>
        </mc:Choice>
        <mc:Fallback xmlns="">
          <p:sp>
            <p:nvSpPr>
              <p:cNvPr id="69" name="正方形/長方形 68"/>
              <p:cNvSpPr>
                <a:spLocks noRot="1" noChangeAspect="1" noMove="1" noResize="1" noEditPoints="1" noAdjustHandles="1" noChangeArrowheads="1" noChangeShapeType="1" noTextEdit="1"/>
              </p:cNvSpPr>
              <p:nvPr/>
            </p:nvSpPr>
            <p:spPr>
              <a:xfrm>
                <a:off x="4965873" y="6077246"/>
                <a:ext cx="476412"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911351" y="4487440"/>
                <a:ext cx="5693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a:latin typeface="Cambria Math" panose="02040503050406030204" pitchFamily="18" charset="0"/>
                            </a:rPr>
                          </m:ctrlPr>
                        </m:sSupPr>
                        <m:e>
                          <m:r>
                            <a:rPr lang="en-US" altLang="ja-JP" sz="2400" b="1" i="1">
                              <a:latin typeface="Cambria Math" panose="02040503050406030204" pitchFamily="18" charset="0"/>
                            </a:rPr>
                            <m:t>𝒌</m:t>
                          </m:r>
                        </m:e>
                        <m:sup>
                          <m:r>
                            <a:rPr lang="en-US" altLang="ja-JP" sz="2400" b="1" i="1">
                              <a:latin typeface="Cambria Math" panose="02040503050406030204" pitchFamily="18" charset="0"/>
                            </a:rPr>
                            <m:t>′</m:t>
                          </m:r>
                        </m:sup>
                      </m:sSup>
                    </m:oMath>
                  </m:oMathPara>
                </a14:m>
                <a:endParaRPr lang="ja-JP" altLang="en-US" sz="2400"/>
              </a:p>
            </p:txBody>
          </p:sp>
        </mc:Choice>
        <mc:Fallback xmlns="">
          <p:sp>
            <p:nvSpPr>
              <p:cNvPr id="70" name="正方形/長方形 69"/>
              <p:cNvSpPr>
                <a:spLocks noRot="1" noChangeAspect="1" noMove="1" noResize="1" noEditPoints="1" noAdjustHandles="1" noChangeArrowheads="1" noChangeShapeType="1" noTextEdit="1"/>
              </p:cNvSpPr>
              <p:nvPr/>
            </p:nvSpPr>
            <p:spPr>
              <a:xfrm>
                <a:off x="4911351" y="4487440"/>
                <a:ext cx="569323" cy="46166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777324" y="3455140"/>
                <a:ext cx="239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𝑂</m:t>
                      </m:r>
                    </m:oMath>
                  </m:oMathPara>
                </a14:m>
                <a:endParaRPr kumimoji="1" lang="ja-JP" altLang="en-US"/>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77324" y="3455140"/>
                <a:ext cx="239681" cy="276999"/>
              </a:xfrm>
              <a:prstGeom prst="rect">
                <a:avLst/>
              </a:prstGeom>
              <a:blipFill>
                <a:blip r:embed="rId15"/>
                <a:stretch>
                  <a:fillRect l="-20513" r="-15385" b="-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2478296" y="6415247"/>
                <a:ext cx="2364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solidFill>
                            <a:srgbClr val="FF0000"/>
                          </a:solidFill>
                          <a:latin typeface="Cambria Math" panose="02040503050406030204" pitchFamily="18" charset="0"/>
                        </a:rPr>
                        <m:t>𝑭𝒆𝒓𝒎𝒊</m:t>
                      </m:r>
                      <m:r>
                        <a:rPr lang="en-US" altLang="ja-JP" b="1" i="1">
                          <a:solidFill>
                            <a:srgbClr val="FF0000"/>
                          </a:solidFill>
                          <a:latin typeface="Cambria Math" panose="02040503050406030204" pitchFamily="18" charset="0"/>
                        </a:rPr>
                        <m:t> </m:t>
                      </m:r>
                      <m:r>
                        <a:rPr lang="en-US" altLang="ja-JP" b="1" i="1">
                          <a:solidFill>
                            <a:srgbClr val="FF0000"/>
                          </a:solidFill>
                          <a:latin typeface="Cambria Math" panose="02040503050406030204" pitchFamily="18" charset="0"/>
                        </a:rPr>
                        <m:t>𝒅𝒆𝒈𝒆𝒏𝒆𝒓𝒂𝒄𝒚</m:t>
                      </m:r>
                    </m:oMath>
                  </m:oMathPara>
                </a14:m>
                <a:endParaRPr lang="ja-JP" altLang="en-US" b="1">
                  <a:solidFill>
                    <a:srgbClr val="FF0000"/>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2478296" y="6415247"/>
                <a:ext cx="2364750" cy="369332"/>
              </a:xfrm>
              <a:prstGeom prst="rect">
                <a:avLst/>
              </a:prstGeom>
              <a:blipFill>
                <a:blip r:embed="rId16"/>
                <a:stretch>
                  <a:fillRect b="-98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6207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15</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6" name="タイトル 1"/>
              <p:cNvSpPr>
                <a:spLocks noGrp="1"/>
              </p:cNvSpPr>
              <p:nvPr>
                <p:ph type="title"/>
              </p:nvPr>
            </p:nvSpPr>
            <p:spPr>
              <a:xfrm>
                <a:off x="72887" y="0"/>
                <a:ext cx="10515600" cy="1325563"/>
              </a:xfrm>
            </p:spPr>
            <p:txBody>
              <a:bodyPr/>
              <a:lstStyle/>
              <a:p>
                <a:r>
                  <a:rPr kumimoji="1" lang="en-US" altLang="ja-JP" smtClean="0"/>
                  <a:t>How to lead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𝒌</m:t>
                    </m:r>
                    <m:r>
                      <a:rPr kumimoji="1" lang="en-US" altLang="ja-JP" b="0" i="1" smtClean="0">
                        <a:latin typeface="Cambria Math" panose="02040503050406030204" pitchFamily="18" charset="0"/>
                      </a:rPr>
                      <m:t>)</m:t>
                    </m:r>
                  </m:oMath>
                </a14:m>
                <a:endParaRPr kumimoji="1" lang="ja-JP" altLang="en-US"/>
              </a:p>
            </p:txBody>
          </p:sp>
        </mc:Choice>
        <mc:Fallback xmlns="">
          <p:sp>
            <p:nvSpPr>
              <p:cNvPr id="6" name="タイトル 1"/>
              <p:cNvSpPr>
                <a:spLocks noGrp="1" noRot="1" noChangeAspect="1" noMove="1" noResize="1" noEditPoints="1" noAdjustHandles="1" noChangeArrowheads="1" noChangeShapeType="1" noTextEdit="1"/>
              </p:cNvSpPr>
              <p:nvPr>
                <p:ph type="title"/>
              </p:nvPr>
            </p:nvSpPr>
            <p:spPr>
              <a:xfrm>
                <a:off x="72887" y="0"/>
                <a:ext cx="10515600" cy="1325563"/>
              </a:xfrm>
              <a:blipFill>
                <a:blip r:embed="rId3"/>
                <a:stretch>
                  <a:fillRect l="-2377" b="-922"/>
                </a:stretch>
              </a:blipFill>
            </p:spPr>
            <p:txBody>
              <a:bodyPr/>
              <a:lstStyle/>
              <a:p>
                <a:r>
                  <a:rPr lang="ja-JP" altLang="en-US">
                    <a:noFill/>
                  </a:rPr>
                  <a:t> </a:t>
                </a:r>
              </a:p>
            </p:txBody>
          </p:sp>
        </mc:Fallback>
      </mc:AlternateContent>
      <p:sp>
        <p:nvSpPr>
          <p:cNvPr id="7" name="テキスト ボックス 6"/>
          <p:cNvSpPr txBox="1"/>
          <p:nvPr/>
        </p:nvSpPr>
        <p:spPr>
          <a:xfrm>
            <a:off x="0" y="1470991"/>
            <a:ext cx="11604010" cy="461665"/>
          </a:xfrm>
          <a:prstGeom prst="rect">
            <a:avLst/>
          </a:prstGeom>
          <a:noFill/>
        </p:spPr>
        <p:txBody>
          <a:bodyPr wrap="none" rtlCol="0">
            <a:spAutoFit/>
          </a:bodyPr>
          <a:lstStyle/>
          <a:p>
            <a:pPr marL="285750" indent="-285750">
              <a:buFont typeface="Arial" panose="020B0604020202020204" pitchFamily="34" charset="0"/>
              <a:buChar char="•"/>
            </a:pPr>
            <a:r>
              <a:rPr lang="en-US" altLang="ja-JP" sz="2400"/>
              <a:t>Calculate the distribution function from the number of particles in the grid</a:t>
            </a:r>
            <a:endParaRPr kumimoji="1" lang="ja-JP" altLang="en-US" sz="2400"/>
          </a:p>
        </p:txBody>
      </p:sp>
      <mc:AlternateContent xmlns:mc="http://schemas.openxmlformats.org/markup-compatibility/2006" xmlns:a14="http://schemas.microsoft.com/office/drawing/2010/main">
        <mc:Choice Requires="a14">
          <p:sp>
            <p:nvSpPr>
              <p:cNvPr id="10" name="テキスト ボックス 9"/>
              <p:cNvSpPr txBox="1"/>
              <p:nvPr/>
            </p:nvSpPr>
            <p:spPr>
              <a:xfrm>
                <a:off x="3072634" y="2180602"/>
                <a:ext cx="2488309" cy="404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a:rPr kumimoji="1" lang="en-US" altLang="ja-JP" sz="2400" b="1" i="1" smtClean="0">
                              <a:latin typeface="Cambria Math" panose="02040503050406030204" pitchFamily="18" charset="0"/>
                            </a:rPr>
                            <m:t>𝒌</m:t>
                          </m:r>
                        </m:e>
                      </m:d>
                      <m:r>
                        <a:rPr kumimoji="1" lang="en-US" altLang="ja-JP" sz="2400" b="0" i="1" smtClean="0">
                          <a:latin typeface="Cambria Math" panose="02040503050406030204" pitchFamily="18" charset="0"/>
                        </a:rPr>
                        <m:t>= </m:t>
                      </m:r>
                      <m:r>
                        <a:rPr kumimoji="1" lang="ja-JP" altLang="en-US" sz="2400" b="0" i="1" smtClean="0">
                          <a:latin typeface="Cambria Math" panose="02040503050406030204" pitchFamily="18" charset="0"/>
                        </a:rPr>
                        <m:t>𝛼</m:t>
                      </m:r>
                      <m:r>
                        <a:rPr kumimoji="1" lang="ja-JP" altLang="en-US"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𝑐</m:t>
                          </m:r>
                        </m:e>
                        <m:sub>
                          <m:r>
                            <a:rPr kumimoji="1" lang="en-US" altLang="ja-JP" sz="2400" b="0" i="1" smtClean="0">
                              <a:latin typeface="Cambria Math" panose="02040503050406030204" pitchFamily="18" charset="0"/>
                            </a:rPr>
                            <m:t>𝑎𝑑𝑟</m:t>
                          </m:r>
                          <m:r>
                            <a:rPr kumimoji="1" lang="en-US" altLang="ja-JP" sz="2400" b="0" i="1" smtClean="0">
                              <a:latin typeface="Cambria Math" panose="02040503050406030204" pitchFamily="18" charset="0"/>
                            </a:rPr>
                            <m:t>(</m:t>
                          </m:r>
                          <m:r>
                            <a:rPr kumimoji="1" lang="en-US" altLang="ja-JP" sz="2400" b="1" i="1" smtClean="0">
                              <a:latin typeface="Cambria Math" panose="02040503050406030204" pitchFamily="18" charset="0"/>
                            </a:rPr>
                            <m:t>𝒌</m:t>
                          </m:r>
                          <m:r>
                            <a:rPr kumimoji="1" lang="en-US" altLang="ja-JP" sz="2400" b="0" i="1" smtClean="0">
                              <a:latin typeface="Cambria Math" panose="02040503050406030204" pitchFamily="18" charset="0"/>
                            </a:rPr>
                            <m:t>)</m:t>
                          </m:r>
                        </m:sub>
                      </m:sSub>
                    </m:oMath>
                  </m:oMathPara>
                </a14:m>
                <a:endParaRPr kumimoji="1" lang="ja-JP" altLang="en-US" sz="240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072634" y="2180602"/>
                <a:ext cx="2488309" cy="404919"/>
              </a:xfrm>
              <a:prstGeom prst="rect">
                <a:avLst/>
              </a:prstGeom>
              <a:blipFill>
                <a:blip r:embed="rId4"/>
                <a:stretch>
                  <a:fillRect l="-3186" r="-1471"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6270691" y="2338265"/>
                <a:ext cx="5333319" cy="369332"/>
              </a:xfrm>
              <a:prstGeom prst="rect">
                <a:avLst/>
              </a:prstGeom>
            </p:spPr>
            <p:txBody>
              <a:bodyPr wrap="none">
                <a:spAutoFit/>
              </a:bodyPr>
              <a:lstStyle/>
              <a:p>
                <a14:m>
                  <m:oMath xmlns:m="http://schemas.openxmlformats.org/officeDocument/2006/math">
                    <m:r>
                      <a:rPr lang="en-US" altLang="ja-JP" i="1">
                        <a:latin typeface="Cambria Math" panose="02040503050406030204" pitchFamily="18" charset="0"/>
                      </a:rPr>
                      <m:t>𝑎𝑑𝑟</m:t>
                    </m:r>
                    <m:d>
                      <m:dPr>
                        <m:ctrlPr>
                          <a:rPr lang="en-US" altLang="ja-JP" i="1">
                            <a:latin typeface="Cambria Math" panose="02040503050406030204" pitchFamily="18" charset="0"/>
                          </a:rPr>
                        </m:ctrlPr>
                      </m:dPr>
                      <m:e>
                        <m:r>
                          <a:rPr lang="en-US" altLang="ja-JP" b="1" i="1">
                            <a:latin typeface="Cambria Math" panose="02040503050406030204" pitchFamily="18" charset="0"/>
                          </a:rPr>
                          <m:t>𝒌</m:t>
                        </m:r>
                      </m:e>
                    </m:d>
                    <m:r>
                      <a:rPr lang="en-US" altLang="ja-JP">
                        <a:latin typeface="Cambria Math" panose="02040503050406030204" pitchFamily="18" charset="0"/>
                      </a:rPr>
                      <m:t>: </m:t>
                    </m:r>
                  </m:oMath>
                </a14:m>
                <a:r>
                  <a:rPr lang="en-US" altLang="ja-JP"/>
                  <a:t>Address of the grid to which </a:t>
                </a:r>
                <a14:m>
                  <m:oMath xmlns:m="http://schemas.openxmlformats.org/officeDocument/2006/math">
                    <m:r>
                      <a:rPr lang="en-US" altLang="ja-JP" b="1" i="1" smtClean="0">
                        <a:latin typeface="Cambria Math" panose="02040503050406030204" pitchFamily="18" charset="0"/>
                      </a:rPr>
                      <m:t>𝒌</m:t>
                    </m:r>
                  </m:oMath>
                </a14:m>
                <a:r>
                  <a:rPr lang="en-US" altLang="ja-JP"/>
                  <a:t> belongs</a:t>
                </a:r>
                <a:endParaRPr lang="ja-JP" altLang="en-US"/>
              </a:p>
            </p:txBody>
          </p:sp>
        </mc:Choice>
        <mc:Fallback xmlns="">
          <p:sp>
            <p:nvSpPr>
              <p:cNvPr id="3" name="正方形/長方形 2"/>
              <p:cNvSpPr>
                <a:spLocks noRot="1" noChangeAspect="1" noMove="1" noResize="1" noEditPoints="1" noAdjustHandles="1" noChangeArrowheads="1" noChangeShapeType="1" noTextEdit="1"/>
              </p:cNvSpPr>
              <p:nvPr/>
            </p:nvSpPr>
            <p:spPr>
              <a:xfrm>
                <a:off x="6270691" y="2338265"/>
                <a:ext cx="5333319" cy="369332"/>
              </a:xfrm>
              <a:prstGeom prst="rect">
                <a:avLst/>
              </a:prstGeom>
              <a:blipFill>
                <a:blip r:embed="rId5"/>
                <a:stretch>
                  <a:fillRect t="-6667" r="-57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264565" y="2673172"/>
                <a:ext cx="1923604" cy="461665"/>
              </a:xfrm>
              <a:prstGeom prst="rect">
                <a:avLst/>
              </a:prstGeom>
            </p:spPr>
            <p:txBody>
              <a:bodyPr wrap="none">
                <a:spAutoFit/>
              </a:bodyPr>
              <a:lstStyle/>
              <a:p>
                <a:r>
                  <a:rPr lang="en-US" altLang="ja-JP" sz="2400"/>
                  <a:t>[Leading </a:t>
                </a:r>
                <a14:m>
                  <m:oMath xmlns:m="http://schemas.openxmlformats.org/officeDocument/2006/math">
                    <m:r>
                      <a:rPr lang="ja-JP" altLang="en-US" sz="2400" i="1">
                        <a:latin typeface="Cambria Math" panose="02040503050406030204" pitchFamily="18" charset="0"/>
                      </a:rPr>
                      <m:t>𝛼</m:t>
                    </m:r>
                  </m:oMath>
                </a14:m>
                <a:r>
                  <a:rPr lang="en-US" altLang="ja-JP" sz="2400"/>
                  <a:t>]</a:t>
                </a:r>
                <a:endParaRPr lang="ja-JP" altLang="en-US" sz="2400"/>
              </a:p>
            </p:txBody>
          </p:sp>
        </mc:Choice>
        <mc:Fallback xmlns="">
          <p:sp>
            <p:nvSpPr>
              <p:cNvPr id="8" name="正方形/長方形 7"/>
              <p:cNvSpPr>
                <a:spLocks noRot="1" noChangeAspect="1" noMove="1" noResize="1" noEditPoints="1" noAdjustHandles="1" noChangeArrowheads="1" noChangeShapeType="1" noTextEdit="1"/>
              </p:cNvSpPr>
              <p:nvPr/>
            </p:nvSpPr>
            <p:spPr>
              <a:xfrm>
                <a:off x="264565" y="2673172"/>
                <a:ext cx="1923604" cy="461665"/>
              </a:xfrm>
              <a:prstGeom prst="rect">
                <a:avLst/>
              </a:prstGeom>
              <a:blipFill>
                <a:blip r:embed="rId6"/>
                <a:stretch>
                  <a:fillRect l="-4747" t="-8000" r="-3797"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395332" y="3271806"/>
                <a:ext cx="8542018" cy="807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𝑁</m:t>
                          </m:r>
                        </m:e>
                        <m:sub>
                          <m:r>
                            <a:rPr kumimoji="1" lang="en-US" altLang="ja-JP" sz="2000" b="0" i="1" smtClean="0">
                              <a:latin typeface="Cambria Math" panose="02040503050406030204" pitchFamily="18" charset="0"/>
                            </a:rPr>
                            <m:t>𝑒</m:t>
                          </m:r>
                        </m:sub>
                      </m:sSub>
                      <m:r>
                        <a:rPr kumimoji="1" lang="en-US" altLang="ja-JP" sz="2000" b="0" i="1" smtClean="0">
                          <a:latin typeface="Cambria Math" panose="02040503050406030204" pitchFamily="18" charset="0"/>
                        </a:rPr>
                        <m:t> =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𝑔</m:t>
                          </m:r>
                        </m:e>
                        <m:sub>
                          <m:r>
                            <a:rPr kumimoji="1" lang="en-US" altLang="ja-JP" sz="2000" b="0" i="1" smtClean="0">
                              <a:latin typeface="Cambria Math" panose="02040503050406030204" pitchFamily="18" charset="0"/>
                            </a:rPr>
                            <m:t>𝑠</m:t>
                          </m:r>
                        </m:sub>
                      </m:sSub>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1" i="1" smtClean="0">
                              <a:latin typeface="Cambria Math" panose="02040503050406030204" pitchFamily="18" charset="0"/>
                            </a:rPr>
                            <m:t>𝒌</m:t>
                          </m:r>
                        </m:sub>
                        <m:sup/>
                        <m:e>
                          <m:r>
                            <a:rPr kumimoji="1" lang="en-US" altLang="ja-JP" sz="2000" b="0" i="1" smtClean="0">
                              <a:latin typeface="Cambria Math" panose="02040503050406030204" pitchFamily="18" charset="0"/>
                            </a:rPr>
                            <m:t>𝑓</m:t>
                          </m:r>
                          <m:d>
                            <m:dPr>
                              <m:ctrlPr>
                                <a:rPr kumimoji="1" lang="en-US" altLang="ja-JP" sz="2000" b="0" i="1" smtClean="0">
                                  <a:latin typeface="Cambria Math" panose="02040503050406030204" pitchFamily="18" charset="0"/>
                                </a:rPr>
                              </m:ctrlPr>
                            </m:dPr>
                            <m:e>
                              <m:r>
                                <a:rPr kumimoji="1" lang="en-US" altLang="ja-JP" sz="2000" b="1" i="1" smtClean="0">
                                  <a:latin typeface="Cambria Math" panose="02040503050406030204" pitchFamily="18" charset="0"/>
                                </a:rPr>
                                <m:t>𝒌</m:t>
                              </m:r>
                            </m:e>
                          </m:d>
                        </m:e>
                      </m:nary>
                      <m:r>
                        <a:rPr kumimoji="1" lang="en-US" altLang="ja-JP" sz="2000" b="0" i="1" smtClean="0">
                          <a:latin typeface="Cambria Math" panose="02040503050406030204" pitchFamily="18" charset="0"/>
                        </a:rPr>
                        <m:t> =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𝑔</m:t>
                          </m:r>
                        </m:e>
                        <m:sub>
                          <m:r>
                            <a:rPr kumimoji="1" lang="en-US" altLang="ja-JP" sz="2000" b="0" i="1" smtClean="0">
                              <a:latin typeface="Cambria Math" panose="02040503050406030204" pitchFamily="18" charset="0"/>
                            </a:rPr>
                            <m:t>𝑠</m:t>
                          </m:r>
                        </m:sub>
                      </m:sSub>
                      <m:nary>
                        <m:naryPr>
                          <m:limLoc m:val="undOvr"/>
                          <m:subHide m:val="on"/>
                          <m:supHide m:val="on"/>
                          <m:ctrlPr>
                            <a:rPr kumimoji="1" lang="en-US" altLang="ja-JP" sz="2000" b="0" i="1" smtClean="0">
                              <a:latin typeface="Cambria Math" panose="02040503050406030204" pitchFamily="18" charset="0"/>
                            </a:rPr>
                          </m:ctrlPr>
                        </m:naryPr>
                        <m:sub/>
                        <m:sup/>
                        <m:e>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𝑑</m:t>
                              </m:r>
                              <m:r>
                                <a:rPr kumimoji="1" lang="en-US" altLang="ja-JP" sz="2000" b="1" i="1" smtClean="0">
                                  <a:latin typeface="Cambria Math" panose="02040503050406030204" pitchFamily="18" charset="0"/>
                                  <a:ea typeface="Cambria Math" panose="02040503050406030204" pitchFamily="18" charset="0"/>
                                </a:rPr>
                                <m:t>𝒌</m:t>
                              </m:r>
                            </m:num>
                            <m:den>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2</m:t>
                                      </m:r>
                                      <m:r>
                                        <a:rPr kumimoji="1" lang="ja-JP" altLang="en-US" sz="2000" b="0" i="1" smtClean="0">
                                          <a:latin typeface="Cambria Math" panose="02040503050406030204" pitchFamily="18" charset="0"/>
                                        </a:rPr>
                                        <m:t>𝜋</m:t>
                                      </m:r>
                                    </m:e>
                                  </m:d>
                                </m:e>
                                <m:sup>
                                  <m:r>
                                    <a:rPr kumimoji="1" lang="en-US" altLang="ja-JP" sz="2000" b="0" i="1" smtClean="0">
                                      <a:latin typeface="Cambria Math" panose="02040503050406030204" pitchFamily="18" charset="0"/>
                                    </a:rPr>
                                    <m:t>2</m:t>
                                  </m:r>
                                </m:sup>
                              </m:sSup>
                            </m:den>
                          </m:f>
                          <m:r>
                            <a:rPr kumimoji="1" lang="en-US" altLang="ja-JP" sz="2000" b="0" i="1" smtClean="0">
                              <a:latin typeface="Cambria Math" panose="02040503050406030204" pitchFamily="18" charset="0"/>
                            </a:rPr>
                            <m:t>𝑓</m:t>
                          </m:r>
                          <m:d>
                            <m:dPr>
                              <m:ctrlPr>
                                <a:rPr kumimoji="1" lang="en-US" altLang="ja-JP" sz="2000" b="0" i="1" smtClean="0">
                                  <a:latin typeface="Cambria Math" panose="02040503050406030204" pitchFamily="18" charset="0"/>
                                </a:rPr>
                              </m:ctrlPr>
                            </m:dPr>
                            <m:e>
                              <m:r>
                                <a:rPr kumimoji="1" lang="en-US" altLang="ja-JP" sz="2000" b="1" i="1" smtClean="0">
                                  <a:latin typeface="Cambria Math" panose="02040503050406030204" pitchFamily="18" charset="0"/>
                                </a:rPr>
                                <m:t>𝒌</m:t>
                              </m:r>
                            </m:e>
                          </m:d>
                          <m:r>
                            <a:rPr kumimoji="1" lang="en-US" altLang="ja-JP" sz="2000" b="0" i="1" smtClean="0">
                              <a:latin typeface="Cambria Math" panose="02040503050406030204" pitchFamily="18" charset="0"/>
                            </a:rPr>
                            <m:t> = </m:t>
                          </m:r>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𝑠</m:t>
                          </m:r>
                        </m:sub>
                      </m:sSub>
                      <m:r>
                        <a:rPr lang="en-US" altLang="ja-JP" sz="2000" b="0" i="1" smtClean="0">
                          <a:latin typeface="Cambria Math" panose="02040503050406030204" pitchFamily="18" charset="0"/>
                        </a:rPr>
                        <m:t> </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𝑆</m:t>
                          </m:r>
                          <m:r>
                            <a:rPr lang="en-US" altLang="ja-JP" sz="2000" b="0" i="1" smtClean="0">
                              <a:latin typeface="Cambria Math" panose="02040503050406030204" pitchFamily="18" charset="0"/>
                              <a:ea typeface="Cambria Math" panose="02040503050406030204" pitchFamily="18" charset="0"/>
                            </a:rPr>
                            <m:t>∙∆</m:t>
                          </m:r>
                        </m:num>
                        <m:den>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2</m:t>
                                  </m:r>
                                  <m:r>
                                    <a:rPr lang="ja-JP" altLang="en-US" sz="2000" i="1">
                                      <a:latin typeface="Cambria Math" panose="02040503050406030204" pitchFamily="18" charset="0"/>
                                    </a:rPr>
                                    <m:t>𝜋</m:t>
                                  </m:r>
                                </m:e>
                              </m:d>
                            </m:e>
                            <m:sup>
                              <m:r>
                                <a:rPr lang="en-US" altLang="ja-JP" sz="2000" i="1">
                                  <a:latin typeface="Cambria Math" panose="02040503050406030204" pitchFamily="18" charset="0"/>
                                </a:rPr>
                                <m:t>2</m:t>
                              </m:r>
                            </m:sup>
                          </m:sSup>
                        </m:den>
                      </m:f>
                      <m:nary>
                        <m:naryPr>
                          <m:chr m:val="∑"/>
                          <m:subHide m:val="on"/>
                          <m:supHide m:val="on"/>
                          <m:ctrlPr>
                            <a:rPr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b="1" i="1">
                                  <a:latin typeface="Cambria Math" panose="02040503050406030204" pitchFamily="18" charset="0"/>
                                </a:rPr>
                                <m:t>𝒌</m:t>
                              </m:r>
                            </m:e>
                          </m:d>
                        </m:e>
                      </m:nary>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𝑠</m:t>
                          </m:r>
                        </m:sub>
                      </m:sSub>
                      <m:f>
                        <m:fPr>
                          <m:ctrlPr>
                            <a:rPr lang="en-US" altLang="ja-JP" sz="2000" b="0" i="1" smtClean="0">
                              <a:latin typeface="Cambria Math" panose="02040503050406030204" pitchFamily="18" charset="0"/>
                            </a:rPr>
                          </m:ctrlPr>
                        </m:fPr>
                        <m:num>
                          <m:r>
                            <a:rPr lang="en-US" altLang="ja-JP" sz="2000" i="1">
                              <a:latin typeface="Cambria Math" panose="02040503050406030204" pitchFamily="18" charset="0"/>
                            </a:rPr>
                            <m:t>𝑆</m:t>
                          </m:r>
                          <m:r>
                            <a:rPr lang="en-US" altLang="ja-JP" sz="2000" i="1">
                              <a:latin typeface="Cambria Math" panose="02040503050406030204" pitchFamily="18" charset="0"/>
                              <a:ea typeface="Cambria Math" panose="02040503050406030204" pitchFamily="18" charset="0"/>
                            </a:rPr>
                            <m:t>∙∆</m:t>
                          </m:r>
                        </m:num>
                        <m:den>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2</m:t>
                                  </m:r>
                                  <m:r>
                                    <a:rPr lang="ja-JP" altLang="en-US" sz="2000" i="1">
                                      <a:latin typeface="Cambria Math" panose="02040503050406030204" pitchFamily="18" charset="0"/>
                                    </a:rPr>
                                    <m:t>𝜋</m:t>
                                  </m:r>
                                </m:e>
                              </m:d>
                            </m:e>
                            <m:sup>
                              <m:r>
                                <a:rPr lang="en-US" altLang="ja-JP" sz="2000" i="1">
                                  <a:latin typeface="Cambria Math" panose="02040503050406030204" pitchFamily="18" charset="0"/>
                                </a:rPr>
                                <m:t>2</m:t>
                              </m:r>
                            </m:sup>
                          </m:sSup>
                        </m:den>
                      </m:f>
                      <m:r>
                        <a:rPr lang="ja-JP" altLang="en-US" sz="2000" b="0" i="1" smtClean="0">
                          <a:latin typeface="Cambria Math" panose="02040503050406030204" pitchFamily="18" charset="0"/>
                        </a:rPr>
                        <m:t>𝛼</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𝑀𝐶</m:t>
                          </m:r>
                        </m:sub>
                      </m:sSub>
                    </m:oMath>
                  </m:oMathPara>
                </a14:m>
                <a:endParaRPr kumimoji="1" lang="en-US" altLang="ja-JP" sz="2000" smtClean="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395332" y="3271806"/>
                <a:ext cx="8542018" cy="807337"/>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p:cNvSpPr txBox="1"/>
          <p:nvPr/>
        </p:nvSpPr>
        <p:spPr>
          <a:xfrm>
            <a:off x="5560943" y="2971800"/>
            <a:ext cx="65" cy="276999"/>
          </a:xfrm>
          <a:prstGeom prst="rect">
            <a:avLst/>
          </a:prstGeom>
          <a:noFill/>
        </p:spPr>
        <p:txBody>
          <a:bodyPr wrap="none" lIns="0" tIns="0" rIns="0" bIns="0" rtlCol="0">
            <a:spAutoFit/>
          </a:bodyPr>
          <a:lstStyle/>
          <a:p>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395332" y="4315593"/>
                <a:ext cx="4205575" cy="8996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𝑒</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𝑒</m:t>
                              </m:r>
                            </m:sub>
                          </m:sSub>
                        </m:num>
                        <m:den>
                          <m:r>
                            <a:rPr lang="en-US" altLang="ja-JP" sz="2000" b="0" i="1" smtClean="0">
                              <a:latin typeface="Cambria Math" panose="02040503050406030204" pitchFamily="18" charset="0"/>
                            </a:rPr>
                            <m:t>𝑆</m:t>
                          </m:r>
                        </m:den>
                      </m:f>
                      <m:r>
                        <a:rPr lang="en-US" altLang="ja-JP" sz="2000" b="0" i="1" smtClean="0">
                          <a:latin typeface="Cambria Math" panose="02040503050406030204" pitchFamily="18" charset="0"/>
                        </a:rPr>
                        <m:t>=</m:t>
                      </m:r>
                      <m:nary>
                        <m:naryPr>
                          <m:limLoc m:val="undOvr"/>
                          <m:subHide m:val="on"/>
                          <m:supHide m:val="on"/>
                          <m:ctrlPr>
                            <a:rPr lang="en-US" altLang="ja-JP" sz="2000" b="0" i="1" smtClean="0">
                              <a:latin typeface="Cambria Math" panose="02040503050406030204" pitchFamily="18" charset="0"/>
                            </a:rPr>
                          </m:ctrlPr>
                        </m:naryPr>
                        <m:sub/>
                        <m:sup/>
                        <m:e>
                          <m:r>
                            <a:rPr lang="en-US" altLang="ja-JP" sz="2000" b="0" i="1" smtClean="0">
                              <a:latin typeface="Cambria Math" panose="02040503050406030204" pitchFamily="18" charset="0"/>
                            </a:rPr>
                            <m:t>𝐷</m:t>
                          </m:r>
                          <m:d>
                            <m:dPr>
                              <m:ctrlPr>
                                <a:rPr lang="en-US" altLang="ja-JP" sz="2000" b="0" i="1" smtClean="0">
                                  <a:latin typeface="Cambria Math" panose="02040503050406030204" pitchFamily="18" charset="0"/>
                                </a:rPr>
                              </m:ctrlPr>
                            </m:dPr>
                            <m:e>
                              <m:r>
                                <a:rPr lang="ja-JP" altLang="en-US" sz="2000" b="0" i="1" smtClean="0">
                                  <a:latin typeface="Cambria Math" panose="02040503050406030204" pitchFamily="18" charset="0"/>
                                </a:rPr>
                                <m:t>𝜀</m:t>
                              </m:r>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𝑓</m:t>
                              </m:r>
                            </m:e>
                            <m:sub>
                              <m:r>
                                <a:rPr lang="en-US" altLang="ja-JP" sz="2000" b="0" i="1" smtClean="0">
                                  <a:latin typeface="Cambria Math" panose="02040503050406030204" pitchFamily="18" charset="0"/>
                                </a:rPr>
                                <m:t>𝐹𝐷</m:t>
                              </m:r>
                            </m:sub>
                          </m:sSub>
                          <m:d>
                            <m:dPr>
                              <m:ctrlPr>
                                <a:rPr lang="en-US" altLang="ja-JP" sz="2000" b="0" i="1" smtClean="0">
                                  <a:latin typeface="Cambria Math" panose="02040503050406030204" pitchFamily="18" charset="0"/>
                                </a:rPr>
                              </m:ctrlPr>
                            </m:dPr>
                            <m:e>
                              <m:r>
                                <a:rPr lang="ja-JP" altLang="en-US" sz="2000" b="0" i="1" smtClean="0">
                                  <a:latin typeface="Cambria Math" panose="02040503050406030204" pitchFamily="18" charset="0"/>
                                </a:rPr>
                                <m:t>𝜀</m:t>
                              </m:r>
                            </m:e>
                          </m:d>
                          <m:r>
                            <a:rPr lang="en-US" altLang="ja-JP" sz="2000" b="0" i="1" smtClean="0">
                              <a:latin typeface="Cambria Math" panose="02040503050406030204" pitchFamily="18" charset="0"/>
                            </a:rPr>
                            <m:t>𝑑</m:t>
                          </m:r>
                          <m:r>
                            <a:rPr lang="ja-JP" altLang="en-US" sz="2000" b="0" i="1" smtClean="0">
                              <a:latin typeface="Cambria Math" panose="02040503050406030204" pitchFamily="18" charset="0"/>
                            </a:rPr>
                            <m:t>𝜀</m:t>
                          </m:r>
                        </m:e>
                      </m:nary>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𝑐𝑜𝑛𝑠𝑡</m:t>
                      </m:r>
                    </m:oMath>
                  </m:oMathPara>
                </a14:m>
                <a:endParaRPr lang="ja-JP" altLang="en-US" sz="2000"/>
              </a:p>
            </p:txBody>
          </p:sp>
        </mc:Choice>
        <mc:Fallback xmlns="">
          <p:sp>
            <p:nvSpPr>
              <p:cNvPr id="12" name="正方形/長方形 11"/>
              <p:cNvSpPr>
                <a:spLocks noRot="1" noChangeAspect="1" noMove="1" noResize="1" noEditPoints="1" noAdjustHandles="1" noChangeArrowheads="1" noChangeShapeType="1" noTextEdit="1"/>
              </p:cNvSpPr>
              <p:nvPr/>
            </p:nvSpPr>
            <p:spPr>
              <a:xfrm>
                <a:off x="395332" y="4315593"/>
                <a:ext cx="4205575" cy="89967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264565" y="5358912"/>
                <a:ext cx="2792752" cy="671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 </m:t>
                      </m:r>
                      <m:r>
                        <a:rPr kumimoji="1" lang="ja-JP" altLang="en-US" sz="2000" b="0" i="1" smtClean="0">
                          <a:solidFill>
                            <a:srgbClr val="FF0000"/>
                          </a:solidFill>
                          <a:latin typeface="Cambria Math" panose="02040503050406030204" pitchFamily="18" charset="0"/>
                        </a:rPr>
                        <m:t>𝛼</m:t>
                      </m:r>
                      <m:r>
                        <a:rPr kumimoji="1" lang="en-US" altLang="ja-JP" sz="2000" b="0" i="1" smtClean="0">
                          <a:solidFill>
                            <a:srgbClr val="FF0000"/>
                          </a:solidFill>
                          <a:latin typeface="Cambria Math" panose="02040503050406030204" pitchFamily="18" charset="0"/>
                        </a:rPr>
                        <m:t>=</m:t>
                      </m:r>
                      <m:f>
                        <m:fPr>
                          <m:ctrlPr>
                            <a:rPr kumimoji="1" lang="en-US" altLang="ja-JP" sz="2000" b="0" i="1" smtClean="0">
                              <a:latin typeface="Cambria Math" panose="02040503050406030204" pitchFamily="18" charset="0"/>
                            </a:rPr>
                          </m:ctrlPr>
                        </m:fPr>
                        <m:num>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r>
                                <a:rPr kumimoji="1" lang="ja-JP" altLang="en-US" sz="2000" b="0" i="1" smtClean="0">
                                  <a:latin typeface="Cambria Math" panose="02040503050406030204" pitchFamily="18" charset="0"/>
                                </a:rPr>
                                <m:t>𝜋</m:t>
                              </m:r>
                              <m:r>
                                <a:rPr kumimoji="1" lang="en-US" altLang="ja-JP" sz="2000" b="0" i="1" smtClean="0">
                                  <a:latin typeface="Cambria Math" panose="02040503050406030204" pitchFamily="18" charset="0"/>
                                </a:rPr>
                                <m:t>)</m:t>
                              </m:r>
                            </m:e>
                            <m:sup>
                              <m:r>
                                <a:rPr kumimoji="1" lang="en-US" altLang="ja-JP" sz="2000" b="0" i="1" smtClean="0">
                                  <a:latin typeface="Cambria Math" panose="02040503050406030204" pitchFamily="18" charset="0"/>
                                </a:rPr>
                                <m:t>2</m:t>
                              </m:r>
                            </m:sup>
                          </m:sSup>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𝑛</m:t>
                              </m:r>
                            </m:e>
                            <m:sub>
                              <m:r>
                                <a:rPr kumimoji="1" lang="en-US" altLang="ja-JP" sz="2000" b="0" i="1" smtClean="0">
                                  <a:latin typeface="Cambria Math" panose="02040503050406030204" pitchFamily="18" charset="0"/>
                                </a:rPr>
                                <m:t>𝑒</m:t>
                              </m:r>
                            </m:sub>
                          </m:sSub>
                        </m:num>
                        <m:den>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𝑔</m:t>
                              </m:r>
                            </m:e>
                            <m:sub>
                              <m:r>
                                <a:rPr kumimoji="1" lang="en-US" altLang="ja-JP" sz="2000" b="0" i="1" smtClean="0">
                                  <a:latin typeface="Cambria Math" panose="02040503050406030204" pitchFamily="18" charset="0"/>
                                </a:rPr>
                                <m:t>𝑠</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𝑁</m:t>
                              </m:r>
                            </m:e>
                            <m:sub>
                              <m:r>
                                <a:rPr kumimoji="1" lang="en-US" altLang="ja-JP" sz="2000" b="0" i="1" smtClean="0">
                                  <a:latin typeface="Cambria Math" panose="02040503050406030204" pitchFamily="18" charset="0"/>
                                </a:rPr>
                                <m:t>𝑀𝐶</m:t>
                              </m:r>
                            </m:sub>
                          </m:sSub>
                          <m:r>
                            <m:rPr>
                              <m:sty m:val="p"/>
                            </m:rPr>
                            <a:rPr kumimoji="1" lang="el-GR" altLang="ja-JP" sz="2000" b="0" i="1" smtClean="0">
                              <a:latin typeface="Cambria Math" panose="02040503050406030204" pitchFamily="18" charset="0"/>
                              <a:ea typeface="Cambria Math" panose="02040503050406030204" pitchFamily="18" charset="0"/>
                            </a:rPr>
                            <m:t>Δ</m:t>
                          </m:r>
                        </m:den>
                      </m:f>
                      <m:r>
                        <a:rPr kumimoji="1" lang="en-US" altLang="ja-JP" sz="2000" b="0" i="1" smtClean="0">
                          <a:latin typeface="Cambria Math" panose="02040503050406030204" pitchFamily="18" charset="0"/>
                        </a:rPr>
                        <m:t>=</m:t>
                      </m:r>
                      <m:r>
                        <a:rPr kumimoji="1" lang="en-US" altLang="ja-JP" sz="2000" b="0" i="1" smtClean="0">
                          <a:solidFill>
                            <a:srgbClr val="FF0000"/>
                          </a:solidFill>
                          <a:latin typeface="Cambria Math" panose="02040503050406030204" pitchFamily="18" charset="0"/>
                        </a:rPr>
                        <m:t>𝑐𝑜𝑛𝑠𝑡</m:t>
                      </m:r>
                    </m:oMath>
                  </m:oMathPara>
                </a14:m>
                <a:endParaRPr kumimoji="1" lang="ja-JP" altLang="en-US" sz="2000">
                  <a:solidFill>
                    <a:srgbClr val="FF0000"/>
                  </a:solidFill>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264565" y="5358912"/>
                <a:ext cx="2792752" cy="671530"/>
              </a:xfrm>
              <a:prstGeom prst="rect">
                <a:avLst/>
              </a:prstGeom>
              <a:blipFill>
                <a:blip r:embed="rId9"/>
                <a:stretch>
                  <a:fillRect/>
                </a:stretch>
              </a:blipFill>
            </p:spPr>
            <p:txBody>
              <a:bodyPr/>
              <a:lstStyle/>
              <a:p>
                <a:r>
                  <a:rPr lang="ja-JP" altLang="en-US">
                    <a:noFill/>
                  </a:rPr>
                  <a:t> </a:t>
                </a:r>
              </a:p>
            </p:txBody>
          </p:sp>
        </mc:Fallback>
      </mc:AlternateContent>
      <p:cxnSp>
        <p:nvCxnSpPr>
          <p:cNvPr id="17" name="直線コネクタ 16"/>
          <p:cNvCxnSpPr/>
          <p:nvPr/>
        </p:nvCxnSpPr>
        <p:spPr>
          <a:xfrm>
            <a:off x="6095999" y="4427621"/>
            <a:ext cx="0" cy="229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7191675" y="4427621"/>
            <a:ext cx="0" cy="229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8279329" y="4427621"/>
            <a:ext cx="0" cy="229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9289982" y="4427621"/>
            <a:ext cx="0" cy="229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5611559" y="4861393"/>
            <a:ext cx="4370641" cy="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5611559" y="6021452"/>
            <a:ext cx="4370641" cy="899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7191675" y="4870382"/>
            <a:ext cx="1087654" cy="1151069"/>
          </a:xfrm>
          <a:prstGeom prst="rect">
            <a:avLst/>
          </a:prstGeom>
          <a:solidFill>
            <a:srgbClr val="00B0F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904608" y="5011006"/>
            <a:ext cx="82550" cy="9525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H="1">
            <a:off x="8060247" y="4663640"/>
            <a:ext cx="877103" cy="34488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正方形/長方形 40"/>
              <p:cNvSpPr/>
              <p:nvPr/>
            </p:nvSpPr>
            <p:spPr>
              <a:xfrm>
                <a:off x="7285617" y="5261250"/>
                <a:ext cx="10225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𝑎𝑑𝑟</m:t>
                      </m:r>
                      <m:d>
                        <m:dPr>
                          <m:ctrlPr>
                            <a:rPr lang="en-US" altLang="ja-JP" i="1">
                              <a:latin typeface="Cambria Math" panose="02040503050406030204" pitchFamily="18" charset="0"/>
                            </a:rPr>
                          </m:ctrlPr>
                        </m:dPr>
                        <m:e>
                          <m:r>
                            <a:rPr lang="en-US" altLang="ja-JP" b="1" i="1">
                              <a:latin typeface="Cambria Math" panose="02040503050406030204" pitchFamily="18" charset="0"/>
                            </a:rPr>
                            <m:t>𝒌</m:t>
                          </m:r>
                        </m:e>
                      </m:d>
                      <m:r>
                        <a:rPr lang="en-US" altLang="ja-JP">
                          <a:latin typeface="Cambria Math" panose="02040503050406030204" pitchFamily="18" charset="0"/>
                        </a:rPr>
                        <m:t> </m:t>
                      </m:r>
                    </m:oMath>
                  </m:oMathPara>
                </a14:m>
                <a:endParaRPr lang="ja-JP" altLang="en-US"/>
              </a:p>
            </p:txBody>
          </p:sp>
        </mc:Choice>
        <mc:Fallback xmlns="">
          <p:sp>
            <p:nvSpPr>
              <p:cNvPr id="41" name="正方形/長方形 40"/>
              <p:cNvSpPr>
                <a:spLocks noRot="1" noChangeAspect="1" noMove="1" noResize="1" noEditPoints="1" noAdjustHandles="1" noChangeArrowheads="1" noChangeShapeType="1" noTextEdit="1"/>
              </p:cNvSpPr>
              <p:nvPr/>
            </p:nvSpPr>
            <p:spPr>
              <a:xfrm>
                <a:off x="7285617" y="5261250"/>
                <a:ext cx="102252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p:cNvSpPr txBox="1"/>
              <p:nvPr/>
            </p:nvSpPr>
            <p:spPr>
              <a:xfrm>
                <a:off x="6906125" y="2061265"/>
                <a:ext cx="254967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oMath>
                </a14:m>
                <a:r>
                  <a:rPr kumimoji="1" lang="ja-JP" altLang="en-US" smtClean="0"/>
                  <a:t> </a:t>
                </a:r>
                <a:r>
                  <a:rPr lang="en-US" altLang="ja-JP" smtClean="0"/>
                  <a:t>Number of electrons</a:t>
                </a:r>
                <a:endParaRPr kumimoji="1" lang="ja-JP" altLang="en-US"/>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906125" y="2061265"/>
                <a:ext cx="2549672" cy="276999"/>
              </a:xfrm>
              <a:prstGeom prst="rect">
                <a:avLst/>
              </a:prstGeom>
              <a:blipFill>
                <a:blip r:embed="rId11"/>
                <a:stretch>
                  <a:fillRect l="-2392" t="-23913" r="-5024" b="-5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8879180" y="4458686"/>
                <a:ext cx="4042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𝒌</m:t>
                      </m:r>
                    </m:oMath>
                  </m:oMathPara>
                </a14:m>
                <a:endParaRPr lang="ja-JP" altLang="en-US"/>
              </a:p>
            </p:txBody>
          </p:sp>
        </mc:Choice>
        <mc:Fallback xmlns="">
          <p:sp>
            <p:nvSpPr>
              <p:cNvPr id="43" name="正方形/長方形 42"/>
              <p:cNvSpPr>
                <a:spLocks noRot="1" noChangeAspect="1" noMove="1" noResize="1" noEditPoints="1" noAdjustHandles="1" noChangeArrowheads="1" noChangeShapeType="1" noTextEdit="1"/>
              </p:cNvSpPr>
              <p:nvPr/>
            </p:nvSpPr>
            <p:spPr>
              <a:xfrm>
                <a:off x="8879180" y="4458686"/>
                <a:ext cx="404278" cy="369332"/>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1867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16</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kumimoji="1" lang="en-US" altLang="ja-JP" dirty="0"/>
              <a:t>Near future Plans</a:t>
            </a:r>
            <a:endParaRPr kumimoji="1" lang="ja-JP" altLang="en-US" dirty="0"/>
          </a:p>
        </p:txBody>
      </p:sp>
      <p:sp>
        <p:nvSpPr>
          <p:cNvPr id="2" name="テキスト ボックス 1">
            <a:extLst>
              <a:ext uri="{FF2B5EF4-FFF2-40B4-BE49-F238E27FC236}">
                <a16:creationId xmlns:a16="http://schemas.microsoft.com/office/drawing/2014/main" id="{45E6AC3D-7F13-4687-B0BA-72754B6335D4}"/>
              </a:ext>
            </a:extLst>
          </p:cNvPr>
          <p:cNvSpPr txBox="1"/>
          <p:nvPr/>
        </p:nvSpPr>
        <p:spPr>
          <a:xfrm>
            <a:off x="938151" y="1828799"/>
            <a:ext cx="9214317" cy="1200329"/>
          </a:xfrm>
          <a:prstGeom prst="rect">
            <a:avLst/>
          </a:prstGeom>
          <a:noFill/>
        </p:spPr>
        <p:txBody>
          <a:bodyPr wrap="none" rtlCol="0">
            <a:spAutoFit/>
          </a:bodyPr>
          <a:lstStyle/>
          <a:p>
            <a:pPr marL="285750" indent="-285750">
              <a:buFont typeface="Arial" panose="020B0604020202020204" pitchFamily="34" charset="0"/>
              <a:buChar char="•"/>
            </a:pPr>
            <a:r>
              <a:rPr lang="en-US" altLang="ja-JP" sz="2400" dirty="0"/>
              <a:t>Implementation of the described Fermi degeneracy effect.</a:t>
            </a:r>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lang="en-US" altLang="ja-JP" sz="2400" dirty="0"/>
              <a:t>Preparation of thesis</a:t>
            </a:r>
            <a:endParaRPr kumimoji="1" lang="ja-JP" altLang="en-US" sz="2400" dirty="0"/>
          </a:p>
        </p:txBody>
      </p:sp>
    </p:spTree>
    <p:extLst>
      <p:ext uri="{BB962C8B-B14F-4D97-AF65-F5344CB8AC3E}">
        <p14:creationId xmlns:p14="http://schemas.microsoft.com/office/powerpoint/2010/main" val="4733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72887" y="0"/>
            <a:ext cx="10515600" cy="1325563"/>
          </a:xfrm>
        </p:spPr>
        <p:txBody>
          <a:bodyPr/>
          <a:lstStyle/>
          <a:p>
            <a:r>
              <a:rPr kumimoji="1" lang="en-US" altLang="ja-JP"/>
              <a:t>Background</a:t>
            </a:r>
            <a:endParaRPr kumimoji="1" lang="ja-JP" altLang="en-US"/>
          </a:p>
        </p:txBody>
      </p:sp>
      <p:sp>
        <p:nvSpPr>
          <p:cNvPr id="3" name="コンテンツ プレースホルダー 2"/>
          <p:cNvSpPr>
            <a:spLocks noGrp="1"/>
          </p:cNvSpPr>
          <p:nvPr>
            <p:ph idx="1"/>
          </p:nvPr>
        </p:nvSpPr>
        <p:spPr/>
        <p:txBody>
          <a:bodyPr>
            <a:normAutofit lnSpcReduction="10000"/>
          </a:bodyPr>
          <a:lstStyle/>
          <a:p>
            <a:r>
              <a:rPr lang="en-US" altLang="ja-JP" sz="2400"/>
              <a:t>The development of integrated circuits that can operate in a cryogenic environment of about the temperature of helium is an important issue for the realization of quantum computers.</a:t>
            </a:r>
          </a:p>
          <a:p>
            <a:endParaRPr lang="en-US" altLang="ja-JP" sz="2400"/>
          </a:p>
          <a:p>
            <a:r>
              <a:rPr lang="en-US" altLang="ja-JP" sz="2400"/>
              <a:t>At low temperatures, </a:t>
            </a:r>
            <a:r>
              <a:rPr lang="en-US" altLang="ja-JP" sz="2400">
                <a:solidFill>
                  <a:srgbClr val="0070C0"/>
                </a:solidFill>
              </a:rPr>
              <a:t>Pauli exclusion principle</a:t>
            </a:r>
            <a:r>
              <a:rPr lang="en-US" altLang="ja-JP" sz="2400">
                <a:solidFill>
                  <a:srgbClr val="FF0000"/>
                </a:solidFill>
              </a:rPr>
              <a:t> </a:t>
            </a:r>
            <a:r>
              <a:rPr lang="en-US" altLang="ja-JP" sz="2400"/>
              <a:t>plays an important role.</a:t>
            </a:r>
          </a:p>
          <a:p>
            <a:endParaRPr lang="en-US" altLang="ja-JP" sz="2400"/>
          </a:p>
          <a:p>
            <a:endParaRPr lang="en-US" altLang="ja-JP" sz="2400"/>
          </a:p>
          <a:p>
            <a:pPr marL="0" indent="0">
              <a:buNone/>
            </a:pPr>
            <a:r>
              <a:rPr lang="en-US" altLang="ja-JP" sz="2400" b="1"/>
              <a:t>Goal</a:t>
            </a:r>
            <a:r>
              <a:rPr lang="en-US" altLang="ja-JP" sz="2400"/>
              <a:t> : </a:t>
            </a:r>
          </a:p>
          <a:p>
            <a:r>
              <a:rPr lang="en-US" altLang="ja-JP" sz="2400">
                <a:solidFill>
                  <a:srgbClr val="0070C0"/>
                </a:solidFill>
              </a:rPr>
              <a:t>Create a Monte Carlo program </a:t>
            </a:r>
            <a:r>
              <a:rPr lang="en-US" altLang="ja-JP" sz="2400"/>
              <a:t>for a two-dimensional electron gas that takes </a:t>
            </a:r>
            <a:r>
              <a:rPr lang="en-US" altLang="ja-JP" sz="2400" smtClean="0">
                <a:solidFill>
                  <a:srgbClr val="0070C0"/>
                </a:solidFill>
              </a:rPr>
              <a:t>Fermi degeneracy </a:t>
            </a:r>
            <a:r>
              <a:rPr lang="en-US" altLang="ja-JP" sz="2400"/>
              <a:t>into account.</a:t>
            </a:r>
            <a:endParaRPr lang="ja-JP" altLang="en-US" sz="2400"/>
          </a:p>
          <a:p>
            <a:endParaRPr lang="ja-JP" altLang="en-US" sz="2400" dirty="0"/>
          </a:p>
        </p:txBody>
      </p:sp>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2</a:t>
            </a:fld>
            <a:endParaRPr kumimoji="1" lang="ja-JP" altLang="en-US"/>
          </a:p>
        </p:txBody>
      </p:sp>
      <p:cxnSp>
        <p:nvCxnSpPr>
          <p:cNvPr id="6" name="直線矢印コネクタ 5">
            <a:extLst>
              <a:ext uri="{FF2B5EF4-FFF2-40B4-BE49-F238E27FC236}">
                <a16:creationId xmlns:a16="http://schemas.microsoft.com/office/drawing/2014/main" id="{262307CC-7B10-4F62-91D5-072C3C65054E}"/>
              </a:ext>
            </a:extLst>
          </p:cNvPr>
          <p:cNvCxnSpPr>
            <a:cxnSpLocks/>
          </p:cNvCxnSpPr>
          <p:nvPr/>
        </p:nvCxnSpPr>
        <p:spPr>
          <a:xfrm>
            <a:off x="5913589" y="3921324"/>
            <a:ext cx="0" cy="69245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81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1029122" cy="4351338"/>
          </a:xfrm>
        </p:spPr>
        <p:txBody>
          <a:bodyPr/>
          <a:lstStyle/>
          <a:p>
            <a:r>
              <a:rPr lang="en-US" altLang="ja-JP" dirty="0"/>
              <a:t>Implemented Thermal equilibrium distribution function</a:t>
            </a:r>
          </a:p>
          <a:p>
            <a:endParaRPr kumimoji="1" lang="en-US" altLang="ja-JP" dirty="0"/>
          </a:p>
          <a:p>
            <a:r>
              <a:rPr lang="en-US" altLang="ja-JP" dirty="0"/>
              <a:t>Replaced inelastic scattering with phonon scattering</a:t>
            </a:r>
          </a:p>
          <a:p>
            <a:endParaRPr lang="en-US" altLang="ja-JP" dirty="0"/>
          </a:p>
          <a:p>
            <a:r>
              <a:rPr lang="en-US" altLang="ja-JP" dirty="0"/>
              <a:t>Considered Fermi degeneracy effect</a:t>
            </a:r>
            <a:endParaRPr kumimoji="1" lang="ja-JP" altLang="en-US" dirty="0"/>
          </a:p>
        </p:txBody>
      </p:sp>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3</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kumimoji="1" lang="en-US" altLang="ja-JP"/>
              <a:t>Progress</a:t>
            </a:r>
            <a:endParaRPr kumimoji="1" lang="ja-JP" altLang="en-US"/>
          </a:p>
        </p:txBody>
      </p:sp>
    </p:spTree>
    <p:extLst>
      <p:ext uri="{BB962C8B-B14F-4D97-AF65-F5344CB8AC3E}">
        <p14:creationId xmlns:p14="http://schemas.microsoft.com/office/powerpoint/2010/main" val="239180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23129" y="1514278"/>
            <a:ext cx="11026118" cy="1165128"/>
          </a:xfrm>
        </p:spPr>
        <p:txBody>
          <a:bodyPr>
            <a:normAutofit/>
          </a:bodyPr>
          <a:lstStyle/>
          <a:p>
            <a:r>
              <a:rPr lang="en-US" altLang="ja-JP" sz="2400"/>
              <a:t>At Fermi degeneracy, the Fermi energy is greater than the bottom of the conduction band</a:t>
            </a:r>
          </a:p>
        </p:txBody>
      </p:sp>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4</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lang="en-US" altLang="ja-JP"/>
              <a:t>Boltzmann </a:t>
            </a:r>
            <a:r>
              <a:rPr lang="ja-JP" altLang="en-US"/>
              <a:t>→</a:t>
            </a:r>
            <a:r>
              <a:rPr lang="en-US" altLang="ja-JP"/>
              <a:t> Fermi-Dirac</a:t>
            </a:r>
            <a:endParaRPr kumimoji="1" lang="ja-JP" altLang="en-US"/>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38" y="2679406"/>
            <a:ext cx="5304235" cy="3978176"/>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773" y="2639866"/>
            <a:ext cx="5409674" cy="4057256"/>
          </a:xfrm>
          <a:prstGeom prst="rect">
            <a:avLst/>
          </a:prstGeom>
        </p:spPr>
      </p:pic>
      <mc:AlternateContent xmlns:mc="http://schemas.openxmlformats.org/markup-compatibility/2006">
        <mc:Choice xmlns:a14="http://schemas.microsoft.com/office/drawing/2010/main" Requires="a14">
          <p:sp>
            <p:nvSpPr>
              <p:cNvPr id="8" name="テキスト ボックス 7"/>
              <p:cNvSpPr txBox="1"/>
              <p:nvPr/>
            </p:nvSpPr>
            <p:spPr>
              <a:xfrm>
                <a:off x="1428197" y="2639866"/>
                <a:ext cx="3787640" cy="400110"/>
              </a:xfrm>
              <a:prstGeom prst="rect">
                <a:avLst/>
              </a:prstGeom>
              <a:noFill/>
            </p:spPr>
            <p:txBody>
              <a:bodyPr wrap="none" rtlCol="0">
                <a:spAutoFit/>
              </a:bodyPr>
              <a:lstStyle/>
              <a:p>
                <a:r>
                  <a:rPr kumimoji="1" lang="en-US" altLang="ja-JP" sz="2000" smtClean="0"/>
                  <a:t>No degeneracy :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𝐸</m:t>
                        </m:r>
                      </m:e>
                      <m:sub>
                        <m:r>
                          <a:rPr lang="en-US" altLang="ja-JP" sz="2000" i="1">
                            <a:latin typeface="Cambria Math" panose="02040503050406030204" pitchFamily="18" charset="0"/>
                          </a:rPr>
                          <m:t>𝐹</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rPr>
                      <m:t>0</m:t>
                    </m:r>
                  </m:oMath>
                </a14:m>
                <a:r>
                  <a:rPr kumimoji="1" lang="en-US" altLang="ja-JP" sz="2000" smtClean="0"/>
                  <a:t> meV</a:t>
                </a:r>
                <a:endParaRPr kumimoji="1" lang="ja-JP" altLang="en-US" sz="200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1428197" y="2639866"/>
                <a:ext cx="3787640" cy="400110"/>
              </a:xfrm>
              <a:prstGeom prst="rect">
                <a:avLst/>
              </a:prstGeom>
              <a:blipFill>
                <a:blip r:embed="rId5"/>
                <a:stretch>
                  <a:fillRect l="-1608" t="-7576" r="-804" b="-257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正方形/長方形 8"/>
              <p:cNvSpPr/>
              <p:nvPr/>
            </p:nvSpPr>
            <p:spPr>
              <a:xfrm>
                <a:off x="5963628" y="2639866"/>
                <a:ext cx="6228372" cy="400110"/>
              </a:xfrm>
              <a:prstGeom prst="rect">
                <a:avLst/>
              </a:prstGeom>
            </p:spPr>
            <p:txBody>
              <a:bodyPr wrap="none">
                <a:spAutoFit/>
              </a:bodyPr>
              <a:lstStyle/>
              <a:p>
                <a:r>
                  <a:rPr lang="en-US" altLang="ja-JP" sz="2000" dirty="0" smtClean="0"/>
                  <a:t>degeneracy :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𝐸</m:t>
                        </m:r>
                      </m:e>
                      <m:sub>
                        <m:r>
                          <a:rPr lang="en-US" altLang="ja-JP" sz="2000" b="0" i="1" smtClean="0">
                            <a:latin typeface="Cambria Math" panose="02040503050406030204" pitchFamily="18" charset="0"/>
                          </a:rPr>
                          <m:t>𝐹</m:t>
                        </m:r>
                      </m:sub>
                    </m:sSub>
                    <m:r>
                      <a:rPr lang="en-US" altLang="ja-JP" sz="2000" b="0" i="1" smtClean="0">
                        <a:latin typeface="Cambria Math" panose="02040503050406030204" pitchFamily="18" charset="0"/>
                      </a:rPr>
                      <m:t>&gt;0</m:t>
                    </m:r>
                  </m:oMath>
                </a14:m>
                <a:r>
                  <a:rPr lang="ja-JP" altLang="en-US" sz="2000" dirty="0" smtClean="0"/>
                  <a:t> </a:t>
                </a:r>
                <a:r>
                  <a:rPr lang="en-US" altLang="ja-JP" sz="2000" smtClean="0"/>
                  <a:t>meV</a:t>
                </a:r>
                <a:r>
                  <a:rPr lang="ja-JP" altLang="en-US" sz="2000"/>
                  <a:t> </a:t>
                </a:r>
                <a:r>
                  <a:rPr lang="en-US" altLang="ja-JP" sz="2000" smtClean="0"/>
                  <a:t>(</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𝐸</m:t>
                        </m:r>
                      </m:e>
                      <m:sub>
                        <m:r>
                          <a:rPr lang="en-US" altLang="ja-JP" sz="2000" b="0" i="1" smtClean="0">
                            <a:latin typeface="Cambria Math" panose="02040503050406030204" pitchFamily="18" charset="0"/>
                          </a:rPr>
                          <m:t>𝐹</m:t>
                        </m:r>
                      </m:sub>
                    </m:sSub>
                    <m:r>
                      <a:rPr lang="en-US" altLang="ja-JP" sz="2000" i="1" smtClean="0">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𝑘</m:t>
                        </m:r>
                      </m:e>
                      <m:sub>
                        <m:r>
                          <a:rPr lang="en-US" altLang="ja-JP" sz="2000" b="0" i="1" smtClean="0">
                            <a:latin typeface="Cambria Math" panose="02040503050406030204" pitchFamily="18" charset="0"/>
                            <a:ea typeface="Cambria Math" panose="02040503050406030204" pitchFamily="18" charset="0"/>
                          </a:rPr>
                          <m:t>𝑏</m:t>
                        </m:r>
                      </m:sub>
                    </m:sSub>
                    <m:r>
                      <a:rPr lang="en-US" altLang="ja-JP" sz="2000" b="0" i="1" smtClean="0">
                        <a:latin typeface="Cambria Math" panose="02040503050406030204" pitchFamily="18" charset="0"/>
                        <a:ea typeface="Cambria Math" panose="02040503050406030204" pitchFamily="18" charset="0"/>
                      </a:rPr>
                      <m:t>𝑇</m:t>
                    </m:r>
                    <m:r>
                      <a:rPr lang="en-US" altLang="ja-JP" sz="2000" b="0" i="1" smtClean="0">
                        <a:latin typeface="Cambria Math" panose="02040503050406030204" pitchFamily="18" charset="0"/>
                        <a:ea typeface="Cambria Math" panose="02040503050406030204" pitchFamily="18" charset="0"/>
                      </a:rPr>
                      <m:t> @ </m:t>
                    </m:r>
                    <m:r>
                      <a:rPr lang="en-US" altLang="ja-JP" sz="2000" b="0" i="1" smtClean="0">
                        <a:latin typeface="Cambria Math" panose="02040503050406030204" pitchFamily="18" charset="0"/>
                        <a:ea typeface="Cambria Math" panose="02040503050406030204" pitchFamily="18" charset="0"/>
                      </a:rPr>
                      <m:t>𝑇</m:t>
                    </m:r>
                    <m:r>
                      <a:rPr lang="en-US" altLang="ja-JP" sz="2000" b="0" i="1" smtClean="0">
                        <a:latin typeface="Cambria Math" panose="02040503050406030204" pitchFamily="18" charset="0"/>
                        <a:ea typeface="Cambria Math" panose="02040503050406030204" pitchFamily="18" charset="0"/>
                      </a:rPr>
                      <m:t>=300</m:t>
                    </m:r>
                  </m:oMath>
                </a14:m>
                <a:r>
                  <a:rPr lang="en-US" altLang="ja-JP" sz="2000" smtClean="0"/>
                  <a:t> K)</a:t>
                </a:r>
                <a:endParaRPr lang="ja-JP" altLang="en-US" sz="2000" dirty="0"/>
              </a:p>
            </p:txBody>
          </p:sp>
        </mc:Choice>
        <mc:Fallback>
          <p:sp>
            <p:nvSpPr>
              <p:cNvPr id="9" name="正方形/長方形 8"/>
              <p:cNvSpPr>
                <a:spLocks noRot="1" noChangeAspect="1" noMove="1" noResize="1" noEditPoints="1" noAdjustHandles="1" noChangeArrowheads="1" noChangeShapeType="1" noTextEdit="1"/>
              </p:cNvSpPr>
              <p:nvPr/>
            </p:nvSpPr>
            <p:spPr>
              <a:xfrm>
                <a:off x="5963628" y="2639866"/>
                <a:ext cx="6228372" cy="400110"/>
              </a:xfrm>
              <a:prstGeom prst="rect">
                <a:avLst/>
              </a:prstGeom>
              <a:blipFill>
                <a:blip r:embed="rId6"/>
                <a:stretch>
                  <a:fillRect l="-978" t="-7576" r="-98" b="-257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689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3">
            <a:extLst>
              <a:ext uri="{28A0092B-C50C-407E-A947-70E740481C1C}">
                <a14:useLocalDpi xmlns:a14="http://schemas.microsoft.com/office/drawing/2010/main" val="0"/>
              </a:ext>
            </a:extLst>
          </a:blip>
          <a:srcRect l="15952" t="12427" r="13441" b="14022"/>
          <a:stretch/>
        </p:blipFill>
        <p:spPr>
          <a:xfrm>
            <a:off x="755858" y="2309002"/>
            <a:ext cx="5055303" cy="3949558"/>
          </a:xfrm>
          <a:prstGeom prst="rect">
            <a:avLst/>
          </a:prstGeom>
          <a:ln w="15875">
            <a:solidFill>
              <a:schemeClr val="tx1"/>
            </a:solidFill>
          </a:ln>
        </p:spPr>
      </p:pic>
      <p:sp>
        <p:nvSpPr>
          <p:cNvPr id="3" name="コンテンツ プレースホルダー 2"/>
          <p:cNvSpPr>
            <a:spLocks noGrp="1"/>
          </p:cNvSpPr>
          <p:nvPr>
            <p:ph idx="1"/>
          </p:nvPr>
        </p:nvSpPr>
        <p:spPr>
          <a:xfrm>
            <a:off x="6331226" y="1477755"/>
            <a:ext cx="5860774" cy="877818"/>
          </a:xfrm>
        </p:spPr>
        <p:txBody>
          <a:bodyPr>
            <a:normAutofit/>
          </a:bodyPr>
          <a:lstStyle/>
          <a:p>
            <a:r>
              <a:rPr lang="en-US" altLang="ja-JP" sz="2400"/>
              <a:t>Electron density is calculated using the Fermi integral :</a:t>
            </a:r>
            <a:endParaRPr kumimoji="1" lang="ja-JP" altLang="en-US" sz="2400"/>
          </a:p>
        </p:txBody>
      </p:sp>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5</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lang="en-US" altLang="ja-JP" smtClean="0"/>
              <a:t>Energy </a:t>
            </a:r>
            <a:r>
              <a:rPr lang="en-US" altLang="ja-JP"/>
              <a:t>state</a:t>
            </a:r>
            <a:endParaRPr kumimoji="1" lang="ja-JP" altLang="en-US"/>
          </a:p>
        </p:txBody>
      </p:sp>
      <mc:AlternateContent xmlns:mc="http://schemas.openxmlformats.org/markup-compatibility/2006" xmlns:a14="http://schemas.microsoft.com/office/drawing/2010/main">
        <mc:Choice Requires="a14">
          <p:sp>
            <p:nvSpPr>
              <p:cNvPr id="2" name="テキスト ボックス 1"/>
              <p:cNvSpPr txBox="1"/>
              <p:nvPr/>
            </p:nvSpPr>
            <p:spPr>
              <a:xfrm>
                <a:off x="6251713" y="2748376"/>
                <a:ext cx="998883" cy="6660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kumimoji="1" lang="ja-JP" altLang="en-US" sz="200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0</m:t>
                          </m:r>
                        </m:sub>
                        <m:sup>
                          <m:r>
                            <a:rPr kumimoji="1" lang="en-US" altLang="ja-JP" sz="2000" i="1" smtClean="0">
                              <a:latin typeface="Cambria Math" panose="02040503050406030204" pitchFamily="18" charset="0"/>
                              <a:ea typeface="Cambria Math" panose="02040503050406030204" pitchFamily="18" charset="0"/>
                            </a:rPr>
                            <m:t>∞</m:t>
                          </m:r>
                        </m:sup>
                        <m:e>
                          <m:f>
                            <m:fP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1+</m:t>
                              </m:r>
                              <m:r>
                                <m:rPr>
                                  <m:sty m:val="p"/>
                                </m:rPr>
                                <a:rPr kumimoji="1" lang="en-US" altLang="ja-JP" sz="2000" b="0" i="0" smtClean="0">
                                  <a:latin typeface="Cambria Math" panose="02040503050406030204" pitchFamily="18" charset="0"/>
                                </a:rPr>
                                <m:t>exp</m:t>
                              </m:r>
                              <m:r>
                                <a:rPr kumimoji="1" lang="en-US" altLang="ja-JP" sz="2000" b="0" i="1" smtClean="0">
                                  <a:latin typeface="Cambria Math" panose="02040503050406030204" pitchFamily="18" charset="0"/>
                                </a:rPr>
                                <m:t>⁡(</m:t>
                              </m:r>
                              <m:r>
                                <a:rPr kumimoji="1" lang="ja-JP" altLang="en-US" sz="2000" b="0" i="1" smtClean="0">
                                  <a:latin typeface="Cambria Math" panose="02040503050406030204" pitchFamily="18" charset="0"/>
                                </a:rPr>
                                <m:t>𝜖</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ja-JP" altLang="en-US" sz="2000" b="0" i="1" smtClean="0">
                                      <a:latin typeface="Cambria Math" panose="02040503050406030204" pitchFamily="18" charset="0"/>
                                    </a:rPr>
                                    <m:t>𝜂</m:t>
                                  </m:r>
                                </m:e>
                                <m:sub>
                                  <m:r>
                                    <a:rPr kumimoji="1" lang="en-US" altLang="ja-JP" sz="2000" b="0" i="1" smtClean="0">
                                      <a:latin typeface="Cambria Math" panose="02040503050406030204" pitchFamily="18" charset="0"/>
                                    </a:rPr>
                                    <m:t>𝐹</m:t>
                                  </m:r>
                                </m:sub>
                              </m:sSub>
                              <m:r>
                                <a:rPr kumimoji="1" lang="en-US" altLang="ja-JP" sz="2000" b="0" i="1" smtClean="0">
                                  <a:latin typeface="Cambria Math" panose="02040503050406030204" pitchFamily="18" charset="0"/>
                                </a:rPr>
                                <m:t>)</m:t>
                              </m:r>
                            </m:den>
                          </m:f>
                          <m:r>
                            <a:rPr kumimoji="1" lang="en-US" altLang="ja-JP" sz="2000" b="0" i="1" smtClean="0">
                              <a:latin typeface="Cambria Math" panose="02040503050406030204" pitchFamily="18" charset="0"/>
                            </a:rPr>
                            <m:t>𝑑</m:t>
                          </m:r>
                          <m:r>
                            <a:rPr lang="ja-JP" altLang="en-US" sz="2000" i="1">
                              <a:latin typeface="Cambria Math" panose="02040503050406030204" pitchFamily="18" charset="0"/>
                            </a:rPr>
                            <m:t>𝜖</m:t>
                          </m:r>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log</m:t>
                          </m:r>
                          <m:r>
                            <a:rPr kumimoji="1" lang="en-US" altLang="ja-JP" sz="2000" b="0" i="1" smtClean="0">
                              <a:latin typeface="Cambria Math" panose="02040503050406030204" pitchFamily="18" charset="0"/>
                            </a:rPr>
                            <m:t>⁡(1+</m:t>
                          </m:r>
                          <m:r>
                            <m:rPr>
                              <m:sty m:val="p"/>
                            </m:rPr>
                            <a:rPr kumimoji="1" lang="en-US" altLang="ja-JP" sz="2000" b="0" i="0" smtClean="0">
                              <a:latin typeface="Cambria Math" panose="02040503050406030204" pitchFamily="18" charset="0"/>
                            </a:rPr>
                            <m:t>exp</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ja-JP" altLang="en-US" sz="2000" b="0" i="1" smtClean="0">
                                  <a:latin typeface="Cambria Math" panose="02040503050406030204" pitchFamily="18" charset="0"/>
                                </a:rPr>
                                <m:t>𝜂</m:t>
                              </m:r>
                            </m:e>
                            <m:sub>
                              <m:r>
                                <a:rPr kumimoji="1" lang="en-US" altLang="ja-JP" sz="2000" b="0" i="1" smtClean="0">
                                  <a:latin typeface="Cambria Math" panose="02040503050406030204" pitchFamily="18" charset="0"/>
                                </a:rPr>
                                <m:t>𝐹</m:t>
                              </m:r>
                            </m:sub>
                          </m:sSub>
                          <m:r>
                            <a:rPr kumimoji="1" lang="en-US" altLang="ja-JP" sz="2000" b="0" i="1" smtClean="0">
                              <a:latin typeface="Cambria Math" panose="02040503050406030204" pitchFamily="18" charset="0"/>
                            </a:rPr>
                            <m:t>))</m:t>
                          </m:r>
                        </m:e>
                      </m:nary>
                    </m:oMath>
                  </m:oMathPara>
                </a14:m>
                <a:endParaRPr kumimoji="1" lang="ja-JP" altLang="en-US" sz="20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6251713" y="2748376"/>
                <a:ext cx="998883" cy="666016"/>
              </a:xfrm>
              <a:prstGeom prst="rect">
                <a:avLst/>
              </a:prstGeom>
              <a:blipFill>
                <a:blip r:embed="rId4"/>
                <a:stretch>
                  <a:fillRect r="-3662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10776109" y="2309002"/>
                <a:ext cx="1155381"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𝜖</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𝐸</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𝑐</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i="1">
                                  <a:latin typeface="Cambria Math" panose="02040503050406030204" pitchFamily="18" charset="0"/>
                                </a:rPr>
                                <m:t>𝐵</m:t>
                              </m:r>
                            </m:sub>
                          </m:sSub>
                          <m:r>
                            <a:rPr lang="en-US" altLang="ja-JP" i="1">
                              <a:latin typeface="Cambria Math" panose="02040503050406030204" pitchFamily="18" charset="0"/>
                            </a:rPr>
                            <m:t>𝑇</m:t>
                          </m:r>
                        </m:den>
                      </m:f>
                    </m:oMath>
                  </m:oMathPara>
                </a14:m>
                <a:endParaRPr lang="ja-JP" altLang="en-US"/>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0776109" y="2309002"/>
                <a:ext cx="1155381" cy="56387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10567709" y="3113003"/>
                <a:ext cx="1624291" cy="656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𝜂</m:t>
                          </m:r>
                        </m:e>
                        <m:sub>
                          <m:r>
                            <a:rPr lang="en-US" altLang="ja-JP" b="0" i="1" smtClean="0">
                              <a:latin typeface="Cambria Math" panose="02040503050406030204" pitchFamily="18" charset="0"/>
                            </a:rPr>
                            <m:t>𝐹</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𝐹</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𝑐</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i="1">
                                  <a:latin typeface="Cambria Math" panose="02040503050406030204" pitchFamily="18" charset="0"/>
                                </a:rPr>
                                <m:t>𝐵</m:t>
                              </m:r>
                            </m:sub>
                          </m:sSub>
                          <m:r>
                            <a:rPr lang="en-US" altLang="ja-JP" i="1">
                              <a:latin typeface="Cambria Math" panose="02040503050406030204" pitchFamily="18" charset="0"/>
                            </a:rPr>
                            <m:t>𝑇</m:t>
                          </m:r>
                        </m:den>
                      </m:f>
                    </m:oMath>
                  </m:oMathPara>
                </a14:m>
                <a:endParaRPr lang="ja-JP" altLang="en-US"/>
              </a:p>
            </p:txBody>
          </p:sp>
        </mc:Choice>
        <mc:Fallback xmlns="">
          <p:sp>
            <p:nvSpPr>
              <p:cNvPr id="8" name="正方形/長方形 7"/>
              <p:cNvSpPr>
                <a:spLocks noRot="1" noChangeAspect="1" noMove="1" noResize="1" noEditPoints="1" noAdjustHandles="1" noChangeArrowheads="1" noChangeShapeType="1" noTextEdit="1"/>
              </p:cNvSpPr>
              <p:nvPr/>
            </p:nvSpPr>
            <p:spPr>
              <a:xfrm>
                <a:off x="10567709" y="3113003"/>
                <a:ext cx="1624291" cy="656205"/>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p:cNvSpPr txBox="1"/>
          <p:nvPr/>
        </p:nvSpPr>
        <p:spPr>
          <a:xfrm>
            <a:off x="6414052" y="4412170"/>
            <a:ext cx="5695122" cy="830997"/>
          </a:xfrm>
          <a:prstGeom prst="rect">
            <a:avLst/>
          </a:prstGeom>
          <a:noFill/>
        </p:spPr>
        <p:txBody>
          <a:bodyPr wrap="square" rtlCol="0">
            <a:spAutoFit/>
          </a:bodyPr>
          <a:lstStyle/>
          <a:p>
            <a:pPr marL="342900" indent="-342900">
              <a:buFont typeface="Arial" panose="020B0604020202020204" pitchFamily="34" charset="0"/>
              <a:buChar char="•"/>
            </a:pPr>
            <a:r>
              <a:rPr lang="en-US" altLang="ja-JP" sz="2400"/>
              <a:t>Energy is determined using the </a:t>
            </a:r>
            <a:r>
              <a:rPr lang="en-US" altLang="ja-JP" sz="2400">
                <a:solidFill>
                  <a:srgbClr val="FF0000"/>
                </a:solidFill>
              </a:rPr>
              <a:t>rejection sampling</a:t>
            </a:r>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489888" y="6356350"/>
                <a:ext cx="2659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𝑂</m:t>
                      </m:r>
                    </m:oMath>
                  </m:oMathPara>
                </a14:m>
                <a:endParaRPr kumimoji="1" lang="ja-JP" altLang="en-US" sz="200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89888" y="6356350"/>
                <a:ext cx="265970" cy="307777"/>
              </a:xfrm>
              <a:prstGeom prst="rect">
                <a:avLst/>
              </a:prstGeom>
              <a:blipFill>
                <a:blip r:embed="rId7"/>
                <a:stretch>
                  <a:fillRect l="-15909"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5692910" y="6258560"/>
                <a:ext cx="65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𝑚𝑎𝑥</m:t>
                          </m:r>
                        </m:sub>
                      </m:sSub>
                    </m:oMath>
                  </m:oMathPara>
                </a14:m>
                <a:endParaRPr kumimoji="1" lang="ja-JP" altLang="en-US" sz="200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692910" y="6258560"/>
                <a:ext cx="651076" cy="307777"/>
              </a:xfrm>
              <a:prstGeom prst="rect">
                <a:avLst/>
              </a:prstGeom>
              <a:blipFill>
                <a:blip r:embed="rId8"/>
                <a:stretch>
                  <a:fillRect l="-6542" b="-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50394" y="1836914"/>
                <a:ext cx="8340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𝑍</m:t>
                          </m:r>
                        </m:e>
                        <m:sub>
                          <m:r>
                            <a:rPr lang="en-US" altLang="ja-JP" sz="2000" i="1">
                              <a:latin typeface="Cambria Math" panose="02040503050406030204" pitchFamily="18" charset="0"/>
                            </a:rPr>
                            <m:t>𝑚𝑎𝑥</m:t>
                          </m:r>
                        </m:sub>
                      </m:sSub>
                    </m:oMath>
                  </m:oMathPara>
                </a14:m>
                <a:endParaRPr lang="ja-JP" altLang="en-US" sz="2000"/>
              </a:p>
            </p:txBody>
          </p:sp>
        </mc:Choice>
        <mc:Fallback xmlns="">
          <p:sp>
            <p:nvSpPr>
              <p:cNvPr id="13" name="正方形/長方形 12"/>
              <p:cNvSpPr>
                <a:spLocks noRot="1" noChangeAspect="1" noMove="1" noResize="1" noEditPoints="1" noAdjustHandles="1" noChangeArrowheads="1" noChangeShapeType="1" noTextEdit="1"/>
              </p:cNvSpPr>
              <p:nvPr/>
            </p:nvSpPr>
            <p:spPr>
              <a:xfrm>
                <a:off x="350394" y="1836914"/>
                <a:ext cx="834010"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1774134" y="4778438"/>
                <a:ext cx="9420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𝐴𝑑𝑜𝑝𝑡</m:t>
                      </m:r>
                    </m:oMath>
                  </m:oMathPara>
                </a14:m>
                <a:endParaRPr kumimoji="1" lang="ja-JP" altLang="en-US" sz="240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1774134" y="4778438"/>
                <a:ext cx="942053" cy="369332"/>
              </a:xfrm>
              <a:prstGeom prst="rect">
                <a:avLst/>
              </a:prstGeom>
              <a:blipFill>
                <a:blip r:embed="rId10"/>
                <a:stretch>
                  <a:fillRect l="-9032" t="-5000" r="-903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762155" y="3691594"/>
                <a:ext cx="117000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𝑅𝑒𝑗𝑒𝑐𝑡</m:t>
                      </m:r>
                    </m:oMath>
                  </m:oMathPara>
                </a14:m>
                <a:endParaRPr lang="ja-JP" altLang="en-US" sz="2400"/>
              </a:p>
            </p:txBody>
          </p:sp>
        </mc:Choice>
        <mc:Fallback xmlns="">
          <p:sp>
            <p:nvSpPr>
              <p:cNvPr id="15" name="正方形/長方形 14"/>
              <p:cNvSpPr>
                <a:spLocks noRot="1" noChangeAspect="1" noMove="1" noResize="1" noEditPoints="1" noAdjustHandles="1" noChangeArrowheads="1" noChangeShapeType="1" noTextEdit="1"/>
              </p:cNvSpPr>
              <p:nvPr/>
            </p:nvSpPr>
            <p:spPr>
              <a:xfrm>
                <a:off x="3762155" y="3691594"/>
                <a:ext cx="1170000" cy="461665"/>
              </a:xfrm>
              <a:prstGeom prst="rect">
                <a:avLst/>
              </a:prstGeom>
              <a:blipFill>
                <a:blip r:embed="rId11"/>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949948" y="2927495"/>
                <a:ext cx="18584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𝑍</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949948" y="2927495"/>
                <a:ext cx="1858457" cy="276999"/>
              </a:xfrm>
              <a:prstGeom prst="rect">
                <a:avLst/>
              </a:prstGeom>
              <a:blipFill>
                <a:blip r:embed="rId12"/>
                <a:stretch>
                  <a:fillRect l="-1967" t="-6522" r="-3279" b="-28261"/>
                </a:stretch>
              </a:blipFill>
            </p:spPr>
            <p:txBody>
              <a:bodyPr/>
              <a:lstStyle/>
              <a:p>
                <a:r>
                  <a:rPr lang="ja-JP" altLang="en-US">
                    <a:noFill/>
                  </a:rPr>
                  <a:t> </a:t>
                </a:r>
              </a:p>
            </p:txBody>
          </p:sp>
        </mc:Fallback>
      </mc:AlternateContent>
      <p:sp>
        <p:nvSpPr>
          <p:cNvPr id="17" name="楕円 16"/>
          <p:cNvSpPr/>
          <p:nvPr/>
        </p:nvSpPr>
        <p:spPr>
          <a:xfrm>
            <a:off x="1501620" y="3204494"/>
            <a:ext cx="207910" cy="209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1174153" y="3817477"/>
            <a:ext cx="207910" cy="209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2141205" y="4365712"/>
            <a:ext cx="207910" cy="209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1397665" y="5138218"/>
            <a:ext cx="207910" cy="209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3356925" y="5550129"/>
            <a:ext cx="207910" cy="209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347155" y="5992608"/>
            <a:ext cx="207910" cy="209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3039149" y="3559310"/>
            <a:ext cx="207910" cy="2098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349088" y="4579240"/>
            <a:ext cx="207910" cy="2098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4916231" y="2686302"/>
            <a:ext cx="207910" cy="2098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5124141" y="3687112"/>
            <a:ext cx="207910" cy="2098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920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C7801FAE-AE77-41A3-B31C-905BFF8CC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1990" y="4299163"/>
            <a:ext cx="2571696" cy="2558837"/>
          </a:xfrm>
          <a:prstGeom prst="rect">
            <a:avLst/>
          </a:prstGeom>
        </p:spPr>
      </p:pic>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6</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kumimoji="1" lang="en-US" altLang="ja-JP"/>
              <a:t>Fermi-Dirac : Simulation</a:t>
            </a:r>
            <a:endParaRPr kumimoji="1" lang="ja-JP" altLang="en-US"/>
          </a:p>
        </p:txBody>
      </p:sp>
      <p:pic>
        <p:nvPicPr>
          <p:cNvPr id="3" name="図 2">
            <a:extLst>
              <a:ext uri="{FF2B5EF4-FFF2-40B4-BE49-F238E27FC236}">
                <a16:creationId xmlns:a16="http://schemas.microsoft.com/office/drawing/2014/main" id="{7DAA1A84-0273-4741-A836-B35816D22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855" y="1358220"/>
            <a:ext cx="5150462" cy="2500138"/>
          </a:xfrm>
          <a:prstGeom prst="rect">
            <a:avLst/>
          </a:prstGeom>
        </p:spPr>
      </p:pic>
      <p:pic>
        <p:nvPicPr>
          <p:cNvPr id="8" name="図 7">
            <a:extLst>
              <a:ext uri="{FF2B5EF4-FFF2-40B4-BE49-F238E27FC236}">
                <a16:creationId xmlns:a16="http://schemas.microsoft.com/office/drawing/2014/main" id="{F7883482-B3F3-4AFF-8FFB-E82C8335B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0288" y="1382021"/>
            <a:ext cx="5043512" cy="2448223"/>
          </a:xfrm>
          <a:prstGeom prst="rect">
            <a:avLst/>
          </a:prstGeom>
        </p:spPr>
      </p:pic>
      <p:pic>
        <p:nvPicPr>
          <p:cNvPr id="10" name="図 9">
            <a:extLst>
              <a:ext uri="{FF2B5EF4-FFF2-40B4-BE49-F238E27FC236}">
                <a16:creationId xmlns:a16="http://schemas.microsoft.com/office/drawing/2014/main" id="{6A47636E-0F4A-481E-9DBD-4FEDAC7371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65" y="4208822"/>
            <a:ext cx="5464443" cy="2652551"/>
          </a:xfrm>
          <a:prstGeom prst="rect">
            <a:avLst/>
          </a:prstGeom>
        </p:spPr>
      </p:pic>
      <p:sp>
        <p:nvSpPr>
          <p:cNvPr id="11" name="テキスト ボックス 10">
            <a:extLst>
              <a:ext uri="{FF2B5EF4-FFF2-40B4-BE49-F238E27FC236}">
                <a16:creationId xmlns:a16="http://schemas.microsoft.com/office/drawing/2014/main" id="{D9D84BF1-D44A-496D-80A7-BD1C8DBB9DF6}"/>
              </a:ext>
            </a:extLst>
          </p:cNvPr>
          <p:cNvSpPr txBox="1"/>
          <p:nvPr/>
        </p:nvSpPr>
        <p:spPr>
          <a:xfrm>
            <a:off x="7232073" y="5165766"/>
            <a:ext cx="184731" cy="369332"/>
          </a:xfrm>
          <a:prstGeom prst="rect">
            <a:avLst/>
          </a:prstGeom>
          <a:noFill/>
        </p:spPr>
        <p:txBody>
          <a:bodyPr wrap="none" rtlCol="0">
            <a:spAutoFit/>
          </a:bodyPr>
          <a:lstStyle/>
          <a:p>
            <a:endParaRPr kumimoji="1" lang="ja-JP" altLang="en-US" dirty="0"/>
          </a:p>
        </p:txBody>
      </p:sp>
      <p:pic>
        <p:nvPicPr>
          <p:cNvPr id="13" name="図 12">
            <a:extLst>
              <a:ext uri="{FF2B5EF4-FFF2-40B4-BE49-F238E27FC236}">
                <a16:creationId xmlns:a16="http://schemas.microsoft.com/office/drawing/2014/main" id="{4F1D7852-8A4C-498E-8AE2-B9557D7193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0288" y="4299163"/>
            <a:ext cx="2631702" cy="2558837"/>
          </a:xfrm>
          <a:prstGeom prst="rect">
            <a:avLst/>
          </a:prstGeom>
        </p:spPr>
      </p:pic>
      <p:sp>
        <p:nvSpPr>
          <p:cNvPr id="14" name="テキスト ボックス 13">
            <a:extLst>
              <a:ext uri="{FF2B5EF4-FFF2-40B4-BE49-F238E27FC236}">
                <a16:creationId xmlns:a16="http://schemas.microsoft.com/office/drawing/2014/main" id="{4164A7C2-0617-4811-AC5B-1253C2EFB157}"/>
              </a:ext>
            </a:extLst>
          </p:cNvPr>
          <p:cNvSpPr txBox="1"/>
          <p:nvPr/>
        </p:nvSpPr>
        <p:spPr>
          <a:xfrm>
            <a:off x="7901049" y="3925890"/>
            <a:ext cx="2459328" cy="338554"/>
          </a:xfrm>
          <a:prstGeom prst="rect">
            <a:avLst/>
          </a:prstGeom>
          <a:noFill/>
        </p:spPr>
        <p:txBody>
          <a:bodyPr wrap="none" rtlCol="0">
            <a:spAutoFit/>
          </a:bodyPr>
          <a:lstStyle/>
          <a:p>
            <a:r>
              <a:rPr kumimoji="1" lang="ja-JP" altLang="en-US" sz="1600" dirty="0"/>
              <a:t>↓</a:t>
            </a:r>
            <a:r>
              <a:rPr lang="en-US" altLang="ja-JP" sz="1600" dirty="0"/>
              <a:t>EMC with Boltzmann</a:t>
            </a:r>
            <a:endParaRPr kumimoji="1" lang="ja-JP" altLang="en-US" sz="1600" dirty="0"/>
          </a:p>
        </p:txBody>
      </p:sp>
    </p:spTree>
    <p:extLst>
      <p:ext uri="{BB962C8B-B14F-4D97-AF65-F5344CB8AC3E}">
        <p14:creationId xmlns:p14="http://schemas.microsoft.com/office/powerpoint/2010/main" val="29529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23959" r="14221"/>
          <a:stretch/>
        </p:blipFill>
        <p:spPr>
          <a:xfrm>
            <a:off x="8137540" y="1095267"/>
            <a:ext cx="3717006" cy="4509432"/>
          </a:xfrm>
          <a:prstGeom prst="rect">
            <a:avLst/>
          </a:prstGeom>
        </p:spPr>
      </p:pic>
      <p:pic>
        <p:nvPicPr>
          <p:cNvPr id="10" name="図 9">
            <a:extLst>
              <a:ext uri="{FF2B5EF4-FFF2-40B4-BE49-F238E27FC236}">
                <a16:creationId xmlns:a16="http://schemas.microsoft.com/office/drawing/2014/main" id="{D161FA4A-797C-4851-B451-80E51EBE6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737" y="2587156"/>
            <a:ext cx="2839538" cy="2129654"/>
          </a:xfrm>
          <a:prstGeom prst="rect">
            <a:avLst/>
          </a:prstGeom>
        </p:spPr>
      </p:pic>
      <p:pic>
        <p:nvPicPr>
          <p:cNvPr id="7" name="図 6"/>
          <p:cNvPicPr>
            <a:picLocks noChangeAspect="1"/>
          </p:cNvPicPr>
          <p:nvPr/>
        </p:nvPicPr>
        <p:blipFill rotWithShape="1">
          <a:blip r:embed="rId5">
            <a:extLst>
              <a:ext uri="{28A0092B-C50C-407E-A947-70E740481C1C}">
                <a14:useLocalDpi xmlns:a14="http://schemas.microsoft.com/office/drawing/2010/main" val="0"/>
              </a:ext>
            </a:extLst>
          </a:blip>
          <a:srcRect l="23975" r="14055"/>
          <a:stretch/>
        </p:blipFill>
        <p:spPr>
          <a:xfrm>
            <a:off x="232761" y="1119645"/>
            <a:ext cx="3955774" cy="4787552"/>
          </a:xfrm>
          <a:prstGeom prst="rect">
            <a:avLst/>
          </a:prstGeom>
        </p:spPr>
      </p:pic>
      <p:cxnSp>
        <p:nvCxnSpPr>
          <p:cNvPr id="13" name="直線矢印コネクタ 12"/>
          <p:cNvCxnSpPr/>
          <p:nvPr/>
        </p:nvCxnSpPr>
        <p:spPr>
          <a:xfrm>
            <a:off x="868037" y="4209751"/>
            <a:ext cx="1790700" cy="57196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2087880" y="3951803"/>
            <a:ext cx="975360" cy="96012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rotWithShape="1">
          <a:blip r:embed="rId6">
            <a:extLst>
              <a:ext uri="{28A0092B-C50C-407E-A947-70E740481C1C}">
                <a14:useLocalDpi xmlns:a14="http://schemas.microsoft.com/office/drawing/2010/main" val="0"/>
              </a:ext>
            </a:extLst>
          </a:blip>
          <a:srcRect l="23307" r="14802" b="6791"/>
          <a:stretch/>
        </p:blipFill>
        <p:spPr>
          <a:xfrm>
            <a:off x="4128564" y="1119645"/>
            <a:ext cx="3830179" cy="4326239"/>
          </a:xfrm>
          <a:prstGeom prst="rect">
            <a:avLst/>
          </a:prstGeom>
        </p:spPr>
      </p:pic>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224" y="1325563"/>
                <a:ext cx="10195852" cy="4351338"/>
              </a:xfrm>
            </p:spPr>
            <p:txBody>
              <a:bodyPr>
                <a:normAutofit/>
              </a:bodyPr>
              <a:lstStyle/>
              <a:p>
                <a:r>
                  <a:rPr kumimoji="1" lang="en-US" altLang="ja-JP" sz="2400" dirty="0"/>
                  <a:t>Divide square area with </a:t>
                </a:r>
                <a14:m>
                  <m:oMath xmlns:m="http://schemas.openxmlformats.org/officeDocument/2006/math">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𝑘</m:t>
                        </m:r>
                      </m:e>
                      <m:sub>
                        <m:r>
                          <a:rPr kumimoji="1" lang="en-US" altLang="ja-JP" sz="2400" b="0" i="1" smtClean="0">
                            <a:latin typeface="Cambria Math" panose="02040503050406030204" pitchFamily="18" charset="0"/>
                            <a:ea typeface="Cambria Math" panose="02040503050406030204" pitchFamily="18" charset="0"/>
                          </a:rPr>
                          <m:t>𝑚𝑎𝑥</m:t>
                        </m:r>
                      </m:sub>
                    </m:sSub>
                  </m:oMath>
                </a14:m>
                <a:r>
                  <a:rPr kumimoji="1" lang="ja-JP" altLang="en-US" sz="2400" dirty="0"/>
                  <a:t> </a:t>
                </a:r>
                <a:r>
                  <a:rPr kumimoji="1" lang="en-US" altLang="ja-JP" sz="2400" dirty="0"/>
                  <a:t>on a side into grids</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224" y="1325563"/>
                <a:ext cx="10195852" cy="4351338"/>
              </a:xfrm>
              <a:blipFill>
                <a:blip r:embed="rId7"/>
                <a:stretch>
                  <a:fillRect l="-837" t="-182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7</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lang="en-US" altLang="ja-JP"/>
              <a:t>k-space initial distribution</a:t>
            </a: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1881592" y="4079548"/>
                <a:ext cx="78829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rgbClr val="00B050"/>
                          </a:solidFill>
                          <a:latin typeface="Cambria Math" panose="02040503050406030204" pitchFamily="18" charset="0"/>
                        </a:rPr>
                        <m:t>2</m:t>
                      </m:r>
                      <m:sSub>
                        <m:sSubPr>
                          <m:ctrlPr>
                            <a:rPr kumimoji="1" lang="en-US" altLang="ja-JP" sz="2000" b="0" i="1" smtClean="0">
                              <a:solidFill>
                                <a:srgbClr val="00B050"/>
                              </a:solidFill>
                              <a:latin typeface="Cambria Math" panose="02040503050406030204" pitchFamily="18" charset="0"/>
                            </a:rPr>
                          </m:ctrlPr>
                        </m:sSubPr>
                        <m:e>
                          <m:r>
                            <a:rPr kumimoji="1" lang="en-US" altLang="ja-JP" sz="2000" b="0" i="1" smtClean="0">
                              <a:solidFill>
                                <a:srgbClr val="00B050"/>
                              </a:solidFill>
                              <a:latin typeface="Cambria Math" panose="02040503050406030204" pitchFamily="18" charset="0"/>
                            </a:rPr>
                            <m:t>𝑘</m:t>
                          </m:r>
                        </m:e>
                        <m:sub>
                          <m:r>
                            <a:rPr kumimoji="1" lang="en-US" altLang="ja-JP" sz="2000" b="0" i="1" smtClean="0">
                              <a:solidFill>
                                <a:srgbClr val="00B050"/>
                              </a:solidFill>
                              <a:latin typeface="Cambria Math" panose="02040503050406030204" pitchFamily="18" charset="0"/>
                            </a:rPr>
                            <m:t>𝑚𝑎𝑥</m:t>
                          </m:r>
                        </m:sub>
                      </m:sSub>
                    </m:oMath>
                  </m:oMathPara>
                </a14:m>
                <a:endParaRPr kumimoji="1" lang="ja-JP" altLang="en-US" sz="2000" dirty="0">
                  <a:solidFill>
                    <a:srgbClr val="00B050"/>
                  </a:solidFill>
                </a:endParaRPr>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1881592" y="4079548"/>
                <a:ext cx="788293" cy="307777"/>
              </a:xfrm>
              <a:prstGeom prst="rect">
                <a:avLst/>
              </a:prstGeom>
              <a:blipFill>
                <a:blip r:embed="rId8"/>
                <a:stretch>
                  <a:fillRect l="-5426" t="-1961" b="-3922"/>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DDF91A44-6EE9-480A-A9D7-FCB38D48A3E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67" t="12881" r="10880" b="10259"/>
          <a:stretch/>
        </p:blipFill>
        <p:spPr>
          <a:xfrm>
            <a:off x="8312519" y="5129416"/>
            <a:ext cx="1901195" cy="1409496"/>
          </a:xfrm>
          <a:prstGeom prst="rect">
            <a:avLst/>
          </a:prstGeom>
        </p:spPr>
      </p:pic>
      <p:pic>
        <p:nvPicPr>
          <p:cNvPr id="17" name="図 16">
            <a:extLst>
              <a:ext uri="{FF2B5EF4-FFF2-40B4-BE49-F238E27FC236}">
                <a16:creationId xmlns:a16="http://schemas.microsoft.com/office/drawing/2014/main" id="{B08A2821-B00C-4045-8BEC-A4A4DDD0BE22}"/>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2110" t="14353" r="12125" b="9077"/>
          <a:stretch/>
        </p:blipFill>
        <p:spPr>
          <a:xfrm>
            <a:off x="3838283" y="5186689"/>
            <a:ext cx="1901195" cy="1441016"/>
          </a:xfrm>
          <a:prstGeom prst="rect">
            <a:avLst/>
          </a:prstGeom>
        </p:spPr>
      </p:pic>
      <p:pic>
        <p:nvPicPr>
          <p:cNvPr id="19" name="図 18">
            <a:extLst>
              <a:ext uri="{FF2B5EF4-FFF2-40B4-BE49-F238E27FC236}">
                <a16:creationId xmlns:a16="http://schemas.microsoft.com/office/drawing/2014/main" id="{E55858C5-3533-48E3-9635-8AF1FA54C8F4}"/>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12061" t="13851" r="13141" b="10098"/>
          <a:stretch/>
        </p:blipFill>
        <p:spPr>
          <a:xfrm>
            <a:off x="99703" y="5295785"/>
            <a:ext cx="1890618" cy="1441682"/>
          </a:xfrm>
          <a:prstGeom prst="rect">
            <a:avLst/>
          </a:prstGeom>
        </p:spPr>
      </p:pic>
    </p:spTree>
    <p:extLst>
      <p:ext uri="{BB962C8B-B14F-4D97-AF65-F5344CB8AC3E}">
        <p14:creationId xmlns:p14="http://schemas.microsoft.com/office/powerpoint/2010/main" val="356595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216387" y="1354695"/>
                <a:ext cx="6788426" cy="4351338"/>
              </a:xfrm>
            </p:spPr>
            <p:txBody>
              <a:bodyPr>
                <a:normAutofit/>
              </a:bodyPr>
              <a:lstStyle/>
              <a:p>
                <a:r>
                  <a:rPr kumimoji="1" lang="en-US" altLang="ja-JP" sz="2400"/>
                  <a:t>Lattice vibration disrupts potentials</a:t>
                </a:r>
              </a:p>
              <a:p>
                <a:endParaRPr kumimoji="1" lang="en-US" altLang="ja-JP" sz="2400"/>
              </a:p>
              <a:p>
                <a:r>
                  <a:rPr lang="en-US" altLang="ja-JP" sz="2400"/>
                  <a:t>Energy exchange is an </a:t>
                </a:r>
                <a:r>
                  <a:rPr lang="en-US" altLang="ja-JP" sz="2400" smtClean="0">
                    <a:solidFill>
                      <a:srgbClr val="FF0000"/>
                    </a:solidFill>
                  </a:rPr>
                  <a:t>integer multiple of </a:t>
                </a:r>
                <a14:m>
                  <m:oMath xmlns:m="http://schemas.openxmlformats.org/officeDocument/2006/math">
                    <m:r>
                      <a:rPr lang="en-US" altLang="ja-JP" sz="2400" i="1" smtClean="0">
                        <a:solidFill>
                          <a:srgbClr val="FF0000"/>
                        </a:solidFill>
                        <a:latin typeface="Cambria Math" panose="02040503050406030204" pitchFamily="18" charset="0"/>
                        <a:ea typeface="Cambria Math" panose="02040503050406030204" pitchFamily="18" charset="0"/>
                      </a:rPr>
                      <m:t>ℏ</m:t>
                    </m:r>
                    <m:sSub>
                      <m:sSubPr>
                        <m:ctrlPr>
                          <a:rPr lang="en-US" altLang="ja-JP" sz="2400" i="1" smtClean="0">
                            <a:solidFill>
                              <a:srgbClr val="FF0000"/>
                            </a:solidFill>
                            <a:latin typeface="Cambria Math" panose="02040503050406030204" pitchFamily="18" charset="0"/>
                            <a:ea typeface="Cambria Math" panose="02040503050406030204" pitchFamily="18" charset="0"/>
                          </a:rPr>
                        </m:ctrlPr>
                      </m:sSubPr>
                      <m:e>
                        <m:r>
                          <a:rPr lang="ja-JP" altLang="en-US" sz="2400" i="1" smtClean="0">
                            <a:solidFill>
                              <a:srgbClr val="FF0000"/>
                            </a:solidFill>
                            <a:latin typeface="Cambria Math" panose="02040503050406030204" pitchFamily="18" charset="0"/>
                            <a:ea typeface="Cambria Math" panose="02040503050406030204" pitchFamily="18" charset="0"/>
                          </a:rPr>
                          <m:t>𝜔</m:t>
                        </m:r>
                      </m:e>
                      <m:sub>
                        <m:r>
                          <a:rPr lang="en-US" altLang="ja-JP" sz="2400" b="0" i="1" smtClean="0">
                            <a:solidFill>
                              <a:srgbClr val="FF0000"/>
                            </a:solidFill>
                            <a:latin typeface="Cambria Math" panose="02040503050406030204" pitchFamily="18" charset="0"/>
                            <a:ea typeface="Cambria Math" panose="02040503050406030204" pitchFamily="18" charset="0"/>
                          </a:rPr>
                          <m:t>0</m:t>
                        </m:r>
                      </m:sub>
                    </m:sSub>
                  </m:oMath>
                </a14:m>
                <a:r>
                  <a:rPr kumimoji="1" lang="en-US" altLang="ja-JP" sz="2400"/>
                  <a:t>(harmonic oscillator)</a:t>
                </a:r>
              </a:p>
              <a:p>
                <a:endParaRPr lang="en-US" altLang="ja-JP" sz="2400"/>
              </a:p>
              <a:p>
                <a:r>
                  <a:rPr kumimoji="1" lang="en-US" altLang="ja-JP" sz="2400"/>
                  <a:t>The expected number of phonons is calculated using </a:t>
                </a:r>
                <a:r>
                  <a:rPr kumimoji="1" lang="en-US" altLang="ja-JP" sz="2400">
                    <a:solidFill>
                      <a:srgbClr val="FF0000"/>
                    </a:solidFill>
                  </a:rPr>
                  <a:t>Bose-Einstein</a:t>
                </a:r>
                <a:r>
                  <a:rPr kumimoji="1" lang="en-US" altLang="ja-JP" sz="2400"/>
                  <a:t> statistics:</a:t>
                </a:r>
              </a:p>
              <a:p>
                <a:pPr marL="0" indent="0">
                  <a:buNone/>
                </a:pPr>
                <a:endParaRPr kumimoji="1" lang="ja-JP" altLang="en-US" sz="240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216387" y="1354695"/>
                <a:ext cx="6788426" cy="4351338"/>
              </a:xfrm>
              <a:blipFill>
                <a:blip r:embed="rId3"/>
                <a:stretch>
                  <a:fillRect l="-1258" t="-1961" r="-18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8</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kumimoji="1" lang="en-US" altLang="ja-JP"/>
              <a:t>Phonon scattering</a:t>
            </a:r>
            <a:endParaRPr kumimoji="1" lang="ja-JP" altLang="en-US"/>
          </a:p>
        </p:txBody>
      </p:sp>
      <mc:AlternateContent xmlns:mc="http://schemas.openxmlformats.org/markup-compatibility/2006" xmlns:a14="http://schemas.microsoft.com/office/drawing/2010/main">
        <mc:Choice Requires="a14">
          <p:sp>
            <p:nvSpPr>
              <p:cNvPr id="8" name="テキスト ボックス 7"/>
              <p:cNvSpPr txBox="1"/>
              <p:nvPr/>
            </p:nvSpPr>
            <p:spPr>
              <a:xfrm>
                <a:off x="6537479" y="4399612"/>
                <a:ext cx="3273910" cy="8788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d>
                        <m:dPr>
                          <m:begChr m:val="⟨"/>
                          <m:endChr m:val="⟩"/>
                          <m:ctrlPr>
                            <a:rPr lang="en-US" altLang="ja-JP" sz="2000" i="1" smtClean="0">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𝑛</m:t>
                              </m:r>
                            </m:e>
                            <m:sub>
                              <m:r>
                                <a:rPr lang="ja-JP" altLang="en-US" sz="2000" i="1">
                                  <a:latin typeface="Cambria Math" panose="02040503050406030204" pitchFamily="18" charset="0"/>
                                </a:rPr>
                                <m:t>𝜀</m:t>
                              </m:r>
                            </m:sub>
                          </m:sSub>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f>
                                    <m:fPr>
                                      <m:type m:val="skw"/>
                                      <m:ctrlPr>
                                        <a:rPr lang="en-US" altLang="ja-JP" sz="2000" i="1">
                                          <a:latin typeface="Cambria Math" panose="02040503050406030204" pitchFamily="18" charset="0"/>
                                        </a:rPr>
                                      </m:ctrlPr>
                                    </m:fPr>
                                    <m:num>
                                      <m:r>
                                        <a:rPr lang="ja-JP" altLang="en-US" sz="2000" i="1">
                                          <a:latin typeface="Cambria Math" panose="02040503050406030204" pitchFamily="18" charset="0"/>
                                        </a:rPr>
                                        <m:t>𝜀</m:t>
                                      </m:r>
                                    </m:num>
                                    <m:den>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a:rPr lang="en-US" altLang="ja-JP" sz="2000" i="1">
                                              <a:latin typeface="Cambria Math" panose="02040503050406030204" pitchFamily="18" charset="0"/>
                                            </a:rPr>
                                            <m:t>𝑏</m:t>
                                          </m:r>
                                        </m:sub>
                                      </m:sSub>
                                      <m:r>
                                        <a:rPr lang="en-US" altLang="ja-JP" sz="2000" i="1">
                                          <a:latin typeface="Cambria Math" panose="02040503050406030204" pitchFamily="18" charset="0"/>
                                        </a:rPr>
                                        <m:t>𝑇</m:t>
                                      </m:r>
                                    </m:den>
                                  </m:f>
                                </m:e>
                              </m:d>
                            </m:e>
                          </m:func>
                          <m:r>
                            <a:rPr lang="en-US" altLang="ja-JP" sz="2000" i="1">
                              <a:latin typeface="Cambria Math" panose="02040503050406030204" pitchFamily="18" charset="0"/>
                            </a:rPr>
                            <m:t>−1</m:t>
                          </m:r>
                        </m:den>
                      </m:f>
                    </m:oMath>
                  </m:oMathPara>
                </a14:m>
                <a:endParaRPr kumimoji="1" lang="ja-JP" altLang="en-US" sz="200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6537479" y="4399612"/>
                <a:ext cx="3273910" cy="878895"/>
              </a:xfrm>
              <a:prstGeom prst="rect">
                <a:avLst/>
              </a:prstGeom>
              <a:blipFill>
                <a:blip r:embed="rId4"/>
                <a:stretch>
                  <a:fillRect/>
                </a:stretch>
              </a:blipFill>
            </p:spPr>
            <p:txBody>
              <a:bodyPr/>
              <a:lstStyle/>
              <a:p>
                <a:r>
                  <a:rPr lang="ja-JP" altLang="en-US">
                    <a:noFill/>
                  </a:rPr>
                  <a:t> </a:t>
                </a:r>
              </a:p>
            </p:txBody>
          </p:sp>
        </mc:Fallback>
      </mc:AlternateContent>
      <p:sp>
        <p:nvSpPr>
          <p:cNvPr id="14" name="フリーフォーム 13"/>
          <p:cNvSpPr/>
          <p:nvPr/>
        </p:nvSpPr>
        <p:spPr>
          <a:xfrm>
            <a:off x="635001" y="2226733"/>
            <a:ext cx="1752600" cy="486834"/>
          </a:xfrm>
          <a:custGeom>
            <a:avLst/>
            <a:gdLst>
              <a:gd name="connsiteX0" fmla="*/ 0 w 4324350"/>
              <a:gd name="connsiteY0" fmla="*/ 400054 h 774386"/>
              <a:gd name="connsiteX1" fmla="*/ 349250 w 4324350"/>
              <a:gd name="connsiteY1" fmla="*/ 44454 h 774386"/>
              <a:gd name="connsiteX2" fmla="*/ 1085850 w 4324350"/>
              <a:gd name="connsiteY2" fmla="*/ 736604 h 774386"/>
              <a:gd name="connsiteX3" fmla="*/ 1828800 w 4324350"/>
              <a:gd name="connsiteY3" fmla="*/ 6354 h 774386"/>
              <a:gd name="connsiteX4" fmla="*/ 2501900 w 4324350"/>
              <a:gd name="connsiteY4" fmla="*/ 749304 h 774386"/>
              <a:gd name="connsiteX5" fmla="*/ 3206750 w 4324350"/>
              <a:gd name="connsiteY5" fmla="*/ 4 h 774386"/>
              <a:gd name="connsiteX6" fmla="*/ 3962400 w 4324350"/>
              <a:gd name="connsiteY6" fmla="*/ 762004 h 774386"/>
              <a:gd name="connsiteX7" fmla="*/ 4324350 w 4324350"/>
              <a:gd name="connsiteY7" fmla="*/ 400054 h 77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4350" h="774386">
                <a:moveTo>
                  <a:pt x="0" y="400054"/>
                </a:moveTo>
                <a:cubicBezTo>
                  <a:pt x="84137" y="194208"/>
                  <a:pt x="168275" y="-11638"/>
                  <a:pt x="349250" y="44454"/>
                </a:cubicBezTo>
                <a:cubicBezTo>
                  <a:pt x="530225" y="100546"/>
                  <a:pt x="839258" y="742954"/>
                  <a:pt x="1085850" y="736604"/>
                </a:cubicBezTo>
                <a:cubicBezTo>
                  <a:pt x="1332442" y="730254"/>
                  <a:pt x="1592792" y="4237"/>
                  <a:pt x="1828800" y="6354"/>
                </a:cubicBezTo>
                <a:cubicBezTo>
                  <a:pt x="2064808" y="8471"/>
                  <a:pt x="2272242" y="750362"/>
                  <a:pt x="2501900" y="749304"/>
                </a:cubicBezTo>
                <a:cubicBezTo>
                  <a:pt x="2731558" y="748246"/>
                  <a:pt x="2963333" y="-2113"/>
                  <a:pt x="3206750" y="4"/>
                </a:cubicBezTo>
                <a:cubicBezTo>
                  <a:pt x="3450167" y="2121"/>
                  <a:pt x="3776133" y="695329"/>
                  <a:pt x="3962400" y="762004"/>
                </a:cubicBezTo>
                <a:cubicBezTo>
                  <a:pt x="4148667" y="828679"/>
                  <a:pt x="4236508" y="614366"/>
                  <a:pt x="4324350" y="40005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flipH="1" flipV="1">
            <a:off x="2506135" y="2565401"/>
            <a:ext cx="1744132" cy="778932"/>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2540000" y="1794933"/>
            <a:ext cx="1710267" cy="6752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685366" y="2967566"/>
            <a:ext cx="65" cy="276999"/>
          </a:xfrm>
          <a:prstGeom prst="rect">
            <a:avLst/>
          </a:prstGeom>
          <a:noFill/>
        </p:spPr>
        <p:txBody>
          <a:bodyPr wrap="none" lIns="0" tIns="0" rIns="0" bIns="0" rtlCol="0">
            <a:spAutoFit/>
          </a:bodyPr>
          <a:lstStyle/>
          <a:p>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1147547" y="1826623"/>
                <a:ext cx="72750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Cambria Math" panose="02040503050406030204" pitchFamily="18" charset="0"/>
                        </a:rPr>
                        <m:t>ℏ</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𝜔</m:t>
                          </m:r>
                        </m:e>
                        <m:sub>
                          <m:r>
                            <a:rPr lang="en-US" altLang="ja-JP" sz="2000" i="1">
                              <a:latin typeface="Cambria Math" panose="02040503050406030204" pitchFamily="18" charset="0"/>
                              <a:ea typeface="Cambria Math" panose="02040503050406030204" pitchFamily="18" charset="0"/>
                            </a:rPr>
                            <m:t>0</m:t>
                          </m:r>
                        </m:sub>
                      </m:sSub>
                    </m:oMath>
                  </m:oMathPara>
                </a14:m>
                <a:endParaRPr lang="ja-JP" altLang="en-US" sz="2000"/>
              </a:p>
            </p:txBody>
          </p:sp>
        </mc:Choice>
        <mc:Fallback xmlns="">
          <p:sp>
            <p:nvSpPr>
              <p:cNvPr id="28" name="正方形/長方形 27"/>
              <p:cNvSpPr>
                <a:spLocks noRot="1" noChangeAspect="1" noMove="1" noResize="1" noEditPoints="1" noAdjustHandles="1" noChangeArrowheads="1" noChangeShapeType="1" noTextEdit="1"/>
              </p:cNvSpPr>
              <p:nvPr/>
            </p:nvSpPr>
            <p:spPr>
              <a:xfrm>
                <a:off x="1147547" y="1826623"/>
                <a:ext cx="727507"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3638119" y="2747993"/>
                <a:ext cx="231858"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oMath>
                  </m:oMathPara>
                </a14:m>
                <a:endParaRPr kumimoji="1" lang="ja-JP" altLang="en-US"/>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3638119" y="2747993"/>
                <a:ext cx="231858" cy="276999"/>
              </a:xfrm>
              <a:prstGeom prst="rect">
                <a:avLst/>
              </a:prstGeom>
              <a:blipFill>
                <a:blip r:embed="rId6"/>
                <a:stretch>
                  <a:fillRect l="-34211" b="-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正方形/長方形 30"/>
              <p:cNvSpPr/>
              <p:nvPr/>
            </p:nvSpPr>
            <p:spPr>
              <a:xfrm>
                <a:off x="2776113" y="1594878"/>
                <a:ext cx="1204176"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ja-JP" sz="2000" b="0" i="1" smtClean="0">
                          <a:solidFill>
                            <a:prstClr val="black"/>
                          </a:solidFill>
                          <a:latin typeface="Cambria Math" panose="02040503050406030204" pitchFamily="18" charset="0"/>
                          <a:ea typeface="Cambria Math" panose="02040503050406030204" pitchFamily="18" charset="0"/>
                        </a:rPr>
                        <m:t>𝐸</m:t>
                      </m:r>
                      <m:r>
                        <a:rPr lang="en-US" altLang="ja-JP" sz="2000" b="0" i="1" smtClean="0">
                          <a:solidFill>
                            <a:prstClr val="black"/>
                          </a:solidFill>
                          <a:latin typeface="Cambria Math" panose="02040503050406030204" pitchFamily="18" charset="0"/>
                          <a:ea typeface="Cambria Math" panose="02040503050406030204" pitchFamily="18" charset="0"/>
                        </a:rPr>
                        <m:t>+ℏ</m:t>
                      </m:r>
                      <m:sSub>
                        <m:sSubPr>
                          <m:ctrlPr>
                            <a:rPr lang="en-US" altLang="ja-JP" sz="2000" i="1">
                              <a:solidFill>
                                <a:prstClr val="black"/>
                              </a:solidFill>
                              <a:latin typeface="Cambria Math" panose="02040503050406030204" pitchFamily="18" charset="0"/>
                              <a:ea typeface="Cambria Math" panose="02040503050406030204" pitchFamily="18" charset="0"/>
                            </a:rPr>
                          </m:ctrlPr>
                        </m:sSubPr>
                        <m:e>
                          <m:r>
                            <a:rPr lang="ja-JP" altLang="en-US" sz="2000" i="1">
                              <a:solidFill>
                                <a:prstClr val="black"/>
                              </a:solidFill>
                              <a:latin typeface="Cambria Math" panose="02040503050406030204" pitchFamily="18" charset="0"/>
                              <a:ea typeface="Cambria Math" panose="02040503050406030204" pitchFamily="18" charset="0"/>
                            </a:rPr>
                            <m:t>𝜔</m:t>
                          </m:r>
                        </m:e>
                        <m:sub>
                          <m:r>
                            <a:rPr lang="en-US" altLang="ja-JP" sz="2000" i="1">
                              <a:solidFill>
                                <a:prstClr val="black"/>
                              </a:solidFill>
                              <a:latin typeface="Cambria Math" panose="02040503050406030204" pitchFamily="18" charset="0"/>
                              <a:ea typeface="Cambria Math" panose="02040503050406030204" pitchFamily="18" charset="0"/>
                            </a:rPr>
                            <m:t>0</m:t>
                          </m:r>
                        </m:sub>
                      </m:sSub>
                    </m:oMath>
                  </m:oMathPara>
                </a14:m>
                <a:endParaRPr lang="ja-JP" altLang="en-US" sz="2000">
                  <a:solidFill>
                    <a:prstClr val="black"/>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776113" y="1594878"/>
                <a:ext cx="1204176" cy="400110"/>
              </a:xfrm>
              <a:prstGeom prst="rect">
                <a:avLst/>
              </a:prstGeom>
              <a:blipFill>
                <a:blip r:embed="rId7"/>
                <a:stretch>
                  <a:fillRect/>
                </a:stretch>
              </a:blipFill>
            </p:spPr>
            <p:txBody>
              <a:bodyPr/>
              <a:lstStyle/>
              <a:p>
                <a:r>
                  <a:rPr lang="ja-JP" altLang="en-US">
                    <a:noFill/>
                  </a:rPr>
                  <a:t> </a:t>
                </a:r>
              </a:p>
            </p:txBody>
          </p:sp>
        </mc:Fallback>
      </mc:AlternateContent>
      <p:sp>
        <p:nvSpPr>
          <p:cNvPr id="32" name="テキスト ボックス 31"/>
          <p:cNvSpPr txBox="1"/>
          <p:nvPr/>
        </p:nvSpPr>
        <p:spPr>
          <a:xfrm>
            <a:off x="206040" y="1375582"/>
            <a:ext cx="1588063" cy="369332"/>
          </a:xfrm>
          <a:prstGeom prst="rect">
            <a:avLst/>
          </a:prstGeom>
          <a:noFill/>
        </p:spPr>
        <p:txBody>
          <a:bodyPr wrap="none" rtlCol="0">
            <a:spAutoFit/>
          </a:bodyPr>
          <a:lstStyle/>
          <a:p>
            <a:r>
              <a:rPr kumimoji="1" lang="en-US" altLang="ja-JP" b="0" i="0" smtClean="0">
                <a:latin typeface="+mj-lt"/>
              </a:rPr>
              <a:t>[</a:t>
            </a:r>
            <a:r>
              <a:rPr kumimoji="1" lang="en-US" altLang="ja-JP" i="0" smtClean="0">
                <a:latin typeface="+mj-lt"/>
              </a:rPr>
              <a:t>Absorption</a:t>
            </a:r>
            <a:r>
              <a:rPr kumimoji="1" lang="en-US" altLang="ja-JP" b="0" i="0" smtClean="0">
                <a:latin typeface="+mj-lt"/>
              </a:rPr>
              <a:t>]</a:t>
            </a: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1063897" y="2778130"/>
                <a:ext cx="8519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𝑝h𝑜𝑛𝑜𝑛</m:t>
                      </m:r>
                    </m:oMath>
                  </m:oMathPara>
                </a14:m>
                <a:endParaRPr kumimoji="1" lang="ja-JP" altLang="en-US"/>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1063897" y="2778130"/>
                <a:ext cx="851965" cy="276999"/>
              </a:xfrm>
              <a:prstGeom prst="rect">
                <a:avLst/>
              </a:prstGeom>
              <a:blipFill>
                <a:blip r:embed="rId8"/>
                <a:stretch>
                  <a:fillRect l="-7914" t="-8889" r="-8633" b="-31111"/>
                </a:stretch>
              </a:blipFill>
            </p:spPr>
            <p:txBody>
              <a:bodyPr/>
              <a:lstStyle/>
              <a:p>
                <a:r>
                  <a:rPr lang="ja-JP" altLang="en-US">
                    <a:noFill/>
                  </a:rPr>
                  <a:t> </a:t>
                </a:r>
              </a:p>
            </p:txBody>
          </p:sp>
        </mc:Fallback>
      </mc:AlternateContent>
      <p:sp>
        <p:nvSpPr>
          <p:cNvPr id="34" name="楕円 33"/>
          <p:cNvSpPr/>
          <p:nvPr/>
        </p:nvSpPr>
        <p:spPr>
          <a:xfrm>
            <a:off x="4289195" y="3332128"/>
            <a:ext cx="188015" cy="179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4289195" y="1676044"/>
            <a:ext cx="188015" cy="1796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p:cNvSpPr txBox="1"/>
              <p:nvPr/>
            </p:nvSpPr>
            <p:spPr>
              <a:xfrm>
                <a:off x="1653542" y="3244565"/>
                <a:ext cx="1586652" cy="659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𝐴𝑏𝑠𝑜</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𝜏</m:t>
                              </m:r>
                            </m:e>
                            <m:sub>
                              <m:r>
                                <a:rPr kumimoji="1" lang="en-US" altLang="ja-JP" b="0" i="1" smtClean="0">
                                  <a:latin typeface="Cambria Math" panose="02040503050406030204" pitchFamily="18" charset="0"/>
                                </a:rPr>
                                <m:t>0</m:t>
                              </m:r>
                            </m:sub>
                          </m:sSub>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0</m:t>
                          </m:r>
                        </m:sub>
                      </m:sSub>
                    </m:oMath>
                  </m:oMathPara>
                </a14:m>
                <a:endParaRPr kumimoji="1" lang="ja-JP" altLang="en-US"/>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653542" y="3244565"/>
                <a:ext cx="1586652" cy="659796"/>
              </a:xfrm>
              <a:prstGeom prst="rect">
                <a:avLst/>
              </a:prstGeom>
              <a:blipFill>
                <a:blip r:embed="rId9"/>
                <a:stretch>
                  <a:fillRect/>
                </a:stretch>
              </a:blipFill>
            </p:spPr>
            <p:txBody>
              <a:bodyPr/>
              <a:lstStyle/>
              <a:p>
                <a:r>
                  <a:rPr lang="ja-JP" altLang="en-US">
                    <a:noFill/>
                  </a:rPr>
                  <a:t> </a:t>
                </a:r>
              </a:p>
            </p:txBody>
          </p:sp>
        </mc:Fallback>
      </mc:AlternateContent>
      <p:sp>
        <p:nvSpPr>
          <p:cNvPr id="48" name="フリーフォーム 47"/>
          <p:cNvSpPr/>
          <p:nvPr/>
        </p:nvSpPr>
        <p:spPr>
          <a:xfrm>
            <a:off x="640706" y="4933251"/>
            <a:ext cx="1752600" cy="486834"/>
          </a:xfrm>
          <a:custGeom>
            <a:avLst/>
            <a:gdLst>
              <a:gd name="connsiteX0" fmla="*/ 0 w 4324350"/>
              <a:gd name="connsiteY0" fmla="*/ 400054 h 774386"/>
              <a:gd name="connsiteX1" fmla="*/ 349250 w 4324350"/>
              <a:gd name="connsiteY1" fmla="*/ 44454 h 774386"/>
              <a:gd name="connsiteX2" fmla="*/ 1085850 w 4324350"/>
              <a:gd name="connsiteY2" fmla="*/ 736604 h 774386"/>
              <a:gd name="connsiteX3" fmla="*/ 1828800 w 4324350"/>
              <a:gd name="connsiteY3" fmla="*/ 6354 h 774386"/>
              <a:gd name="connsiteX4" fmla="*/ 2501900 w 4324350"/>
              <a:gd name="connsiteY4" fmla="*/ 749304 h 774386"/>
              <a:gd name="connsiteX5" fmla="*/ 3206750 w 4324350"/>
              <a:gd name="connsiteY5" fmla="*/ 4 h 774386"/>
              <a:gd name="connsiteX6" fmla="*/ 3962400 w 4324350"/>
              <a:gd name="connsiteY6" fmla="*/ 762004 h 774386"/>
              <a:gd name="connsiteX7" fmla="*/ 4324350 w 4324350"/>
              <a:gd name="connsiteY7" fmla="*/ 400054 h 77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4350" h="774386">
                <a:moveTo>
                  <a:pt x="0" y="400054"/>
                </a:moveTo>
                <a:cubicBezTo>
                  <a:pt x="84137" y="194208"/>
                  <a:pt x="168275" y="-11638"/>
                  <a:pt x="349250" y="44454"/>
                </a:cubicBezTo>
                <a:cubicBezTo>
                  <a:pt x="530225" y="100546"/>
                  <a:pt x="839258" y="742954"/>
                  <a:pt x="1085850" y="736604"/>
                </a:cubicBezTo>
                <a:cubicBezTo>
                  <a:pt x="1332442" y="730254"/>
                  <a:pt x="1592792" y="4237"/>
                  <a:pt x="1828800" y="6354"/>
                </a:cubicBezTo>
                <a:cubicBezTo>
                  <a:pt x="2064808" y="8471"/>
                  <a:pt x="2272242" y="750362"/>
                  <a:pt x="2501900" y="749304"/>
                </a:cubicBezTo>
                <a:cubicBezTo>
                  <a:pt x="2731558" y="748246"/>
                  <a:pt x="2963333" y="-2113"/>
                  <a:pt x="3206750" y="4"/>
                </a:cubicBezTo>
                <a:cubicBezTo>
                  <a:pt x="3450167" y="2121"/>
                  <a:pt x="3776133" y="695329"/>
                  <a:pt x="3962400" y="762004"/>
                </a:cubicBezTo>
                <a:cubicBezTo>
                  <a:pt x="4148667" y="828679"/>
                  <a:pt x="4236508" y="614366"/>
                  <a:pt x="4324350" y="40005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矢印コネクタ 48"/>
          <p:cNvCxnSpPr/>
          <p:nvPr/>
        </p:nvCxnSpPr>
        <p:spPr>
          <a:xfrm rot="10800000" flipH="1" flipV="1">
            <a:off x="2511840" y="5271919"/>
            <a:ext cx="1744132" cy="778932"/>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rot="10800000" flipV="1">
            <a:off x="2545705" y="4501451"/>
            <a:ext cx="1710267" cy="675218"/>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正方形/長方形 50"/>
              <p:cNvSpPr/>
              <p:nvPr/>
            </p:nvSpPr>
            <p:spPr>
              <a:xfrm>
                <a:off x="1153252" y="4533141"/>
                <a:ext cx="72750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Cambria Math" panose="02040503050406030204" pitchFamily="18" charset="0"/>
                        </a:rPr>
                        <m:t>ℏ</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𝜔</m:t>
                          </m:r>
                        </m:e>
                        <m:sub>
                          <m:r>
                            <a:rPr lang="en-US" altLang="ja-JP" sz="2000" i="1">
                              <a:latin typeface="Cambria Math" panose="02040503050406030204" pitchFamily="18" charset="0"/>
                              <a:ea typeface="Cambria Math" panose="02040503050406030204" pitchFamily="18" charset="0"/>
                            </a:rPr>
                            <m:t>0</m:t>
                          </m:r>
                        </m:sub>
                      </m:sSub>
                    </m:oMath>
                  </m:oMathPara>
                </a14:m>
                <a:endParaRPr lang="ja-JP" altLang="en-US" sz="2000"/>
              </a:p>
            </p:txBody>
          </p:sp>
        </mc:Choice>
        <mc:Fallback xmlns="">
          <p:sp>
            <p:nvSpPr>
              <p:cNvPr id="51" name="正方形/長方形 50"/>
              <p:cNvSpPr>
                <a:spLocks noRot="1" noChangeAspect="1" noMove="1" noResize="1" noEditPoints="1" noAdjustHandles="1" noChangeArrowheads="1" noChangeShapeType="1" noTextEdit="1"/>
              </p:cNvSpPr>
              <p:nvPr/>
            </p:nvSpPr>
            <p:spPr>
              <a:xfrm>
                <a:off x="1153252" y="4533141"/>
                <a:ext cx="727507" cy="40011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3433115" y="5369040"/>
                <a:ext cx="917879" cy="276999"/>
              </a:xfrm>
              <a:prstGeom prst="rect">
                <a:avLst/>
              </a:prstGeom>
              <a:noFill/>
            </p:spPr>
            <p:txBody>
              <a:bodyPr wrap="none" lIns="0" tIns="0" rIns="0" bIns="0" rtlCol="0">
                <a:spAutoFit/>
              </a:bodyPr>
              <a:lstStyle/>
              <a:p>
                <a:pPr lvl="0" algn="ct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panose="02040503050406030204" pitchFamily="18" charset="0"/>
                          <a:ea typeface="Cambria Math" panose="02040503050406030204" pitchFamily="18" charset="0"/>
                        </a:rPr>
                        <m:t>𝐸</m:t>
                      </m:r>
                      <m:r>
                        <a:rPr lang="en-US" altLang="ja-JP" b="0" i="1" smtClean="0">
                          <a:solidFill>
                            <a:prstClr val="black"/>
                          </a:solidFill>
                          <a:latin typeface="Cambria Math" panose="02040503050406030204" pitchFamily="18" charset="0"/>
                          <a:ea typeface="Cambria Math" panose="02040503050406030204" pitchFamily="18" charset="0"/>
                        </a:rPr>
                        <m:t>−</m:t>
                      </m:r>
                      <m:r>
                        <a:rPr lang="en-US" altLang="ja-JP" i="1">
                          <a:solidFill>
                            <a:prstClr val="black"/>
                          </a:solidFill>
                          <a:latin typeface="Cambria Math" panose="02040503050406030204" pitchFamily="18" charset="0"/>
                          <a:ea typeface="Cambria Math" panose="02040503050406030204" pitchFamily="18" charset="0"/>
                        </a:rPr>
                        <m:t>ℏ</m:t>
                      </m:r>
                      <m:sSub>
                        <m:sSubPr>
                          <m:ctrlPr>
                            <a:rPr lang="en-US" altLang="ja-JP" i="1">
                              <a:solidFill>
                                <a:prstClr val="black"/>
                              </a:solidFill>
                              <a:latin typeface="Cambria Math" panose="02040503050406030204" pitchFamily="18" charset="0"/>
                              <a:ea typeface="Cambria Math" panose="02040503050406030204" pitchFamily="18" charset="0"/>
                            </a:rPr>
                          </m:ctrlPr>
                        </m:sSubPr>
                        <m:e>
                          <m:r>
                            <a:rPr lang="ja-JP" altLang="en-US" i="1">
                              <a:solidFill>
                                <a:prstClr val="black"/>
                              </a:solidFill>
                              <a:latin typeface="Cambria Math" panose="02040503050406030204" pitchFamily="18" charset="0"/>
                              <a:ea typeface="Cambria Math" panose="02040503050406030204" pitchFamily="18" charset="0"/>
                            </a:rPr>
                            <m:t>𝜔</m:t>
                          </m:r>
                        </m:e>
                        <m:sub>
                          <m:r>
                            <a:rPr lang="en-US" altLang="ja-JP" i="1">
                              <a:solidFill>
                                <a:prstClr val="black"/>
                              </a:solidFill>
                              <a:latin typeface="Cambria Math" panose="02040503050406030204" pitchFamily="18" charset="0"/>
                              <a:ea typeface="Cambria Math" panose="02040503050406030204" pitchFamily="18" charset="0"/>
                            </a:rPr>
                            <m:t>0</m:t>
                          </m:r>
                        </m:sub>
                      </m:sSub>
                    </m:oMath>
                  </m:oMathPara>
                </a14:m>
                <a:endParaRPr lang="ja-JP" altLang="en-US">
                  <a:solidFill>
                    <a:prstClr val="black"/>
                  </a:solidFill>
                </a:endParaRPr>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3433115" y="5369040"/>
                <a:ext cx="917879" cy="276999"/>
              </a:xfrm>
              <a:prstGeom prst="rect">
                <a:avLst/>
              </a:prstGeom>
              <a:blipFill>
                <a:blip r:embed="rId11"/>
                <a:stretch>
                  <a:fillRect l="-8609" t="-4444"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正方形/長方形 52"/>
              <p:cNvSpPr/>
              <p:nvPr/>
            </p:nvSpPr>
            <p:spPr>
              <a:xfrm>
                <a:off x="3405724" y="4384116"/>
                <a:ext cx="441531"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ja-JP" sz="2000" b="0" i="1" smtClean="0">
                          <a:solidFill>
                            <a:prstClr val="black"/>
                          </a:solidFill>
                          <a:latin typeface="Cambria Math" panose="02040503050406030204" pitchFamily="18" charset="0"/>
                          <a:ea typeface="Cambria Math" panose="02040503050406030204" pitchFamily="18" charset="0"/>
                        </a:rPr>
                        <m:t>𝐸</m:t>
                      </m:r>
                    </m:oMath>
                  </m:oMathPara>
                </a14:m>
                <a:endParaRPr lang="ja-JP" altLang="en-US" sz="2000">
                  <a:solidFill>
                    <a:prstClr val="black"/>
                  </a:solidFill>
                </a:endParaRPr>
              </a:p>
            </p:txBody>
          </p:sp>
        </mc:Choice>
        <mc:Fallback xmlns="">
          <p:sp>
            <p:nvSpPr>
              <p:cNvPr id="53" name="正方形/長方形 52"/>
              <p:cNvSpPr>
                <a:spLocks noRot="1" noChangeAspect="1" noMove="1" noResize="1" noEditPoints="1" noAdjustHandles="1" noChangeArrowheads="1" noChangeShapeType="1" noTextEdit="1"/>
              </p:cNvSpPr>
              <p:nvPr/>
            </p:nvSpPr>
            <p:spPr>
              <a:xfrm>
                <a:off x="3405724" y="4384116"/>
                <a:ext cx="441531" cy="40011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1069602" y="5484648"/>
                <a:ext cx="8519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𝑝h𝑜𝑛𝑜𝑛</m:t>
                      </m:r>
                    </m:oMath>
                  </m:oMathPara>
                </a14:m>
                <a:endParaRPr kumimoji="1" lang="ja-JP" altLang="en-US"/>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1069602" y="5484648"/>
                <a:ext cx="851965" cy="276999"/>
              </a:xfrm>
              <a:prstGeom prst="rect">
                <a:avLst/>
              </a:prstGeom>
              <a:blipFill>
                <a:blip r:embed="rId13"/>
                <a:stretch>
                  <a:fillRect l="-7857" t="-8889" r="-7857" b="-31111"/>
                </a:stretch>
              </a:blipFill>
            </p:spPr>
            <p:txBody>
              <a:bodyPr/>
              <a:lstStyle/>
              <a:p>
                <a:r>
                  <a:rPr lang="ja-JP" altLang="en-US">
                    <a:noFill/>
                  </a:rPr>
                  <a:t> </a:t>
                </a:r>
              </a:p>
            </p:txBody>
          </p:sp>
        </mc:Fallback>
      </mc:AlternateContent>
      <p:sp>
        <p:nvSpPr>
          <p:cNvPr id="55" name="楕円 54"/>
          <p:cNvSpPr/>
          <p:nvPr/>
        </p:nvSpPr>
        <p:spPr>
          <a:xfrm>
            <a:off x="4294900" y="6038646"/>
            <a:ext cx="188015" cy="1796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294900" y="4382562"/>
            <a:ext cx="188015" cy="179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7" name="テキスト ボックス 56"/>
              <p:cNvSpPr txBox="1"/>
              <p:nvPr/>
            </p:nvSpPr>
            <p:spPr>
              <a:xfrm>
                <a:off x="1659247" y="5951083"/>
                <a:ext cx="2205412" cy="659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𝐸𝑚𝑖𝑠</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𝜏</m:t>
                              </m:r>
                            </m:e>
                            <m:sub>
                              <m:r>
                                <a:rPr kumimoji="1" lang="en-US" altLang="ja-JP" b="0" i="1" smtClean="0">
                                  <a:latin typeface="Cambria Math" panose="02040503050406030204" pitchFamily="18" charset="0"/>
                                </a:rPr>
                                <m:t>0</m:t>
                              </m:r>
                            </m:sub>
                          </m:sSub>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1659247" y="5951083"/>
                <a:ext cx="2205412" cy="659796"/>
              </a:xfrm>
              <a:prstGeom prst="rect">
                <a:avLst/>
              </a:prstGeom>
              <a:blipFill>
                <a:blip r:embed="rId14"/>
                <a:stretch>
                  <a:fillRect/>
                </a:stretch>
              </a:blipFill>
            </p:spPr>
            <p:txBody>
              <a:bodyPr/>
              <a:lstStyle/>
              <a:p>
                <a:r>
                  <a:rPr lang="ja-JP" altLang="en-US">
                    <a:noFill/>
                  </a:rPr>
                  <a:t> </a:t>
                </a:r>
              </a:p>
            </p:txBody>
          </p:sp>
        </mc:Fallback>
      </mc:AlternateContent>
      <p:sp>
        <p:nvSpPr>
          <p:cNvPr id="60" name="正方形/長方形 59"/>
          <p:cNvSpPr/>
          <p:nvPr/>
        </p:nvSpPr>
        <p:spPr>
          <a:xfrm>
            <a:off x="224170" y="4142596"/>
            <a:ext cx="1380506" cy="369332"/>
          </a:xfrm>
          <a:prstGeom prst="rect">
            <a:avLst/>
          </a:prstGeom>
        </p:spPr>
        <p:txBody>
          <a:bodyPr wrap="none">
            <a:spAutoFit/>
          </a:bodyPr>
          <a:lstStyle/>
          <a:p>
            <a:r>
              <a:rPr lang="en-US" altLang="ja-JP" i="0" smtClean="0">
                <a:latin typeface="+mj-lt"/>
              </a:rPr>
              <a:t>[</a:t>
            </a:r>
            <a:r>
              <a:rPr lang="en-US" altLang="ja-JP" b="0" i="0" smtClean="0">
                <a:latin typeface="+mj-lt"/>
              </a:rPr>
              <a:t>Emission</a:t>
            </a:r>
            <a:r>
              <a:rPr lang="en-US" altLang="ja-JP" i="0" smtClean="0">
                <a:latin typeface="+mj-lt"/>
              </a:rPr>
              <a:t>]</a:t>
            </a:r>
            <a:endParaRPr lang="ja-JP" altLang="en-US"/>
          </a:p>
        </p:txBody>
      </p:sp>
    </p:spTree>
    <p:extLst>
      <p:ext uri="{BB962C8B-B14F-4D97-AF65-F5344CB8AC3E}">
        <p14:creationId xmlns:p14="http://schemas.microsoft.com/office/powerpoint/2010/main" val="8356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32E9671-2396-430C-9807-9452C836D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38" y="1238926"/>
            <a:ext cx="6006097" cy="2915481"/>
          </a:xfrm>
          <a:prstGeom prst="rect">
            <a:avLst/>
          </a:prstGeom>
        </p:spPr>
      </p:pic>
      <p:pic>
        <p:nvPicPr>
          <p:cNvPr id="8" name="図 7">
            <a:extLst>
              <a:ext uri="{FF2B5EF4-FFF2-40B4-BE49-F238E27FC236}">
                <a16:creationId xmlns:a16="http://schemas.microsoft.com/office/drawing/2014/main" id="{1D5D5F46-0C10-497B-8B01-51E2ECEC3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335" y="1281872"/>
            <a:ext cx="5829149" cy="2829587"/>
          </a:xfrm>
          <a:prstGeom prst="rect">
            <a:avLst/>
          </a:prstGeom>
        </p:spPr>
      </p:pic>
      <p:sp>
        <p:nvSpPr>
          <p:cNvPr id="4" name="スライド番号プレースホルダー 3"/>
          <p:cNvSpPr>
            <a:spLocks noGrp="1"/>
          </p:cNvSpPr>
          <p:nvPr>
            <p:ph type="sldNum" sz="quarter" idx="12"/>
          </p:nvPr>
        </p:nvSpPr>
        <p:spPr/>
        <p:txBody>
          <a:bodyPr/>
          <a:lstStyle/>
          <a:p>
            <a:fld id="{7150E25F-B8C9-4ED1-8626-95CB18EC23DC}" type="slidenum">
              <a:rPr kumimoji="1" lang="ja-JP" altLang="en-US" smtClean="0"/>
              <a:t>9</a:t>
            </a:fld>
            <a:endParaRPr kumimoji="1" lang="ja-JP" altLang="en-US"/>
          </a:p>
        </p:txBody>
      </p:sp>
      <p:sp>
        <p:nvSpPr>
          <p:cNvPr id="5" name="正方形/長方形 4">
            <a:extLst>
              <a:ext uri="{FF2B5EF4-FFF2-40B4-BE49-F238E27FC236}">
                <a16:creationId xmlns:a16="http://schemas.microsoft.com/office/drawing/2014/main" id="{E5FDB2C6-CC73-4C09-BA37-9683A766E164}"/>
              </a:ext>
            </a:extLst>
          </p:cNvPr>
          <p:cNvSpPr/>
          <p:nvPr/>
        </p:nvSpPr>
        <p:spPr>
          <a:xfrm>
            <a:off x="-1" y="-1"/>
            <a:ext cx="12192001" cy="1242391"/>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a:spLocks noGrp="1"/>
          </p:cNvSpPr>
          <p:nvPr>
            <p:ph type="title"/>
          </p:nvPr>
        </p:nvSpPr>
        <p:spPr>
          <a:xfrm>
            <a:off x="72887" y="0"/>
            <a:ext cx="10515600" cy="1325563"/>
          </a:xfrm>
        </p:spPr>
        <p:txBody>
          <a:bodyPr/>
          <a:lstStyle/>
          <a:p>
            <a:r>
              <a:rPr lang="en-US" altLang="ja-JP" dirty="0"/>
              <a:t>Phonon scattering : Simulation</a:t>
            </a:r>
            <a:endParaRPr kumimoji="1" lang="ja-JP" altLang="en-US" dirty="0"/>
          </a:p>
        </p:txBody>
      </p:sp>
      <p:pic>
        <p:nvPicPr>
          <p:cNvPr id="10" name="図 9">
            <a:extLst>
              <a:ext uri="{FF2B5EF4-FFF2-40B4-BE49-F238E27FC236}">
                <a16:creationId xmlns:a16="http://schemas.microsoft.com/office/drawing/2014/main" id="{70D53E3E-5CEC-43D6-B22C-8977DC0D99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1372" y="4111459"/>
            <a:ext cx="5899824" cy="2863894"/>
          </a:xfrm>
          <a:prstGeom prst="rect">
            <a:avLst/>
          </a:prstGeom>
        </p:spPr>
      </p:pic>
    </p:spTree>
    <p:extLst>
      <p:ext uri="{BB962C8B-B14F-4D97-AF65-F5344CB8AC3E}">
        <p14:creationId xmlns:p14="http://schemas.microsoft.com/office/powerpoint/2010/main" val="942057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1443</Words>
  <Application>Microsoft Office PowerPoint</Application>
  <PresentationFormat>ワイド画面</PresentationFormat>
  <Paragraphs>172</Paragraphs>
  <Slides>16</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メイリオ</vt:lpstr>
      <vt:lpstr>游ゴシック</vt:lpstr>
      <vt:lpstr>Arial</vt:lpstr>
      <vt:lpstr>Cambria Math</vt:lpstr>
      <vt:lpstr>STIX Two Text</vt:lpstr>
      <vt:lpstr>Office テーマ</vt:lpstr>
      <vt:lpstr>Preparation for  Fermi Degeneracy</vt:lpstr>
      <vt:lpstr>Background</vt:lpstr>
      <vt:lpstr>Progress</vt:lpstr>
      <vt:lpstr>Boltzmann → Fermi-Dirac</vt:lpstr>
      <vt:lpstr>Energy state</vt:lpstr>
      <vt:lpstr>Fermi-Dirac : Simulation</vt:lpstr>
      <vt:lpstr>k-space initial distribution</vt:lpstr>
      <vt:lpstr>Phonon scattering</vt:lpstr>
      <vt:lpstr>Phonon scattering : Simulation</vt:lpstr>
      <vt:lpstr>Phonon scattering : Discover</vt:lpstr>
      <vt:lpstr>electrons tend to lose energy at start-up</vt:lpstr>
      <vt:lpstr>Relation with F_x</vt:lpstr>
      <vt:lpstr>Relation with no degeneracy</vt:lpstr>
      <vt:lpstr>Preparation for Fermi degeneracy</vt:lpstr>
      <vt:lpstr>How to lead f(k)</vt:lpstr>
      <vt:lpstr>Near 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ビリビリ 中学生</dc:creator>
  <cp:lastModifiedBy>ビリビリ 中学生</cp:lastModifiedBy>
  <cp:revision>111</cp:revision>
  <dcterms:created xsi:type="dcterms:W3CDTF">2023-11-24T04:20:02Z</dcterms:created>
  <dcterms:modified xsi:type="dcterms:W3CDTF">2023-11-29T05:30:23Z</dcterms:modified>
</cp:coreProperties>
</file>