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9" r:id="rId3"/>
    <p:sldId id="266" r:id="rId4"/>
    <p:sldId id="257" r:id="rId5"/>
    <p:sldId id="258" r:id="rId6"/>
    <p:sldId id="260" r:id="rId7"/>
    <p:sldId id="261" r:id="rId8"/>
    <p:sldId id="262" r:id="rId9"/>
    <p:sldId id="263" r:id="rId10"/>
    <p:sldId id="264" r:id="rId11"/>
    <p:sldId id="265" r:id="rId12"/>
    <p:sldId id="267" r:id="rId13"/>
    <p:sldId id="270" r:id="rId14"/>
    <p:sldId id="271" r:id="rId15"/>
    <p:sldId id="272"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36"/>
    <a:srgbClr val="57B5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7363" autoAdjust="0"/>
  </p:normalViewPr>
  <p:slideViewPr>
    <p:cSldViewPr snapToGrid="0">
      <p:cViewPr>
        <p:scale>
          <a:sx n="75" d="100"/>
          <a:sy n="75" d="100"/>
        </p:scale>
        <p:origin x="1986" y="61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9E5CC-6F7F-4919-9101-B655C2E82134}" type="datetimeFigureOut">
              <a:rPr kumimoji="1" lang="ja-JP" altLang="en-US" smtClean="0"/>
              <a:t>2023/11/8</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10362-1699-4FA1-9953-8FBF04DEEBA6}" type="slidenum">
              <a:rPr kumimoji="1" lang="ja-JP" altLang="en-US" smtClean="0"/>
              <a:t>‹#›</a:t>
            </a:fld>
            <a:endParaRPr kumimoji="1" lang="ja-JP" altLang="en-US" dirty="0"/>
          </a:p>
        </p:txBody>
      </p:sp>
    </p:spTree>
    <p:extLst>
      <p:ext uri="{BB962C8B-B14F-4D97-AF65-F5344CB8AC3E}">
        <p14:creationId xmlns:p14="http://schemas.microsoft.com/office/powerpoint/2010/main" val="18623248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・量子コンピューターの実現に向けて、ヘリウム温度程度の極低温環境下で動作する集積回路の開発が重要な課題となっている</a:t>
            </a:r>
            <a:endParaRPr kumimoji="1" lang="en-US" altLang="ja-JP" dirty="0"/>
          </a:p>
          <a:p>
            <a:r>
              <a:rPr kumimoji="1" lang="ja-JP" altLang="en-US" dirty="0"/>
              <a:t>・低温化では、パウリの排他律が重要な役割を持つ。</a:t>
            </a:r>
            <a:endParaRPr kumimoji="1" lang="en-US" altLang="ja-JP" dirty="0"/>
          </a:p>
          <a:p>
            <a:r>
              <a:rPr kumimoji="1" lang="ja-JP" altLang="en-US" dirty="0"/>
              <a:t>・縮退を考慮した</a:t>
            </a:r>
            <a:r>
              <a:rPr kumimoji="1" lang="en-US" altLang="ja-JP" dirty="0"/>
              <a:t>2</a:t>
            </a:r>
            <a:r>
              <a:rPr kumimoji="1" lang="ja-JP" altLang="en-US" dirty="0"/>
              <a:t>次元電子ガスのモンテカルロプログラムを作成する。</a:t>
            </a:r>
          </a:p>
        </p:txBody>
      </p:sp>
      <p:sp>
        <p:nvSpPr>
          <p:cNvPr id="4" name="スライド番号プレースホルダー 3"/>
          <p:cNvSpPr>
            <a:spLocks noGrp="1"/>
          </p:cNvSpPr>
          <p:nvPr>
            <p:ph type="sldNum" sz="quarter" idx="5"/>
          </p:nvPr>
        </p:nvSpPr>
        <p:spPr/>
        <p:txBody>
          <a:bodyPr/>
          <a:lstStyle/>
          <a:p>
            <a:fld id="{8BA10362-1699-4FA1-9953-8FBF04DEEBA6}" type="slidenum">
              <a:rPr kumimoji="1" lang="ja-JP" altLang="en-US" smtClean="0"/>
              <a:t>3</a:t>
            </a:fld>
            <a:endParaRPr kumimoji="1" lang="ja-JP" altLang="en-US" dirty="0"/>
          </a:p>
        </p:txBody>
      </p:sp>
    </p:spTree>
    <p:extLst>
      <p:ext uri="{BB962C8B-B14F-4D97-AF65-F5344CB8AC3E}">
        <p14:creationId xmlns:p14="http://schemas.microsoft.com/office/powerpoint/2010/main" val="1306585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Ignatov</a:t>
            </a:r>
            <a:r>
              <a:rPr kumimoji="1" lang="ja-JP" altLang="en-US" dirty="0"/>
              <a:t>モデルは弾性散乱を考慮している分、波数変化が</a:t>
            </a:r>
            <a:r>
              <a:rPr kumimoji="1" lang="en-US" altLang="ja-JP" dirty="0"/>
              <a:t>Esaki</a:t>
            </a:r>
            <a:r>
              <a:rPr kumimoji="1" lang="ja-JP" altLang="en-US" dirty="0"/>
              <a:t>モデルよりも激しくなっており、ドリフト速度の理論値への漸近を比較してみると収束が悪いのが分かります。</a:t>
            </a:r>
            <a:endParaRPr kumimoji="1" lang="en-US" altLang="ja-JP" dirty="0"/>
          </a:p>
          <a:p>
            <a:r>
              <a:rPr kumimoji="1" lang="ja-JP" altLang="en-US" dirty="0"/>
              <a:t>同様の理由で、平均エネルギーのシミュレーションにおいても収束が遅くなっていると推察されます。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8BA10362-1699-4FA1-9953-8FBF04DEEBA6}" type="slidenum">
              <a:rPr kumimoji="1" lang="ja-JP" altLang="en-US" smtClean="0"/>
              <a:t>13</a:t>
            </a:fld>
            <a:endParaRPr kumimoji="1" lang="ja-JP" altLang="en-US" dirty="0"/>
          </a:p>
        </p:txBody>
      </p:sp>
    </p:spTree>
    <p:extLst>
      <p:ext uri="{BB962C8B-B14F-4D97-AF65-F5344CB8AC3E}">
        <p14:creationId xmlns:p14="http://schemas.microsoft.com/office/powerpoint/2010/main" val="338357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静電界</a:t>
            </a:r>
            <a:r>
              <a:rPr kumimoji="1" lang="en-US" altLang="ja-JP" dirty="0"/>
              <a:t>F</a:t>
            </a:r>
            <a:r>
              <a:rPr kumimoji="1" lang="ja-JP" altLang="en-US" dirty="0"/>
              <a:t>による電子のポテンシャルは</a:t>
            </a:r>
            <a:r>
              <a:rPr kumimoji="1" lang="en-US" altLang="ja-JP" dirty="0"/>
              <a:t>(1)</a:t>
            </a:r>
            <a:r>
              <a:rPr kumimoji="1" lang="ja-JP" altLang="en-US" dirty="0"/>
              <a:t>式のようになります。電子は単位時間当たりに平均してドリフト速度分変位するので、単位時間あたりに失われるポテンシャル、つまり得られるエネルギーは</a:t>
            </a:r>
            <a:r>
              <a:rPr kumimoji="1" lang="en-US" altLang="ja-JP" dirty="0"/>
              <a:t>(2)</a:t>
            </a:r>
            <a:r>
              <a:rPr kumimoji="1" lang="ja-JP" altLang="en-US" dirty="0"/>
              <a:t>式のようになります。</a:t>
            </a:r>
            <a:endParaRPr kumimoji="1" lang="en-US" altLang="ja-JP" dirty="0"/>
          </a:p>
          <a:p>
            <a:r>
              <a:rPr kumimoji="1" lang="ja-JP" altLang="en-US" dirty="0"/>
              <a:t>次に電子は非弾性散乱によって波数が</a:t>
            </a:r>
            <a:r>
              <a:rPr kumimoji="1" lang="en-US" altLang="ja-JP" dirty="0"/>
              <a:t>0</a:t>
            </a:r>
            <a:r>
              <a:rPr kumimoji="1" lang="ja-JP" altLang="en-US" dirty="0"/>
              <a:t>となり、エネルギーを失います。非弾性散乱の平均散乱時間を</a:t>
            </a:r>
            <a:r>
              <a:rPr kumimoji="1" lang="en-US" altLang="ja-JP" dirty="0" err="1"/>
              <a:t>tau_i</a:t>
            </a:r>
            <a:r>
              <a:rPr kumimoji="1" lang="ja-JP" altLang="en-US" dirty="0" err="1"/>
              <a:t>、</a:t>
            </a:r>
            <a:r>
              <a:rPr kumimoji="1" lang="ja-JP" altLang="en-US" dirty="0"/>
              <a:t>電子の持っているエネルギーを</a:t>
            </a:r>
            <a:r>
              <a:rPr kumimoji="1" lang="en-US" altLang="ja-JP" dirty="0"/>
              <a:t>E</a:t>
            </a:r>
            <a:r>
              <a:rPr kumimoji="1" lang="ja-JP" altLang="en-US" dirty="0"/>
              <a:t>とおくと、単位時間あたりに失うエネルギーは</a:t>
            </a:r>
            <a:r>
              <a:rPr kumimoji="1" lang="en-US" altLang="ja-JP" dirty="0"/>
              <a:t>(3)</a:t>
            </a:r>
            <a:r>
              <a:rPr kumimoji="1" lang="ja-JP" altLang="en-US" dirty="0"/>
              <a:t>式のようになります。</a:t>
            </a:r>
            <a:endParaRPr kumimoji="1" lang="en-US" altLang="ja-JP" dirty="0"/>
          </a:p>
          <a:p>
            <a:r>
              <a:rPr kumimoji="1" lang="ja-JP" altLang="en-US" dirty="0"/>
              <a:t>定常状態では、これらが釣り合うため、</a:t>
            </a:r>
            <a:r>
              <a:rPr kumimoji="1" lang="en-US" altLang="ja-JP" dirty="0"/>
              <a:t>(4)</a:t>
            </a:r>
            <a:r>
              <a:rPr kumimoji="1" lang="ja-JP" altLang="en-US" dirty="0"/>
              <a:t>式が成り立ちます。</a:t>
            </a:r>
          </a:p>
        </p:txBody>
      </p:sp>
      <p:sp>
        <p:nvSpPr>
          <p:cNvPr id="4" name="スライド番号プレースホルダー 3"/>
          <p:cNvSpPr>
            <a:spLocks noGrp="1"/>
          </p:cNvSpPr>
          <p:nvPr>
            <p:ph type="sldNum" sz="quarter" idx="5"/>
          </p:nvPr>
        </p:nvSpPr>
        <p:spPr/>
        <p:txBody>
          <a:bodyPr/>
          <a:lstStyle/>
          <a:p>
            <a:fld id="{8BA10362-1699-4FA1-9953-8FBF04DEEBA6}" type="slidenum">
              <a:rPr kumimoji="1" lang="ja-JP" altLang="en-US" smtClean="0"/>
              <a:t>14</a:t>
            </a:fld>
            <a:endParaRPr kumimoji="1" lang="ja-JP" altLang="en-US" dirty="0"/>
          </a:p>
        </p:txBody>
      </p:sp>
    </p:spTree>
    <p:extLst>
      <p:ext uri="{BB962C8B-B14F-4D97-AF65-F5344CB8AC3E}">
        <p14:creationId xmlns:p14="http://schemas.microsoft.com/office/powerpoint/2010/main" val="2067957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a:t>
            </a:r>
            <a:r>
              <a:rPr kumimoji="1" lang="en-US" altLang="ja-JP" dirty="0"/>
              <a:t>EMC</a:t>
            </a:r>
            <a:r>
              <a:rPr kumimoji="1" lang="ja-JP" altLang="en-US" dirty="0"/>
              <a:t>シミュレーションに、今の理論で求めた値の漸近線を追加しました。どちらのモデルでも、理論値への収束が確認できます。</a:t>
            </a:r>
          </a:p>
        </p:txBody>
      </p:sp>
      <p:sp>
        <p:nvSpPr>
          <p:cNvPr id="4" name="スライド番号プレースホルダー 3"/>
          <p:cNvSpPr>
            <a:spLocks noGrp="1"/>
          </p:cNvSpPr>
          <p:nvPr>
            <p:ph type="sldNum" sz="quarter" idx="5"/>
          </p:nvPr>
        </p:nvSpPr>
        <p:spPr/>
        <p:txBody>
          <a:bodyPr/>
          <a:lstStyle/>
          <a:p>
            <a:fld id="{8BA10362-1699-4FA1-9953-8FBF04DEEBA6}" type="slidenum">
              <a:rPr kumimoji="1" lang="ja-JP" altLang="en-US" smtClean="0"/>
              <a:t>15</a:t>
            </a:fld>
            <a:endParaRPr kumimoji="1" lang="ja-JP" altLang="en-US" dirty="0"/>
          </a:p>
        </p:txBody>
      </p:sp>
    </p:spTree>
    <p:extLst>
      <p:ext uri="{BB962C8B-B14F-4D97-AF65-F5344CB8AC3E}">
        <p14:creationId xmlns:p14="http://schemas.microsoft.com/office/powerpoint/2010/main" val="1708569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今後のプランは</a:t>
            </a:r>
            <a:r>
              <a:rPr kumimoji="1" lang="en-US" altLang="ja-JP" dirty="0"/>
              <a:t>3</a:t>
            </a:r>
            <a:r>
              <a:rPr kumimoji="1" lang="ja-JP" altLang="en-US" dirty="0"/>
              <a:t>つ考えてあります。</a:t>
            </a:r>
            <a:endParaRPr kumimoji="1" lang="en-US" altLang="ja-JP" dirty="0"/>
          </a:p>
          <a:p>
            <a:r>
              <a:rPr kumimoji="1" lang="en-US" altLang="ja-JP" dirty="0"/>
              <a:t>1</a:t>
            </a:r>
            <a:r>
              <a:rPr kumimoji="1" lang="ja-JP" altLang="en-US" dirty="0"/>
              <a:t>つ目は、今回のシミュレーションはすべて</a:t>
            </a:r>
            <a:r>
              <a:rPr kumimoji="1" lang="en-US" altLang="ja-JP" dirty="0"/>
              <a:t>T=0</a:t>
            </a:r>
            <a:r>
              <a:rPr kumimoji="1" lang="ja-JP" altLang="en-US" dirty="0"/>
              <a:t>で行ったので、</a:t>
            </a:r>
            <a:r>
              <a:rPr kumimoji="1" lang="en-US" altLang="ja-JP" dirty="0"/>
              <a:t>T</a:t>
            </a:r>
            <a:r>
              <a:rPr kumimoji="1" lang="ja-JP" altLang="en-US" dirty="0"/>
              <a:t>の値を</a:t>
            </a:r>
            <a:r>
              <a:rPr kumimoji="1" lang="en-US" altLang="ja-JP" dirty="0"/>
              <a:t>0</a:t>
            </a:r>
            <a:r>
              <a:rPr kumimoji="1" lang="ja-JP" altLang="en-US" dirty="0"/>
              <a:t>より大きくし、熱平衡分布を初期状態として実装したシミュレーションを作成します。</a:t>
            </a:r>
            <a:endParaRPr kumimoji="1" lang="en-US" altLang="ja-JP" dirty="0"/>
          </a:p>
          <a:p>
            <a:r>
              <a:rPr kumimoji="1" lang="en-US" altLang="ja-JP" dirty="0"/>
              <a:t>2</a:t>
            </a:r>
            <a:r>
              <a:rPr kumimoji="1" lang="ja-JP" altLang="en-US" dirty="0"/>
              <a:t>つ目に、今回のような単一・等方な放物線バント構造に代えて、サブバンドおよび異方性を考慮したより現実的なバンド構造を実装します。</a:t>
            </a:r>
            <a:endParaRPr kumimoji="1" lang="en-US" altLang="ja-JP" dirty="0"/>
          </a:p>
          <a:p>
            <a:r>
              <a:rPr kumimoji="1" lang="en-US" altLang="ja-JP" dirty="0"/>
              <a:t>3</a:t>
            </a:r>
            <a:r>
              <a:rPr kumimoji="1" lang="ja-JP" altLang="en-US" dirty="0"/>
              <a:t>つ目に、本来の目的である極低温での動作を実現するため、縮退を考慮した一粒子モンテカルロ法を実装します。</a:t>
            </a:r>
            <a:endParaRPr kumimoji="1" lang="en-US" altLang="ja-JP" dirty="0"/>
          </a:p>
        </p:txBody>
      </p:sp>
      <p:sp>
        <p:nvSpPr>
          <p:cNvPr id="4" name="スライド番号プレースホルダー 3"/>
          <p:cNvSpPr>
            <a:spLocks noGrp="1"/>
          </p:cNvSpPr>
          <p:nvPr>
            <p:ph type="sldNum" sz="quarter" idx="5"/>
          </p:nvPr>
        </p:nvSpPr>
        <p:spPr/>
        <p:txBody>
          <a:bodyPr/>
          <a:lstStyle/>
          <a:p>
            <a:fld id="{8BA10362-1699-4FA1-9953-8FBF04DEEBA6}" type="slidenum">
              <a:rPr kumimoji="1" lang="ja-JP" altLang="en-US" smtClean="0"/>
              <a:t>16</a:t>
            </a:fld>
            <a:endParaRPr kumimoji="1" lang="ja-JP" altLang="en-US" dirty="0"/>
          </a:p>
        </p:txBody>
      </p:sp>
    </p:spTree>
    <p:extLst>
      <p:ext uri="{BB962C8B-B14F-4D97-AF65-F5344CB8AC3E}">
        <p14:creationId xmlns:p14="http://schemas.microsoft.com/office/powerpoint/2010/main" val="196893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・単一電子を扱う最も初歩的なモンテカルロ法として、江崎モデルおよび同位相集合法を実装した</a:t>
            </a:r>
            <a:endParaRPr kumimoji="1" lang="en-US" altLang="ja-JP" dirty="0"/>
          </a:p>
          <a:p>
            <a:r>
              <a:rPr kumimoji="1" lang="ja-JP" altLang="en-US" dirty="0"/>
              <a:t>・複数の散乱過程を扱うモデルとして</a:t>
            </a:r>
            <a:r>
              <a:rPr kumimoji="1" lang="en-US" altLang="ja-JP" dirty="0"/>
              <a:t>Ignatov</a:t>
            </a:r>
            <a:r>
              <a:rPr kumimoji="1" lang="ja-JP" altLang="en-US" dirty="0"/>
              <a:t>モデルを実装した</a:t>
            </a:r>
            <a:endParaRPr kumimoji="1" lang="en-US" altLang="ja-JP" dirty="0"/>
          </a:p>
          <a:p>
            <a:r>
              <a:rPr kumimoji="1" lang="ja-JP" altLang="en-US" dirty="0"/>
              <a:t>・複数電子の時間応答を扱うモデルとしてアンサンブルモンテカルロ法を実装した</a:t>
            </a:r>
          </a:p>
        </p:txBody>
      </p:sp>
      <p:sp>
        <p:nvSpPr>
          <p:cNvPr id="4" name="スライド番号プレースホルダー 3"/>
          <p:cNvSpPr>
            <a:spLocks noGrp="1"/>
          </p:cNvSpPr>
          <p:nvPr>
            <p:ph type="sldNum" sz="quarter" idx="5"/>
          </p:nvPr>
        </p:nvSpPr>
        <p:spPr/>
        <p:txBody>
          <a:bodyPr/>
          <a:lstStyle/>
          <a:p>
            <a:fld id="{8BA10362-1699-4FA1-9953-8FBF04DEEBA6}" type="slidenum">
              <a:rPr kumimoji="1" lang="ja-JP" altLang="en-US" smtClean="0"/>
              <a:t>4</a:t>
            </a:fld>
            <a:endParaRPr kumimoji="1" lang="ja-JP" altLang="en-US" dirty="0"/>
          </a:p>
        </p:txBody>
      </p:sp>
    </p:spTree>
    <p:extLst>
      <p:ext uri="{BB962C8B-B14F-4D97-AF65-F5344CB8AC3E}">
        <p14:creationId xmlns:p14="http://schemas.microsoft.com/office/powerpoint/2010/main" val="347312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・江崎モデルは、電子が散乱すると波数が</a:t>
            </a:r>
            <a:r>
              <a:rPr kumimoji="1" lang="en-US" altLang="ja-JP" dirty="0"/>
              <a:t>0</a:t>
            </a:r>
            <a:r>
              <a:rPr kumimoji="1" lang="ja-JP" altLang="en-US" dirty="0"/>
              <a:t>になるというシンプルなモデル</a:t>
            </a:r>
            <a:endParaRPr kumimoji="1" lang="en-US" altLang="ja-JP" dirty="0"/>
          </a:p>
          <a:p>
            <a:r>
              <a:rPr kumimoji="1" lang="ja-JP" altLang="en-US" dirty="0"/>
              <a:t>・自由走行の時間は平均の散乱間隔</a:t>
            </a:r>
            <a:r>
              <a:rPr kumimoji="1" lang="en-US" altLang="ja-JP" dirty="0"/>
              <a:t>tau0</a:t>
            </a:r>
            <a:r>
              <a:rPr kumimoji="1" lang="ja-JP" altLang="en-US" dirty="0"/>
              <a:t>に乱数をかけて決定される。</a:t>
            </a:r>
            <a:endParaRPr kumimoji="1" lang="en-US" altLang="ja-JP" dirty="0"/>
          </a:p>
          <a:p>
            <a:r>
              <a:rPr kumimoji="1" lang="ja-JP" altLang="en-US" dirty="0"/>
              <a:t>・各散乱回数に対する単一電子のドリフト速度を計算する。</a:t>
            </a:r>
            <a:endParaRPr kumimoji="1" lang="en-US" altLang="ja-JP" dirty="0"/>
          </a:p>
          <a:p>
            <a:r>
              <a:rPr kumimoji="1" lang="ja-JP" altLang="en-US" dirty="0"/>
              <a:t>・散乱前後のエネルギー変化量の総和を考えることでドリフト速度を求めることができる。</a:t>
            </a:r>
          </a:p>
        </p:txBody>
      </p:sp>
      <p:sp>
        <p:nvSpPr>
          <p:cNvPr id="4" name="スライド番号プレースホルダー 3"/>
          <p:cNvSpPr>
            <a:spLocks noGrp="1"/>
          </p:cNvSpPr>
          <p:nvPr>
            <p:ph type="sldNum" sz="quarter" idx="5"/>
          </p:nvPr>
        </p:nvSpPr>
        <p:spPr/>
        <p:txBody>
          <a:bodyPr/>
          <a:lstStyle/>
          <a:p>
            <a:fld id="{8BA10362-1699-4FA1-9953-8FBF04DEEBA6}" type="slidenum">
              <a:rPr kumimoji="1" lang="ja-JP" altLang="en-US" smtClean="0"/>
              <a:t>5</a:t>
            </a:fld>
            <a:endParaRPr kumimoji="1" lang="ja-JP" altLang="en-US" dirty="0"/>
          </a:p>
        </p:txBody>
      </p:sp>
    </p:spTree>
    <p:extLst>
      <p:ext uri="{BB962C8B-B14F-4D97-AF65-F5344CB8AC3E}">
        <p14:creationId xmlns:p14="http://schemas.microsoft.com/office/powerpoint/2010/main" val="1220544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・漸近線は電界印加から十分に時間が経過した場合のドリフト速度</a:t>
            </a:r>
            <a:endParaRPr kumimoji="1" lang="en-US" altLang="ja-JP" dirty="0"/>
          </a:p>
          <a:p>
            <a:r>
              <a:rPr kumimoji="1" lang="ja-JP" altLang="en-US" dirty="0"/>
              <a:t>・右図は十分に時間が経過した場合のドリフト速度に対する相対誤差を表している。これによると、相対誤差は散乱回数のおおよそ</a:t>
            </a:r>
            <a:r>
              <a:rPr kumimoji="1" lang="en-US" altLang="ja-JP" dirty="0"/>
              <a:t>-1/2</a:t>
            </a:r>
            <a:r>
              <a:rPr kumimoji="1" lang="ja-JP" altLang="en-US" dirty="0"/>
              <a:t>乗に比例していることが見て取れる</a:t>
            </a:r>
            <a:r>
              <a:rPr kumimoji="1" lang="en-US" altLang="ja-JP" dirty="0"/>
              <a:t>(</a:t>
            </a:r>
            <a:r>
              <a:rPr kumimoji="1" lang="ja-JP" altLang="en-US" dirty="0"/>
              <a:t>両軸が対数であることに注意</a:t>
            </a:r>
            <a:r>
              <a:rPr kumimoji="1" lang="en-US" altLang="ja-JP" dirty="0"/>
              <a:t>)</a:t>
            </a:r>
            <a:r>
              <a:rPr kumimoji="1" lang="ja-JP" altLang="en-US" dirty="0" err="1"/>
              <a:t>。</a:t>
            </a:r>
            <a:endParaRPr kumimoji="1" lang="en-US" altLang="ja-JP" dirty="0"/>
          </a:p>
          <a:p>
            <a:r>
              <a:rPr kumimoji="1" lang="ja-JP" altLang="en-US" dirty="0"/>
              <a:t>測定値の誤差は測定回数</a:t>
            </a:r>
            <a:r>
              <a:rPr kumimoji="1" lang="en-US" altLang="ja-JP" dirty="0"/>
              <a:t>(</a:t>
            </a:r>
            <a:r>
              <a:rPr kumimoji="1" lang="ja-JP" altLang="en-US" dirty="0"/>
              <a:t>今回の場合は散乱回数</a:t>
            </a:r>
            <a:r>
              <a:rPr kumimoji="1" lang="en-US" altLang="ja-JP" dirty="0"/>
              <a:t>)</a:t>
            </a:r>
            <a:r>
              <a:rPr kumimoji="1" lang="ja-JP" altLang="en-US" dirty="0"/>
              <a:t>の</a:t>
            </a:r>
            <a:r>
              <a:rPr kumimoji="1" lang="en-US" altLang="ja-JP" dirty="0"/>
              <a:t>-1/2</a:t>
            </a:r>
            <a:r>
              <a:rPr kumimoji="1" lang="ja-JP" altLang="en-US" dirty="0"/>
              <a:t>乗に比例するという統計的性質と一致している。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BA10362-1699-4FA1-9953-8FBF04DEEBA6}" type="slidenum">
              <a:rPr kumimoji="1" lang="ja-JP" altLang="en-US" smtClean="0"/>
              <a:t>6</a:t>
            </a:fld>
            <a:endParaRPr kumimoji="1" lang="ja-JP" altLang="en-US" dirty="0"/>
          </a:p>
        </p:txBody>
      </p:sp>
    </p:spTree>
    <p:extLst>
      <p:ext uri="{BB962C8B-B14F-4D97-AF65-F5344CB8AC3E}">
        <p14:creationId xmlns:p14="http://schemas.microsoft.com/office/powerpoint/2010/main" val="1093820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・同位相集合法は、散乱確率がエネルギーに依存しない場合、定常状態において、ある時刻の電子状態分布は散乱直前の分布に等しいことを用いる手法。</a:t>
            </a:r>
            <a:endParaRPr kumimoji="1" lang="en-US" altLang="ja-JP" dirty="0"/>
          </a:p>
          <a:p>
            <a:r>
              <a:rPr kumimoji="1" lang="ja-JP" altLang="en-US" dirty="0"/>
              <a:t>・エネルギー変化を用いる江崎モデルとおおよそ収束スピードが一致。</a:t>
            </a:r>
          </a:p>
        </p:txBody>
      </p:sp>
      <p:sp>
        <p:nvSpPr>
          <p:cNvPr id="4" name="スライド番号プレースホルダー 3"/>
          <p:cNvSpPr>
            <a:spLocks noGrp="1"/>
          </p:cNvSpPr>
          <p:nvPr>
            <p:ph type="sldNum" sz="quarter" idx="5"/>
          </p:nvPr>
        </p:nvSpPr>
        <p:spPr/>
        <p:txBody>
          <a:bodyPr/>
          <a:lstStyle/>
          <a:p>
            <a:fld id="{8BA10362-1699-4FA1-9953-8FBF04DEEBA6}" type="slidenum">
              <a:rPr kumimoji="1" lang="ja-JP" altLang="en-US" smtClean="0"/>
              <a:t>8</a:t>
            </a:fld>
            <a:endParaRPr kumimoji="1" lang="ja-JP" altLang="en-US" dirty="0"/>
          </a:p>
        </p:txBody>
      </p:sp>
    </p:spTree>
    <p:extLst>
      <p:ext uri="{BB962C8B-B14F-4D97-AF65-F5344CB8AC3E}">
        <p14:creationId xmlns:p14="http://schemas.microsoft.com/office/powerpoint/2010/main" val="2465044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Ignatov</a:t>
            </a:r>
            <a:r>
              <a:rPr kumimoji="1" lang="ja-JP" altLang="en-US" dirty="0"/>
              <a:t>モデルは、弾性散乱も考慮される。弾性散乱を、波数が同じになる前方散乱と波数の符号が逆転する後方散乱の</a:t>
            </a:r>
            <a:r>
              <a:rPr kumimoji="1" lang="en-US" altLang="ja-JP" dirty="0"/>
              <a:t>2</a:t>
            </a:r>
            <a:r>
              <a:rPr kumimoji="1" lang="ja-JP" altLang="en-US" dirty="0"/>
              <a:t>種類に分けて考える。前方散乱と後方散乱は等確率で発生するとします。</a:t>
            </a:r>
          </a:p>
        </p:txBody>
      </p:sp>
      <p:sp>
        <p:nvSpPr>
          <p:cNvPr id="4" name="スライド番号プレースホルダー 3"/>
          <p:cNvSpPr>
            <a:spLocks noGrp="1"/>
          </p:cNvSpPr>
          <p:nvPr>
            <p:ph type="sldNum" sz="quarter" idx="5"/>
          </p:nvPr>
        </p:nvSpPr>
        <p:spPr/>
        <p:txBody>
          <a:bodyPr/>
          <a:lstStyle/>
          <a:p>
            <a:fld id="{8BA10362-1699-4FA1-9953-8FBF04DEEBA6}" type="slidenum">
              <a:rPr kumimoji="1" lang="ja-JP" altLang="en-US" smtClean="0"/>
              <a:t>9</a:t>
            </a:fld>
            <a:endParaRPr kumimoji="1" lang="ja-JP" altLang="en-US" dirty="0"/>
          </a:p>
        </p:txBody>
      </p:sp>
    </p:spTree>
    <p:extLst>
      <p:ext uri="{BB962C8B-B14F-4D97-AF65-F5344CB8AC3E}">
        <p14:creationId xmlns:p14="http://schemas.microsoft.com/office/powerpoint/2010/main" val="238161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BA10362-1699-4FA1-9953-8FBF04DEEBA6}" type="slidenum">
              <a:rPr kumimoji="1" lang="ja-JP" altLang="en-US" smtClean="0"/>
              <a:t>10</a:t>
            </a:fld>
            <a:endParaRPr kumimoji="1" lang="ja-JP" altLang="en-US" dirty="0"/>
          </a:p>
        </p:txBody>
      </p:sp>
    </p:spTree>
    <p:extLst>
      <p:ext uri="{BB962C8B-B14F-4D97-AF65-F5344CB8AC3E}">
        <p14:creationId xmlns:p14="http://schemas.microsoft.com/office/powerpoint/2010/main" val="375325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・アンサンブルモンテカルロ法は複数の電子を同時に計算する手法です。シミュレーション時間を</a:t>
            </a:r>
            <a:r>
              <a:rPr kumimoji="1" lang="en-US" altLang="ja-JP" dirty="0" err="1"/>
              <a:t>delta_t</a:t>
            </a:r>
            <a:r>
              <a:rPr kumimoji="1" lang="ja-JP" altLang="en-US" dirty="0"/>
              <a:t>ごとの間隔で区切り、各時間ごとに、各電子に対して散乱するかどうかの判定を行います。</a:t>
            </a:r>
            <a:endParaRPr kumimoji="1" lang="en-US" altLang="ja-JP" dirty="0"/>
          </a:p>
          <a:p>
            <a:r>
              <a:rPr kumimoji="1" lang="ja-JP" altLang="en-US" dirty="0"/>
              <a:t>・各電子の波数の初期状態は、本来は熱平衡分布を用いて決定しておく必要がありますが、今回は</a:t>
            </a:r>
            <a:r>
              <a:rPr kumimoji="1" lang="en-US" altLang="ja-JP" dirty="0"/>
              <a:t>T=0</a:t>
            </a:r>
            <a:r>
              <a:rPr kumimoji="1" lang="ja-JP" altLang="en-US" dirty="0"/>
              <a:t>として行ったため、波数の初期状態は</a:t>
            </a:r>
            <a:r>
              <a:rPr kumimoji="1" lang="en-US" altLang="ja-JP" dirty="0"/>
              <a:t>0</a:t>
            </a:r>
            <a:r>
              <a:rPr kumimoji="1" lang="ja-JP" altLang="en-US" dirty="0"/>
              <a:t>です。</a:t>
            </a:r>
          </a:p>
        </p:txBody>
      </p:sp>
      <p:sp>
        <p:nvSpPr>
          <p:cNvPr id="4" name="スライド番号プレースホルダー 3"/>
          <p:cNvSpPr>
            <a:spLocks noGrp="1"/>
          </p:cNvSpPr>
          <p:nvPr>
            <p:ph type="sldNum" sz="quarter" idx="5"/>
          </p:nvPr>
        </p:nvSpPr>
        <p:spPr/>
        <p:txBody>
          <a:bodyPr/>
          <a:lstStyle/>
          <a:p>
            <a:fld id="{8BA10362-1699-4FA1-9953-8FBF04DEEBA6}" type="slidenum">
              <a:rPr kumimoji="1" lang="ja-JP" altLang="en-US" smtClean="0"/>
              <a:t>11</a:t>
            </a:fld>
            <a:endParaRPr kumimoji="1" lang="ja-JP" altLang="en-US" dirty="0"/>
          </a:p>
        </p:txBody>
      </p:sp>
    </p:spTree>
    <p:extLst>
      <p:ext uri="{BB962C8B-B14F-4D97-AF65-F5344CB8AC3E}">
        <p14:creationId xmlns:p14="http://schemas.microsoft.com/office/powerpoint/2010/main" val="999886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BA10362-1699-4FA1-9953-8FBF04DEEBA6}" type="slidenum">
              <a:rPr kumimoji="1" lang="ja-JP" altLang="en-US" smtClean="0"/>
              <a:t>12</a:t>
            </a:fld>
            <a:endParaRPr kumimoji="1" lang="ja-JP" altLang="en-US" dirty="0"/>
          </a:p>
        </p:txBody>
      </p:sp>
    </p:spTree>
    <p:extLst>
      <p:ext uri="{BB962C8B-B14F-4D97-AF65-F5344CB8AC3E}">
        <p14:creationId xmlns:p14="http://schemas.microsoft.com/office/powerpoint/2010/main" val="3819594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BB1194E-1E5F-4743-BF76-24A17D2B889A}" type="datetime1">
              <a:rPr kumimoji="1" lang="ja-JP" altLang="en-US" smtClean="0"/>
              <a:t>2023/11/8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fld id="{4A58A99C-8CE8-4251-83DE-328E22E98C10}" type="slidenum">
              <a:rPr kumimoji="1" lang="ja-JP" altLang="en-US" smtClean="0"/>
              <a:pPr/>
              <a:t>‹#›</a:t>
            </a:fld>
            <a:endParaRPr kumimoji="1" lang="ja-JP" altLang="en-US" dirty="0"/>
          </a:p>
        </p:txBody>
      </p:sp>
    </p:spTree>
    <p:extLst>
      <p:ext uri="{BB962C8B-B14F-4D97-AF65-F5344CB8AC3E}">
        <p14:creationId xmlns:p14="http://schemas.microsoft.com/office/powerpoint/2010/main" val="998667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3A5B5EA-F850-4F06-B61B-9879EDD0ED0A}" type="datetime1">
              <a:rPr kumimoji="1" lang="ja-JP" altLang="en-US" smtClean="0"/>
              <a:t>2023/11/8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4A58A99C-8CE8-4251-83DE-328E22E98C10}" type="slidenum">
              <a:rPr kumimoji="1" lang="ja-JP" altLang="en-US" smtClean="0"/>
              <a:t>‹#›</a:t>
            </a:fld>
            <a:endParaRPr kumimoji="1" lang="ja-JP" altLang="en-US" dirty="0"/>
          </a:p>
        </p:txBody>
      </p:sp>
    </p:spTree>
    <p:extLst>
      <p:ext uri="{BB962C8B-B14F-4D97-AF65-F5344CB8AC3E}">
        <p14:creationId xmlns:p14="http://schemas.microsoft.com/office/powerpoint/2010/main" val="321106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59EF209-FFB0-4C15-B7FD-E161FA993DD3}" type="datetime1">
              <a:rPr kumimoji="1" lang="ja-JP" altLang="en-US" smtClean="0"/>
              <a:t>2023/11/8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4A58A99C-8CE8-4251-83DE-328E22E98C10}" type="slidenum">
              <a:rPr kumimoji="1" lang="ja-JP" altLang="en-US" smtClean="0"/>
              <a:t>‹#›</a:t>
            </a:fld>
            <a:endParaRPr kumimoji="1" lang="ja-JP" altLang="en-US" dirty="0"/>
          </a:p>
        </p:txBody>
      </p:sp>
    </p:spTree>
    <p:extLst>
      <p:ext uri="{BB962C8B-B14F-4D97-AF65-F5344CB8AC3E}">
        <p14:creationId xmlns:p14="http://schemas.microsoft.com/office/powerpoint/2010/main" val="375369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5C6E22-62DC-4AE4-AB3E-A7FADFF2BBC2}" type="datetime1">
              <a:rPr kumimoji="1" lang="ja-JP" altLang="en-US" smtClean="0"/>
              <a:t>2023/11/8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4A58A99C-8CE8-4251-83DE-328E22E98C10}" type="slidenum">
              <a:rPr kumimoji="1" lang="ja-JP" altLang="en-US" smtClean="0"/>
              <a:t>‹#›</a:t>
            </a:fld>
            <a:endParaRPr kumimoji="1" lang="ja-JP" altLang="en-US" dirty="0"/>
          </a:p>
        </p:txBody>
      </p:sp>
    </p:spTree>
    <p:extLst>
      <p:ext uri="{BB962C8B-B14F-4D97-AF65-F5344CB8AC3E}">
        <p14:creationId xmlns:p14="http://schemas.microsoft.com/office/powerpoint/2010/main" val="855926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647514F-A0D6-4C92-BBDD-E5CD4BED4C25}" type="datetime1">
              <a:rPr kumimoji="1" lang="ja-JP" altLang="en-US" smtClean="0"/>
              <a:t>2023/11/8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4A58A99C-8CE8-4251-83DE-328E22E98C10}" type="slidenum">
              <a:rPr kumimoji="1" lang="ja-JP" altLang="en-US" smtClean="0"/>
              <a:t>‹#›</a:t>
            </a:fld>
            <a:endParaRPr kumimoji="1" lang="ja-JP" altLang="en-US" dirty="0"/>
          </a:p>
        </p:txBody>
      </p:sp>
    </p:spTree>
    <p:extLst>
      <p:ext uri="{BB962C8B-B14F-4D97-AF65-F5344CB8AC3E}">
        <p14:creationId xmlns:p14="http://schemas.microsoft.com/office/powerpoint/2010/main" val="385500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464385F-DD4A-4F4A-BED1-8D1714A4955D}" type="datetime1">
              <a:rPr kumimoji="1" lang="ja-JP" altLang="en-US" smtClean="0"/>
              <a:t>2023/11/8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4A58A99C-8CE8-4251-83DE-328E22E98C10}" type="slidenum">
              <a:rPr kumimoji="1" lang="ja-JP" altLang="en-US" smtClean="0"/>
              <a:t>‹#›</a:t>
            </a:fld>
            <a:endParaRPr kumimoji="1" lang="ja-JP" altLang="en-US" dirty="0"/>
          </a:p>
        </p:txBody>
      </p:sp>
    </p:spTree>
    <p:extLst>
      <p:ext uri="{BB962C8B-B14F-4D97-AF65-F5344CB8AC3E}">
        <p14:creationId xmlns:p14="http://schemas.microsoft.com/office/powerpoint/2010/main" val="344980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2CEEF916-533D-4AEE-8981-71D82C85B335}" type="datetime1">
              <a:rPr kumimoji="1" lang="ja-JP" altLang="en-US" smtClean="0"/>
              <a:t>2023/11/8</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4A58A99C-8CE8-4251-83DE-328E22E98C10}" type="slidenum">
              <a:rPr kumimoji="1" lang="ja-JP" altLang="en-US" smtClean="0"/>
              <a:t>‹#›</a:t>
            </a:fld>
            <a:endParaRPr kumimoji="1" lang="ja-JP" altLang="en-US"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982445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4C44DF-72AA-4AA4-AD02-27486300BC18}" type="datetime1">
              <a:rPr kumimoji="1" lang="ja-JP" altLang="en-US" smtClean="0"/>
              <a:t>2023/11/8</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4A58A99C-8CE8-4251-83DE-328E22E98C10}" type="slidenum">
              <a:rPr kumimoji="1" lang="ja-JP" altLang="en-US" smtClean="0"/>
              <a:t>‹#›</a:t>
            </a:fld>
            <a:endParaRPr kumimoji="1" lang="ja-JP" altLang="en-US"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208307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E16CE-DC10-436F-BC3A-07642C08E3D3}" type="datetime1">
              <a:rPr kumimoji="1" lang="ja-JP" altLang="en-US" smtClean="0"/>
              <a:t>2023/11/8</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4A58A99C-8CE8-4251-83DE-328E22E98C10}" type="slidenum">
              <a:rPr kumimoji="1" lang="ja-JP" altLang="en-US" smtClean="0"/>
              <a:t>‹#›</a:t>
            </a:fld>
            <a:endParaRPr kumimoji="1" lang="ja-JP" altLang="en-US" dirty="0"/>
          </a:p>
        </p:txBody>
      </p:sp>
    </p:spTree>
    <p:extLst>
      <p:ext uri="{BB962C8B-B14F-4D97-AF65-F5344CB8AC3E}">
        <p14:creationId xmlns:p14="http://schemas.microsoft.com/office/powerpoint/2010/main" val="423752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4D30508-86C3-4F08-95E8-73013ED4A3EB}" type="datetime1">
              <a:rPr kumimoji="1" lang="ja-JP" altLang="en-US" smtClean="0"/>
              <a:t>2023/11/8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4A58A99C-8CE8-4251-83DE-328E22E98C10}" type="slidenum">
              <a:rPr kumimoji="1" lang="ja-JP" altLang="en-US" smtClean="0"/>
              <a:t>‹#›</a:t>
            </a:fld>
            <a:endParaRPr kumimoji="1" lang="ja-JP" altLang="en-US" dirty="0"/>
          </a:p>
        </p:txBody>
      </p:sp>
    </p:spTree>
    <p:extLst>
      <p:ext uri="{BB962C8B-B14F-4D97-AF65-F5344CB8AC3E}">
        <p14:creationId xmlns:p14="http://schemas.microsoft.com/office/powerpoint/2010/main" val="3165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E1D143D-43A6-4302-B70F-37F9CFD39245}" type="datetime1">
              <a:rPr kumimoji="1" lang="ja-JP" altLang="en-US" smtClean="0"/>
              <a:t>2023/11/8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4A58A99C-8CE8-4251-83DE-328E22E98C10}" type="slidenum">
              <a:rPr kumimoji="1" lang="ja-JP" altLang="en-US" smtClean="0"/>
              <a:t>‹#›</a:t>
            </a:fld>
            <a:endParaRPr kumimoji="1" lang="ja-JP" altLang="en-US" dirty="0"/>
          </a:p>
        </p:txBody>
      </p:sp>
    </p:spTree>
    <p:extLst>
      <p:ext uri="{BB962C8B-B14F-4D97-AF65-F5344CB8AC3E}">
        <p14:creationId xmlns:p14="http://schemas.microsoft.com/office/powerpoint/2010/main" val="920986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C6C0AF0-AC9D-49AC-AB36-9844EDD3C7A7}" type="datetime1">
              <a:rPr kumimoji="1" lang="ja-JP" altLang="en-US" smtClean="0"/>
              <a:t>2023/11/8</a:t>
            </a:fld>
            <a:endParaRPr kumimoji="1" lang="ja-JP"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A58A99C-8CE8-4251-83DE-328E22E98C10}" type="slidenum">
              <a:rPr kumimoji="1" lang="ja-JP" altLang="en-US" smtClean="0"/>
              <a:t>‹#›</a:t>
            </a:fld>
            <a:endParaRPr kumimoji="1" lang="ja-JP" altLang="en-US" dirty="0"/>
          </a:p>
        </p:txBody>
      </p:sp>
    </p:spTree>
    <p:extLst>
      <p:ext uri="{BB962C8B-B14F-4D97-AF65-F5344CB8AC3E}">
        <p14:creationId xmlns:p14="http://schemas.microsoft.com/office/powerpoint/2010/main" val="3359265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29.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3.png"/><Relationship Id="rId4" Type="http://schemas.openxmlformats.org/officeDocument/2006/relationships/image" Target="../media/image31.sv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4.png"/><Relationship Id="rId7"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38.png"/><Relationship Id="rId5" Type="http://schemas.openxmlformats.org/officeDocument/2006/relationships/image" Target="../media/image340.png"/><Relationship Id="rId10"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42.png"/><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30.png"/><Relationship Id="rId11" Type="http://schemas.openxmlformats.org/officeDocument/2006/relationships/image" Target="../media/image45.png"/><Relationship Id="rId5" Type="http://schemas.openxmlformats.org/officeDocument/2006/relationships/image" Target="../media/image36.png"/><Relationship Id="rId10"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sv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9.png"/><Relationship Id="rId4" Type="http://schemas.openxmlformats.org/officeDocument/2006/relationships/image" Target="../media/image180.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AE5FA-C23B-431C-A9E4-CC22625AA55F}"/>
              </a:ext>
            </a:extLst>
          </p:cNvPr>
          <p:cNvSpPr>
            <a:spLocks noGrp="1"/>
          </p:cNvSpPr>
          <p:nvPr>
            <p:ph type="ctrTitle"/>
          </p:nvPr>
        </p:nvSpPr>
        <p:spPr>
          <a:xfrm>
            <a:off x="1133382" y="2386135"/>
            <a:ext cx="9144000" cy="1655763"/>
          </a:xfrm>
        </p:spPr>
        <p:txBody>
          <a:bodyPr>
            <a:normAutofit/>
          </a:bodyPr>
          <a:lstStyle/>
          <a:p>
            <a:r>
              <a:rPr kumimoji="1" lang="en-US" altLang="ja-JP" sz="4800" dirty="0">
                <a:latin typeface="Cascadia Code" panose="020B0609020000020004" pitchFamily="49" charset="0"/>
                <a:ea typeface="Cascadia Code" panose="020B0609020000020004" pitchFamily="49" charset="0"/>
                <a:cs typeface="Cascadia Code" panose="020B0609020000020004" pitchFamily="49" charset="0"/>
              </a:rPr>
              <a:t>Basics of</a:t>
            </a:r>
            <a:br>
              <a:rPr kumimoji="1" lang="en-US" altLang="ja-JP" sz="4800" dirty="0">
                <a:latin typeface="Cascadia Code" panose="020B0609020000020004" pitchFamily="49" charset="0"/>
                <a:ea typeface="Cascadia Code" panose="020B0609020000020004" pitchFamily="49" charset="0"/>
                <a:cs typeface="Cascadia Code" panose="020B0609020000020004" pitchFamily="49" charset="0"/>
              </a:rPr>
            </a:br>
            <a:r>
              <a:rPr kumimoji="1" lang="en-US" altLang="ja-JP" sz="4800" dirty="0">
                <a:latin typeface="Cascadia Code" panose="020B0609020000020004" pitchFamily="49" charset="0"/>
                <a:ea typeface="Cascadia Code" panose="020B0609020000020004" pitchFamily="49" charset="0"/>
                <a:cs typeface="Cascadia Code" panose="020B0609020000020004" pitchFamily="49" charset="0"/>
              </a:rPr>
              <a:t>Monte Carlo Simulation</a:t>
            </a:r>
            <a:endParaRPr kumimoji="1" lang="ja-JP" altLang="en-US" sz="4800" dirty="0">
              <a:latin typeface="Cascadia Code" panose="020B0609020000020004" pitchFamily="49" charset="0"/>
              <a:cs typeface="Cascadia Code" panose="020B0609020000020004" pitchFamily="49" charset="0"/>
            </a:endParaRPr>
          </a:p>
        </p:txBody>
      </p:sp>
      <p:sp>
        <p:nvSpPr>
          <p:cNvPr id="3" name="字幕 2">
            <a:extLst>
              <a:ext uri="{FF2B5EF4-FFF2-40B4-BE49-F238E27FC236}">
                <a16:creationId xmlns:a16="http://schemas.microsoft.com/office/drawing/2014/main" id="{95169708-AFC9-4C19-963C-12238B6CC1BE}"/>
              </a:ext>
            </a:extLst>
          </p:cNvPr>
          <p:cNvSpPr>
            <a:spLocks noGrp="1"/>
          </p:cNvSpPr>
          <p:nvPr>
            <p:ph type="subTitle" idx="1"/>
          </p:nvPr>
        </p:nvSpPr>
        <p:spPr>
          <a:xfrm>
            <a:off x="1284879" y="4757108"/>
            <a:ext cx="9144000" cy="1655762"/>
          </a:xfrm>
        </p:spPr>
        <p:txBody>
          <a:bodyPr>
            <a:normAutofit/>
          </a:bodyPr>
          <a:lstStyle/>
          <a:p>
            <a:r>
              <a:rPr kumimoji="1" lang="en-US" altLang="ja-JP" sz="2800" dirty="0">
                <a:latin typeface="Cascadia Code" panose="020B0609020000020004" pitchFamily="49" charset="0"/>
                <a:ea typeface="Cascadia Code" panose="020B0609020000020004" pitchFamily="49" charset="0"/>
                <a:cs typeface="Cascadia Code" panose="020B0609020000020004" pitchFamily="49" charset="0"/>
              </a:rPr>
              <a:t>2023/11/08</a:t>
            </a:r>
          </a:p>
          <a:p>
            <a:r>
              <a:rPr lang="en-US" altLang="ja-JP" sz="2800" dirty="0">
                <a:latin typeface="Cascadia Code" panose="020B0609020000020004" pitchFamily="49" charset="0"/>
                <a:ea typeface="Cascadia Code" panose="020B0609020000020004" pitchFamily="49" charset="0"/>
                <a:cs typeface="Cascadia Code" panose="020B0609020000020004" pitchFamily="49" charset="0"/>
              </a:rPr>
              <a:t>B4 Keito Kubo</a:t>
            </a:r>
            <a:endParaRPr kumimoji="1" lang="ja-JP" altLang="en-US" sz="2800" dirty="0">
              <a:latin typeface="Cascadia Code" panose="020B0609020000020004" pitchFamily="49" charset="0"/>
              <a:cs typeface="Cascadia Code" panose="020B0609020000020004" pitchFamily="49" charset="0"/>
            </a:endParaRPr>
          </a:p>
        </p:txBody>
      </p:sp>
      <p:sp>
        <p:nvSpPr>
          <p:cNvPr id="4" name="テキスト ボックス 3">
            <a:extLst>
              <a:ext uri="{FF2B5EF4-FFF2-40B4-BE49-F238E27FC236}">
                <a16:creationId xmlns:a16="http://schemas.microsoft.com/office/drawing/2014/main" id="{AAE3A6D3-00D0-4691-8C81-5451FEC068C0}"/>
              </a:ext>
            </a:extLst>
          </p:cNvPr>
          <p:cNvSpPr txBox="1"/>
          <p:nvPr/>
        </p:nvSpPr>
        <p:spPr>
          <a:xfrm>
            <a:off x="3729711" y="724850"/>
            <a:ext cx="4254336" cy="646331"/>
          </a:xfrm>
          <a:prstGeom prst="rect">
            <a:avLst/>
          </a:prstGeom>
          <a:noFill/>
        </p:spPr>
        <p:txBody>
          <a:bodyPr wrap="square" rtlCol="0">
            <a:spAutoFit/>
          </a:bodyPr>
          <a:lstStyle/>
          <a:p>
            <a:r>
              <a:rPr kumimoji="1" lang="en-US" altLang="ja-JP" sz="3600" dirty="0">
                <a:latin typeface="Cascadia Code" panose="020B0609020000020004" pitchFamily="49" charset="0"/>
                <a:ea typeface="Cascadia Code" panose="020B0609020000020004" pitchFamily="49" charset="0"/>
                <a:cs typeface="Cascadia Code" panose="020B0609020000020004" pitchFamily="49" charset="0"/>
              </a:rPr>
              <a:t>Progress Report</a:t>
            </a:r>
            <a:endParaRPr kumimoji="1" lang="ja-JP" altLang="en-US" sz="3600" dirty="0">
              <a:latin typeface="Cascadia Code" panose="020B0609020000020004" pitchFamily="49" charset="0"/>
              <a:cs typeface="Cascadia Code" panose="020B0609020000020004" pitchFamily="49" charset="0"/>
            </a:endParaRPr>
          </a:p>
        </p:txBody>
      </p:sp>
      <p:sp>
        <p:nvSpPr>
          <p:cNvPr id="7" name="Slide Number Placeholder 5">
            <a:extLst>
              <a:ext uri="{FF2B5EF4-FFF2-40B4-BE49-F238E27FC236}">
                <a16:creationId xmlns:a16="http://schemas.microsoft.com/office/drawing/2014/main" id="{D2CCADCE-E4A3-4747-978C-8C73CBF8F9A3}"/>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1</a:t>
            </a:fld>
            <a:endParaRPr kumimoji="1" lang="ja-JP" altLang="en-US" dirty="0"/>
          </a:p>
        </p:txBody>
      </p:sp>
    </p:spTree>
    <p:extLst>
      <p:ext uri="{BB962C8B-B14F-4D97-AF65-F5344CB8AC3E}">
        <p14:creationId xmlns:p14="http://schemas.microsoft.com/office/powerpoint/2010/main" val="2055265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FDB2C6-CC73-4C09-BA37-9683A766E164}"/>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B21D140-AA6B-4701-9A45-FD7FB708B50C}"/>
              </a:ext>
            </a:extLst>
          </p:cNvPr>
          <p:cNvSpPr>
            <a:spLocks noGrp="1"/>
          </p:cNvSpPr>
          <p:nvPr>
            <p:ph type="title"/>
          </p:nvPr>
        </p:nvSpPr>
        <p:spPr>
          <a:xfrm>
            <a:off x="539173" y="-230981"/>
            <a:ext cx="10515600" cy="1325562"/>
          </a:xfrm>
        </p:spPr>
        <p:txBody>
          <a:bodyPr/>
          <a:lstStyle/>
          <a:p>
            <a:r>
              <a:rPr kumimoji="1" lang="en-US" altLang="ja-JP" dirty="0">
                <a:latin typeface="Cascadia Code" panose="020B0609020000020004" pitchFamily="49" charset="0"/>
                <a:cs typeface="Cascadia Code" panose="020B0609020000020004" pitchFamily="49" charset="0"/>
              </a:rPr>
              <a:t>Ignatov Model: Simulation</a:t>
            </a:r>
            <a:endParaRPr kumimoji="1" lang="ja-JP" altLang="en-US" dirty="0">
              <a:latin typeface="Cascadia Code" panose="020B0609020000020004" pitchFamily="49" charset="0"/>
              <a:cs typeface="Cascadia Code" panose="020B0609020000020004" pitchFamily="49" charset="0"/>
            </a:endParaRPr>
          </a:p>
        </p:txBody>
      </p:sp>
      <p:pic>
        <p:nvPicPr>
          <p:cNvPr id="7" name="コンテンツ プレースホルダー 6">
            <a:extLst>
              <a:ext uri="{FF2B5EF4-FFF2-40B4-BE49-F238E27FC236}">
                <a16:creationId xmlns:a16="http://schemas.microsoft.com/office/drawing/2014/main" id="{5FED6FEA-888D-4413-BEAE-4404746D48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170" y="1325562"/>
            <a:ext cx="4315137" cy="4351338"/>
          </a:xfrm>
        </p:spPr>
      </p:pic>
      <p:pic>
        <p:nvPicPr>
          <p:cNvPr id="10" name="図 9">
            <a:extLst>
              <a:ext uri="{FF2B5EF4-FFF2-40B4-BE49-F238E27FC236}">
                <a16:creationId xmlns:a16="http://schemas.microsoft.com/office/drawing/2014/main" id="{56248DEB-0DDF-41ED-9D5D-FB83E024C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8308" y="1094581"/>
            <a:ext cx="4960786" cy="4801019"/>
          </a:xfrm>
          <a:prstGeom prst="rect">
            <a:avLst/>
          </a:prstGeom>
        </p:spPr>
      </p:pic>
      <p:pic>
        <p:nvPicPr>
          <p:cNvPr id="3" name="図 2">
            <a:extLst>
              <a:ext uri="{FF2B5EF4-FFF2-40B4-BE49-F238E27FC236}">
                <a16:creationId xmlns:a16="http://schemas.microsoft.com/office/drawing/2014/main" id="{9213DA09-A543-4931-AFA2-EEA04BBB7111}"/>
              </a:ext>
            </a:extLst>
          </p:cNvPr>
          <p:cNvPicPr>
            <a:picLocks noChangeAspect="1"/>
          </p:cNvPicPr>
          <p:nvPr/>
        </p:nvPicPr>
        <p:blipFill>
          <a:blip r:embed="rId5"/>
          <a:stretch>
            <a:fillRect/>
          </a:stretch>
        </p:blipFill>
        <p:spPr>
          <a:xfrm>
            <a:off x="8994424" y="2131807"/>
            <a:ext cx="1518036" cy="542591"/>
          </a:xfrm>
          <a:prstGeom prst="rect">
            <a:avLst/>
          </a:prstGeom>
        </p:spPr>
      </p:pic>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D1036DFA-29FC-4B78-A9AF-3A0505FC3F60}"/>
                  </a:ext>
                </a:extLst>
              </p:cNvPr>
              <p:cNvSpPr/>
              <p:nvPr/>
            </p:nvSpPr>
            <p:spPr>
              <a:xfrm>
                <a:off x="3372002" y="2973038"/>
                <a:ext cx="10291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a:solidFill>
                            <a:prstClr val="black"/>
                          </a:solidFill>
                          <a:latin typeface="Cambria Math" panose="02040503050406030204" pitchFamily="18" charset="0"/>
                        </a:rPr>
                        <m:t>𝑣</m:t>
                      </m:r>
                      <m:r>
                        <a:rPr kumimoji="1" lang="en-US" altLang="ja-JP" i="1">
                          <a:solidFill>
                            <a:prstClr val="black"/>
                          </a:solidFill>
                          <a:latin typeface="Cambria Math" panose="02040503050406030204" pitchFamily="18" charset="0"/>
                        </a:rPr>
                        <m:t>=</m:t>
                      </m:r>
                      <m:r>
                        <a:rPr kumimoji="1" lang="ja-JP" altLang="en-US" i="1">
                          <a:solidFill>
                            <a:prstClr val="black"/>
                          </a:solidFill>
                          <a:latin typeface="Cambria Math" panose="02040503050406030204" pitchFamily="18" charset="0"/>
                        </a:rPr>
                        <m:t>𝜇</m:t>
                      </m:r>
                      <m:r>
                        <a:rPr kumimoji="1" lang="en-US" altLang="ja-JP" i="1">
                          <a:solidFill>
                            <a:prstClr val="black"/>
                          </a:solidFill>
                          <a:latin typeface="Cambria Math" panose="02040503050406030204" pitchFamily="18" charset="0"/>
                        </a:rPr>
                        <m:t>𝐹</m:t>
                      </m:r>
                    </m:oMath>
                  </m:oMathPara>
                </a14:m>
                <a:endParaRPr lang="ja-JP" altLang="en-US" dirty="0"/>
              </a:p>
            </p:txBody>
          </p:sp>
        </mc:Choice>
        <mc:Fallback xmlns="">
          <p:sp>
            <p:nvSpPr>
              <p:cNvPr id="5" name="正方形/長方形 4">
                <a:extLst>
                  <a:ext uri="{FF2B5EF4-FFF2-40B4-BE49-F238E27FC236}">
                    <a16:creationId xmlns:a16="http://schemas.microsoft.com/office/drawing/2014/main" id="{D1036DFA-29FC-4B78-A9AF-3A0505FC3F60}"/>
                  </a:ext>
                </a:extLst>
              </p:cNvPr>
              <p:cNvSpPr>
                <a:spLocks noRot="1" noChangeAspect="1" noMove="1" noResize="1" noEditPoints="1" noAdjustHandles="1" noChangeArrowheads="1" noChangeShapeType="1" noTextEdit="1"/>
              </p:cNvSpPr>
              <p:nvPr/>
            </p:nvSpPr>
            <p:spPr>
              <a:xfrm>
                <a:off x="3372002" y="2973038"/>
                <a:ext cx="1029193" cy="369332"/>
              </a:xfrm>
              <a:prstGeom prst="rect">
                <a:avLst/>
              </a:prstGeom>
              <a:blipFill>
                <a:blip r:embed="rId6"/>
                <a:stretch>
                  <a:fillRect b="-6667"/>
                </a:stretch>
              </a:blipFill>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23DB8AC2-DB57-4EF6-B61F-5C44C570E3AB}"/>
              </a:ext>
            </a:extLst>
          </p:cNvPr>
          <p:cNvCxnSpPr/>
          <p:nvPr/>
        </p:nvCxnSpPr>
        <p:spPr>
          <a:xfrm flipH="1">
            <a:off x="3151690" y="3393886"/>
            <a:ext cx="417251" cy="47939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1A647E6C-9767-4499-A2E0-A6EC518E2BB6}"/>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10</a:t>
            </a:fld>
            <a:endParaRPr kumimoji="1" lang="ja-JP" altLang="en-US" dirty="0"/>
          </a:p>
        </p:txBody>
      </p:sp>
    </p:spTree>
    <p:extLst>
      <p:ext uri="{BB962C8B-B14F-4D97-AF65-F5344CB8AC3E}">
        <p14:creationId xmlns:p14="http://schemas.microsoft.com/office/powerpoint/2010/main" val="209501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BE5D248E-C62E-472E-8DE0-BABD6898B6F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459" y="-230981"/>
            <a:ext cx="7749804" cy="10960995"/>
          </a:xfrm>
        </p:spPr>
      </p:pic>
      <p:sp>
        <p:nvSpPr>
          <p:cNvPr id="4" name="正方形/長方形 3">
            <a:extLst>
              <a:ext uri="{FF2B5EF4-FFF2-40B4-BE49-F238E27FC236}">
                <a16:creationId xmlns:a16="http://schemas.microsoft.com/office/drawing/2014/main" id="{E5FDB2C6-CC73-4C09-BA37-9683A766E164}"/>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B21D140-AA6B-4701-9A45-FD7FB708B50C}"/>
              </a:ext>
            </a:extLst>
          </p:cNvPr>
          <p:cNvSpPr>
            <a:spLocks noGrp="1"/>
          </p:cNvSpPr>
          <p:nvPr>
            <p:ph type="title"/>
          </p:nvPr>
        </p:nvSpPr>
        <p:spPr>
          <a:xfrm>
            <a:off x="539173" y="-230981"/>
            <a:ext cx="11006862" cy="1325562"/>
          </a:xfrm>
        </p:spPr>
        <p:txBody>
          <a:bodyPr/>
          <a:lstStyle/>
          <a:p>
            <a:r>
              <a:rPr kumimoji="1" lang="en-US" altLang="ja-JP" dirty="0">
                <a:latin typeface="Cascadia Code" panose="020B0609020000020004" pitchFamily="49" charset="0"/>
                <a:cs typeface="Cascadia Code" panose="020B0609020000020004" pitchFamily="49" charset="0"/>
              </a:rPr>
              <a:t>Ensemble Monte Carlo Method (EMC) </a:t>
            </a:r>
            <a:endParaRPr kumimoji="1" lang="ja-JP" altLang="en-US" dirty="0">
              <a:latin typeface="Cascadia Code" panose="020B0609020000020004" pitchFamily="49" charset="0"/>
              <a:cs typeface="Cascadia Code" panose="020B0609020000020004" pitchFamily="49" charset="0"/>
            </a:endParaRPr>
          </a:p>
        </p:txBody>
      </p:sp>
      <p:sp>
        <p:nvSpPr>
          <p:cNvPr id="7" name="テキスト ボックス 6">
            <a:extLst>
              <a:ext uri="{FF2B5EF4-FFF2-40B4-BE49-F238E27FC236}">
                <a16:creationId xmlns:a16="http://schemas.microsoft.com/office/drawing/2014/main" id="{968363D9-A15C-4493-8301-71EC5A2C27E0}"/>
              </a:ext>
            </a:extLst>
          </p:cNvPr>
          <p:cNvSpPr txBox="1"/>
          <p:nvPr/>
        </p:nvSpPr>
        <p:spPr>
          <a:xfrm>
            <a:off x="91638" y="5488286"/>
            <a:ext cx="1386918" cy="338554"/>
          </a:xfrm>
          <a:prstGeom prst="rect">
            <a:avLst/>
          </a:prstGeom>
          <a:noFill/>
        </p:spPr>
        <p:txBody>
          <a:bodyPr wrap="none" rtlCol="0">
            <a:spAutoFit/>
          </a:bodyPr>
          <a:lstStyle/>
          <a:p>
            <a:r>
              <a:rPr kumimoji="1" lang="en-US" altLang="ja-JP" sz="1600" dirty="0"/>
              <a:t>Electron 1</a:t>
            </a:r>
            <a:endParaRPr kumimoji="1" lang="ja-JP" altLang="en-US" sz="1600" dirty="0"/>
          </a:p>
        </p:txBody>
      </p:sp>
      <p:sp>
        <p:nvSpPr>
          <p:cNvPr id="9" name="正方形/長方形 8">
            <a:extLst>
              <a:ext uri="{FF2B5EF4-FFF2-40B4-BE49-F238E27FC236}">
                <a16:creationId xmlns:a16="http://schemas.microsoft.com/office/drawing/2014/main" id="{59979AEC-1BF1-4164-B7A0-AD765C2C6BB3}"/>
              </a:ext>
            </a:extLst>
          </p:cNvPr>
          <p:cNvSpPr/>
          <p:nvPr/>
        </p:nvSpPr>
        <p:spPr>
          <a:xfrm>
            <a:off x="91638" y="4952133"/>
            <a:ext cx="1386918" cy="338554"/>
          </a:xfrm>
          <a:prstGeom prst="rect">
            <a:avLst/>
          </a:prstGeom>
        </p:spPr>
        <p:txBody>
          <a:bodyPr wrap="none">
            <a:spAutoFit/>
          </a:bodyPr>
          <a:lstStyle/>
          <a:p>
            <a:pPr lvl="0"/>
            <a:r>
              <a:rPr kumimoji="1" lang="en-US" altLang="ja-JP" sz="1600" dirty="0">
                <a:solidFill>
                  <a:prstClr val="black"/>
                </a:solidFill>
              </a:rPr>
              <a:t>Electron 2</a:t>
            </a:r>
            <a:endParaRPr kumimoji="1" lang="ja-JP" altLang="en-US" sz="1600" dirty="0">
              <a:solidFill>
                <a:prstClr val="black"/>
              </a:solidFill>
            </a:endParaRPr>
          </a:p>
        </p:txBody>
      </p:sp>
      <p:sp>
        <p:nvSpPr>
          <p:cNvPr id="10" name="正方形/長方形 9">
            <a:extLst>
              <a:ext uri="{FF2B5EF4-FFF2-40B4-BE49-F238E27FC236}">
                <a16:creationId xmlns:a16="http://schemas.microsoft.com/office/drawing/2014/main" id="{68F2DEEC-67F5-4B5C-AA9A-C042F03A6770}"/>
              </a:ext>
            </a:extLst>
          </p:cNvPr>
          <p:cNvSpPr/>
          <p:nvPr/>
        </p:nvSpPr>
        <p:spPr>
          <a:xfrm>
            <a:off x="91638" y="4415980"/>
            <a:ext cx="1386918" cy="338554"/>
          </a:xfrm>
          <a:prstGeom prst="rect">
            <a:avLst/>
          </a:prstGeom>
        </p:spPr>
        <p:txBody>
          <a:bodyPr wrap="none">
            <a:spAutoFit/>
          </a:bodyPr>
          <a:lstStyle/>
          <a:p>
            <a:pPr lvl="0"/>
            <a:r>
              <a:rPr kumimoji="1" lang="en-US" altLang="ja-JP" sz="1600" dirty="0">
                <a:solidFill>
                  <a:prstClr val="black"/>
                </a:solidFill>
              </a:rPr>
              <a:t>Electron 3</a:t>
            </a:r>
            <a:endParaRPr kumimoji="1" lang="ja-JP" altLang="en-US" sz="1600" dirty="0">
              <a:solidFill>
                <a:prstClr val="black"/>
              </a:solidFill>
            </a:endParaRPr>
          </a:p>
        </p:txBody>
      </p:sp>
      <p:sp>
        <p:nvSpPr>
          <p:cNvPr id="11" name="正方形/長方形 10">
            <a:extLst>
              <a:ext uri="{FF2B5EF4-FFF2-40B4-BE49-F238E27FC236}">
                <a16:creationId xmlns:a16="http://schemas.microsoft.com/office/drawing/2014/main" id="{0D322E94-9FF9-4D00-BB5D-3FD76AF68EB1}"/>
              </a:ext>
            </a:extLst>
          </p:cNvPr>
          <p:cNvSpPr/>
          <p:nvPr/>
        </p:nvSpPr>
        <p:spPr>
          <a:xfrm>
            <a:off x="91638" y="3879827"/>
            <a:ext cx="1386918" cy="338554"/>
          </a:xfrm>
          <a:prstGeom prst="rect">
            <a:avLst/>
          </a:prstGeom>
        </p:spPr>
        <p:txBody>
          <a:bodyPr wrap="none">
            <a:spAutoFit/>
          </a:bodyPr>
          <a:lstStyle/>
          <a:p>
            <a:pPr lvl="0"/>
            <a:r>
              <a:rPr kumimoji="1" lang="en-US" altLang="ja-JP" sz="1600" dirty="0">
                <a:solidFill>
                  <a:prstClr val="black"/>
                </a:solidFill>
              </a:rPr>
              <a:t>Electron 1</a:t>
            </a:r>
            <a:endParaRPr kumimoji="1" lang="ja-JP" altLang="en-US" sz="1600" dirty="0">
              <a:solidFill>
                <a:prstClr val="black"/>
              </a:solidFill>
            </a:endParaRPr>
          </a:p>
        </p:txBody>
      </p:sp>
      <p:sp>
        <p:nvSpPr>
          <p:cNvPr id="13" name="正方形/長方形 12">
            <a:extLst>
              <a:ext uri="{FF2B5EF4-FFF2-40B4-BE49-F238E27FC236}">
                <a16:creationId xmlns:a16="http://schemas.microsoft.com/office/drawing/2014/main" id="{65D8D362-C6CD-4E8A-B287-336BF00E3F73}"/>
              </a:ext>
            </a:extLst>
          </p:cNvPr>
          <p:cNvSpPr/>
          <p:nvPr/>
        </p:nvSpPr>
        <p:spPr>
          <a:xfrm>
            <a:off x="102833" y="1622757"/>
            <a:ext cx="1386918" cy="338554"/>
          </a:xfrm>
          <a:prstGeom prst="rect">
            <a:avLst/>
          </a:prstGeom>
        </p:spPr>
        <p:txBody>
          <a:bodyPr wrap="none">
            <a:spAutoFit/>
          </a:bodyPr>
          <a:lstStyle/>
          <a:p>
            <a:pPr lvl="0"/>
            <a:r>
              <a:rPr kumimoji="1" lang="en-US" altLang="ja-JP" sz="1600" dirty="0">
                <a:solidFill>
                  <a:prstClr val="black"/>
                </a:solidFill>
              </a:rPr>
              <a:t>Electron N</a:t>
            </a:r>
            <a:endParaRPr kumimoji="1" lang="ja-JP" altLang="en-US" sz="1600" dirty="0">
              <a:solidFill>
                <a:prstClr val="black"/>
              </a:solidFill>
            </a:endParaRPr>
          </a:p>
        </p:txBody>
      </p:sp>
      <p:sp>
        <p:nvSpPr>
          <p:cNvPr id="14" name="正方形/長方形 13">
            <a:extLst>
              <a:ext uri="{FF2B5EF4-FFF2-40B4-BE49-F238E27FC236}">
                <a16:creationId xmlns:a16="http://schemas.microsoft.com/office/drawing/2014/main" id="{49273C3E-2013-43F4-B3E8-5B2A6DE2FAFB}"/>
              </a:ext>
            </a:extLst>
          </p:cNvPr>
          <p:cNvSpPr/>
          <p:nvPr/>
        </p:nvSpPr>
        <p:spPr>
          <a:xfrm>
            <a:off x="8110479" y="5826840"/>
            <a:ext cx="665567" cy="338554"/>
          </a:xfrm>
          <a:prstGeom prst="rect">
            <a:avLst/>
          </a:prstGeom>
        </p:spPr>
        <p:txBody>
          <a:bodyPr wrap="none">
            <a:spAutoFit/>
          </a:bodyPr>
          <a:lstStyle/>
          <a:p>
            <a:pPr lvl="0"/>
            <a:r>
              <a:rPr kumimoji="1" lang="en-US" altLang="ja-JP" sz="1600" dirty="0">
                <a:solidFill>
                  <a:prstClr val="black"/>
                </a:solidFill>
              </a:rPr>
              <a:t>Time</a:t>
            </a:r>
            <a:endParaRPr kumimoji="1" lang="ja-JP" altLang="en-US" sz="1600" dirty="0">
              <a:solidFill>
                <a:prstClr val="black"/>
              </a:solidFill>
            </a:endParaRPr>
          </a:p>
        </p:txBody>
      </p:sp>
      <p:cxnSp>
        <p:nvCxnSpPr>
          <p:cNvPr id="18" name="直線矢印コネクタ 17">
            <a:extLst>
              <a:ext uri="{FF2B5EF4-FFF2-40B4-BE49-F238E27FC236}">
                <a16:creationId xmlns:a16="http://schemas.microsoft.com/office/drawing/2014/main" id="{85C75E13-2BFA-4F25-9623-2FC5EDB47B0F}"/>
              </a:ext>
            </a:extLst>
          </p:cNvPr>
          <p:cNvCxnSpPr>
            <a:cxnSpLocks/>
          </p:cNvCxnSpPr>
          <p:nvPr/>
        </p:nvCxnSpPr>
        <p:spPr>
          <a:xfrm>
            <a:off x="3162300" y="6103620"/>
            <a:ext cx="4953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C668FFB-8F4E-483F-AB26-746BA28B4DEC}"/>
                  </a:ext>
                </a:extLst>
              </p:cNvPr>
              <p:cNvSpPr txBox="1"/>
              <p:nvPr/>
            </p:nvSpPr>
            <p:spPr>
              <a:xfrm>
                <a:off x="3162300" y="6165394"/>
                <a:ext cx="57304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800" i="1" smtClean="0">
                          <a:latin typeface="Cambria Math" panose="02040503050406030204" pitchFamily="18" charset="0"/>
                        </a:rPr>
                        <m:t>∆</m:t>
                      </m:r>
                      <m:r>
                        <a:rPr kumimoji="1" lang="en-US" altLang="ja-JP" sz="2800" b="0" i="1" smtClean="0">
                          <a:latin typeface="Cambria Math" panose="02040503050406030204" pitchFamily="18" charset="0"/>
                        </a:rPr>
                        <m:t>𝑡</m:t>
                      </m:r>
                    </m:oMath>
                  </m:oMathPara>
                </a14:m>
                <a:endParaRPr kumimoji="1" lang="ja-JP" altLang="en-US" sz="2800" dirty="0"/>
              </a:p>
            </p:txBody>
          </p:sp>
        </mc:Choice>
        <mc:Fallback xmlns="">
          <p:sp>
            <p:nvSpPr>
              <p:cNvPr id="20" name="テキスト ボックス 19">
                <a:extLst>
                  <a:ext uri="{FF2B5EF4-FFF2-40B4-BE49-F238E27FC236}">
                    <a16:creationId xmlns:a16="http://schemas.microsoft.com/office/drawing/2014/main" id="{AC668FFB-8F4E-483F-AB26-746BA28B4DEC}"/>
                  </a:ext>
                </a:extLst>
              </p:cNvPr>
              <p:cNvSpPr txBox="1">
                <a:spLocks noRot="1" noChangeAspect="1" noMove="1" noResize="1" noEditPoints="1" noAdjustHandles="1" noChangeArrowheads="1" noChangeShapeType="1" noTextEdit="1"/>
              </p:cNvSpPr>
              <p:nvPr/>
            </p:nvSpPr>
            <p:spPr>
              <a:xfrm>
                <a:off x="3162300" y="6165394"/>
                <a:ext cx="573041" cy="430887"/>
              </a:xfrm>
              <a:prstGeom prst="rect">
                <a:avLst/>
              </a:prstGeom>
              <a:blipFill>
                <a:blip r:embed="rId5"/>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260890B6-DB58-4CA8-9F8B-83B7C07C80FE}"/>
              </a:ext>
            </a:extLst>
          </p:cNvPr>
          <p:cNvSpPr txBox="1"/>
          <p:nvPr/>
        </p:nvSpPr>
        <p:spPr>
          <a:xfrm>
            <a:off x="8110479" y="1025979"/>
            <a:ext cx="4108817"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dirty="0"/>
              <a:t>Simultaneous computation</a:t>
            </a:r>
            <a:r>
              <a:rPr kumimoji="1" lang="ja-JP" altLang="en-US" dirty="0"/>
              <a:t> </a:t>
            </a:r>
            <a:r>
              <a:rPr kumimoji="1" lang="en-US" altLang="ja-JP" dirty="0"/>
              <a:t>of</a:t>
            </a:r>
          </a:p>
          <a:p>
            <a:r>
              <a:rPr kumimoji="1" lang="en-US" altLang="ja-JP" dirty="0"/>
              <a:t>  numerous electrons</a:t>
            </a:r>
          </a:p>
        </p:txBody>
      </p:sp>
      <p:sp>
        <p:nvSpPr>
          <p:cNvPr id="22" name="テキスト ボックス 21">
            <a:extLst>
              <a:ext uri="{FF2B5EF4-FFF2-40B4-BE49-F238E27FC236}">
                <a16:creationId xmlns:a16="http://schemas.microsoft.com/office/drawing/2014/main" id="{6C2667DE-BB28-4931-9910-C67DB01CEA8A}"/>
              </a:ext>
            </a:extLst>
          </p:cNvPr>
          <p:cNvSpPr txBox="1"/>
          <p:nvPr/>
        </p:nvSpPr>
        <p:spPr>
          <a:xfrm>
            <a:off x="8110479" y="2680703"/>
            <a:ext cx="3435556"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dirty="0"/>
              <a:t>Each electron scatters</a:t>
            </a:r>
            <a:endParaRPr kumimoji="1" lang="ja-JP" altLang="en-US" dirty="0"/>
          </a:p>
        </p:txBody>
      </p:sp>
      <p:pic>
        <p:nvPicPr>
          <p:cNvPr id="24" name="図 23">
            <a:extLst>
              <a:ext uri="{FF2B5EF4-FFF2-40B4-BE49-F238E27FC236}">
                <a16:creationId xmlns:a16="http://schemas.microsoft.com/office/drawing/2014/main" id="{1750D843-38AE-41F5-B064-05C4363B80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8696" y="3092420"/>
            <a:ext cx="3862844" cy="297142"/>
          </a:xfrm>
          <a:prstGeom prst="rect">
            <a:avLst/>
          </a:prstGeom>
        </p:spPr>
      </p:pic>
      <p:sp>
        <p:nvSpPr>
          <p:cNvPr id="19" name="Slide Number Placeholder 5">
            <a:extLst>
              <a:ext uri="{FF2B5EF4-FFF2-40B4-BE49-F238E27FC236}">
                <a16:creationId xmlns:a16="http://schemas.microsoft.com/office/drawing/2014/main" id="{B805B991-C3A1-4012-B1B5-FE6C3251D472}"/>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11</a:t>
            </a:fld>
            <a:endParaRPr kumimoji="1" lang="ja-JP" altLang="en-US" dirty="0"/>
          </a:p>
        </p:txBody>
      </p:sp>
    </p:spTree>
    <p:extLst>
      <p:ext uri="{BB962C8B-B14F-4D97-AF65-F5344CB8AC3E}">
        <p14:creationId xmlns:p14="http://schemas.microsoft.com/office/powerpoint/2010/main" val="10845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コンテンツ プレースホルダー 8">
            <a:extLst>
              <a:ext uri="{FF2B5EF4-FFF2-40B4-BE49-F238E27FC236}">
                <a16:creationId xmlns:a16="http://schemas.microsoft.com/office/drawing/2014/main" id="{6A2B01F0-8624-4AAB-9903-1FCB558F9E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25562"/>
            <a:ext cx="5637190" cy="5376042"/>
          </a:xfrm>
        </p:spPr>
      </p:pic>
      <p:sp>
        <p:nvSpPr>
          <p:cNvPr id="5" name="正方形/長方形 4">
            <a:extLst>
              <a:ext uri="{FF2B5EF4-FFF2-40B4-BE49-F238E27FC236}">
                <a16:creationId xmlns:a16="http://schemas.microsoft.com/office/drawing/2014/main" id="{08563E9F-20A7-46AA-ACEE-83FDE876F13E}"/>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A16A0960-1389-431F-8C7C-517C8118ECF7}"/>
              </a:ext>
            </a:extLst>
          </p:cNvPr>
          <p:cNvSpPr>
            <a:spLocks noGrp="1"/>
          </p:cNvSpPr>
          <p:nvPr>
            <p:ph type="title"/>
          </p:nvPr>
        </p:nvSpPr>
        <p:spPr>
          <a:xfrm>
            <a:off x="191984" y="-127422"/>
            <a:ext cx="10515600" cy="1325562"/>
          </a:xfrm>
        </p:spPr>
        <p:txBody>
          <a:bodyPr/>
          <a:lstStyle/>
          <a:p>
            <a:r>
              <a:rPr lang="en-US" altLang="ja-JP" dirty="0"/>
              <a:t>Esaki Model </a:t>
            </a:r>
            <a:r>
              <a:rPr kumimoji="1" lang="en-US" altLang="ja-JP" dirty="0"/>
              <a:t>EMC </a:t>
            </a:r>
            <a:endParaRPr kumimoji="1" lang="ja-JP" altLang="en-US" dirty="0"/>
          </a:p>
        </p:txBody>
      </p:sp>
      <p:cxnSp>
        <p:nvCxnSpPr>
          <p:cNvPr id="8" name="直線矢印コネクタ 7">
            <a:extLst>
              <a:ext uri="{FF2B5EF4-FFF2-40B4-BE49-F238E27FC236}">
                <a16:creationId xmlns:a16="http://schemas.microsoft.com/office/drawing/2014/main" id="{6CE4705F-A8B7-483D-9B7D-E8D887F6BFC7}"/>
              </a:ext>
            </a:extLst>
          </p:cNvPr>
          <p:cNvCxnSpPr>
            <a:cxnSpLocks/>
          </p:cNvCxnSpPr>
          <p:nvPr/>
        </p:nvCxnSpPr>
        <p:spPr>
          <a:xfrm flipV="1">
            <a:off x="4405746" y="1781300"/>
            <a:ext cx="498763" cy="59376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9870FA22-7047-4B23-AAD8-840F802E9502}"/>
                  </a:ext>
                </a:extLst>
              </p:cNvPr>
              <p:cNvSpPr/>
              <p:nvPr/>
            </p:nvSpPr>
            <p:spPr>
              <a:xfrm>
                <a:off x="3716387" y="2400856"/>
                <a:ext cx="10291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smtClean="0">
                          <a:solidFill>
                            <a:prstClr val="black"/>
                          </a:solidFill>
                          <a:latin typeface="Cambria Math" panose="02040503050406030204" pitchFamily="18" charset="0"/>
                        </a:rPr>
                        <m:t>𝑣</m:t>
                      </m:r>
                      <m:r>
                        <a:rPr kumimoji="1" lang="en-US" altLang="ja-JP" i="1" smtClean="0">
                          <a:solidFill>
                            <a:prstClr val="black"/>
                          </a:solidFill>
                          <a:latin typeface="Cambria Math" panose="02040503050406030204" pitchFamily="18" charset="0"/>
                        </a:rPr>
                        <m:t>=</m:t>
                      </m:r>
                      <m:r>
                        <a:rPr kumimoji="1" lang="ja-JP" altLang="en-US" i="1">
                          <a:solidFill>
                            <a:prstClr val="black"/>
                          </a:solidFill>
                          <a:latin typeface="Cambria Math" panose="02040503050406030204" pitchFamily="18" charset="0"/>
                        </a:rPr>
                        <m:t>𝜇</m:t>
                      </m:r>
                      <m:r>
                        <a:rPr kumimoji="1" lang="en-US" altLang="ja-JP" i="1">
                          <a:solidFill>
                            <a:prstClr val="black"/>
                          </a:solidFill>
                          <a:latin typeface="Cambria Math" panose="02040503050406030204" pitchFamily="18" charset="0"/>
                        </a:rPr>
                        <m:t>𝐹</m:t>
                      </m:r>
                    </m:oMath>
                  </m:oMathPara>
                </a14:m>
                <a:endParaRPr lang="ja-JP" altLang="en-US" dirty="0"/>
              </a:p>
            </p:txBody>
          </p:sp>
        </mc:Choice>
        <mc:Fallback xmlns="">
          <p:sp>
            <p:nvSpPr>
              <p:cNvPr id="11" name="正方形/長方形 10">
                <a:extLst>
                  <a:ext uri="{FF2B5EF4-FFF2-40B4-BE49-F238E27FC236}">
                    <a16:creationId xmlns:a16="http://schemas.microsoft.com/office/drawing/2014/main" id="{9870FA22-7047-4B23-AAD8-840F802E9502}"/>
                  </a:ext>
                </a:extLst>
              </p:cNvPr>
              <p:cNvSpPr>
                <a:spLocks noRot="1" noChangeAspect="1" noMove="1" noResize="1" noEditPoints="1" noAdjustHandles="1" noChangeArrowheads="1" noChangeShapeType="1" noTextEdit="1"/>
              </p:cNvSpPr>
              <p:nvPr/>
            </p:nvSpPr>
            <p:spPr>
              <a:xfrm>
                <a:off x="3716387" y="2400856"/>
                <a:ext cx="1029193" cy="369332"/>
              </a:xfrm>
              <a:prstGeom prst="rect">
                <a:avLst/>
              </a:prstGeom>
              <a:blipFill>
                <a:blip r:embed="rId4"/>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684121A1-CCA9-451A-8DF8-768B0581093C}"/>
                  </a:ext>
                </a:extLst>
              </p:cNvPr>
              <p:cNvSpPr/>
              <p:nvPr/>
            </p:nvSpPr>
            <p:spPr>
              <a:xfrm>
                <a:off x="3556699" y="3887758"/>
                <a:ext cx="1698094"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kumimoji="1" lang="en-US" altLang="ja-JP" sz="2000" i="1">
                          <a:solidFill>
                            <a:srgbClr val="292929"/>
                          </a:solidFill>
                          <a:latin typeface="Cambria Math"/>
                        </a:rPr>
                        <m:t>𝐹</m:t>
                      </m:r>
                      <m:r>
                        <a:rPr kumimoji="1" lang="en-US" altLang="ja-JP" sz="2000" i="1">
                          <a:solidFill>
                            <a:srgbClr val="292929"/>
                          </a:solidFill>
                          <a:latin typeface="Cambria Math"/>
                        </a:rPr>
                        <m:t>=1 </m:t>
                      </m:r>
                      <m:r>
                        <m:rPr>
                          <m:sty m:val="p"/>
                        </m:rPr>
                        <a:rPr kumimoji="1" lang="en-US" altLang="ja-JP" sz="2000">
                          <a:solidFill>
                            <a:srgbClr val="292929"/>
                          </a:solidFill>
                          <a:latin typeface="Cambria Math"/>
                        </a:rPr>
                        <m:t>kV</m:t>
                      </m:r>
                      <m:r>
                        <a:rPr kumimoji="1" lang="en-US" altLang="ja-JP" sz="2000">
                          <a:solidFill>
                            <a:srgbClr val="292929"/>
                          </a:solidFill>
                          <a:latin typeface="Cambria Math"/>
                        </a:rPr>
                        <m:t>/</m:t>
                      </m:r>
                      <m:r>
                        <m:rPr>
                          <m:sty m:val="p"/>
                        </m:rPr>
                        <a:rPr kumimoji="1" lang="en-US" altLang="ja-JP" sz="2000">
                          <a:solidFill>
                            <a:srgbClr val="292929"/>
                          </a:solidFill>
                          <a:latin typeface="Cambria Math"/>
                        </a:rPr>
                        <m:t>cm</m:t>
                      </m:r>
                    </m:oMath>
                  </m:oMathPara>
                </a14:m>
                <a:endParaRPr kumimoji="1" lang="ja-JP" altLang="en-US" sz="2000" dirty="0">
                  <a:solidFill>
                    <a:srgbClr val="292929"/>
                  </a:solidFill>
                  <a:latin typeface="Segoe UI"/>
                  <a:ea typeface="メイリオ"/>
                </a:endParaRPr>
              </a:p>
            </p:txBody>
          </p:sp>
        </mc:Choice>
        <mc:Fallback xmlns="">
          <p:sp>
            <p:nvSpPr>
              <p:cNvPr id="14" name="正方形/長方形 13">
                <a:extLst>
                  <a:ext uri="{FF2B5EF4-FFF2-40B4-BE49-F238E27FC236}">
                    <a16:creationId xmlns:a16="http://schemas.microsoft.com/office/drawing/2014/main" id="{684121A1-CCA9-451A-8DF8-768B0581093C}"/>
                  </a:ext>
                </a:extLst>
              </p:cNvPr>
              <p:cNvSpPr>
                <a:spLocks noRot="1" noChangeAspect="1" noMove="1" noResize="1" noEditPoints="1" noAdjustHandles="1" noChangeArrowheads="1" noChangeShapeType="1" noTextEdit="1"/>
              </p:cNvSpPr>
              <p:nvPr/>
            </p:nvSpPr>
            <p:spPr>
              <a:xfrm>
                <a:off x="3556699" y="3887758"/>
                <a:ext cx="1698094" cy="400110"/>
              </a:xfrm>
              <a:prstGeom prst="rect">
                <a:avLst/>
              </a:prstGeom>
              <a:blipFill>
                <a:blip r:embed="rId5"/>
                <a:stretch>
                  <a:fillRect b="-1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BC70602-2984-4643-A2DA-A75E140A6455}"/>
                  </a:ext>
                </a:extLst>
              </p:cNvPr>
              <p:cNvSpPr txBox="1"/>
              <p:nvPr/>
            </p:nvSpPr>
            <p:spPr>
              <a:xfrm>
                <a:off x="3633835" y="4313537"/>
                <a:ext cx="13826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=0.01 </m:t>
                      </m:r>
                      <m:r>
                        <m:rPr>
                          <m:sty m:val="p"/>
                        </m:rPr>
                        <a:rPr kumimoji="1" lang="en-US" altLang="ja-JP" b="0" i="0" smtClean="0">
                          <a:latin typeface="Cambria Math" panose="02040503050406030204" pitchFamily="18" charset="0"/>
                        </a:rPr>
                        <m:t>ps</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1BC70602-2984-4643-A2DA-A75E140A6455}"/>
                  </a:ext>
                </a:extLst>
              </p:cNvPr>
              <p:cNvSpPr txBox="1">
                <a:spLocks noRot="1" noChangeAspect="1" noMove="1" noResize="1" noEditPoints="1" noAdjustHandles="1" noChangeArrowheads="1" noChangeShapeType="1" noTextEdit="1"/>
              </p:cNvSpPr>
              <p:nvPr/>
            </p:nvSpPr>
            <p:spPr>
              <a:xfrm>
                <a:off x="3633835" y="4313537"/>
                <a:ext cx="1382622" cy="276999"/>
              </a:xfrm>
              <a:prstGeom prst="rect">
                <a:avLst/>
              </a:prstGeom>
              <a:blipFill>
                <a:blip r:embed="rId6"/>
                <a:stretch>
                  <a:fillRect l="-441" r="-881" b="-28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7A332DE-E018-40FD-BE68-ABDAD819C24C}"/>
                  </a:ext>
                </a:extLst>
              </p:cNvPr>
              <p:cNvSpPr txBox="1"/>
              <p:nvPr/>
            </p:nvSpPr>
            <p:spPr>
              <a:xfrm>
                <a:off x="3633835" y="4759766"/>
                <a:ext cx="7071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=0</m:t>
                      </m:r>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A7A332DE-E018-40FD-BE68-ABDAD819C24C}"/>
                  </a:ext>
                </a:extLst>
              </p:cNvPr>
              <p:cNvSpPr txBox="1">
                <a:spLocks noRot="1" noChangeAspect="1" noMove="1" noResize="1" noEditPoints="1" noAdjustHandles="1" noChangeArrowheads="1" noChangeShapeType="1" noTextEdit="1"/>
              </p:cNvSpPr>
              <p:nvPr/>
            </p:nvSpPr>
            <p:spPr>
              <a:xfrm>
                <a:off x="3633835" y="4759766"/>
                <a:ext cx="707181" cy="276999"/>
              </a:xfrm>
              <a:prstGeom prst="rect">
                <a:avLst/>
              </a:prstGeom>
              <a:blipFill>
                <a:blip r:embed="rId7"/>
                <a:stretch>
                  <a:fillRect l="-1724" r="-2586" b="-8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15394D60-BD8D-441A-B7AD-D1C0EE5D6AAC}"/>
                  </a:ext>
                </a:extLst>
              </p:cNvPr>
              <p:cNvSpPr/>
              <p:nvPr/>
            </p:nvSpPr>
            <p:spPr>
              <a:xfrm>
                <a:off x="1832190" y="5080071"/>
                <a:ext cx="12361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i="1">
                              <a:latin typeface="Cambria Math"/>
                            </a:rPr>
                            <m:t>𝑁</m:t>
                          </m:r>
                        </m:e>
                        <m:sub>
                          <m:r>
                            <m:rPr>
                              <m:sty m:val="p"/>
                            </m:rPr>
                            <a:rPr kumimoji="1" lang="en-US" altLang="ja-JP">
                              <a:latin typeface="Cambria Math"/>
                            </a:rPr>
                            <m:t>e</m:t>
                          </m:r>
                        </m:sub>
                      </m:sSub>
                      <m:r>
                        <a:rPr kumimoji="1" lang="en-US" altLang="ja-JP" i="1">
                          <a:latin typeface="Cambria Math"/>
                        </a:rPr>
                        <m:t>=</m:t>
                      </m:r>
                      <m:sSup>
                        <m:sSupPr>
                          <m:ctrlPr>
                            <a:rPr kumimoji="1" lang="en-US" altLang="ja-JP" i="1">
                              <a:latin typeface="Cambria Math" panose="02040503050406030204" pitchFamily="18" charset="0"/>
                            </a:rPr>
                          </m:ctrlPr>
                        </m:sSupPr>
                        <m:e>
                          <m:r>
                            <a:rPr kumimoji="1" lang="en-US" altLang="ja-JP" i="1">
                              <a:latin typeface="Cambria Math"/>
                            </a:rPr>
                            <m:t>10</m:t>
                          </m:r>
                        </m:e>
                        <m:sup>
                          <m:r>
                            <a:rPr kumimoji="1" lang="en-US" altLang="ja-JP" b="0" i="1" smtClean="0">
                              <a:latin typeface="Cambria Math" panose="02040503050406030204" pitchFamily="18" charset="0"/>
                            </a:rPr>
                            <m:t>4</m:t>
                          </m:r>
                        </m:sup>
                      </m:sSup>
                    </m:oMath>
                  </m:oMathPara>
                </a14:m>
                <a:endParaRPr lang="ja-JP" altLang="en-US" dirty="0"/>
              </a:p>
            </p:txBody>
          </p:sp>
        </mc:Choice>
        <mc:Fallback xmlns="">
          <p:sp>
            <p:nvSpPr>
              <p:cNvPr id="18" name="正方形/長方形 17">
                <a:extLst>
                  <a:ext uri="{FF2B5EF4-FFF2-40B4-BE49-F238E27FC236}">
                    <a16:creationId xmlns:a16="http://schemas.microsoft.com/office/drawing/2014/main" id="{15394D60-BD8D-441A-B7AD-D1C0EE5D6AAC}"/>
                  </a:ext>
                </a:extLst>
              </p:cNvPr>
              <p:cNvSpPr>
                <a:spLocks noRot="1" noChangeAspect="1" noMove="1" noResize="1" noEditPoints="1" noAdjustHandles="1" noChangeArrowheads="1" noChangeShapeType="1" noTextEdit="1"/>
              </p:cNvSpPr>
              <p:nvPr/>
            </p:nvSpPr>
            <p:spPr>
              <a:xfrm>
                <a:off x="1832190" y="5080071"/>
                <a:ext cx="1236172"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正方形/長方形 12">
                <a:extLst>
                  <a:ext uri="{FF2B5EF4-FFF2-40B4-BE49-F238E27FC236}">
                    <a16:creationId xmlns:a16="http://schemas.microsoft.com/office/drawing/2014/main" id="{006CCED0-3D86-4162-B090-84B530C52B01}"/>
                  </a:ext>
                </a:extLst>
              </p:cNvPr>
              <p:cNvSpPr/>
              <p:nvPr/>
            </p:nvSpPr>
            <p:spPr>
              <a:xfrm>
                <a:off x="3636886" y="3528558"/>
                <a:ext cx="1156983" cy="369332"/>
              </a:xfrm>
              <a:prstGeom prst="rect">
                <a:avLst/>
              </a:prstGeom>
            </p:spPr>
            <p:txBody>
              <a:bodyPr wrap="none">
                <a:spAutoFit/>
              </a:bodyPr>
              <a:lstStyle/>
              <a:p>
                <a14:m>
                  <m:oMath xmlns:m="http://schemas.openxmlformats.org/officeDocument/2006/math">
                    <m:sSub>
                      <m:sSubPr>
                        <m:ctrlPr>
                          <a:rPr kumimoji="1" lang="en-US" altLang="ja-JP" i="1" dirty="0" smtClean="0">
                            <a:latin typeface="Cambria Math" panose="02040503050406030204" pitchFamily="18" charset="0"/>
                          </a:rPr>
                        </m:ctrlPr>
                      </m:sSubPr>
                      <m:e>
                        <m:r>
                          <a:rPr kumimoji="1" lang="ja-JP" altLang="en-US" i="1" dirty="0">
                            <a:latin typeface="Cambria Math" panose="02040503050406030204" pitchFamily="18" charset="0"/>
                          </a:rPr>
                          <m:t>𝜏</m:t>
                        </m:r>
                      </m:e>
                      <m:sub>
                        <m:r>
                          <a:rPr kumimoji="1" lang="en-US" altLang="ja-JP" b="0" i="1" dirty="0" smtClean="0">
                            <a:latin typeface="Cambria Math" panose="02040503050406030204" pitchFamily="18" charset="0"/>
                          </a:rPr>
                          <m:t>𝑖</m:t>
                        </m:r>
                      </m:sub>
                    </m:sSub>
                    <m:r>
                      <a:rPr kumimoji="1" lang="en-US" altLang="ja-JP" i="1">
                        <a:latin typeface="Cambria Math" panose="02040503050406030204" pitchFamily="18" charset="0"/>
                      </a:rPr>
                      <m:t>=</m:t>
                    </m:r>
                    <m:r>
                      <a:rPr kumimoji="1" lang="en-US" altLang="ja-JP" b="0" i="1" smtClean="0">
                        <a:latin typeface="Cambria Math" panose="02040503050406030204" pitchFamily="18" charset="0"/>
                      </a:rPr>
                      <m:t>1</m:t>
                    </m:r>
                  </m:oMath>
                </a14:m>
                <a:r>
                  <a:rPr kumimoji="1" lang="ja-JP" altLang="en-US" dirty="0"/>
                  <a:t> </a:t>
                </a:r>
                <a14:m>
                  <m:oMath xmlns:m="http://schemas.openxmlformats.org/officeDocument/2006/math">
                    <m:r>
                      <m:rPr>
                        <m:sty m:val="p"/>
                      </m:rPr>
                      <a:rPr kumimoji="1" lang="en-US" altLang="ja-JP" dirty="0">
                        <a:latin typeface="Cambria Math" panose="02040503050406030204" pitchFamily="18" charset="0"/>
                      </a:rPr>
                      <m:t>ps</m:t>
                    </m:r>
                  </m:oMath>
                </a14:m>
                <a:endParaRPr kumimoji="1" lang="ja-JP" altLang="en-US" dirty="0">
                  <a:latin typeface="Bahnschrift SemiLight" panose="020B0502040204020203" pitchFamily="34" charset="0"/>
                </a:endParaRPr>
              </a:p>
            </p:txBody>
          </p:sp>
        </mc:Choice>
        <mc:Fallback>
          <p:sp>
            <p:nvSpPr>
              <p:cNvPr id="13" name="正方形/長方形 12">
                <a:extLst>
                  <a:ext uri="{FF2B5EF4-FFF2-40B4-BE49-F238E27FC236}">
                    <a16:creationId xmlns:a16="http://schemas.microsoft.com/office/drawing/2014/main" id="{006CCED0-3D86-4162-B090-84B530C52B01}"/>
                  </a:ext>
                </a:extLst>
              </p:cNvPr>
              <p:cNvSpPr>
                <a:spLocks noRot="1" noChangeAspect="1" noMove="1" noResize="1" noEditPoints="1" noAdjustHandles="1" noChangeArrowheads="1" noChangeShapeType="1" noTextEdit="1"/>
              </p:cNvSpPr>
              <p:nvPr/>
            </p:nvSpPr>
            <p:spPr>
              <a:xfrm>
                <a:off x="3636886" y="3528558"/>
                <a:ext cx="1156983" cy="369332"/>
              </a:xfrm>
              <a:prstGeom prst="rect">
                <a:avLst/>
              </a:prstGeom>
              <a:blipFill>
                <a:blip r:embed="rId9"/>
                <a:stretch>
                  <a:fillRect b="-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6D23C212-3083-4A23-9876-802F2460F3FC}"/>
                  </a:ext>
                </a:extLst>
              </p:cNvPr>
              <p:cNvSpPr/>
              <p:nvPr/>
            </p:nvSpPr>
            <p:spPr>
              <a:xfrm>
                <a:off x="3605530" y="3174662"/>
                <a:ext cx="1037656" cy="369332"/>
              </a:xfrm>
              <a:prstGeom prst="rect">
                <a:avLst/>
              </a:prstGeom>
            </p:spPr>
            <p:txBody>
              <a:bodyPr wrap="none">
                <a:spAutoFit/>
              </a:bodyPr>
              <a:lstStyle/>
              <a:p>
                <a:pPr lvl="0"/>
                <a14:m>
                  <m:oMath xmlns:m="http://schemas.openxmlformats.org/officeDocument/2006/math">
                    <m:sSub>
                      <m:sSubPr>
                        <m:ctrlPr>
                          <a:rPr kumimoji="1" lang="en-US" altLang="ja-JP" i="1" dirty="0" smtClean="0">
                            <a:solidFill>
                              <a:prstClr val="black"/>
                            </a:solidFill>
                            <a:latin typeface="Cambria Math" panose="02040503050406030204" pitchFamily="18" charset="0"/>
                          </a:rPr>
                        </m:ctrlPr>
                      </m:sSubPr>
                      <m:e>
                        <m:r>
                          <a:rPr kumimoji="1" lang="ja-JP" altLang="en-US" i="1" dirty="0">
                            <a:solidFill>
                              <a:prstClr val="black"/>
                            </a:solidFill>
                            <a:latin typeface="Cambria Math" panose="02040503050406030204" pitchFamily="18" charset="0"/>
                          </a:rPr>
                          <m:t>𝜏</m:t>
                        </m:r>
                      </m:e>
                      <m:sub>
                        <m:r>
                          <a:rPr kumimoji="1" lang="en-US" altLang="ja-JP" i="1" dirty="0">
                            <a:solidFill>
                              <a:prstClr val="black"/>
                            </a:solidFill>
                            <a:latin typeface="Cambria Math" panose="02040503050406030204" pitchFamily="18" charset="0"/>
                          </a:rPr>
                          <m:t>𝑒</m:t>
                        </m:r>
                      </m:sub>
                    </m:sSub>
                    <m:r>
                      <a:rPr kumimoji="1" lang="en-US" altLang="ja-JP" i="1">
                        <a:solidFill>
                          <a:prstClr val="black"/>
                        </a:solidFill>
                        <a:latin typeface="Cambria Math" panose="02040503050406030204" pitchFamily="18" charset="0"/>
                      </a:rPr>
                      <m:t>=</m:t>
                    </m:r>
                  </m:oMath>
                </a14:m>
                <a:r>
                  <a:rPr kumimoji="1" lang="en-US" altLang="ja-JP" b="0" i="0" dirty="0">
                    <a:solidFill>
                      <a:prstClr val="black"/>
                    </a:solidFill>
                    <a:latin typeface="+mj-lt"/>
                  </a:rPr>
                  <a:t>inf</a:t>
                </a:r>
                <a:endParaRPr kumimoji="1" lang="ja-JP" altLang="en-US" dirty="0">
                  <a:solidFill>
                    <a:prstClr val="black"/>
                  </a:solidFill>
                  <a:latin typeface="Bahnschrift SemiLight" panose="020B0502040204020203" pitchFamily="34" charset="0"/>
                </a:endParaRPr>
              </a:p>
            </p:txBody>
          </p:sp>
        </mc:Choice>
        <mc:Fallback>
          <p:sp>
            <p:nvSpPr>
              <p:cNvPr id="3" name="正方形/長方形 2">
                <a:extLst>
                  <a:ext uri="{FF2B5EF4-FFF2-40B4-BE49-F238E27FC236}">
                    <a16:creationId xmlns:a16="http://schemas.microsoft.com/office/drawing/2014/main" id="{6D23C212-3083-4A23-9876-802F2460F3FC}"/>
                  </a:ext>
                </a:extLst>
              </p:cNvPr>
              <p:cNvSpPr>
                <a:spLocks noRot="1" noChangeAspect="1" noMove="1" noResize="1" noEditPoints="1" noAdjustHandles="1" noChangeArrowheads="1" noChangeShapeType="1" noTextEdit="1"/>
              </p:cNvSpPr>
              <p:nvPr/>
            </p:nvSpPr>
            <p:spPr>
              <a:xfrm>
                <a:off x="3605530" y="3174662"/>
                <a:ext cx="1037656" cy="369332"/>
              </a:xfrm>
              <a:prstGeom prst="rect">
                <a:avLst/>
              </a:prstGeom>
              <a:blipFill>
                <a:blip r:embed="rId10"/>
                <a:stretch>
                  <a:fillRect t="-10000" r="-4094" b="-26667"/>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581A1AE3-8F43-4ADF-99A8-0AB028FFC04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17377" y="1262496"/>
            <a:ext cx="5641859" cy="5458979"/>
          </a:xfrm>
          <a:prstGeom prst="rect">
            <a:avLst/>
          </a:prstGeom>
        </p:spPr>
      </p:pic>
      <p:sp>
        <p:nvSpPr>
          <p:cNvPr id="23" name="Slide Number Placeholder 5">
            <a:extLst>
              <a:ext uri="{FF2B5EF4-FFF2-40B4-BE49-F238E27FC236}">
                <a16:creationId xmlns:a16="http://schemas.microsoft.com/office/drawing/2014/main" id="{8803967B-7F2B-4D90-860E-8772174E2BD2}"/>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12</a:t>
            </a:fld>
            <a:endParaRPr kumimoji="1" lang="ja-JP" altLang="en-US" dirty="0"/>
          </a:p>
        </p:txBody>
      </p:sp>
    </p:spTree>
    <p:extLst>
      <p:ext uri="{BB962C8B-B14F-4D97-AF65-F5344CB8AC3E}">
        <p14:creationId xmlns:p14="http://schemas.microsoft.com/office/powerpoint/2010/main" val="215248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23E17AF-D760-465C-AF78-FF62E6415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93395"/>
            <a:ext cx="5455356" cy="5428080"/>
          </a:xfrm>
          <a:prstGeom prst="rect">
            <a:avLst/>
          </a:prstGeom>
        </p:spPr>
      </p:pic>
      <p:pic>
        <p:nvPicPr>
          <p:cNvPr id="10" name="図 9">
            <a:extLst>
              <a:ext uri="{FF2B5EF4-FFF2-40B4-BE49-F238E27FC236}">
                <a16:creationId xmlns:a16="http://schemas.microsoft.com/office/drawing/2014/main" id="{C6D2EADA-1210-480B-A9C2-5177D9413C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984" y="991022"/>
            <a:ext cx="5518109" cy="5365328"/>
          </a:xfrm>
          <a:prstGeom prst="rect">
            <a:avLst/>
          </a:prstGeom>
        </p:spPr>
      </p:pic>
      <p:sp>
        <p:nvSpPr>
          <p:cNvPr id="5" name="正方形/長方形 4">
            <a:extLst>
              <a:ext uri="{FF2B5EF4-FFF2-40B4-BE49-F238E27FC236}">
                <a16:creationId xmlns:a16="http://schemas.microsoft.com/office/drawing/2014/main" id="{2A38EE2F-959C-4067-97F0-E7492B45FFE5}"/>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24F6F59B-37F5-4381-AED1-647DC0A917FA}"/>
              </a:ext>
            </a:extLst>
          </p:cNvPr>
          <p:cNvSpPr txBox="1">
            <a:spLocks/>
          </p:cNvSpPr>
          <p:nvPr/>
        </p:nvSpPr>
        <p:spPr>
          <a:xfrm>
            <a:off x="191984" y="-127422"/>
            <a:ext cx="1051560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Ignatov Model EMC </a:t>
            </a:r>
            <a:endParaRPr lang="ja-JP" altLang="en-US" dirty="0"/>
          </a:p>
        </p:txBody>
      </p:sp>
      <p:cxnSp>
        <p:nvCxnSpPr>
          <p:cNvPr id="14" name="直線矢印コネクタ 13">
            <a:extLst>
              <a:ext uri="{FF2B5EF4-FFF2-40B4-BE49-F238E27FC236}">
                <a16:creationId xmlns:a16="http://schemas.microsoft.com/office/drawing/2014/main" id="{1DD48052-3AB0-4E55-BCF7-BD42B9C8E8EA}"/>
              </a:ext>
            </a:extLst>
          </p:cNvPr>
          <p:cNvCxnSpPr>
            <a:cxnSpLocks/>
          </p:cNvCxnSpPr>
          <p:nvPr/>
        </p:nvCxnSpPr>
        <p:spPr>
          <a:xfrm flipV="1">
            <a:off x="4405746" y="1781300"/>
            <a:ext cx="498763" cy="59376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49C59291-AD59-453F-BD3A-87040F9B66CF}"/>
                  </a:ext>
                </a:extLst>
              </p:cNvPr>
              <p:cNvSpPr/>
              <p:nvPr/>
            </p:nvSpPr>
            <p:spPr>
              <a:xfrm>
                <a:off x="3716387" y="2400856"/>
                <a:ext cx="10291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smtClean="0">
                          <a:solidFill>
                            <a:prstClr val="black"/>
                          </a:solidFill>
                          <a:latin typeface="Cambria Math" panose="02040503050406030204" pitchFamily="18" charset="0"/>
                        </a:rPr>
                        <m:t>𝑣</m:t>
                      </m:r>
                      <m:r>
                        <a:rPr kumimoji="1" lang="en-US" altLang="ja-JP" i="1" smtClean="0">
                          <a:solidFill>
                            <a:prstClr val="black"/>
                          </a:solidFill>
                          <a:latin typeface="Cambria Math" panose="02040503050406030204" pitchFamily="18" charset="0"/>
                        </a:rPr>
                        <m:t>=</m:t>
                      </m:r>
                      <m:r>
                        <a:rPr kumimoji="1" lang="ja-JP" altLang="en-US" i="1">
                          <a:solidFill>
                            <a:prstClr val="black"/>
                          </a:solidFill>
                          <a:latin typeface="Cambria Math" panose="02040503050406030204" pitchFamily="18" charset="0"/>
                        </a:rPr>
                        <m:t>𝜇</m:t>
                      </m:r>
                      <m:r>
                        <a:rPr kumimoji="1" lang="en-US" altLang="ja-JP" i="1">
                          <a:solidFill>
                            <a:prstClr val="black"/>
                          </a:solidFill>
                          <a:latin typeface="Cambria Math" panose="02040503050406030204" pitchFamily="18" charset="0"/>
                        </a:rPr>
                        <m:t>𝐹</m:t>
                      </m:r>
                    </m:oMath>
                  </m:oMathPara>
                </a14:m>
                <a:endParaRPr lang="ja-JP" altLang="en-US" dirty="0"/>
              </a:p>
            </p:txBody>
          </p:sp>
        </mc:Choice>
        <mc:Fallback xmlns="">
          <p:sp>
            <p:nvSpPr>
              <p:cNvPr id="15" name="正方形/長方形 14">
                <a:extLst>
                  <a:ext uri="{FF2B5EF4-FFF2-40B4-BE49-F238E27FC236}">
                    <a16:creationId xmlns:a16="http://schemas.microsoft.com/office/drawing/2014/main" id="{49C59291-AD59-453F-BD3A-87040F9B66CF}"/>
                  </a:ext>
                </a:extLst>
              </p:cNvPr>
              <p:cNvSpPr>
                <a:spLocks noRot="1" noChangeAspect="1" noMove="1" noResize="1" noEditPoints="1" noAdjustHandles="1" noChangeArrowheads="1" noChangeShapeType="1" noTextEdit="1"/>
              </p:cNvSpPr>
              <p:nvPr/>
            </p:nvSpPr>
            <p:spPr>
              <a:xfrm>
                <a:off x="3716387" y="2400856"/>
                <a:ext cx="1029193" cy="369332"/>
              </a:xfrm>
              <a:prstGeom prst="rect">
                <a:avLst/>
              </a:prstGeom>
              <a:blipFill>
                <a:blip r:embed="rId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18C00CE5-BA75-45E6-AD85-841F2757B273}"/>
                  </a:ext>
                </a:extLst>
              </p:cNvPr>
              <p:cNvSpPr/>
              <p:nvPr/>
            </p:nvSpPr>
            <p:spPr>
              <a:xfrm>
                <a:off x="3556699" y="3849716"/>
                <a:ext cx="1698094"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kumimoji="1" lang="en-US" altLang="ja-JP" sz="2000" i="1">
                          <a:solidFill>
                            <a:srgbClr val="292929"/>
                          </a:solidFill>
                          <a:latin typeface="Cambria Math"/>
                        </a:rPr>
                        <m:t>𝐹</m:t>
                      </m:r>
                      <m:r>
                        <a:rPr kumimoji="1" lang="en-US" altLang="ja-JP" sz="2000" i="1">
                          <a:solidFill>
                            <a:srgbClr val="292929"/>
                          </a:solidFill>
                          <a:latin typeface="Cambria Math"/>
                        </a:rPr>
                        <m:t>=1 </m:t>
                      </m:r>
                      <m:r>
                        <m:rPr>
                          <m:sty m:val="p"/>
                        </m:rPr>
                        <a:rPr kumimoji="1" lang="en-US" altLang="ja-JP" sz="2000">
                          <a:solidFill>
                            <a:srgbClr val="292929"/>
                          </a:solidFill>
                          <a:latin typeface="Cambria Math"/>
                        </a:rPr>
                        <m:t>kV</m:t>
                      </m:r>
                      <m:r>
                        <a:rPr kumimoji="1" lang="en-US" altLang="ja-JP" sz="2000">
                          <a:solidFill>
                            <a:srgbClr val="292929"/>
                          </a:solidFill>
                          <a:latin typeface="Cambria Math"/>
                        </a:rPr>
                        <m:t>/</m:t>
                      </m:r>
                      <m:r>
                        <m:rPr>
                          <m:sty m:val="p"/>
                        </m:rPr>
                        <a:rPr kumimoji="1" lang="en-US" altLang="ja-JP" sz="2000">
                          <a:solidFill>
                            <a:srgbClr val="292929"/>
                          </a:solidFill>
                          <a:latin typeface="Cambria Math"/>
                        </a:rPr>
                        <m:t>cm</m:t>
                      </m:r>
                    </m:oMath>
                  </m:oMathPara>
                </a14:m>
                <a:endParaRPr kumimoji="1" lang="ja-JP" altLang="en-US" sz="2000" dirty="0">
                  <a:solidFill>
                    <a:srgbClr val="292929"/>
                  </a:solidFill>
                  <a:latin typeface="Segoe UI"/>
                  <a:ea typeface="メイリオ"/>
                </a:endParaRPr>
              </a:p>
            </p:txBody>
          </p:sp>
        </mc:Choice>
        <mc:Fallback xmlns="">
          <p:sp>
            <p:nvSpPr>
              <p:cNvPr id="16" name="正方形/長方形 15">
                <a:extLst>
                  <a:ext uri="{FF2B5EF4-FFF2-40B4-BE49-F238E27FC236}">
                    <a16:creationId xmlns:a16="http://schemas.microsoft.com/office/drawing/2014/main" id="{18C00CE5-BA75-45E6-AD85-841F2757B273}"/>
                  </a:ext>
                </a:extLst>
              </p:cNvPr>
              <p:cNvSpPr>
                <a:spLocks noRot="1" noChangeAspect="1" noMove="1" noResize="1" noEditPoints="1" noAdjustHandles="1" noChangeArrowheads="1" noChangeShapeType="1" noTextEdit="1"/>
              </p:cNvSpPr>
              <p:nvPr/>
            </p:nvSpPr>
            <p:spPr>
              <a:xfrm>
                <a:off x="3556699" y="3849716"/>
                <a:ext cx="1698094" cy="400110"/>
              </a:xfrm>
              <a:prstGeom prst="rect">
                <a:avLst/>
              </a:prstGeom>
              <a:blipFill>
                <a:blip r:embed="rId6"/>
                <a:stretch>
                  <a:fillRect b="-1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8DD1026-9165-4B2E-9A7D-5857C4332DB2}"/>
                  </a:ext>
                </a:extLst>
              </p:cNvPr>
              <p:cNvSpPr txBox="1"/>
              <p:nvPr/>
            </p:nvSpPr>
            <p:spPr>
              <a:xfrm>
                <a:off x="3633835" y="4313537"/>
                <a:ext cx="13826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=0.01 </m:t>
                      </m:r>
                      <m:r>
                        <m:rPr>
                          <m:sty m:val="p"/>
                        </m:rPr>
                        <a:rPr kumimoji="1" lang="en-US" altLang="ja-JP" b="0" i="0" smtClean="0">
                          <a:latin typeface="Cambria Math" panose="02040503050406030204" pitchFamily="18" charset="0"/>
                        </a:rPr>
                        <m:t>ps</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18DD1026-9165-4B2E-9A7D-5857C4332DB2}"/>
                  </a:ext>
                </a:extLst>
              </p:cNvPr>
              <p:cNvSpPr txBox="1">
                <a:spLocks noRot="1" noChangeAspect="1" noMove="1" noResize="1" noEditPoints="1" noAdjustHandles="1" noChangeArrowheads="1" noChangeShapeType="1" noTextEdit="1"/>
              </p:cNvSpPr>
              <p:nvPr/>
            </p:nvSpPr>
            <p:spPr>
              <a:xfrm>
                <a:off x="3633835" y="4313537"/>
                <a:ext cx="1382622" cy="276999"/>
              </a:xfrm>
              <a:prstGeom prst="rect">
                <a:avLst/>
              </a:prstGeom>
              <a:blipFill>
                <a:blip r:embed="rId7"/>
                <a:stretch>
                  <a:fillRect l="-441" r="-881" b="-28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112CEF2A-F685-4F65-8FD6-EB622311DDAE}"/>
                  </a:ext>
                </a:extLst>
              </p:cNvPr>
              <p:cNvSpPr txBox="1"/>
              <p:nvPr/>
            </p:nvSpPr>
            <p:spPr>
              <a:xfrm>
                <a:off x="3633835" y="4759766"/>
                <a:ext cx="7071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=0</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112CEF2A-F685-4F65-8FD6-EB622311DDAE}"/>
                  </a:ext>
                </a:extLst>
              </p:cNvPr>
              <p:cNvSpPr txBox="1">
                <a:spLocks noRot="1" noChangeAspect="1" noMove="1" noResize="1" noEditPoints="1" noAdjustHandles="1" noChangeArrowheads="1" noChangeShapeType="1" noTextEdit="1"/>
              </p:cNvSpPr>
              <p:nvPr/>
            </p:nvSpPr>
            <p:spPr>
              <a:xfrm>
                <a:off x="3633835" y="4759766"/>
                <a:ext cx="707181" cy="276999"/>
              </a:xfrm>
              <a:prstGeom prst="rect">
                <a:avLst/>
              </a:prstGeom>
              <a:blipFill>
                <a:blip r:embed="rId8"/>
                <a:stretch>
                  <a:fillRect l="-1724" r="-2586" b="-8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78BBCCD1-6490-4A0C-AA15-C5B82095A60F}"/>
                  </a:ext>
                </a:extLst>
              </p:cNvPr>
              <p:cNvSpPr/>
              <p:nvPr/>
            </p:nvSpPr>
            <p:spPr>
              <a:xfrm>
                <a:off x="1832190" y="5080071"/>
                <a:ext cx="12361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i="1">
                              <a:latin typeface="Cambria Math"/>
                            </a:rPr>
                            <m:t>𝑁</m:t>
                          </m:r>
                        </m:e>
                        <m:sub>
                          <m:r>
                            <m:rPr>
                              <m:sty m:val="p"/>
                            </m:rPr>
                            <a:rPr kumimoji="1" lang="en-US" altLang="ja-JP">
                              <a:latin typeface="Cambria Math"/>
                            </a:rPr>
                            <m:t>e</m:t>
                          </m:r>
                        </m:sub>
                      </m:sSub>
                      <m:r>
                        <a:rPr kumimoji="1" lang="en-US" altLang="ja-JP" i="1">
                          <a:latin typeface="Cambria Math"/>
                        </a:rPr>
                        <m:t>=</m:t>
                      </m:r>
                      <m:sSup>
                        <m:sSupPr>
                          <m:ctrlPr>
                            <a:rPr kumimoji="1" lang="en-US" altLang="ja-JP" i="1">
                              <a:latin typeface="Cambria Math" panose="02040503050406030204" pitchFamily="18" charset="0"/>
                            </a:rPr>
                          </m:ctrlPr>
                        </m:sSupPr>
                        <m:e>
                          <m:r>
                            <a:rPr kumimoji="1" lang="en-US" altLang="ja-JP" i="1">
                              <a:latin typeface="Cambria Math"/>
                            </a:rPr>
                            <m:t>10</m:t>
                          </m:r>
                        </m:e>
                        <m:sup>
                          <m:r>
                            <a:rPr kumimoji="1" lang="en-US" altLang="ja-JP" b="0" i="1" smtClean="0">
                              <a:latin typeface="Cambria Math" panose="02040503050406030204" pitchFamily="18" charset="0"/>
                            </a:rPr>
                            <m:t>4</m:t>
                          </m:r>
                        </m:sup>
                      </m:sSup>
                    </m:oMath>
                  </m:oMathPara>
                </a14:m>
                <a:endParaRPr lang="ja-JP" altLang="en-US" dirty="0"/>
              </a:p>
            </p:txBody>
          </p:sp>
        </mc:Choice>
        <mc:Fallback xmlns="">
          <p:sp>
            <p:nvSpPr>
              <p:cNvPr id="20" name="正方形/長方形 19">
                <a:extLst>
                  <a:ext uri="{FF2B5EF4-FFF2-40B4-BE49-F238E27FC236}">
                    <a16:creationId xmlns:a16="http://schemas.microsoft.com/office/drawing/2014/main" id="{78BBCCD1-6490-4A0C-AA15-C5B82095A60F}"/>
                  </a:ext>
                </a:extLst>
              </p:cNvPr>
              <p:cNvSpPr>
                <a:spLocks noRot="1" noChangeAspect="1" noMove="1" noResize="1" noEditPoints="1" noAdjustHandles="1" noChangeArrowheads="1" noChangeShapeType="1" noTextEdit="1"/>
              </p:cNvSpPr>
              <p:nvPr/>
            </p:nvSpPr>
            <p:spPr>
              <a:xfrm>
                <a:off x="1832190" y="5080071"/>
                <a:ext cx="1236172" cy="369332"/>
              </a:xfrm>
              <a:prstGeom prst="rect">
                <a:avLst/>
              </a:prstGeom>
              <a:blipFill>
                <a:blip r:embed="rId9"/>
                <a:stretch>
                  <a:fillRect/>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911CECF8-069E-44D8-951C-56E61BCF513D}"/>
              </a:ext>
            </a:extLst>
          </p:cNvPr>
          <p:cNvSpPr txBox="1"/>
          <p:nvPr/>
        </p:nvSpPr>
        <p:spPr>
          <a:xfrm>
            <a:off x="7636914" y="2986951"/>
            <a:ext cx="3552409"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Slow convergence due to presence of elastic scattering</a:t>
            </a: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8C5A5CEF-128A-4E0F-9D76-F019D1AB67DA}"/>
                  </a:ext>
                </a:extLst>
              </p:cNvPr>
              <p:cNvSpPr/>
              <p:nvPr/>
            </p:nvSpPr>
            <p:spPr>
              <a:xfrm>
                <a:off x="3636813" y="3079284"/>
                <a:ext cx="1188339" cy="369332"/>
              </a:xfrm>
              <a:prstGeom prst="rect">
                <a:avLst/>
              </a:prstGeom>
            </p:spPr>
            <p:txBody>
              <a:bodyPr wrap="none">
                <a:spAutoFit/>
              </a:bodyPr>
              <a:lstStyle/>
              <a:p>
                <a14:m>
                  <m:oMath xmlns:m="http://schemas.openxmlformats.org/officeDocument/2006/math">
                    <m:sSub>
                      <m:sSubPr>
                        <m:ctrlPr>
                          <a:rPr kumimoji="1" lang="en-US" altLang="ja-JP" i="1" dirty="0">
                            <a:latin typeface="Cambria Math" panose="02040503050406030204" pitchFamily="18" charset="0"/>
                          </a:rPr>
                        </m:ctrlPr>
                      </m:sSubPr>
                      <m:e>
                        <m:r>
                          <a:rPr kumimoji="1" lang="ja-JP" altLang="en-US" i="1" dirty="0">
                            <a:latin typeface="Cambria Math" panose="02040503050406030204" pitchFamily="18" charset="0"/>
                          </a:rPr>
                          <m:t>𝜏</m:t>
                        </m:r>
                      </m:e>
                      <m:sub>
                        <m:r>
                          <a:rPr kumimoji="1" lang="en-US" altLang="ja-JP" i="1" dirty="0">
                            <a:latin typeface="Cambria Math" panose="02040503050406030204" pitchFamily="18" charset="0"/>
                          </a:rPr>
                          <m:t>𝑒</m:t>
                        </m:r>
                      </m:sub>
                    </m:sSub>
                    <m:r>
                      <a:rPr kumimoji="1" lang="en-US" altLang="ja-JP" i="1">
                        <a:latin typeface="Cambria Math" panose="02040503050406030204" pitchFamily="18" charset="0"/>
                      </a:rPr>
                      <m:t>=1</m:t>
                    </m:r>
                  </m:oMath>
                </a14:m>
                <a:r>
                  <a:rPr kumimoji="1" lang="ja-JP" altLang="en-US" dirty="0"/>
                  <a:t> </a:t>
                </a:r>
                <a14:m>
                  <m:oMath xmlns:m="http://schemas.openxmlformats.org/officeDocument/2006/math">
                    <m:r>
                      <m:rPr>
                        <m:sty m:val="p"/>
                      </m:rPr>
                      <a:rPr kumimoji="1" lang="en-US" altLang="ja-JP" dirty="0">
                        <a:latin typeface="Cambria Math" panose="02040503050406030204" pitchFamily="18" charset="0"/>
                      </a:rPr>
                      <m:t>ps</m:t>
                    </m:r>
                  </m:oMath>
                </a14:m>
                <a:endParaRPr kumimoji="1" lang="ja-JP" altLang="en-US" dirty="0">
                  <a:latin typeface="Bahnschrift SemiLight" panose="020B0502040204020203" pitchFamily="34" charset="0"/>
                </a:endParaRPr>
              </a:p>
            </p:txBody>
          </p:sp>
        </mc:Choice>
        <mc:Fallback xmlns="">
          <p:sp>
            <p:nvSpPr>
              <p:cNvPr id="9" name="正方形/長方形 8">
                <a:extLst>
                  <a:ext uri="{FF2B5EF4-FFF2-40B4-BE49-F238E27FC236}">
                    <a16:creationId xmlns:a16="http://schemas.microsoft.com/office/drawing/2014/main" id="{8C5A5CEF-128A-4E0F-9D76-F019D1AB67DA}"/>
                  </a:ext>
                </a:extLst>
              </p:cNvPr>
              <p:cNvSpPr>
                <a:spLocks noRot="1" noChangeAspect="1" noMove="1" noResize="1" noEditPoints="1" noAdjustHandles="1" noChangeArrowheads="1" noChangeShapeType="1" noTextEdit="1"/>
              </p:cNvSpPr>
              <p:nvPr/>
            </p:nvSpPr>
            <p:spPr>
              <a:xfrm>
                <a:off x="3636813" y="3079284"/>
                <a:ext cx="1188339" cy="369332"/>
              </a:xfrm>
              <a:prstGeom prst="rect">
                <a:avLst/>
              </a:prstGeom>
              <a:blipFill>
                <a:blip r:embed="rId10"/>
                <a:stretch>
                  <a:fillRect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4D91E37A-5C93-45EB-9DFB-53C1BC33ED2C}"/>
                  </a:ext>
                </a:extLst>
              </p:cNvPr>
              <p:cNvSpPr/>
              <p:nvPr/>
            </p:nvSpPr>
            <p:spPr>
              <a:xfrm>
                <a:off x="3615862" y="3471894"/>
                <a:ext cx="1156983" cy="369332"/>
              </a:xfrm>
              <a:prstGeom prst="rect">
                <a:avLst/>
              </a:prstGeom>
            </p:spPr>
            <p:txBody>
              <a:bodyPr wrap="none">
                <a:spAutoFit/>
              </a:bodyPr>
              <a:lstStyle/>
              <a:p>
                <a:pPr lvl="0"/>
                <a14:m>
                  <m:oMath xmlns:m="http://schemas.openxmlformats.org/officeDocument/2006/math">
                    <m:sSub>
                      <m:sSubPr>
                        <m:ctrlPr>
                          <a:rPr kumimoji="1" lang="en-US" altLang="ja-JP" i="1" dirty="0">
                            <a:solidFill>
                              <a:prstClr val="black"/>
                            </a:solidFill>
                            <a:latin typeface="Cambria Math" panose="02040503050406030204" pitchFamily="18" charset="0"/>
                          </a:rPr>
                        </m:ctrlPr>
                      </m:sSubPr>
                      <m:e>
                        <m:r>
                          <a:rPr kumimoji="1" lang="ja-JP" altLang="en-US" i="1" dirty="0">
                            <a:solidFill>
                              <a:prstClr val="black"/>
                            </a:solidFill>
                            <a:latin typeface="Cambria Math" panose="02040503050406030204" pitchFamily="18" charset="0"/>
                          </a:rPr>
                          <m:t>𝜏</m:t>
                        </m:r>
                      </m:e>
                      <m:sub>
                        <m:r>
                          <a:rPr kumimoji="1" lang="en-US" altLang="ja-JP" i="1" dirty="0">
                            <a:solidFill>
                              <a:prstClr val="black"/>
                            </a:solidFill>
                            <a:latin typeface="Cambria Math" panose="02040503050406030204" pitchFamily="18" charset="0"/>
                          </a:rPr>
                          <m:t>𝑖</m:t>
                        </m:r>
                      </m:sub>
                    </m:sSub>
                    <m:r>
                      <a:rPr kumimoji="1" lang="en-US" altLang="ja-JP" i="1">
                        <a:solidFill>
                          <a:prstClr val="black"/>
                        </a:solidFill>
                        <a:latin typeface="Cambria Math" panose="02040503050406030204" pitchFamily="18" charset="0"/>
                      </a:rPr>
                      <m:t>=5</m:t>
                    </m:r>
                  </m:oMath>
                </a14:m>
                <a:r>
                  <a:rPr kumimoji="1" lang="ja-JP" altLang="en-US" dirty="0">
                    <a:solidFill>
                      <a:prstClr val="black"/>
                    </a:solidFill>
                  </a:rPr>
                  <a:t> </a:t>
                </a:r>
                <a14:m>
                  <m:oMath xmlns:m="http://schemas.openxmlformats.org/officeDocument/2006/math">
                    <m:r>
                      <m:rPr>
                        <m:sty m:val="p"/>
                      </m:rPr>
                      <a:rPr kumimoji="1" lang="en-US" altLang="ja-JP" dirty="0">
                        <a:solidFill>
                          <a:prstClr val="black"/>
                        </a:solidFill>
                        <a:latin typeface="Cambria Math" panose="02040503050406030204" pitchFamily="18" charset="0"/>
                      </a:rPr>
                      <m:t>ps</m:t>
                    </m:r>
                  </m:oMath>
                </a14:m>
                <a:endParaRPr kumimoji="1" lang="ja-JP" altLang="en-US" dirty="0">
                  <a:solidFill>
                    <a:prstClr val="black"/>
                  </a:solidFill>
                  <a:latin typeface="Bahnschrift SemiLight" panose="020B0502040204020203" pitchFamily="34" charset="0"/>
                </a:endParaRPr>
              </a:p>
            </p:txBody>
          </p:sp>
        </mc:Choice>
        <mc:Fallback xmlns="">
          <p:sp>
            <p:nvSpPr>
              <p:cNvPr id="11" name="正方形/長方形 10">
                <a:extLst>
                  <a:ext uri="{FF2B5EF4-FFF2-40B4-BE49-F238E27FC236}">
                    <a16:creationId xmlns:a16="http://schemas.microsoft.com/office/drawing/2014/main" id="{4D91E37A-5C93-45EB-9DFB-53C1BC33ED2C}"/>
                  </a:ext>
                </a:extLst>
              </p:cNvPr>
              <p:cNvSpPr>
                <a:spLocks noRot="1" noChangeAspect="1" noMove="1" noResize="1" noEditPoints="1" noAdjustHandles="1" noChangeArrowheads="1" noChangeShapeType="1" noTextEdit="1"/>
              </p:cNvSpPr>
              <p:nvPr/>
            </p:nvSpPr>
            <p:spPr>
              <a:xfrm>
                <a:off x="3615862" y="3471894"/>
                <a:ext cx="1156983" cy="369332"/>
              </a:xfrm>
              <a:prstGeom prst="rect">
                <a:avLst/>
              </a:prstGeom>
              <a:blipFill>
                <a:blip r:embed="rId11"/>
                <a:stretch>
                  <a:fillRect b="-8333"/>
                </a:stretch>
              </a:blipFill>
            </p:spPr>
            <p:txBody>
              <a:bodyPr/>
              <a:lstStyle/>
              <a:p>
                <a:r>
                  <a:rPr lang="ja-JP" altLang="en-US">
                    <a:noFill/>
                  </a:rPr>
                  <a:t> </a:t>
                </a:r>
              </a:p>
            </p:txBody>
          </p:sp>
        </mc:Fallback>
      </mc:AlternateContent>
      <p:sp>
        <p:nvSpPr>
          <p:cNvPr id="22" name="Slide Number Placeholder 5">
            <a:extLst>
              <a:ext uri="{FF2B5EF4-FFF2-40B4-BE49-F238E27FC236}">
                <a16:creationId xmlns:a16="http://schemas.microsoft.com/office/drawing/2014/main" id="{E32B01AD-6B33-4E4F-AC85-16D7DC95B887}"/>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13</a:t>
            </a:fld>
            <a:endParaRPr kumimoji="1" lang="ja-JP" altLang="en-US" dirty="0"/>
          </a:p>
        </p:txBody>
      </p:sp>
    </p:spTree>
    <p:extLst>
      <p:ext uri="{BB962C8B-B14F-4D97-AF65-F5344CB8AC3E}">
        <p14:creationId xmlns:p14="http://schemas.microsoft.com/office/powerpoint/2010/main" val="896757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FF170DD-B4B1-4890-BA12-2496552C7603}"/>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タイトル 1">
            <a:extLst>
              <a:ext uri="{FF2B5EF4-FFF2-40B4-BE49-F238E27FC236}">
                <a16:creationId xmlns:a16="http://schemas.microsoft.com/office/drawing/2014/main" id="{23CB2CB3-018F-446D-90C2-572D215916A6}"/>
              </a:ext>
            </a:extLst>
          </p:cNvPr>
          <p:cNvSpPr txBox="1">
            <a:spLocks/>
          </p:cNvSpPr>
          <p:nvPr/>
        </p:nvSpPr>
        <p:spPr>
          <a:xfrm>
            <a:off x="191984" y="-127422"/>
            <a:ext cx="1051560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Mean Energy Asymptotic Value</a:t>
            </a:r>
            <a:endParaRPr lang="ja-JP" altLang="en-US" dirty="0"/>
          </a:p>
        </p:txBody>
      </p:sp>
      <p:cxnSp>
        <p:nvCxnSpPr>
          <p:cNvPr id="11" name="直線矢印コネクタ 10">
            <a:extLst>
              <a:ext uri="{FF2B5EF4-FFF2-40B4-BE49-F238E27FC236}">
                <a16:creationId xmlns:a16="http://schemas.microsoft.com/office/drawing/2014/main" id="{D411EBA6-537C-4563-A5A2-2D679EB1E40D}"/>
              </a:ext>
            </a:extLst>
          </p:cNvPr>
          <p:cNvCxnSpPr>
            <a:cxnSpLocks/>
          </p:cNvCxnSpPr>
          <p:nvPr/>
        </p:nvCxnSpPr>
        <p:spPr>
          <a:xfrm flipV="1">
            <a:off x="869736" y="1548646"/>
            <a:ext cx="0" cy="4270375"/>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8E4CC828-A0F6-4669-B02C-0DE264EB7BB9}"/>
              </a:ext>
            </a:extLst>
          </p:cNvPr>
          <p:cNvCxnSpPr>
            <a:cxnSpLocks/>
          </p:cNvCxnSpPr>
          <p:nvPr/>
        </p:nvCxnSpPr>
        <p:spPr>
          <a:xfrm flipV="1">
            <a:off x="608116" y="4791075"/>
            <a:ext cx="4179784" cy="1"/>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0D535158-B87F-4F57-8D12-EE0FB1766273}"/>
              </a:ext>
            </a:extLst>
          </p:cNvPr>
          <p:cNvCxnSpPr>
            <a:cxnSpLocks/>
          </p:cNvCxnSpPr>
          <p:nvPr/>
        </p:nvCxnSpPr>
        <p:spPr>
          <a:xfrm>
            <a:off x="608116" y="2066925"/>
            <a:ext cx="3532084" cy="29495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A70552D7-1033-4F99-A929-A2167BD0049A}"/>
                  </a:ext>
                </a:extLst>
              </p:cNvPr>
              <p:cNvSpPr txBox="1"/>
              <p:nvPr/>
            </p:nvSpPr>
            <p:spPr>
              <a:xfrm>
                <a:off x="4426262" y="4831834"/>
                <a:ext cx="45967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𝑑</m:t>
                      </m:r>
                    </m:oMath>
                  </m:oMathPara>
                </a14:m>
                <a:endParaRPr kumimoji="1" lang="ja-JP" altLang="en-US" dirty="0"/>
              </a:p>
            </p:txBody>
          </p:sp>
        </mc:Choice>
        <mc:Fallback>
          <p:sp>
            <p:nvSpPr>
              <p:cNvPr id="21" name="テキスト ボックス 20">
                <a:extLst>
                  <a:ext uri="{FF2B5EF4-FFF2-40B4-BE49-F238E27FC236}">
                    <a16:creationId xmlns:a16="http://schemas.microsoft.com/office/drawing/2014/main" id="{A70552D7-1033-4F99-A929-A2167BD0049A}"/>
                  </a:ext>
                </a:extLst>
              </p:cNvPr>
              <p:cNvSpPr txBox="1">
                <a:spLocks noRot="1" noChangeAspect="1" noMove="1" noResize="1" noEditPoints="1" noAdjustHandles="1" noChangeArrowheads="1" noChangeShapeType="1" noTextEdit="1"/>
              </p:cNvSpPr>
              <p:nvPr/>
            </p:nvSpPr>
            <p:spPr>
              <a:xfrm>
                <a:off x="4426262" y="4831834"/>
                <a:ext cx="459678"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248D6FD2-225E-4CA2-938F-C28FF3C45FFC}"/>
                  </a:ext>
                </a:extLst>
              </p:cNvPr>
              <p:cNvSpPr txBox="1"/>
              <p:nvPr/>
            </p:nvSpPr>
            <p:spPr>
              <a:xfrm>
                <a:off x="710077" y="1214106"/>
                <a:ext cx="80361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oMath>
                  </m:oMathPara>
                </a14:m>
                <a:endParaRPr kumimoji="1" lang="ja-JP" altLang="en-US" dirty="0"/>
              </a:p>
            </p:txBody>
          </p:sp>
        </mc:Choice>
        <mc:Fallback>
          <p:sp>
            <p:nvSpPr>
              <p:cNvPr id="22" name="テキスト ボックス 21">
                <a:extLst>
                  <a:ext uri="{FF2B5EF4-FFF2-40B4-BE49-F238E27FC236}">
                    <a16:creationId xmlns:a16="http://schemas.microsoft.com/office/drawing/2014/main" id="{248D6FD2-225E-4CA2-938F-C28FF3C45FFC}"/>
                  </a:ext>
                </a:extLst>
              </p:cNvPr>
              <p:cNvSpPr txBox="1">
                <a:spLocks noRot="1" noChangeAspect="1" noMove="1" noResize="1" noEditPoints="1" noAdjustHandles="1" noChangeArrowheads="1" noChangeShapeType="1" noTextEdit="1"/>
              </p:cNvSpPr>
              <p:nvPr/>
            </p:nvSpPr>
            <p:spPr>
              <a:xfrm>
                <a:off x="710077" y="1214106"/>
                <a:ext cx="803618" cy="369332"/>
              </a:xfrm>
              <a:prstGeom prst="rect">
                <a:avLst/>
              </a:prstGeom>
              <a:blipFill>
                <a:blip r:embed="rId4"/>
                <a:stretch>
                  <a:fillRect b="-14754"/>
                </a:stretch>
              </a:blipFill>
            </p:spPr>
            <p:txBody>
              <a:bodyPr/>
              <a:lstStyle/>
              <a:p>
                <a:r>
                  <a:rPr lang="ja-JP" altLang="en-US">
                    <a:noFill/>
                  </a:rPr>
                  <a:t> </a:t>
                </a:r>
              </a:p>
            </p:txBody>
          </p:sp>
        </mc:Fallback>
      </mc:AlternateContent>
      <p:sp>
        <p:nvSpPr>
          <p:cNvPr id="23" name="円弧 22">
            <a:extLst>
              <a:ext uri="{FF2B5EF4-FFF2-40B4-BE49-F238E27FC236}">
                <a16:creationId xmlns:a16="http://schemas.microsoft.com/office/drawing/2014/main" id="{4757BF2A-6C75-411A-8788-46CF560C8BD2}"/>
              </a:ext>
            </a:extLst>
          </p:cNvPr>
          <p:cNvSpPr/>
          <p:nvPr/>
        </p:nvSpPr>
        <p:spPr>
          <a:xfrm>
            <a:off x="3308349" y="4286766"/>
            <a:ext cx="986059" cy="914395"/>
          </a:xfrm>
          <a:prstGeom prst="arc">
            <a:avLst>
              <a:gd name="adj1" fmla="val 10490601"/>
              <a:gd name="adj2" fmla="val 13235638"/>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42A7C605-F1A3-4A74-AEE5-A0ED0DE262B4}"/>
                  </a:ext>
                </a:extLst>
              </p:cNvPr>
              <p:cNvSpPr txBox="1"/>
              <p:nvPr/>
            </p:nvSpPr>
            <p:spPr>
              <a:xfrm>
                <a:off x="2736654" y="4456535"/>
                <a:ext cx="5716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𝑒𝐹</m:t>
                      </m:r>
                    </m:oMath>
                  </m:oMathPara>
                </a14:m>
                <a:endParaRPr kumimoji="1" lang="ja-JP" altLang="en-US" dirty="0"/>
              </a:p>
            </p:txBody>
          </p:sp>
        </mc:Choice>
        <mc:Fallback>
          <p:sp>
            <p:nvSpPr>
              <p:cNvPr id="24" name="テキスト ボックス 23">
                <a:extLst>
                  <a:ext uri="{FF2B5EF4-FFF2-40B4-BE49-F238E27FC236}">
                    <a16:creationId xmlns:a16="http://schemas.microsoft.com/office/drawing/2014/main" id="{42A7C605-F1A3-4A74-AEE5-A0ED0DE262B4}"/>
                  </a:ext>
                </a:extLst>
              </p:cNvPr>
              <p:cNvSpPr txBox="1">
                <a:spLocks noRot="1" noChangeAspect="1" noMove="1" noResize="1" noEditPoints="1" noAdjustHandles="1" noChangeArrowheads="1" noChangeShapeType="1" noTextEdit="1"/>
              </p:cNvSpPr>
              <p:nvPr/>
            </p:nvSpPr>
            <p:spPr>
              <a:xfrm>
                <a:off x="2736654" y="4456535"/>
                <a:ext cx="571695" cy="276999"/>
              </a:xfrm>
              <a:prstGeom prst="rect">
                <a:avLst/>
              </a:prstGeom>
              <a:blipFill>
                <a:blip r:embed="rId5"/>
                <a:stretch>
                  <a:fillRect r="-1064" b="-11111"/>
                </a:stretch>
              </a:blipFill>
            </p:spPr>
            <p:txBody>
              <a:bodyPr/>
              <a:lstStyle/>
              <a:p>
                <a:r>
                  <a:rPr lang="ja-JP" altLang="en-US">
                    <a:noFill/>
                  </a:rPr>
                  <a:t> </a:t>
                </a:r>
              </a:p>
            </p:txBody>
          </p:sp>
        </mc:Fallback>
      </mc:AlternateContent>
      <p:cxnSp>
        <p:nvCxnSpPr>
          <p:cNvPr id="26" name="直線矢印コネクタ 25">
            <a:extLst>
              <a:ext uri="{FF2B5EF4-FFF2-40B4-BE49-F238E27FC236}">
                <a16:creationId xmlns:a16="http://schemas.microsoft.com/office/drawing/2014/main" id="{6ECEF403-0342-4260-86FE-C87DE174AD5F}"/>
              </a:ext>
            </a:extLst>
          </p:cNvPr>
          <p:cNvCxnSpPr>
            <a:cxnSpLocks/>
          </p:cNvCxnSpPr>
          <p:nvPr/>
        </p:nvCxnSpPr>
        <p:spPr>
          <a:xfrm>
            <a:off x="1400176" y="2724150"/>
            <a:ext cx="176784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8911FB3-8EB3-4A05-B873-CDEE7165488D}"/>
              </a:ext>
            </a:extLst>
          </p:cNvPr>
          <p:cNvCxnSpPr>
            <a:cxnSpLocks/>
          </p:cNvCxnSpPr>
          <p:nvPr/>
        </p:nvCxnSpPr>
        <p:spPr>
          <a:xfrm>
            <a:off x="3168016" y="2724150"/>
            <a:ext cx="0" cy="14700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448792E7-A6EC-4DF3-A73E-2E1B869BBF88}"/>
                  </a:ext>
                </a:extLst>
              </p:cNvPr>
              <p:cNvSpPr txBox="1"/>
              <p:nvPr/>
            </p:nvSpPr>
            <p:spPr>
              <a:xfrm>
                <a:off x="2184298" y="2400989"/>
                <a:ext cx="37971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𝑑</m:t>
                          </m:r>
                        </m:sub>
                      </m:sSub>
                    </m:oMath>
                  </m:oMathPara>
                </a14:m>
                <a:endParaRPr kumimoji="1" lang="ja-JP" altLang="en-US" dirty="0"/>
              </a:p>
            </p:txBody>
          </p:sp>
        </mc:Choice>
        <mc:Fallback>
          <p:sp>
            <p:nvSpPr>
              <p:cNvPr id="40" name="テキスト ボックス 39">
                <a:extLst>
                  <a:ext uri="{FF2B5EF4-FFF2-40B4-BE49-F238E27FC236}">
                    <a16:creationId xmlns:a16="http://schemas.microsoft.com/office/drawing/2014/main" id="{448792E7-A6EC-4DF3-A73E-2E1B869BBF88}"/>
                  </a:ext>
                </a:extLst>
              </p:cNvPr>
              <p:cNvSpPr txBox="1">
                <a:spLocks noRot="1" noChangeAspect="1" noMove="1" noResize="1" noEditPoints="1" noAdjustHandles="1" noChangeArrowheads="1" noChangeShapeType="1" noTextEdit="1"/>
              </p:cNvSpPr>
              <p:nvPr/>
            </p:nvSpPr>
            <p:spPr>
              <a:xfrm>
                <a:off x="2184298" y="2400989"/>
                <a:ext cx="379719" cy="276999"/>
              </a:xfrm>
              <a:prstGeom prst="rect">
                <a:avLst/>
              </a:prstGeom>
              <a:blipFill>
                <a:blip r:embed="rId6"/>
                <a:stretch>
                  <a:fillRect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608CCD05-7F96-432A-BD11-88DDEE35E9CF}"/>
                  </a:ext>
                </a:extLst>
              </p:cNvPr>
              <p:cNvSpPr txBox="1"/>
              <p:nvPr/>
            </p:nvSpPr>
            <p:spPr>
              <a:xfrm>
                <a:off x="3228938" y="3292554"/>
                <a:ext cx="910570"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𝑒𝐹</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𝑣</m:t>
                          </m:r>
                        </m:e>
                        <m:sub>
                          <m:r>
                            <a:rPr kumimoji="1" lang="en-US" altLang="ja-JP" sz="2000" b="0" i="1" smtClean="0">
                              <a:latin typeface="Cambria Math" panose="02040503050406030204" pitchFamily="18" charset="0"/>
                            </a:rPr>
                            <m:t>𝑑</m:t>
                          </m:r>
                        </m:sub>
                      </m:sSub>
                    </m:oMath>
                  </m:oMathPara>
                </a14:m>
                <a:endParaRPr kumimoji="1" lang="ja-JP" altLang="en-US" sz="2000" dirty="0"/>
              </a:p>
            </p:txBody>
          </p:sp>
        </mc:Choice>
        <mc:Fallback>
          <p:sp>
            <p:nvSpPr>
              <p:cNvPr id="41" name="テキスト ボックス 40">
                <a:extLst>
                  <a:ext uri="{FF2B5EF4-FFF2-40B4-BE49-F238E27FC236}">
                    <a16:creationId xmlns:a16="http://schemas.microsoft.com/office/drawing/2014/main" id="{608CCD05-7F96-432A-BD11-88DDEE35E9CF}"/>
                  </a:ext>
                </a:extLst>
              </p:cNvPr>
              <p:cNvSpPr txBox="1">
                <a:spLocks noRot="1" noChangeAspect="1" noMove="1" noResize="1" noEditPoints="1" noAdjustHandles="1" noChangeArrowheads="1" noChangeShapeType="1" noTextEdit="1"/>
              </p:cNvSpPr>
              <p:nvPr/>
            </p:nvSpPr>
            <p:spPr>
              <a:xfrm>
                <a:off x="3228938" y="3292554"/>
                <a:ext cx="910570" cy="307777"/>
              </a:xfrm>
              <a:prstGeom prst="rect">
                <a:avLst/>
              </a:prstGeom>
              <a:blipFill>
                <a:blip r:embed="rId7"/>
                <a:stretch>
                  <a:fillRect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25389E22-AAA3-40E3-BFC0-E086AD09A976}"/>
                  </a:ext>
                </a:extLst>
              </p:cNvPr>
              <p:cNvSpPr txBox="1"/>
              <p:nvPr/>
            </p:nvSpPr>
            <p:spPr>
              <a:xfrm>
                <a:off x="5148369" y="991022"/>
                <a:ext cx="6851647" cy="5127814"/>
              </a:xfrm>
              <a:prstGeom prst="rect">
                <a:avLst/>
              </a:prstGeom>
              <a:noFill/>
            </p:spPr>
            <p:txBody>
              <a:bodyPr wrap="square" rtlCol="0">
                <a:spAutoFit/>
              </a:bodyPr>
              <a:lstStyle/>
              <a:p>
                <a:pPr>
                  <a:lnSpc>
                    <a:spcPct val="200000"/>
                  </a:lnSpc>
                </a:pPr>
                <a:r>
                  <a:rPr kumimoji="1" lang="en-US" altLang="ja-JP" dirty="0"/>
                  <a:t>Electrostatic potential:</a:t>
                </a:r>
              </a:p>
              <a:p>
                <a:pPr algn="ctr">
                  <a:lnSpc>
                    <a:spcPct val="200000"/>
                  </a:lnSpc>
                </a:pPr>
                <a14:m>
                  <m:oMathPara xmlns:m="http://schemas.openxmlformats.org/officeDocument/2006/math">
                    <m:oMathParaPr>
                      <m:jc m:val="centerGroup"/>
                    </m:oMathParaPr>
                    <m:oMath xmlns:m="http://schemas.openxmlformats.org/officeDocument/2006/math">
                      <m:eqArr>
                        <m:eqArrPr>
                          <m:ctrlPr>
                            <a:rPr kumimoji="1" lang="en-US" altLang="ja-JP" b="0" i="0" smtClean="0">
                              <a:latin typeface="Cambria Math" panose="02040503050406030204" pitchFamily="18" charset="0"/>
                              <a:ea typeface="Cambria Math" panose="02040503050406030204" pitchFamily="18" charset="0"/>
                            </a:rPr>
                          </m:ctrlPr>
                        </m:eqArrPr>
                        <m:e>
                          <m:r>
                            <m:rPr>
                              <m:brk/>
                            </m:rPr>
                            <a:rPr kumimoji="1" lang="en-US" altLang="ja-JP" b="0" i="1" smtClean="0">
                              <a:latin typeface="Cambria Math" panose="02040503050406030204" pitchFamily="18" charset="0"/>
                              <a:ea typeface="Cambria Math" panose="02040503050406030204" pitchFamily="18" charset="0"/>
                            </a:rPr>
                            <m:t>𝑉</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𝑑</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𝑒𝐹</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𝑑</m:t>
                          </m:r>
                          <m:r>
                            <a:rPr kumimoji="1" lang="en-US" altLang="ja-JP" b="0" i="1" smtClean="0">
                              <a:latin typeface="Cambria Math" panose="02040503050406030204" pitchFamily="18" charset="0"/>
                              <a:ea typeface="Cambria Math" panose="02040503050406030204" pitchFamily="18" charset="0"/>
                            </a:rPr>
                            <m:t>#</m:t>
                          </m:r>
                          <m:d>
                            <m:dPr>
                              <m:ctrlPr>
                                <a:rPr kumimoji="1" lang="en-US" altLang="ja-JP" b="0" i="0" smtClean="0">
                                  <a:latin typeface="Cambria Math" panose="02040503050406030204" pitchFamily="18" charset="0"/>
                                  <a:ea typeface="Cambria Math" panose="02040503050406030204" pitchFamily="18" charset="0"/>
                                </a:rPr>
                              </m:ctrlPr>
                            </m:dPr>
                            <m:e>
                              <m:r>
                                <a:rPr kumimoji="1" lang="en-US" altLang="ja-JP" b="0" i="0" smtClean="0">
                                  <a:latin typeface="Cambria Math" panose="02040503050406030204" pitchFamily="18" charset="0"/>
                                  <a:ea typeface="Cambria Math" panose="02040503050406030204" pitchFamily="18" charset="0"/>
                                </a:rPr>
                                <m:t>1</m:t>
                              </m:r>
                            </m:e>
                          </m:d>
                        </m:e>
                      </m:eqArr>
                    </m:oMath>
                  </m:oMathPara>
                </a14:m>
                <a:endParaRPr kumimoji="1" lang="en-US" altLang="ja-JP" b="0" dirty="0">
                  <a:ea typeface="Cambria Math" panose="02040503050406030204" pitchFamily="18" charset="0"/>
                </a:endParaRPr>
              </a:p>
              <a:p>
                <a:pPr>
                  <a:lnSpc>
                    <a:spcPct val="200000"/>
                  </a:lnSpc>
                </a:pPr>
                <a:r>
                  <a:rPr kumimoji="1" lang="en-US" altLang="ja-JP" dirty="0"/>
                  <a:t>Potential loss (energy gain) per unit time:</a:t>
                </a:r>
              </a:p>
              <a:p>
                <a:pPr algn="ctr">
                  <a:lnSpc>
                    <a:spcPct val="200000"/>
                  </a:lnSpc>
                </a:pPr>
                <a14:m>
                  <m:oMathPara xmlns:m="http://schemas.openxmlformats.org/officeDocument/2006/math">
                    <m:oMathParaPr>
                      <m:jc m:val="centerGroup"/>
                    </m:oMathParaPr>
                    <m:oMath xmlns:m="http://schemas.openxmlformats.org/officeDocument/2006/math">
                      <m:eqArr>
                        <m:eqArrPr>
                          <m:ctrlPr>
                            <a:rPr kumimoji="1" lang="en-US" altLang="ja-JP" b="0" i="1" smtClean="0">
                              <a:latin typeface="Cambria Math" panose="02040503050406030204" pitchFamily="18" charset="0"/>
                              <a:ea typeface="Cambria Math" panose="02040503050406030204" pitchFamily="18" charset="0"/>
                            </a:rPr>
                          </m:ctrlPr>
                        </m:eqArrPr>
                        <m:e>
                          <m:r>
                            <m:rPr>
                              <m:brk/>
                            </m:rP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rPr>
                            <m:t>𝑉</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e>
                            <m:sub>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𝑑</m:t>
                                  </m:r>
                                </m:sub>
                              </m:sSub>
                            </m:sub>
                          </m:sSub>
                          <m:r>
                            <a:rPr kumimoji="1" lang="en-US" altLang="ja-JP" i="1">
                              <a:latin typeface="Cambria Math" panose="02040503050406030204" pitchFamily="18" charset="0"/>
                            </a:rPr>
                            <m:t>=</m:t>
                          </m:r>
                          <m:r>
                            <a:rPr kumimoji="1" lang="en-US" altLang="ja-JP" i="1">
                              <a:latin typeface="Cambria Math" panose="02040503050406030204" pitchFamily="18" charset="0"/>
                            </a:rPr>
                            <m:t>𝑒𝐹</m:t>
                          </m:r>
                          <m:r>
                            <a:rPr kumimoji="1" lang="en-US" altLang="ja-JP" i="1">
                              <a:latin typeface="Cambria Math" panose="02040503050406030204" pitchFamily="18" charset="0"/>
                              <a:ea typeface="Cambria Math" panose="02040503050406030204" pitchFamily="18" charset="0"/>
                            </a:rPr>
                            <m:t>∙</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𝑣</m:t>
                              </m:r>
                            </m:e>
                            <m:sub>
                              <m:r>
                                <a:rPr kumimoji="1" lang="en-US" altLang="ja-JP" b="0" i="1" smtClean="0">
                                  <a:latin typeface="Cambria Math" panose="02040503050406030204" pitchFamily="18" charset="0"/>
                                  <a:ea typeface="Cambria Math" panose="02040503050406030204" pitchFamily="18" charset="0"/>
                                </a:rPr>
                                <m:t>𝑑</m:t>
                              </m:r>
                            </m:sub>
                          </m:sSub>
                          <m:r>
                            <a:rPr kumimoji="1" lang="en-US" altLang="ja-JP"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2</m:t>
                              </m:r>
                            </m:e>
                          </m:d>
                        </m:e>
                      </m:eqArr>
                    </m:oMath>
                  </m:oMathPara>
                </a14:m>
                <a:endParaRPr kumimoji="1" lang="en-US" altLang="ja-JP" b="0" dirty="0">
                  <a:ea typeface="Cambria Math" panose="02040503050406030204" pitchFamily="18" charset="0"/>
                </a:endParaRPr>
              </a:p>
              <a:p>
                <a:pPr>
                  <a:lnSpc>
                    <a:spcPct val="200000"/>
                  </a:lnSpc>
                </a:pPr>
                <a:r>
                  <a:rPr kumimoji="1" lang="en-US" altLang="ja-JP" dirty="0">
                    <a:ea typeface="Cambria Math" panose="02040503050406030204" pitchFamily="18" charset="0"/>
                  </a:rPr>
                  <a:t>Energy loss by inelastic scattering per unit time:</a:t>
                </a:r>
              </a:p>
              <a:p>
                <a:pPr algn="ctr">
                  <a:lnSpc>
                    <a:spcPct val="200000"/>
                  </a:lnSpc>
                </a:pPr>
                <a14:m>
                  <m:oMathPara xmlns:m="http://schemas.openxmlformats.org/officeDocument/2006/math">
                    <m:oMathParaPr>
                      <m:jc m:val="centerGroup"/>
                    </m:oMathParaPr>
                    <m:oMath xmlns:m="http://schemas.openxmlformats.org/officeDocument/2006/math">
                      <m:eqArr>
                        <m:eqArrPr>
                          <m:ctrlPr>
                            <a:rPr kumimoji="1" lang="en-US" altLang="ja-JP" b="0" i="1" smtClean="0">
                              <a:latin typeface="Cambria Math" panose="02040503050406030204" pitchFamily="18" charset="0"/>
                            </a:rPr>
                          </m:ctrlPr>
                        </m:eqArrP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𝑙𝑜𝑠𝑠</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𝐸</m:t>
                              </m:r>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𝜏</m:t>
                                  </m:r>
                                </m:e>
                                <m:sub>
                                  <m:r>
                                    <a:rPr kumimoji="1" lang="en-US" altLang="ja-JP" b="0" i="1" smtClean="0">
                                      <a:latin typeface="Cambria Math" panose="02040503050406030204" pitchFamily="18" charset="0"/>
                                    </a:rPr>
                                    <m:t>𝑖</m:t>
                                  </m:r>
                                </m:sub>
                              </m:sSub>
                            </m:den>
                          </m:f>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m:t>
                              </m:r>
                            </m:e>
                          </m:d>
                        </m:e>
                      </m:eqArr>
                    </m:oMath>
                  </m:oMathPara>
                </a14:m>
                <a:endParaRPr kumimoji="1" lang="en-US" altLang="ja-JP" b="0" dirty="0"/>
              </a:p>
              <a:p>
                <a:pPr>
                  <a:lnSpc>
                    <a:spcPct val="200000"/>
                  </a:lnSpc>
                </a:pPr>
                <a:r>
                  <a:rPr kumimoji="1" lang="en-US" altLang="ja-JP" dirty="0"/>
                  <a:t>In steady state, </a:t>
                </a:r>
                <a14:m>
                  <m:oMath xmlns:m="http://schemas.openxmlformats.org/officeDocument/2006/math">
                    <m:r>
                      <a:rPr kumimoji="1" lang="en-US" altLang="ja-JP" i="1" dirty="0" smtClean="0">
                        <a:latin typeface="Cambria Math" panose="02040503050406030204" pitchFamily="18" charset="0"/>
                      </a:rPr>
                      <m:t>(2)</m:t>
                    </m:r>
                  </m:oMath>
                </a14:m>
                <a:r>
                  <a:rPr kumimoji="1" lang="en-US" altLang="ja-JP" dirty="0"/>
                  <a:t> and </a:t>
                </a:r>
                <a14:m>
                  <m:oMath xmlns:m="http://schemas.openxmlformats.org/officeDocument/2006/math">
                    <m:r>
                      <a:rPr kumimoji="1" lang="en-US" altLang="ja-JP" i="1" dirty="0" smtClean="0">
                        <a:latin typeface="Cambria Math" panose="02040503050406030204" pitchFamily="18" charset="0"/>
                      </a:rPr>
                      <m:t>(3)</m:t>
                    </m:r>
                  </m:oMath>
                </a14:m>
                <a:r>
                  <a:rPr kumimoji="1" lang="en-US" altLang="ja-JP" dirty="0"/>
                  <a:t> are balanced:</a:t>
                </a:r>
              </a:p>
              <a:p>
                <a:pPr algn="ctr">
                  <a:lnSpc>
                    <a:spcPct val="200000"/>
                  </a:lnSpc>
                </a:pPr>
                <a14:m>
                  <m:oMathPara xmlns:m="http://schemas.openxmlformats.org/officeDocument/2006/math">
                    <m:oMathParaPr>
                      <m:jc m:val="centerGroup"/>
                    </m:oMathParaPr>
                    <m:oMath xmlns:m="http://schemas.openxmlformats.org/officeDocument/2006/math">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𝑒𝐹</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𝑑</m:t>
                              </m:r>
                            </m:sub>
                          </m:sSub>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𝜏</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4</m:t>
                              </m:r>
                            </m:e>
                          </m:d>
                        </m:e>
                      </m:eqArr>
                    </m:oMath>
                  </m:oMathPara>
                </a14:m>
                <a:endParaRPr kumimoji="1" lang="en-US" altLang="ja-JP" b="0" dirty="0"/>
              </a:p>
            </p:txBody>
          </p:sp>
        </mc:Choice>
        <mc:Fallback>
          <p:sp>
            <p:nvSpPr>
              <p:cNvPr id="42" name="テキスト ボックス 41">
                <a:extLst>
                  <a:ext uri="{FF2B5EF4-FFF2-40B4-BE49-F238E27FC236}">
                    <a16:creationId xmlns:a16="http://schemas.microsoft.com/office/drawing/2014/main" id="{25389E22-AAA3-40E3-BFC0-E086AD09A976}"/>
                  </a:ext>
                </a:extLst>
              </p:cNvPr>
              <p:cNvSpPr txBox="1">
                <a:spLocks noRot="1" noChangeAspect="1" noMove="1" noResize="1" noEditPoints="1" noAdjustHandles="1" noChangeArrowheads="1" noChangeShapeType="1" noTextEdit="1"/>
              </p:cNvSpPr>
              <p:nvPr/>
            </p:nvSpPr>
            <p:spPr>
              <a:xfrm>
                <a:off x="5148369" y="991022"/>
                <a:ext cx="6851647" cy="5127814"/>
              </a:xfrm>
              <a:prstGeom prst="rect">
                <a:avLst/>
              </a:prstGeom>
              <a:blipFill>
                <a:blip r:embed="rId8"/>
                <a:stretch>
                  <a:fillRect l="-801" r="-623"/>
                </a:stretch>
              </a:blipFill>
            </p:spPr>
            <p:txBody>
              <a:bodyPr/>
              <a:lstStyle/>
              <a:p>
                <a:r>
                  <a:rPr lang="ja-JP" altLang="en-US">
                    <a:noFill/>
                  </a:rPr>
                  <a:t> </a:t>
                </a:r>
              </a:p>
            </p:txBody>
          </p:sp>
        </mc:Fallback>
      </mc:AlternateContent>
      <p:sp>
        <p:nvSpPr>
          <p:cNvPr id="44" name="Slide Number Placeholder 5">
            <a:extLst>
              <a:ext uri="{FF2B5EF4-FFF2-40B4-BE49-F238E27FC236}">
                <a16:creationId xmlns:a16="http://schemas.microsoft.com/office/drawing/2014/main" id="{CF31CD2D-0274-4096-AF08-0F42B4357E4F}"/>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14</a:t>
            </a:fld>
            <a:endParaRPr kumimoji="1" lang="ja-JP" altLang="en-US" dirty="0"/>
          </a:p>
        </p:txBody>
      </p:sp>
    </p:spTree>
    <p:extLst>
      <p:ext uri="{BB962C8B-B14F-4D97-AF65-F5344CB8AC3E}">
        <p14:creationId xmlns:p14="http://schemas.microsoft.com/office/powerpoint/2010/main" val="331015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0DA0143-540F-4FC9-B134-667BE4EB796E}"/>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726B02FB-709B-463D-90A0-01036F113C93}"/>
              </a:ext>
            </a:extLst>
          </p:cNvPr>
          <p:cNvSpPr txBox="1">
            <a:spLocks/>
          </p:cNvSpPr>
          <p:nvPr/>
        </p:nvSpPr>
        <p:spPr>
          <a:xfrm>
            <a:off x="191984" y="-127422"/>
            <a:ext cx="11263416"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Mean Energy Asymptote: Simulation</a:t>
            </a:r>
            <a:endParaRPr lang="ja-JP" altLang="en-US" dirty="0"/>
          </a:p>
        </p:txBody>
      </p:sp>
      <p:pic>
        <p:nvPicPr>
          <p:cNvPr id="8" name="図 7">
            <a:extLst>
              <a:ext uri="{FF2B5EF4-FFF2-40B4-BE49-F238E27FC236}">
                <a16:creationId xmlns:a16="http://schemas.microsoft.com/office/drawing/2014/main" id="{93EB1E63-4115-4961-9563-27782656E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93" y="1325562"/>
            <a:ext cx="4996543" cy="4834581"/>
          </a:xfrm>
          <a:prstGeom prst="rect">
            <a:avLst/>
          </a:prstGeom>
        </p:spPr>
      </p:pic>
      <p:pic>
        <p:nvPicPr>
          <p:cNvPr id="10" name="図 9">
            <a:extLst>
              <a:ext uri="{FF2B5EF4-FFF2-40B4-BE49-F238E27FC236}">
                <a16:creationId xmlns:a16="http://schemas.microsoft.com/office/drawing/2014/main" id="{FEAE5CCE-B8A2-4FE6-AAA5-C636EB856E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9392" y="1386157"/>
            <a:ext cx="4806208" cy="4782176"/>
          </a:xfrm>
          <a:prstGeom prst="rect">
            <a:avLst/>
          </a:prstGeom>
        </p:spPr>
      </p:pic>
      <p:sp>
        <p:nvSpPr>
          <p:cNvPr id="11" name="テキスト ボックス 10">
            <a:extLst>
              <a:ext uri="{FF2B5EF4-FFF2-40B4-BE49-F238E27FC236}">
                <a16:creationId xmlns:a16="http://schemas.microsoft.com/office/drawing/2014/main" id="{7D766D61-FB50-478E-BFDB-311518DE808D}"/>
              </a:ext>
            </a:extLst>
          </p:cNvPr>
          <p:cNvSpPr txBox="1"/>
          <p:nvPr/>
        </p:nvSpPr>
        <p:spPr>
          <a:xfrm>
            <a:off x="2590800" y="991022"/>
            <a:ext cx="1665841" cy="369332"/>
          </a:xfrm>
          <a:prstGeom prst="rect">
            <a:avLst/>
          </a:prstGeom>
          <a:noFill/>
        </p:spPr>
        <p:txBody>
          <a:bodyPr wrap="none" rtlCol="0">
            <a:spAutoFit/>
          </a:bodyPr>
          <a:lstStyle/>
          <a:p>
            <a:r>
              <a:rPr kumimoji="1" lang="en-US" altLang="ja-JP" dirty="0"/>
              <a:t>Esaki model</a:t>
            </a:r>
            <a:endParaRPr kumimoji="1" lang="ja-JP" altLang="en-US" dirty="0"/>
          </a:p>
        </p:txBody>
      </p:sp>
      <p:sp>
        <p:nvSpPr>
          <p:cNvPr id="12" name="テキスト ボックス 11">
            <a:extLst>
              <a:ext uri="{FF2B5EF4-FFF2-40B4-BE49-F238E27FC236}">
                <a16:creationId xmlns:a16="http://schemas.microsoft.com/office/drawing/2014/main" id="{EA7473DB-D097-4828-905B-9047AB58D6FB}"/>
              </a:ext>
            </a:extLst>
          </p:cNvPr>
          <p:cNvSpPr txBox="1"/>
          <p:nvPr/>
        </p:nvSpPr>
        <p:spPr>
          <a:xfrm>
            <a:off x="7587343" y="1016825"/>
            <a:ext cx="1935145" cy="369332"/>
          </a:xfrm>
          <a:prstGeom prst="rect">
            <a:avLst/>
          </a:prstGeom>
          <a:noFill/>
        </p:spPr>
        <p:txBody>
          <a:bodyPr wrap="none" rtlCol="0">
            <a:spAutoFit/>
          </a:bodyPr>
          <a:lstStyle/>
          <a:p>
            <a:r>
              <a:rPr kumimoji="1" lang="en-US" altLang="ja-JP" dirty="0"/>
              <a:t>Ignatov model</a:t>
            </a:r>
            <a:endParaRPr kumimoji="1" lang="ja-JP" altLang="en-US" dirty="0"/>
          </a:p>
        </p:txBody>
      </p:sp>
      <p:sp>
        <p:nvSpPr>
          <p:cNvPr id="13" name="テキスト ボックス 12">
            <a:extLst>
              <a:ext uri="{FF2B5EF4-FFF2-40B4-BE49-F238E27FC236}">
                <a16:creationId xmlns:a16="http://schemas.microsoft.com/office/drawing/2014/main" id="{57FBDC99-F3B9-447E-9888-650C48E80320}"/>
              </a:ext>
            </a:extLst>
          </p:cNvPr>
          <p:cNvSpPr txBox="1"/>
          <p:nvPr/>
        </p:nvSpPr>
        <p:spPr>
          <a:xfrm>
            <a:off x="831273" y="6287565"/>
            <a:ext cx="10103426" cy="400110"/>
          </a:xfrm>
          <a:prstGeom prst="rect">
            <a:avLst/>
          </a:prstGeom>
          <a:noFill/>
        </p:spPr>
        <p:txBody>
          <a:bodyPr wrap="square" rtlCol="0">
            <a:spAutoFit/>
          </a:bodyPr>
          <a:lstStyle/>
          <a:p>
            <a:pPr marL="285750" indent="-285750" algn="ctr">
              <a:buFont typeface="Arial" panose="020B0604020202020204" pitchFamily="34" charset="0"/>
              <a:buChar char="•"/>
            </a:pPr>
            <a:r>
              <a:rPr kumimoji="1" lang="en-US" altLang="ja-JP" sz="2000" dirty="0"/>
              <a:t>Asymptotic to theoretical values for both models</a:t>
            </a:r>
            <a:endParaRPr kumimoji="1" lang="ja-JP" altLang="en-US" sz="2000" dirty="0"/>
          </a:p>
        </p:txBody>
      </p:sp>
      <p:sp>
        <p:nvSpPr>
          <p:cNvPr id="15" name="Slide Number Placeholder 5">
            <a:extLst>
              <a:ext uri="{FF2B5EF4-FFF2-40B4-BE49-F238E27FC236}">
                <a16:creationId xmlns:a16="http://schemas.microsoft.com/office/drawing/2014/main" id="{317FDFF0-D055-496C-8073-9A7F19D81863}"/>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15</a:t>
            </a:fld>
            <a:endParaRPr kumimoji="1" lang="ja-JP" altLang="en-US" dirty="0"/>
          </a:p>
        </p:txBody>
      </p:sp>
    </p:spTree>
    <p:extLst>
      <p:ext uri="{BB962C8B-B14F-4D97-AF65-F5344CB8AC3E}">
        <p14:creationId xmlns:p14="http://schemas.microsoft.com/office/powerpoint/2010/main" val="392706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1CE6796-44EF-4939-AECA-674AFD9966A2}"/>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BA890215-604A-4BF1-BE80-1EB63E98D537}"/>
              </a:ext>
            </a:extLst>
          </p:cNvPr>
          <p:cNvSpPr>
            <a:spLocks noGrp="1"/>
          </p:cNvSpPr>
          <p:nvPr>
            <p:ph type="title"/>
          </p:nvPr>
        </p:nvSpPr>
        <p:spPr>
          <a:xfrm>
            <a:off x="346364" y="-97378"/>
            <a:ext cx="10515600" cy="1325562"/>
          </a:xfrm>
        </p:spPr>
        <p:txBody>
          <a:bodyPr/>
          <a:lstStyle/>
          <a:p>
            <a:r>
              <a:rPr kumimoji="1" lang="en-US" altLang="ja-JP" dirty="0"/>
              <a:t>Near Future Plans</a:t>
            </a:r>
            <a:endParaRPr kumimoji="1" lang="ja-JP" altLang="en-US" dirty="0"/>
          </a:p>
        </p:txBody>
      </p:sp>
      <p:sp>
        <p:nvSpPr>
          <p:cNvPr id="3" name="コンテンツ プレースホルダー 2">
            <a:extLst>
              <a:ext uri="{FF2B5EF4-FFF2-40B4-BE49-F238E27FC236}">
                <a16:creationId xmlns:a16="http://schemas.microsoft.com/office/drawing/2014/main" id="{97F03873-001C-4F26-9112-80B057DFCBE4}"/>
              </a:ext>
            </a:extLst>
          </p:cNvPr>
          <p:cNvSpPr>
            <a:spLocks noGrp="1"/>
          </p:cNvSpPr>
          <p:nvPr>
            <p:ph idx="1"/>
          </p:nvPr>
        </p:nvSpPr>
        <p:spPr/>
        <p:txBody>
          <a:bodyPr/>
          <a:lstStyle/>
          <a:p>
            <a:r>
              <a:rPr lang="en-US" altLang="ja-JP" dirty="0"/>
              <a:t>Implement</a:t>
            </a:r>
            <a:r>
              <a:rPr kumimoji="1" lang="en-US" altLang="ja-JP" dirty="0"/>
              <a:t> Thermal equilibrium conditions as T&gt;0.</a:t>
            </a:r>
          </a:p>
          <a:p>
            <a:endParaRPr kumimoji="1" lang="en-US" altLang="ja-JP" dirty="0"/>
          </a:p>
          <a:p>
            <a:r>
              <a:rPr kumimoji="1" lang="en-US" altLang="ja-JP" dirty="0"/>
              <a:t>Consider realistic band structures:</a:t>
            </a:r>
          </a:p>
          <a:p>
            <a:pPr marL="0" indent="0">
              <a:buNone/>
            </a:pPr>
            <a:r>
              <a:rPr lang="en-US" altLang="ja-JP" dirty="0"/>
              <a:t>                         Subband, Anisotropy</a:t>
            </a:r>
            <a:endParaRPr kumimoji="1" lang="en-US" altLang="ja-JP" dirty="0"/>
          </a:p>
          <a:p>
            <a:endParaRPr lang="en-US" altLang="ja-JP" dirty="0"/>
          </a:p>
          <a:p>
            <a:r>
              <a:rPr kumimoji="1" lang="en-US" altLang="ja-JP" dirty="0"/>
              <a:t>Implement single-particle Monte Carlo</a:t>
            </a:r>
          </a:p>
          <a:p>
            <a:pPr marL="0" indent="0">
              <a:buNone/>
            </a:pPr>
            <a:r>
              <a:rPr lang="en-US" altLang="ja-JP" dirty="0"/>
              <a:t> with degeneracy</a:t>
            </a:r>
            <a:endParaRPr kumimoji="1" lang="ja-JP" altLang="en-US" dirty="0"/>
          </a:p>
        </p:txBody>
      </p:sp>
      <p:sp>
        <p:nvSpPr>
          <p:cNvPr id="7" name="Slide Number Placeholder 5">
            <a:extLst>
              <a:ext uri="{FF2B5EF4-FFF2-40B4-BE49-F238E27FC236}">
                <a16:creationId xmlns:a16="http://schemas.microsoft.com/office/drawing/2014/main" id="{1BE1C312-25F0-4138-BE68-1D8BF64D4E99}"/>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16</a:t>
            </a:fld>
            <a:endParaRPr kumimoji="1" lang="ja-JP" altLang="en-US" dirty="0"/>
          </a:p>
        </p:txBody>
      </p:sp>
    </p:spTree>
    <p:extLst>
      <p:ext uri="{BB962C8B-B14F-4D97-AF65-F5344CB8AC3E}">
        <p14:creationId xmlns:p14="http://schemas.microsoft.com/office/powerpoint/2010/main" val="242807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4DD4933-8271-424E-9A74-B8F8783CBE95}"/>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8CB598AE-8883-419D-AD92-B189BFFF6F9A}"/>
              </a:ext>
            </a:extLst>
          </p:cNvPr>
          <p:cNvSpPr>
            <a:spLocks noGrp="1"/>
          </p:cNvSpPr>
          <p:nvPr>
            <p:ph type="title"/>
          </p:nvPr>
        </p:nvSpPr>
        <p:spPr>
          <a:xfrm>
            <a:off x="203860" y="-133004"/>
            <a:ext cx="10515600" cy="1325562"/>
          </a:xfrm>
        </p:spPr>
        <p:txBody>
          <a:bodyPr/>
          <a:lstStyle/>
          <a:p>
            <a:r>
              <a:rPr kumimoji="1" lang="ja-JP" altLang="en-US" dirty="0"/>
              <a:t>自己紹介</a:t>
            </a:r>
          </a:p>
        </p:txBody>
      </p:sp>
      <p:sp>
        <p:nvSpPr>
          <p:cNvPr id="3" name="コンテンツ プレースホルダー 2">
            <a:extLst>
              <a:ext uri="{FF2B5EF4-FFF2-40B4-BE49-F238E27FC236}">
                <a16:creationId xmlns:a16="http://schemas.microsoft.com/office/drawing/2014/main" id="{30C4EB37-2AFC-497E-8CFC-2358587894BE}"/>
              </a:ext>
            </a:extLst>
          </p:cNvPr>
          <p:cNvSpPr>
            <a:spLocks noGrp="1"/>
          </p:cNvSpPr>
          <p:nvPr>
            <p:ph idx="1"/>
          </p:nvPr>
        </p:nvSpPr>
        <p:spPr>
          <a:xfrm>
            <a:off x="228914" y="1850429"/>
            <a:ext cx="9810998" cy="4177007"/>
          </a:xfrm>
        </p:spPr>
        <p:txBody>
          <a:bodyPr/>
          <a:lstStyle/>
          <a:p>
            <a:r>
              <a:rPr kumimoji="1" lang="ja-JP" altLang="en-US" sz="3200" dirty="0"/>
              <a:t>名前　</a:t>
            </a:r>
            <a:r>
              <a:rPr kumimoji="1" lang="en-US" altLang="ja-JP" sz="3200" dirty="0"/>
              <a:t>: </a:t>
            </a:r>
            <a:r>
              <a:rPr kumimoji="1" lang="ja-JP" altLang="en-US" sz="3200" dirty="0"/>
              <a:t>久保 慧人</a:t>
            </a:r>
            <a:endParaRPr lang="en-US" altLang="ja-JP" sz="3200" dirty="0"/>
          </a:p>
          <a:p>
            <a:endParaRPr kumimoji="1" lang="en-US" altLang="ja-JP" sz="3200" dirty="0"/>
          </a:p>
          <a:p>
            <a:r>
              <a:rPr kumimoji="1" lang="ja-JP" altLang="en-US" sz="3200" dirty="0"/>
              <a:t>出身 </a:t>
            </a:r>
            <a:r>
              <a:rPr kumimoji="1" lang="en-US" altLang="ja-JP" sz="3200" dirty="0"/>
              <a:t>: </a:t>
            </a:r>
            <a:r>
              <a:rPr kumimoji="1" lang="ja-JP" altLang="en-US" sz="3200" dirty="0"/>
              <a:t>長崎県諫早市</a:t>
            </a:r>
            <a:endParaRPr kumimoji="1" lang="en-US" altLang="ja-JP" sz="3200" dirty="0"/>
          </a:p>
          <a:p>
            <a:endParaRPr lang="en-US" altLang="ja-JP" sz="3200" dirty="0"/>
          </a:p>
          <a:p>
            <a:r>
              <a:rPr kumimoji="1" lang="ja-JP" altLang="en-US" dirty="0"/>
              <a:t>最近の趣味 </a:t>
            </a:r>
            <a:r>
              <a:rPr kumimoji="1" lang="en-US" altLang="ja-JP" dirty="0"/>
              <a:t>: </a:t>
            </a:r>
            <a:r>
              <a:rPr kumimoji="1" lang="ja-JP" altLang="en-US" dirty="0"/>
              <a:t>麻雀ゲーム、アニメ</a:t>
            </a:r>
            <a:endParaRPr kumimoji="1" lang="en-US" altLang="ja-JP" dirty="0"/>
          </a:p>
          <a:p>
            <a:endParaRPr lang="en-US" altLang="ja-JP" dirty="0"/>
          </a:p>
          <a:p>
            <a:r>
              <a:rPr lang="ja-JP" altLang="en-US" dirty="0"/>
              <a:t>最近好きな店 </a:t>
            </a:r>
            <a:r>
              <a:rPr lang="en-US" altLang="ja-JP" dirty="0"/>
              <a:t>: </a:t>
            </a:r>
            <a:r>
              <a:rPr lang="ja-JP" altLang="en-US" dirty="0"/>
              <a:t>サンマルコカレー</a:t>
            </a:r>
            <a:endParaRPr lang="en-US" altLang="ja-JP" dirty="0"/>
          </a:p>
          <a:p>
            <a:endParaRPr kumimoji="1" lang="en-US" altLang="ja-JP" dirty="0"/>
          </a:p>
        </p:txBody>
      </p:sp>
      <p:pic>
        <p:nvPicPr>
          <p:cNvPr id="7" name="図 6">
            <a:extLst>
              <a:ext uri="{FF2B5EF4-FFF2-40B4-BE49-F238E27FC236}">
                <a16:creationId xmlns:a16="http://schemas.microsoft.com/office/drawing/2014/main" id="{9864296F-3933-46C5-925F-B150A03EB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090" y="4131699"/>
            <a:ext cx="3677336" cy="2726301"/>
          </a:xfrm>
          <a:prstGeom prst="rect">
            <a:avLst/>
          </a:prstGeom>
        </p:spPr>
      </p:pic>
      <p:pic>
        <p:nvPicPr>
          <p:cNvPr id="9" name="図 8">
            <a:extLst>
              <a:ext uri="{FF2B5EF4-FFF2-40B4-BE49-F238E27FC236}">
                <a16:creationId xmlns:a16="http://schemas.microsoft.com/office/drawing/2014/main" id="{EEC54618-D392-44D3-92F3-D47E62AA2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017" y="2041740"/>
            <a:ext cx="2130938" cy="2089959"/>
          </a:xfrm>
          <a:prstGeom prst="rect">
            <a:avLst/>
          </a:prstGeom>
        </p:spPr>
      </p:pic>
      <p:pic>
        <p:nvPicPr>
          <p:cNvPr id="8" name="図 7">
            <a:extLst>
              <a:ext uri="{FF2B5EF4-FFF2-40B4-BE49-F238E27FC236}">
                <a16:creationId xmlns:a16="http://schemas.microsoft.com/office/drawing/2014/main" id="{AA9F4250-035A-41E2-91A8-5829805044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7191" y="863600"/>
            <a:ext cx="2790598" cy="3268099"/>
          </a:xfrm>
          <a:prstGeom prst="rect">
            <a:avLst/>
          </a:prstGeom>
        </p:spPr>
      </p:pic>
      <p:sp>
        <p:nvSpPr>
          <p:cNvPr id="11" name="Slide Number Placeholder 5">
            <a:extLst>
              <a:ext uri="{FF2B5EF4-FFF2-40B4-BE49-F238E27FC236}">
                <a16:creationId xmlns:a16="http://schemas.microsoft.com/office/drawing/2014/main" id="{BF5AF46B-6C79-4129-B655-BDED30E2C4D4}"/>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2</a:t>
            </a:fld>
            <a:endParaRPr kumimoji="1" lang="ja-JP" altLang="en-US" dirty="0"/>
          </a:p>
        </p:txBody>
      </p:sp>
    </p:spTree>
    <p:extLst>
      <p:ext uri="{BB962C8B-B14F-4D97-AF65-F5344CB8AC3E}">
        <p14:creationId xmlns:p14="http://schemas.microsoft.com/office/powerpoint/2010/main" val="35898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12FB16-EDF9-452E-807F-B5E444916F36}"/>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2C8152A6-72F0-46CE-80B5-2B4CC2CCC35D}"/>
              </a:ext>
            </a:extLst>
          </p:cNvPr>
          <p:cNvSpPr>
            <a:spLocks noGrp="1"/>
          </p:cNvSpPr>
          <p:nvPr>
            <p:ph type="title"/>
          </p:nvPr>
        </p:nvSpPr>
        <p:spPr>
          <a:xfrm>
            <a:off x="525532" y="-230981"/>
            <a:ext cx="10515600" cy="1325562"/>
          </a:xfrm>
        </p:spPr>
        <p:txBody>
          <a:bodyPr/>
          <a:lstStyle/>
          <a:p>
            <a:r>
              <a:rPr kumimoji="1" lang="en-US" altLang="ja-JP" dirty="0"/>
              <a:t>Background</a:t>
            </a:r>
            <a:endParaRPr kumimoji="1" lang="ja-JP" altLang="en-US" dirty="0"/>
          </a:p>
        </p:txBody>
      </p:sp>
      <p:sp>
        <p:nvSpPr>
          <p:cNvPr id="3" name="コンテンツ プレースホルダー 2">
            <a:extLst>
              <a:ext uri="{FF2B5EF4-FFF2-40B4-BE49-F238E27FC236}">
                <a16:creationId xmlns:a16="http://schemas.microsoft.com/office/drawing/2014/main" id="{A44EC174-BF14-48A3-B921-194C332EBEB8}"/>
              </a:ext>
            </a:extLst>
          </p:cNvPr>
          <p:cNvSpPr>
            <a:spLocks noGrp="1"/>
          </p:cNvSpPr>
          <p:nvPr>
            <p:ph idx="1"/>
          </p:nvPr>
        </p:nvSpPr>
        <p:spPr>
          <a:xfrm>
            <a:off x="410121" y="1171853"/>
            <a:ext cx="11184116" cy="4351337"/>
          </a:xfrm>
        </p:spPr>
        <p:txBody>
          <a:bodyPr>
            <a:normAutofit/>
          </a:bodyPr>
          <a:lstStyle/>
          <a:p>
            <a:r>
              <a:rPr lang="en-US" altLang="ja-JP" sz="2400" dirty="0"/>
              <a:t>The development of integrated circuits that can operate in a cryogenic environment of about the temperature of helium is an important issue for the realization of quantum computers.</a:t>
            </a:r>
          </a:p>
          <a:p>
            <a:endParaRPr lang="en-US" altLang="ja-JP" sz="2400" dirty="0"/>
          </a:p>
          <a:p>
            <a:r>
              <a:rPr lang="en-US" altLang="ja-JP" sz="2400" dirty="0"/>
              <a:t>At low temperatures, </a:t>
            </a:r>
            <a:r>
              <a:rPr lang="en-US" altLang="ja-JP" sz="2400" dirty="0">
                <a:solidFill>
                  <a:srgbClr val="FF0000"/>
                </a:solidFill>
              </a:rPr>
              <a:t>Pauli exclusion principle </a:t>
            </a:r>
            <a:r>
              <a:rPr lang="en-US" altLang="ja-JP" sz="2400" dirty="0"/>
              <a:t>plays an important role.</a:t>
            </a:r>
            <a:endParaRPr kumimoji="1" lang="ja-JP" altLang="en-US" sz="2400" dirty="0"/>
          </a:p>
        </p:txBody>
      </p:sp>
      <p:cxnSp>
        <p:nvCxnSpPr>
          <p:cNvPr id="8" name="直線矢印コネクタ 7">
            <a:extLst>
              <a:ext uri="{FF2B5EF4-FFF2-40B4-BE49-F238E27FC236}">
                <a16:creationId xmlns:a16="http://schemas.microsoft.com/office/drawing/2014/main" id="{262307CC-7B10-4F62-91D5-072C3C65054E}"/>
              </a:ext>
            </a:extLst>
          </p:cNvPr>
          <p:cNvCxnSpPr>
            <a:cxnSpLocks/>
          </p:cNvCxnSpPr>
          <p:nvPr/>
        </p:nvCxnSpPr>
        <p:spPr>
          <a:xfrm>
            <a:off x="5903650" y="3613211"/>
            <a:ext cx="0" cy="69245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BA1EFE20-6B84-4E50-AF95-93AAAE419731}"/>
              </a:ext>
            </a:extLst>
          </p:cNvPr>
          <p:cNvSpPr txBox="1"/>
          <p:nvPr/>
        </p:nvSpPr>
        <p:spPr>
          <a:xfrm>
            <a:off x="850238" y="4446448"/>
            <a:ext cx="10931641" cy="1384995"/>
          </a:xfrm>
          <a:prstGeom prst="rect">
            <a:avLst/>
          </a:prstGeom>
          <a:noFill/>
        </p:spPr>
        <p:txBody>
          <a:bodyPr wrap="square" rtlCol="0">
            <a:spAutoFit/>
          </a:bodyPr>
          <a:lstStyle/>
          <a:p>
            <a:r>
              <a:rPr kumimoji="1" lang="en-US" altLang="ja-JP" sz="2800" b="1" dirty="0"/>
              <a:t>Goal</a:t>
            </a:r>
            <a:r>
              <a:rPr kumimoji="1" lang="en-US" altLang="ja-JP" sz="2800" dirty="0"/>
              <a:t> : </a:t>
            </a:r>
          </a:p>
          <a:p>
            <a:r>
              <a:rPr kumimoji="1" lang="en-US" altLang="ja-JP" sz="2800" dirty="0">
                <a:solidFill>
                  <a:srgbClr val="FF0000"/>
                </a:solidFill>
              </a:rPr>
              <a:t>Create a Monte Carlo program</a:t>
            </a:r>
            <a:r>
              <a:rPr kumimoji="1" lang="en-US" altLang="ja-JP" sz="2800" dirty="0"/>
              <a:t> for a two-dimensional         electron gas that takes </a:t>
            </a:r>
            <a:r>
              <a:rPr kumimoji="1" lang="en-US" altLang="ja-JP" sz="2800" dirty="0">
                <a:solidFill>
                  <a:srgbClr val="FF0000"/>
                </a:solidFill>
              </a:rPr>
              <a:t>degeneracy</a:t>
            </a:r>
            <a:r>
              <a:rPr kumimoji="1" lang="en-US" altLang="ja-JP" sz="2800" dirty="0"/>
              <a:t> into account.</a:t>
            </a:r>
            <a:endParaRPr kumimoji="1" lang="ja-JP" altLang="en-US" sz="2800" dirty="0"/>
          </a:p>
        </p:txBody>
      </p:sp>
      <p:sp>
        <p:nvSpPr>
          <p:cNvPr id="10" name="Slide Number Placeholder 5">
            <a:extLst>
              <a:ext uri="{FF2B5EF4-FFF2-40B4-BE49-F238E27FC236}">
                <a16:creationId xmlns:a16="http://schemas.microsoft.com/office/drawing/2014/main" id="{C0874370-A980-48CF-B198-F24601F909E8}"/>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3</a:t>
            </a:fld>
            <a:endParaRPr kumimoji="1" lang="ja-JP" altLang="en-US" dirty="0"/>
          </a:p>
        </p:txBody>
      </p:sp>
    </p:spTree>
    <p:extLst>
      <p:ext uri="{BB962C8B-B14F-4D97-AF65-F5344CB8AC3E}">
        <p14:creationId xmlns:p14="http://schemas.microsoft.com/office/powerpoint/2010/main" val="294692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FDB2C6-CC73-4C09-BA37-9683A766E164}"/>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B21D140-AA6B-4701-9A45-FD7FB708B50C}"/>
              </a:ext>
            </a:extLst>
          </p:cNvPr>
          <p:cNvSpPr>
            <a:spLocks noGrp="1"/>
          </p:cNvSpPr>
          <p:nvPr>
            <p:ph type="title"/>
          </p:nvPr>
        </p:nvSpPr>
        <p:spPr>
          <a:xfrm>
            <a:off x="539173" y="-230981"/>
            <a:ext cx="10515600" cy="1325562"/>
          </a:xfrm>
        </p:spPr>
        <p:txBody>
          <a:bodyPr/>
          <a:lstStyle/>
          <a:p>
            <a:r>
              <a:rPr kumimoji="1" lang="en-US" altLang="ja-JP" dirty="0">
                <a:latin typeface="Cascadia Code" panose="020B0609020000020004" pitchFamily="49" charset="0"/>
                <a:ea typeface="Cascadia Code" panose="020B0609020000020004" pitchFamily="49" charset="0"/>
                <a:cs typeface="Cascadia Code" panose="020B0609020000020004" pitchFamily="49" charset="0"/>
              </a:rPr>
              <a:t>Progress</a:t>
            </a:r>
            <a:endParaRPr kumimoji="1" lang="ja-JP" altLang="en-US" dirty="0">
              <a:latin typeface="Cascadia Code" panose="020B0609020000020004" pitchFamily="49" charset="0"/>
              <a:cs typeface="Cascadia Code" panose="020B0609020000020004" pitchFamily="49" charset="0"/>
            </a:endParaRPr>
          </a:p>
        </p:txBody>
      </p:sp>
      <p:sp>
        <p:nvSpPr>
          <p:cNvPr id="3" name="コンテンツ プレースホルダー 2">
            <a:extLst>
              <a:ext uri="{FF2B5EF4-FFF2-40B4-BE49-F238E27FC236}">
                <a16:creationId xmlns:a16="http://schemas.microsoft.com/office/drawing/2014/main" id="{E597EA6E-BEAA-4B44-A25E-2A252DB1921B}"/>
              </a:ext>
            </a:extLst>
          </p:cNvPr>
          <p:cNvSpPr>
            <a:spLocks noGrp="1"/>
          </p:cNvSpPr>
          <p:nvPr>
            <p:ph idx="1"/>
          </p:nvPr>
        </p:nvSpPr>
        <p:spPr>
          <a:xfrm>
            <a:off x="838200" y="1591293"/>
            <a:ext cx="10515600" cy="4351337"/>
          </a:xfrm>
        </p:spPr>
        <p:txBody>
          <a:bodyPr/>
          <a:lstStyle/>
          <a:p>
            <a:r>
              <a:rPr lang="en-US" altLang="ja-JP" dirty="0">
                <a:latin typeface="Cascadia Code" panose="020B0609020000020004" pitchFamily="49" charset="0"/>
                <a:cs typeface="Cascadia Code" panose="020B0609020000020004" pitchFamily="49" charset="0"/>
              </a:rPr>
              <a:t>Elementary Monte Carlo method</a:t>
            </a:r>
          </a:p>
          <a:p>
            <a:endParaRPr kumimoji="1" lang="en-US" altLang="ja-JP" dirty="0">
              <a:latin typeface="Cascadia Code" panose="020B0609020000020004" pitchFamily="49" charset="0"/>
              <a:cs typeface="Cascadia Code" panose="020B0609020000020004" pitchFamily="49" charset="0"/>
            </a:endParaRPr>
          </a:p>
          <a:p>
            <a:endParaRPr lang="en-US" altLang="ja-JP" dirty="0">
              <a:latin typeface="Cascadia Code" panose="020B0609020000020004" pitchFamily="49" charset="0"/>
              <a:cs typeface="Cascadia Code" panose="020B0609020000020004" pitchFamily="49" charset="0"/>
            </a:endParaRPr>
          </a:p>
          <a:p>
            <a:r>
              <a:rPr lang="en-US" altLang="ja-JP" dirty="0">
                <a:latin typeface="Cascadia Code" panose="020B0609020000020004" pitchFamily="49" charset="0"/>
                <a:cs typeface="Cascadia Code" panose="020B0609020000020004" pitchFamily="49" charset="0"/>
              </a:rPr>
              <a:t>Multiple scattering processes</a:t>
            </a:r>
          </a:p>
          <a:p>
            <a:endParaRPr kumimoji="1" lang="en-US" altLang="ja-JP" dirty="0">
              <a:latin typeface="Cascadia Code" panose="020B0609020000020004" pitchFamily="49" charset="0"/>
              <a:cs typeface="Cascadia Code" panose="020B0609020000020004" pitchFamily="49" charset="0"/>
            </a:endParaRPr>
          </a:p>
          <a:p>
            <a:endParaRPr kumimoji="1" lang="en-US" altLang="ja-JP" dirty="0">
              <a:latin typeface="Cascadia Code" panose="020B0609020000020004" pitchFamily="49" charset="0"/>
              <a:cs typeface="Cascadia Code" panose="020B0609020000020004" pitchFamily="49" charset="0"/>
            </a:endParaRPr>
          </a:p>
          <a:p>
            <a:r>
              <a:rPr kumimoji="1" lang="en-US" altLang="ja-JP" dirty="0">
                <a:latin typeface="Cascadia Code" panose="020B0609020000020004" pitchFamily="49" charset="0"/>
                <a:cs typeface="Cascadia Code" panose="020B0609020000020004" pitchFamily="49" charset="0"/>
              </a:rPr>
              <a:t>Time response simu</a:t>
            </a:r>
            <a:r>
              <a:rPr lang="en-US" altLang="ja-JP" dirty="0">
                <a:latin typeface="Cascadia Code" panose="020B0609020000020004" pitchFamily="49" charset="0"/>
                <a:cs typeface="Cascadia Code" panose="020B0609020000020004" pitchFamily="49" charset="0"/>
              </a:rPr>
              <a:t>lation</a:t>
            </a:r>
            <a:endParaRPr kumimoji="1" lang="ja-JP" altLang="en-US" dirty="0">
              <a:latin typeface="Cascadia Code" panose="020B0609020000020004" pitchFamily="49" charset="0"/>
              <a:cs typeface="Cascadia Code" panose="020B0609020000020004" pitchFamily="49" charset="0"/>
            </a:endParaRPr>
          </a:p>
        </p:txBody>
      </p:sp>
      <p:sp>
        <p:nvSpPr>
          <p:cNvPr id="5" name="テキスト ボックス 4">
            <a:extLst>
              <a:ext uri="{FF2B5EF4-FFF2-40B4-BE49-F238E27FC236}">
                <a16:creationId xmlns:a16="http://schemas.microsoft.com/office/drawing/2014/main" id="{624992C3-4680-4F86-A6C1-DA9DE06DB4A4}"/>
              </a:ext>
            </a:extLst>
          </p:cNvPr>
          <p:cNvSpPr txBox="1"/>
          <p:nvPr/>
        </p:nvSpPr>
        <p:spPr>
          <a:xfrm>
            <a:off x="4465467" y="2317070"/>
            <a:ext cx="6589306" cy="400110"/>
          </a:xfrm>
          <a:prstGeom prst="rect">
            <a:avLst/>
          </a:prstGeom>
          <a:noFill/>
        </p:spPr>
        <p:txBody>
          <a:bodyPr wrap="square" rtlCol="0">
            <a:spAutoFit/>
          </a:bodyPr>
          <a:lstStyle/>
          <a:p>
            <a:r>
              <a:rPr kumimoji="1" lang="ja-JP" altLang="en-US" sz="2000" dirty="0">
                <a:solidFill>
                  <a:srgbClr val="FF0000"/>
                </a:solidFill>
              </a:rPr>
              <a:t>→ </a:t>
            </a:r>
            <a:r>
              <a:rPr kumimoji="1" lang="en-US" altLang="ja-JP" sz="2000" dirty="0">
                <a:solidFill>
                  <a:srgbClr val="FF0000"/>
                </a:solidFill>
              </a:rPr>
              <a:t>Esaki model, synchronous-ensemble method</a:t>
            </a:r>
            <a:endParaRPr kumimoji="1" lang="ja-JP" altLang="en-US" sz="2000" dirty="0">
              <a:solidFill>
                <a:srgbClr val="FF0000"/>
              </a:solidFill>
            </a:endParaRPr>
          </a:p>
        </p:txBody>
      </p:sp>
      <p:sp>
        <p:nvSpPr>
          <p:cNvPr id="6" name="テキスト ボックス 5">
            <a:extLst>
              <a:ext uri="{FF2B5EF4-FFF2-40B4-BE49-F238E27FC236}">
                <a16:creationId xmlns:a16="http://schemas.microsoft.com/office/drawing/2014/main" id="{67A99317-427E-4499-8775-FF8F13EAE526}"/>
              </a:ext>
            </a:extLst>
          </p:cNvPr>
          <p:cNvSpPr txBox="1"/>
          <p:nvPr/>
        </p:nvSpPr>
        <p:spPr>
          <a:xfrm>
            <a:off x="4433486" y="3766961"/>
            <a:ext cx="2901756" cy="461665"/>
          </a:xfrm>
          <a:prstGeom prst="rect">
            <a:avLst/>
          </a:prstGeom>
          <a:noFill/>
        </p:spPr>
        <p:txBody>
          <a:bodyPr wrap="none" rtlCol="0">
            <a:spAutoFit/>
          </a:bodyPr>
          <a:lstStyle/>
          <a:p>
            <a:r>
              <a:rPr kumimoji="1" lang="ja-JP" altLang="en-US" sz="2400" dirty="0">
                <a:solidFill>
                  <a:srgbClr val="FF0000"/>
                </a:solidFill>
              </a:rPr>
              <a:t>→ </a:t>
            </a:r>
            <a:r>
              <a:rPr kumimoji="1" lang="en-US" altLang="ja-JP" sz="2400" dirty="0">
                <a:solidFill>
                  <a:srgbClr val="FF0000"/>
                </a:solidFill>
              </a:rPr>
              <a:t>Ignatov model</a:t>
            </a:r>
            <a:endParaRPr kumimoji="1" lang="ja-JP" altLang="en-US" sz="2400" dirty="0">
              <a:solidFill>
                <a:srgbClr val="FF0000"/>
              </a:solidFill>
            </a:endParaRPr>
          </a:p>
        </p:txBody>
      </p:sp>
      <p:sp>
        <p:nvSpPr>
          <p:cNvPr id="7" name="テキスト ボックス 6">
            <a:extLst>
              <a:ext uri="{FF2B5EF4-FFF2-40B4-BE49-F238E27FC236}">
                <a16:creationId xmlns:a16="http://schemas.microsoft.com/office/drawing/2014/main" id="{95AC2833-397D-4D62-9741-1E3E390E8973}"/>
              </a:ext>
            </a:extLst>
          </p:cNvPr>
          <p:cNvSpPr txBox="1"/>
          <p:nvPr/>
        </p:nvSpPr>
        <p:spPr>
          <a:xfrm>
            <a:off x="4465467" y="5266707"/>
            <a:ext cx="5437707" cy="461665"/>
          </a:xfrm>
          <a:prstGeom prst="rect">
            <a:avLst/>
          </a:prstGeom>
          <a:noFill/>
        </p:spPr>
        <p:txBody>
          <a:bodyPr wrap="none" rtlCol="0">
            <a:spAutoFit/>
          </a:bodyPr>
          <a:lstStyle/>
          <a:p>
            <a:r>
              <a:rPr kumimoji="1" lang="ja-JP" altLang="en-US" sz="2400" dirty="0">
                <a:solidFill>
                  <a:srgbClr val="FF0000"/>
                </a:solidFill>
              </a:rPr>
              <a:t>→ </a:t>
            </a:r>
            <a:r>
              <a:rPr kumimoji="1" lang="en-US" altLang="ja-JP" sz="2400" dirty="0">
                <a:solidFill>
                  <a:srgbClr val="FF0000"/>
                </a:solidFill>
              </a:rPr>
              <a:t>Ensemble Monte Carlo method</a:t>
            </a:r>
            <a:endParaRPr kumimoji="1" lang="ja-JP" altLang="en-US" sz="2400" dirty="0">
              <a:solidFill>
                <a:srgbClr val="FF0000"/>
              </a:solidFill>
            </a:endParaRPr>
          </a:p>
        </p:txBody>
      </p:sp>
      <p:sp>
        <p:nvSpPr>
          <p:cNvPr id="10" name="Slide Number Placeholder 5">
            <a:extLst>
              <a:ext uri="{FF2B5EF4-FFF2-40B4-BE49-F238E27FC236}">
                <a16:creationId xmlns:a16="http://schemas.microsoft.com/office/drawing/2014/main" id="{C6D96F78-1AFE-43A3-8456-AD13A7C9D41E}"/>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4</a:t>
            </a:fld>
            <a:endParaRPr kumimoji="1" lang="ja-JP" altLang="en-US" dirty="0"/>
          </a:p>
        </p:txBody>
      </p:sp>
    </p:spTree>
    <p:extLst>
      <p:ext uri="{BB962C8B-B14F-4D97-AF65-F5344CB8AC3E}">
        <p14:creationId xmlns:p14="http://schemas.microsoft.com/office/powerpoint/2010/main" val="268088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A408CE3F-0E14-42F1-8C97-1381728C74A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388721"/>
            <a:ext cx="5751777" cy="8135070"/>
          </a:xfrm>
        </p:spPr>
      </p:pic>
      <p:sp>
        <p:nvSpPr>
          <p:cNvPr id="4" name="正方形/長方形 3">
            <a:extLst>
              <a:ext uri="{FF2B5EF4-FFF2-40B4-BE49-F238E27FC236}">
                <a16:creationId xmlns:a16="http://schemas.microsoft.com/office/drawing/2014/main" id="{E5FDB2C6-CC73-4C09-BA37-9683A766E164}"/>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B21D140-AA6B-4701-9A45-FD7FB708B50C}"/>
              </a:ext>
            </a:extLst>
          </p:cNvPr>
          <p:cNvSpPr>
            <a:spLocks noGrp="1"/>
          </p:cNvSpPr>
          <p:nvPr>
            <p:ph type="title"/>
          </p:nvPr>
        </p:nvSpPr>
        <p:spPr>
          <a:xfrm>
            <a:off x="368524" y="-214099"/>
            <a:ext cx="10515600" cy="1325562"/>
          </a:xfrm>
        </p:spPr>
        <p:txBody>
          <a:bodyPr/>
          <a:lstStyle/>
          <a:p>
            <a:r>
              <a:rPr lang="en-US" altLang="ja-JP" dirty="0">
                <a:latin typeface="Cascadia Code" panose="020B0609020000020004" pitchFamily="49" charset="0"/>
                <a:ea typeface="Cascadia Code" panose="020B0609020000020004" pitchFamily="49" charset="0"/>
                <a:cs typeface="Cascadia Code" panose="020B0609020000020004" pitchFamily="49" charset="0"/>
              </a:rPr>
              <a:t>Esaki Model</a:t>
            </a:r>
            <a:endParaRPr kumimoji="1" lang="ja-JP" altLang="en-US" dirty="0">
              <a:latin typeface="Cascadia Code" panose="020B0609020000020004" pitchFamily="49" charset="0"/>
              <a:cs typeface="Cascadia Code" panose="020B0609020000020004" pitchFamily="49" charset="0"/>
            </a:endParaRPr>
          </a:p>
        </p:txBody>
      </p:sp>
      <p:sp>
        <p:nvSpPr>
          <p:cNvPr id="7" name="テキスト ボックス 6">
            <a:extLst>
              <a:ext uri="{FF2B5EF4-FFF2-40B4-BE49-F238E27FC236}">
                <a16:creationId xmlns:a16="http://schemas.microsoft.com/office/drawing/2014/main" id="{10564ABA-7564-46DC-AAB5-B1B01709FEC2}"/>
              </a:ext>
            </a:extLst>
          </p:cNvPr>
          <p:cNvSpPr txBox="1"/>
          <p:nvPr/>
        </p:nvSpPr>
        <p:spPr>
          <a:xfrm>
            <a:off x="770870" y="1406286"/>
            <a:ext cx="1261884" cy="369332"/>
          </a:xfrm>
          <a:prstGeom prst="rect">
            <a:avLst/>
          </a:prstGeom>
          <a:noFill/>
        </p:spPr>
        <p:txBody>
          <a:bodyPr wrap="none" rtlCol="0">
            <a:spAutoFit/>
          </a:bodyPr>
          <a:lstStyle/>
          <a:p>
            <a:r>
              <a:rPr kumimoji="1" lang="en-US" altLang="ja-JP" dirty="0"/>
              <a:t>Energy:E</a:t>
            </a:r>
            <a:endParaRPr kumimoji="1" lang="ja-JP" altLang="en-US" dirty="0"/>
          </a:p>
        </p:txBody>
      </p:sp>
      <p:sp>
        <p:nvSpPr>
          <p:cNvPr id="8" name="テキスト ボックス 7">
            <a:extLst>
              <a:ext uri="{FF2B5EF4-FFF2-40B4-BE49-F238E27FC236}">
                <a16:creationId xmlns:a16="http://schemas.microsoft.com/office/drawing/2014/main" id="{1BFC2389-2957-4DB6-9AB6-BDA98D4BEBE8}"/>
              </a:ext>
            </a:extLst>
          </p:cNvPr>
          <p:cNvSpPr txBox="1"/>
          <p:nvPr/>
        </p:nvSpPr>
        <p:spPr>
          <a:xfrm>
            <a:off x="2707212" y="5584054"/>
            <a:ext cx="1935145" cy="369332"/>
          </a:xfrm>
          <a:prstGeom prst="rect">
            <a:avLst/>
          </a:prstGeom>
          <a:noFill/>
        </p:spPr>
        <p:txBody>
          <a:bodyPr wrap="none" rtlCol="0">
            <a:spAutoFit/>
          </a:bodyPr>
          <a:lstStyle/>
          <a:p>
            <a:r>
              <a:rPr kumimoji="1" lang="en-US" altLang="ja-JP" dirty="0"/>
              <a:t>Wave number:k</a:t>
            </a:r>
            <a:endParaRPr kumimoji="1" lang="ja-JP" altLang="en-US" dirty="0"/>
          </a:p>
        </p:txBody>
      </p:sp>
      <p:sp>
        <p:nvSpPr>
          <p:cNvPr id="9" name="テキスト ボックス 8">
            <a:extLst>
              <a:ext uri="{FF2B5EF4-FFF2-40B4-BE49-F238E27FC236}">
                <a16:creationId xmlns:a16="http://schemas.microsoft.com/office/drawing/2014/main" id="{AA17526B-D42B-49A4-A2C6-78C52D0B8AC3}"/>
              </a:ext>
            </a:extLst>
          </p:cNvPr>
          <p:cNvSpPr txBox="1"/>
          <p:nvPr/>
        </p:nvSpPr>
        <p:spPr>
          <a:xfrm>
            <a:off x="1082494" y="5584054"/>
            <a:ext cx="319318" cy="369332"/>
          </a:xfrm>
          <a:prstGeom prst="rect">
            <a:avLst/>
          </a:prstGeom>
          <a:noFill/>
        </p:spPr>
        <p:txBody>
          <a:bodyPr wrap="none" rtlCol="0">
            <a:spAutoFit/>
          </a:bodyPr>
          <a:lstStyle/>
          <a:p>
            <a:r>
              <a:rPr kumimoji="1" lang="en-US" altLang="ja-JP" dirty="0"/>
              <a:t>O</a:t>
            </a:r>
            <a:endParaRPr kumimoji="1" lang="ja-JP" altLang="en-US" dirty="0"/>
          </a:p>
        </p:txBody>
      </p:sp>
      <p:sp>
        <p:nvSpPr>
          <p:cNvPr id="10" name="テキスト ボックス 9">
            <a:extLst>
              <a:ext uri="{FF2B5EF4-FFF2-40B4-BE49-F238E27FC236}">
                <a16:creationId xmlns:a16="http://schemas.microsoft.com/office/drawing/2014/main" id="{CF55D6AD-E3AA-48BF-A135-E84B4987A48E}"/>
              </a:ext>
            </a:extLst>
          </p:cNvPr>
          <p:cNvSpPr txBox="1"/>
          <p:nvPr/>
        </p:nvSpPr>
        <p:spPr>
          <a:xfrm>
            <a:off x="146482" y="3645032"/>
            <a:ext cx="1518081" cy="400110"/>
          </a:xfrm>
          <a:prstGeom prst="rect">
            <a:avLst/>
          </a:prstGeom>
          <a:noFill/>
        </p:spPr>
        <p:txBody>
          <a:bodyPr wrap="square" rtlCol="0">
            <a:spAutoFit/>
          </a:bodyPr>
          <a:lstStyle/>
          <a:p>
            <a:r>
              <a:rPr kumimoji="1" lang="en-US" altLang="ja-JP" sz="2000" dirty="0">
                <a:solidFill>
                  <a:srgbClr val="FF0000"/>
                </a:solidFill>
              </a:rPr>
              <a:t>Scatter</a:t>
            </a:r>
            <a:endParaRPr kumimoji="1" lang="ja-JP" altLang="en-US" sz="2000" dirty="0">
              <a:solidFill>
                <a:srgbClr val="FF0000"/>
              </a:solidFill>
            </a:endParaRPr>
          </a:p>
        </p:txBody>
      </p:sp>
      <p:sp>
        <p:nvSpPr>
          <p:cNvPr id="11" name="テキスト ボックス 10">
            <a:extLst>
              <a:ext uri="{FF2B5EF4-FFF2-40B4-BE49-F238E27FC236}">
                <a16:creationId xmlns:a16="http://schemas.microsoft.com/office/drawing/2014/main" id="{1C7B2F0D-367B-415A-A806-E5E4A4727528}"/>
              </a:ext>
            </a:extLst>
          </p:cNvPr>
          <p:cNvSpPr txBox="1"/>
          <p:nvPr/>
        </p:nvSpPr>
        <p:spPr>
          <a:xfrm>
            <a:off x="3116062" y="3891695"/>
            <a:ext cx="1842171" cy="400110"/>
          </a:xfrm>
          <a:prstGeom prst="rect">
            <a:avLst/>
          </a:prstGeom>
          <a:noFill/>
        </p:spPr>
        <p:txBody>
          <a:bodyPr wrap="none" rtlCol="0">
            <a:spAutoFit/>
          </a:bodyPr>
          <a:lstStyle/>
          <a:p>
            <a:r>
              <a:rPr kumimoji="1" lang="en-US" altLang="ja-JP" sz="2000" dirty="0">
                <a:solidFill>
                  <a:srgbClr val="00B050"/>
                </a:solidFill>
              </a:rPr>
              <a:t>Free flight</a:t>
            </a:r>
            <a:endParaRPr kumimoji="1" lang="ja-JP" altLang="en-US" sz="2000" dirty="0">
              <a:solidFill>
                <a:srgbClr val="00B050"/>
              </a:solidFill>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0C038C1-480B-48A3-905B-7CC9299044A3}"/>
                  </a:ext>
                </a:extLst>
              </p:cNvPr>
              <p:cNvSpPr txBox="1"/>
              <p:nvPr/>
            </p:nvSpPr>
            <p:spPr>
              <a:xfrm>
                <a:off x="5285091" y="1483302"/>
                <a:ext cx="6136039" cy="1938992"/>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kumimoji="1" lang="en-US" altLang="ja-JP" sz="2400" b="1" i="1" smtClean="0">
                        <a:latin typeface="Cambria Math" panose="02040503050406030204" pitchFamily="18" charset="0"/>
                      </a:rPr>
                      <m:t>𝒌</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𝟎</m:t>
                    </m:r>
                  </m:oMath>
                </a14:m>
                <a:r>
                  <a:rPr kumimoji="1" lang="ja-JP" altLang="en-US" sz="2400" dirty="0"/>
                  <a:t> </a:t>
                </a:r>
                <a:r>
                  <a:rPr kumimoji="1" lang="en-US" altLang="ja-JP" sz="2400" dirty="0"/>
                  <a:t>when the electron scatters</a:t>
                </a:r>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r>
                  <a:rPr kumimoji="1" lang="en-US" altLang="ja-JP" sz="2400" dirty="0"/>
                  <a:t>Time of free-flight is defined </a:t>
                </a:r>
              </a:p>
              <a:p>
                <a:r>
                  <a:rPr kumimoji="1" lang="en-US" altLang="ja-JP" sz="2400" dirty="0"/>
                  <a:t> using random number such as:</a:t>
                </a:r>
              </a:p>
            </p:txBody>
          </p:sp>
        </mc:Choice>
        <mc:Fallback xmlns="">
          <p:sp>
            <p:nvSpPr>
              <p:cNvPr id="15" name="テキスト ボックス 14">
                <a:extLst>
                  <a:ext uri="{FF2B5EF4-FFF2-40B4-BE49-F238E27FC236}">
                    <a16:creationId xmlns:a16="http://schemas.microsoft.com/office/drawing/2014/main" id="{C0C038C1-480B-48A3-905B-7CC9299044A3}"/>
                  </a:ext>
                </a:extLst>
              </p:cNvPr>
              <p:cNvSpPr txBox="1">
                <a:spLocks noRot="1" noChangeAspect="1" noMove="1" noResize="1" noEditPoints="1" noAdjustHandles="1" noChangeArrowheads="1" noChangeShapeType="1" noTextEdit="1"/>
              </p:cNvSpPr>
              <p:nvPr/>
            </p:nvSpPr>
            <p:spPr>
              <a:xfrm>
                <a:off x="5285091" y="1483302"/>
                <a:ext cx="6136039" cy="1938992"/>
              </a:xfrm>
              <a:prstGeom prst="rect">
                <a:avLst/>
              </a:prstGeom>
              <a:blipFill>
                <a:blip r:embed="rId5"/>
                <a:stretch>
                  <a:fillRect l="-1390" t="-2516" r="-497" b="-6289"/>
                </a:stretch>
              </a:blipFill>
            </p:spPr>
            <p:txBody>
              <a:bodyPr/>
              <a:lstStyle/>
              <a:p>
                <a:r>
                  <a:rPr lang="ja-JP" altLang="en-US">
                    <a:noFill/>
                  </a:rPr>
                  <a:t> </a:t>
                </a:r>
              </a:p>
            </p:txBody>
          </p:sp>
        </mc:Fallback>
      </mc:AlternateContent>
      <p:pic>
        <p:nvPicPr>
          <p:cNvPr id="17" name="図 16">
            <a:extLst>
              <a:ext uri="{FF2B5EF4-FFF2-40B4-BE49-F238E27FC236}">
                <a16:creationId xmlns:a16="http://schemas.microsoft.com/office/drawing/2014/main" id="{B752C18E-3B0E-478A-A125-7BC9F63B6535}"/>
              </a:ext>
            </a:extLst>
          </p:cNvPr>
          <p:cNvPicPr>
            <a:picLocks noChangeAspect="1"/>
          </p:cNvPicPr>
          <p:nvPr/>
        </p:nvPicPr>
        <p:blipFill rotWithShape="1">
          <a:blip r:embed="rId6">
            <a:extLst>
              <a:ext uri="{28A0092B-C50C-407E-A947-70E740481C1C}">
                <a14:useLocalDpi xmlns:a14="http://schemas.microsoft.com/office/drawing/2010/main" val="0"/>
              </a:ext>
            </a:extLst>
          </a:blip>
          <a:srcRect t="28565" b="22320"/>
          <a:stretch/>
        </p:blipFill>
        <p:spPr>
          <a:xfrm>
            <a:off x="5433134" y="3471690"/>
            <a:ext cx="6681476" cy="277674"/>
          </a:xfrm>
          <a:prstGeom prst="rect">
            <a:avLst/>
          </a:prstGeom>
        </p:spPr>
      </p:pic>
      <p:sp>
        <p:nvSpPr>
          <p:cNvPr id="18" name="テキスト ボックス 17">
            <a:extLst>
              <a:ext uri="{FF2B5EF4-FFF2-40B4-BE49-F238E27FC236}">
                <a16:creationId xmlns:a16="http://schemas.microsoft.com/office/drawing/2014/main" id="{2AE032BB-C940-429D-8B7D-F784FCAB3825}"/>
              </a:ext>
            </a:extLst>
          </p:cNvPr>
          <p:cNvSpPr txBox="1"/>
          <p:nvPr/>
        </p:nvSpPr>
        <p:spPr>
          <a:xfrm>
            <a:off x="5285091" y="4291805"/>
            <a:ext cx="5182829" cy="830997"/>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sz="2400" dirty="0"/>
              <a:t>Calculate single-particle </a:t>
            </a:r>
          </a:p>
          <a:p>
            <a:r>
              <a:rPr kumimoji="1" lang="en-US" altLang="ja-JP" sz="2400" dirty="0"/>
              <a:t> drift velocity with:</a:t>
            </a:r>
            <a:endParaRPr kumimoji="1" lang="ja-JP" altLang="en-US" sz="2400" dirty="0"/>
          </a:p>
        </p:txBody>
      </p:sp>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B817FED0-E6F1-4288-A022-C4D6787A0FF6}"/>
                  </a:ext>
                </a:extLst>
              </p:cNvPr>
              <p:cNvSpPr/>
              <p:nvPr/>
            </p:nvSpPr>
            <p:spPr>
              <a:xfrm>
                <a:off x="5751777" y="5122802"/>
                <a:ext cx="2431056" cy="11726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sz="2400" i="1" smtClean="0">
                              <a:latin typeface="Cambria Math" panose="02040503050406030204" pitchFamily="18" charset="0"/>
                            </a:rPr>
                          </m:ctrlPr>
                        </m:accPr>
                        <m:e>
                          <m:r>
                            <a:rPr kumimoji="1" lang="en-US" altLang="ja-JP" sz="2400" b="0" i="1" smtClean="0">
                              <a:latin typeface="Cambria Math" panose="02040503050406030204" pitchFamily="18" charset="0"/>
                            </a:rPr>
                            <m:t>𝑣</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𝑒𝐹𝑇</m:t>
                          </m:r>
                        </m:den>
                      </m:f>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𝑀</m:t>
                          </m:r>
                        </m:sup>
                        <m:e>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𝐸</m:t>
                              </m:r>
                            </m:e>
                            <m:sub>
                              <m:r>
                                <a:rPr kumimoji="1" lang="en-US" altLang="ja-JP" sz="2400" b="0" i="1" smtClean="0">
                                  <a:latin typeface="Cambria Math" panose="02040503050406030204" pitchFamily="18" charset="0"/>
                                  <a:ea typeface="Cambria Math" panose="02040503050406030204" pitchFamily="18" charset="0"/>
                                </a:rPr>
                                <m:t>𝑗</m:t>
                              </m:r>
                            </m:sub>
                          </m:sSub>
                        </m:e>
                      </m:nary>
                    </m:oMath>
                  </m:oMathPara>
                </a14:m>
                <a:endParaRPr lang="ja-JP" altLang="en-US" sz="2400" dirty="0"/>
              </a:p>
            </p:txBody>
          </p:sp>
        </mc:Choice>
        <mc:Fallback xmlns="">
          <p:sp>
            <p:nvSpPr>
              <p:cNvPr id="20" name="正方形/長方形 19">
                <a:extLst>
                  <a:ext uri="{FF2B5EF4-FFF2-40B4-BE49-F238E27FC236}">
                    <a16:creationId xmlns:a16="http://schemas.microsoft.com/office/drawing/2014/main" id="{B817FED0-E6F1-4288-A022-C4D6787A0FF6}"/>
                  </a:ext>
                </a:extLst>
              </p:cNvPr>
              <p:cNvSpPr>
                <a:spLocks noRot="1" noChangeAspect="1" noMove="1" noResize="1" noEditPoints="1" noAdjustHandles="1" noChangeArrowheads="1" noChangeShapeType="1" noTextEdit="1"/>
              </p:cNvSpPr>
              <p:nvPr/>
            </p:nvSpPr>
            <p:spPr>
              <a:xfrm>
                <a:off x="5751777" y="5122802"/>
                <a:ext cx="2431056" cy="117262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1DC1D2A7-D401-44EB-86C3-F235A7F84212}"/>
                  </a:ext>
                </a:extLst>
              </p:cNvPr>
              <p:cNvSpPr txBox="1"/>
              <p:nvPr/>
            </p:nvSpPr>
            <p:spPr>
              <a:xfrm>
                <a:off x="8264279" y="5449799"/>
                <a:ext cx="2900794" cy="215444"/>
              </a:xfrm>
              <a:prstGeom prst="rect">
                <a:avLst/>
              </a:prstGeom>
              <a:noFill/>
            </p:spPr>
            <p:txBody>
              <a:bodyPr wrap="square" lIns="0" tIns="0" rIns="0" bIns="0" rtlCol="0">
                <a:spAutoFit/>
              </a:bodyPr>
              <a:lstStyle/>
              <a:p>
                <a14:m>
                  <m:oMath xmlns:m="http://schemas.openxmlformats.org/officeDocument/2006/math">
                    <m:r>
                      <a:rPr kumimoji="1" lang="en-US" altLang="ja-JP" sz="1400" b="0" i="1" smtClean="0">
                        <a:latin typeface="Cambria Math" panose="02040503050406030204" pitchFamily="18" charset="0"/>
                      </a:rPr>
                      <m:t>𝐹</m:t>
                    </m:r>
                    <m:r>
                      <a:rPr kumimoji="1" lang="en-US" altLang="ja-JP" sz="1400" b="0" i="1" smtClean="0">
                        <a:latin typeface="Cambria Math" panose="02040503050406030204" pitchFamily="18" charset="0"/>
                      </a:rPr>
                      <m:t> :</m:t>
                    </m:r>
                  </m:oMath>
                </a14:m>
                <a:r>
                  <a:rPr kumimoji="1" lang="ja-JP" altLang="en-US" sz="1400" dirty="0"/>
                  <a:t> </a:t>
                </a:r>
                <a:r>
                  <a:rPr kumimoji="1" lang="en-US" altLang="ja-JP" sz="1400" dirty="0"/>
                  <a:t>Electric Field Intensity</a:t>
                </a:r>
                <a:endParaRPr kumimoji="1" lang="ja-JP" altLang="en-US" sz="1400" dirty="0"/>
              </a:p>
            </p:txBody>
          </p:sp>
        </mc:Choice>
        <mc:Fallback xmlns="">
          <p:sp>
            <p:nvSpPr>
              <p:cNvPr id="21" name="テキスト ボックス 20">
                <a:extLst>
                  <a:ext uri="{FF2B5EF4-FFF2-40B4-BE49-F238E27FC236}">
                    <a16:creationId xmlns:a16="http://schemas.microsoft.com/office/drawing/2014/main" id="{1DC1D2A7-D401-44EB-86C3-F235A7F84212}"/>
                  </a:ext>
                </a:extLst>
              </p:cNvPr>
              <p:cNvSpPr txBox="1">
                <a:spLocks noRot="1" noChangeAspect="1" noMove="1" noResize="1" noEditPoints="1" noAdjustHandles="1" noChangeArrowheads="1" noChangeShapeType="1" noTextEdit="1"/>
              </p:cNvSpPr>
              <p:nvPr/>
            </p:nvSpPr>
            <p:spPr>
              <a:xfrm>
                <a:off x="8264279" y="5449799"/>
                <a:ext cx="2900794" cy="215444"/>
              </a:xfrm>
              <a:prstGeom prst="rect">
                <a:avLst/>
              </a:prstGeom>
              <a:blipFill>
                <a:blip r:embed="rId8"/>
                <a:stretch>
                  <a:fillRect l="-2101" t="-25714" r="-1681" b="-5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489C3FE-628B-481F-BF3B-E9F15A2D7548}"/>
                  </a:ext>
                </a:extLst>
              </p:cNvPr>
              <p:cNvSpPr txBox="1"/>
              <p:nvPr/>
            </p:nvSpPr>
            <p:spPr>
              <a:xfrm>
                <a:off x="8269549" y="5709116"/>
                <a:ext cx="2900794" cy="215444"/>
              </a:xfrm>
              <a:prstGeom prst="rect">
                <a:avLst/>
              </a:prstGeom>
              <a:noFill/>
            </p:spPr>
            <p:txBody>
              <a:bodyPr wrap="none" lIns="0" tIns="0" rIns="0" bIns="0" rtlCol="0">
                <a:spAutoFit/>
              </a:bodyPr>
              <a:lstStyle/>
              <a:p>
                <a14:m>
                  <m:oMath xmlns:m="http://schemas.openxmlformats.org/officeDocument/2006/math">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 : </m:t>
                    </m:r>
                  </m:oMath>
                </a14:m>
                <a:r>
                  <a:rPr kumimoji="1" lang="en-US" altLang="ja-JP" sz="1400" dirty="0"/>
                  <a:t>Total time of free-flight</a:t>
                </a:r>
                <a:endParaRPr kumimoji="1" lang="ja-JP" altLang="en-US" sz="1400" dirty="0"/>
              </a:p>
            </p:txBody>
          </p:sp>
        </mc:Choice>
        <mc:Fallback xmlns="">
          <p:sp>
            <p:nvSpPr>
              <p:cNvPr id="23" name="テキスト ボックス 22">
                <a:extLst>
                  <a:ext uri="{FF2B5EF4-FFF2-40B4-BE49-F238E27FC236}">
                    <a16:creationId xmlns:a16="http://schemas.microsoft.com/office/drawing/2014/main" id="{4489C3FE-628B-481F-BF3B-E9F15A2D7548}"/>
                  </a:ext>
                </a:extLst>
              </p:cNvPr>
              <p:cNvSpPr txBox="1">
                <a:spLocks noRot="1" noChangeAspect="1" noMove="1" noResize="1" noEditPoints="1" noAdjustHandles="1" noChangeArrowheads="1" noChangeShapeType="1" noTextEdit="1"/>
              </p:cNvSpPr>
              <p:nvPr/>
            </p:nvSpPr>
            <p:spPr>
              <a:xfrm>
                <a:off x="8269549" y="5709116"/>
                <a:ext cx="2900794" cy="215444"/>
              </a:xfrm>
              <a:prstGeom prst="rect">
                <a:avLst/>
              </a:prstGeom>
              <a:blipFill>
                <a:blip r:embed="rId9"/>
                <a:stretch>
                  <a:fillRect l="-2105" t="-28571" r="-3158" b="-51429"/>
                </a:stretch>
              </a:blipFill>
            </p:spPr>
            <p:txBody>
              <a:bodyPr/>
              <a:lstStyle/>
              <a:p>
                <a:r>
                  <a:rPr lang="ja-JP" altLang="en-US">
                    <a:noFill/>
                  </a:rPr>
                  <a:t> </a:t>
                </a:r>
              </a:p>
            </p:txBody>
          </p:sp>
        </mc:Fallback>
      </mc:AlternateContent>
      <p:sp>
        <p:nvSpPr>
          <p:cNvPr id="19" name="Slide Number Placeholder 5">
            <a:extLst>
              <a:ext uri="{FF2B5EF4-FFF2-40B4-BE49-F238E27FC236}">
                <a16:creationId xmlns:a16="http://schemas.microsoft.com/office/drawing/2014/main" id="{08B33E20-D322-4CB4-8F7D-78707EA2189F}"/>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5</a:t>
            </a:fld>
            <a:endParaRPr kumimoji="1" lang="ja-JP" altLang="en-US" dirty="0"/>
          </a:p>
        </p:txBody>
      </p:sp>
    </p:spTree>
    <p:extLst>
      <p:ext uri="{BB962C8B-B14F-4D97-AF65-F5344CB8AC3E}">
        <p14:creationId xmlns:p14="http://schemas.microsoft.com/office/powerpoint/2010/main" val="2962402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図 37">
            <a:extLst>
              <a:ext uri="{FF2B5EF4-FFF2-40B4-BE49-F238E27FC236}">
                <a16:creationId xmlns:a16="http://schemas.microsoft.com/office/drawing/2014/main" id="{6F2E996B-0405-42A2-BB44-BFCD0FADC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62672"/>
            <a:ext cx="5537895" cy="5359541"/>
          </a:xfrm>
          <a:prstGeom prst="rect">
            <a:avLst/>
          </a:prstGeom>
        </p:spPr>
      </p:pic>
      <p:pic>
        <p:nvPicPr>
          <p:cNvPr id="33" name="コンテンツ プレースホルダー 32">
            <a:extLst>
              <a:ext uri="{FF2B5EF4-FFF2-40B4-BE49-F238E27FC236}">
                <a16:creationId xmlns:a16="http://schemas.microsoft.com/office/drawing/2014/main" id="{3B53E15A-D0C3-4991-88CA-9C390DE1065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1333" y="1678762"/>
            <a:ext cx="5381699" cy="5267755"/>
          </a:xfrm>
        </p:spPr>
      </p:pic>
      <p:sp>
        <p:nvSpPr>
          <p:cNvPr id="4" name="正方形/長方形 3">
            <a:extLst>
              <a:ext uri="{FF2B5EF4-FFF2-40B4-BE49-F238E27FC236}">
                <a16:creationId xmlns:a16="http://schemas.microsoft.com/office/drawing/2014/main" id="{E5FDB2C6-CC73-4C09-BA37-9683A766E164}"/>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B21D140-AA6B-4701-9A45-FD7FB708B50C}"/>
              </a:ext>
            </a:extLst>
          </p:cNvPr>
          <p:cNvSpPr>
            <a:spLocks noGrp="1"/>
          </p:cNvSpPr>
          <p:nvPr>
            <p:ph type="title"/>
          </p:nvPr>
        </p:nvSpPr>
        <p:spPr>
          <a:xfrm>
            <a:off x="368524" y="-214099"/>
            <a:ext cx="10515600" cy="1325562"/>
          </a:xfrm>
        </p:spPr>
        <p:txBody>
          <a:bodyPr/>
          <a:lstStyle/>
          <a:p>
            <a:r>
              <a:rPr lang="en-US" altLang="ja-JP" dirty="0">
                <a:latin typeface="Cascadia Code" panose="020B0609020000020004" pitchFamily="49" charset="0"/>
                <a:ea typeface="Cascadia Code" panose="020B0609020000020004" pitchFamily="49" charset="0"/>
                <a:cs typeface="Cascadia Code" panose="020B0609020000020004" pitchFamily="49" charset="0"/>
              </a:rPr>
              <a:t>Esaki Model: Simulation  </a:t>
            </a:r>
            <a:endParaRPr kumimoji="1" lang="ja-JP" altLang="en-US" dirty="0">
              <a:latin typeface="Cascadia Code" panose="020B0609020000020004" pitchFamily="49" charset="0"/>
              <a:cs typeface="Cascadia Code" panose="020B0609020000020004" pitchFamily="49" charset="0"/>
            </a:endParaRPr>
          </a:p>
        </p:txBody>
      </p:sp>
      <p:cxnSp>
        <p:nvCxnSpPr>
          <p:cNvPr id="27" name="直線矢印コネクタ 26">
            <a:extLst>
              <a:ext uri="{FF2B5EF4-FFF2-40B4-BE49-F238E27FC236}">
                <a16:creationId xmlns:a16="http://schemas.microsoft.com/office/drawing/2014/main" id="{B6C56ECB-6798-405A-B5D6-A22BD427312A}"/>
              </a:ext>
            </a:extLst>
          </p:cNvPr>
          <p:cNvCxnSpPr/>
          <p:nvPr/>
        </p:nvCxnSpPr>
        <p:spPr>
          <a:xfrm flipH="1">
            <a:off x="3471228" y="2794102"/>
            <a:ext cx="417251" cy="47939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1E846387-6B38-4C06-AE72-494479F2508F}"/>
                  </a:ext>
                </a:extLst>
              </p:cNvPr>
              <p:cNvSpPr txBox="1"/>
              <p:nvPr/>
            </p:nvSpPr>
            <p:spPr>
              <a:xfrm>
                <a:off x="3444535" y="2273272"/>
                <a:ext cx="1860830" cy="474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𝑣</m:t>
                      </m:r>
                      <m:r>
                        <a:rPr kumimoji="1" lang="en-US" altLang="ja-JP" b="0" i="1" smtClean="0">
                          <a:solidFill>
                            <a:schemeClr val="tx1"/>
                          </a:solidFill>
                          <a:latin typeface="Cambria Math" panose="02040503050406030204" pitchFamily="18" charset="0"/>
                        </a:rPr>
                        <m:t>=</m:t>
                      </m:r>
                      <m:r>
                        <a:rPr kumimoji="1" lang="ja-JP" altLang="en-US" b="0" i="1" smtClean="0">
                          <a:solidFill>
                            <a:schemeClr val="tx1"/>
                          </a:solidFill>
                          <a:latin typeface="Cambria Math" panose="02040503050406030204" pitchFamily="18" charset="0"/>
                        </a:rPr>
                        <m:t>𝜇</m:t>
                      </m:r>
                      <m:r>
                        <a:rPr kumimoji="1" lang="en-US" altLang="ja-JP" b="0" i="1" smtClean="0">
                          <a:solidFill>
                            <a:schemeClr val="tx1"/>
                          </a:solidFill>
                          <a:latin typeface="Cambria Math" panose="02040503050406030204" pitchFamily="18" charset="0"/>
                        </a:rPr>
                        <m:t>𝐹</m:t>
                      </m:r>
                      <m:r>
                        <a:rPr kumimoji="1" lang="en-US" altLang="ja-JP" b="0" i="1" smtClean="0">
                          <a:solidFill>
                            <a:schemeClr val="tx1"/>
                          </a:solidFill>
                          <a:latin typeface="Cambria Math" panose="02040503050406030204" pitchFamily="18" charset="0"/>
                        </a:rPr>
                        <m:t>(</m:t>
                      </m:r>
                      <m:r>
                        <a:rPr kumimoji="1" lang="ja-JP" altLang="en-US" b="0" i="1" smtClean="0">
                          <a:solidFill>
                            <a:schemeClr val="tx1"/>
                          </a:solidFill>
                          <a:latin typeface="Cambria Math" panose="02040503050406030204" pitchFamily="18" charset="0"/>
                        </a:rPr>
                        <m:t>𝜇</m:t>
                      </m:r>
                      <m:r>
                        <a:rPr kumimoji="1" lang="en-US" altLang="ja-JP" b="0" i="1" smtClean="0">
                          <a:solidFill>
                            <a:schemeClr val="tx1"/>
                          </a:solidFill>
                          <a:latin typeface="Cambria Math" panose="02040503050406030204" pitchFamily="18" charset="0"/>
                        </a:rPr>
                        <m:t>=</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𝑒</m:t>
                          </m:r>
                          <m:sSub>
                            <m:sSubPr>
                              <m:ctrlPr>
                                <a:rPr kumimoji="1" lang="en-US" altLang="ja-JP" b="0" i="1" smtClean="0">
                                  <a:solidFill>
                                    <a:schemeClr val="tx1"/>
                                  </a:solidFill>
                                  <a:latin typeface="Cambria Math" panose="02040503050406030204" pitchFamily="18" charset="0"/>
                                </a:rPr>
                              </m:ctrlPr>
                            </m:sSubPr>
                            <m:e>
                              <m:r>
                                <a:rPr kumimoji="1" lang="ja-JP" altLang="en-US" b="0" i="1" smtClean="0">
                                  <a:solidFill>
                                    <a:schemeClr val="tx1"/>
                                  </a:solidFill>
                                  <a:latin typeface="Cambria Math" panose="02040503050406030204" pitchFamily="18" charset="0"/>
                                </a:rPr>
                                <m:t>𝜏</m:t>
                              </m:r>
                            </m:e>
                            <m:sub>
                              <m:r>
                                <a:rPr kumimoji="1" lang="en-US" altLang="ja-JP" b="0" i="1" smtClean="0">
                                  <a:solidFill>
                                    <a:schemeClr val="tx1"/>
                                  </a:solidFill>
                                  <a:latin typeface="Cambria Math" panose="02040503050406030204" pitchFamily="18" charset="0"/>
                                </a:rPr>
                                <m:t>0</m:t>
                              </m:r>
                            </m:sub>
                          </m:sSub>
                        </m:num>
                        <m:den>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𝑚</m:t>
                              </m:r>
                            </m:e>
                            <m:sup>
                              <m:r>
                                <a:rPr kumimoji="1" lang="en-US" altLang="ja-JP" b="0" i="1" smtClean="0">
                                  <a:solidFill>
                                    <a:schemeClr val="tx1"/>
                                  </a:solidFill>
                                  <a:latin typeface="Cambria Math" panose="02040503050406030204" pitchFamily="18" charset="0"/>
                                </a:rPr>
                                <m:t>∗</m:t>
                              </m:r>
                            </m:sup>
                          </m:sSup>
                        </m:den>
                      </m:f>
                      <m:r>
                        <a:rPr kumimoji="1" lang="en-US" altLang="ja-JP" b="0" i="1" smtClean="0">
                          <a:solidFill>
                            <a:schemeClr val="tx1"/>
                          </a:solidFill>
                          <a:latin typeface="Cambria Math" panose="02040503050406030204" pitchFamily="18" charset="0"/>
                        </a:rPr>
                        <m:t>)</m:t>
                      </m:r>
                    </m:oMath>
                  </m:oMathPara>
                </a14:m>
                <a:endParaRPr kumimoji="1" lang="ja-JP" altLang="en-US" dirty="0">
                  <a:solidFill>
                    <a:schemeClr val="tx1"/>
                  </a:solidFill>
                </a:endParaRPr>
              </a:p>
            </p:txBody>
          </p:sp>
        </mc:Choice>
        <mc:Fallback xmlns="">
          <p:sp>
            <p:nvSpPr>
              <p:cNvPr id="28" name="テキスト ボックス 27">
                <a:extLst>
                  <a:ext uri="{FF2B5EF4-FFF2-40B4-BE49-F238E27FC236}">
                    <a16:creationId xmlns:a16="http://schemas.microsoft.com/office/drawing/2014/main" id="{1E846387-6B38-4C06-AE72-494479F2508F}"/>
                  </a:ext>
                </a:extLst>
              </p:cNvPr>
              <p:cNvSpPr txBox="1">
                <a:spLocks noRot="1" noChangeAspect="1" noMove="1" noResize="1" noEditPoints="1" noAdjustHandles="1" noChangeArrowheads="1" noChangeShapeType="1" noTextEdit="1"/>
              </p:cNvSpPr>
              <p:nvPr/>
            </p:nvSpPr>
            <p:spPr>
              <a:xfrm>
                <a:off x="3444535" y="2273272"/>
                <a:ext cx="1860830" cy="47436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D62CCB74-2FD7-4C2C-A5FE-451B6EA60F11}"/>
                  </a:ext>
                </a:extLst>
              </p:cNvPr>
              <p:cNvSpPr txBox="1"/>
              <p:nvPr/>
            </p:nvSpPr>
            <p:spPr>
              <a:xfrm>
                <a:off x="3247531" y="3954762"/>
                <a:ext cx="1410130"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𝐹</m:t>
                    </m:r>
                    <m:r>
                      <a:rPr kumimoji="1" lang="en-US" altLang="ja-JP" b="0" i="1" smtClean="0">
                        <a:latin typeface="Cambria Math" panose="02040503050406030204" pitchFamily="18" charset="0"/>
                      </a:rPr>
                      <m:t>=1</m:t>
                    </m:r>
                  </m:oMath>
                </a14:m>
                <a:r>
                  <a:rPr kumimoji="1" lang="ja-JP" altLang="en-US" dirty="0"/>
                  <a:t> </a:t>
                </a:r>
                <a14:m>
                  <m:oMath xmlns:m="http://schemas.openxmlformats.org/officeDocument/2006/math">
                    <m:r>
                      <m:rPr>
                        <m:sty m:val="p"/>
                      </m:rPr>
                      <a:rPr kumimoji="1" lang="en-US" altLang="ja-JP" i="0" dirty="0" smtClean="0">
                        <a:latin typeface="Cambria Math" panose="02040503050406030204" pitchFamily="18" charset="0"/>
                      </a:rPr>
                      <m:t>kV</m:t>
                    </m:r>
                    <m:r>
                      <a:rPr kumimoji="1" lang="en-US" altLang="ja-JP" i="0" dirty="0" smtClean="0">
                        <a:latin typeface="Cambria Math" panose="02040503050406030204" pitchFamily="18" charset="0"/>
                      </a:rPr>
                      <m:t>/</m:t>
                    </m:r>
                    <m:r>
                      <m:rPr>
                        <m:sty m:val="p"/>
                      </m:rPr>
                      <a:rPr kumimoji="1" lang="en-US" altLang="ja-JP" i="0" dirty="0" smtClean="0">
                        <a:latin typeface="Cambria Math" panose="02040503050406030204" pitchFamily="18" charset="0"/>
                      </a:rPr>
                      <m:t>cm</m:t>
                    </m:r>
                  </m:oMath>
                </a14:m>
                <a:endParaRPr kumimoji="1" lang="ja-JP" altLang="en-US" dirty="0">
                  <a:latin typeface="Bahnschrift SemiLight" panose="020B0502040204020203" pitchFamily="34" charset="0"/>
                </a:endParaRPr>
              </a:p>
            </p:txBody>
          </p:sp>
        </mc:Choice>
        <mc:Fallback xmlns="">
          <p:sp>
            <p:nvSpPr>
              <p:cNvPr id="29" name="テキスト ボックス 28">
                <a:extLst>
                  <a:ext uri="{FF2B5EF4-FFF2-40B4-BE49-F238E27FC236}">
                    <a16:creationId xmlns:a16="http://schemas.microsoft.com/office/drawing/2014/main" id="{D62CCB74-2FD7-4C2C-A5FE-451B6EA60F11}"/>
                  </a:ext>
                </a:extLst>
              </p:cNvPr>
              <p:cNvSpPr txBox="1">
                <a:spLocks noRot="1" noChangeAspect="1" noMove="1" noResize="1" noEditPoints="1" noAdjustHandles="1" noChangeArrowheads="1" noChangeShapeType="1" noTextEdit="1"/>
              </p:cNvSpPr>
              <p:nvPr/>
            </p:nvSpPr>
            <p:spPr>
              <a:xfrm>
                <a:off x="3247531" y="3954762"/>
                <a:ext cx="1410130" cy="276999"/>
              </a:xfrm>
              <a:prstGeom prst="rect">
                <a:avLst/>
              </a:prstGeom>
              <a:blipFill>
                <a:blip r:embed="rId6"/>
                <a:stretch>
                  <a:fillRect l="-6061" t="-2222" r="-2165"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68F5B2E-2DC5-4FBE-968C-7B4FCD9B3773}"/>
                  </a:ext>
                </a:extLst>
              </p:cNvPr>
              <p:cNvSpPr txBox="1"/>
              <p:nvPr/>
            </p:nvSpPr>
            <p:spPr>
              <a:xfrm>
                <a:off x="3167632" y="4312640"/>
                <a:ext cx="1207318" cy="369332"/>
              </a:xfrm>
              <a:prstGeom prst="rect">
                <a:avLst/>
              </a:prstGeom>
              <a:noFill/>
            </p:spPr>
            <p:txBody>
              <a:bodyPr wrap="none" rtlCol="0">
                <a:spAutoFit/>
              </a:bodyPr>
              <a:lstStyle/>
              <a:p>
                <a14:m>
                  <m:oMath xmlns:m="http://schemas.openxmlformats.org/officeDocument/2006/math">
                    <m:sSub>
                      <m:sSubPr>
                        <m:ctrlPr>
                          <a:rPr kumimoji="1" lang="en-US" altLang="ja-JP" i="1" dirty="0" smtClean="0">
                            <a:latin typeface="Cambria Math" panose="02040503050406030204" pitchFamily="18" charset="0"/>
                          </a:rPr>
                        </m:ctrlPr>
                      </m:sSubPr>
                      <m:e>
                        <m:r>
                          <a:rPr kumimoji="1" lang="ja-JP" altLang="en-US" i="1" dirty="0" smtClean="0">
                            <a:latin typeface="Cambria Math" panose="02040503050406030204" pitchFamily="18" charset="0"/>
                          </a:rPr>
                          <m:t>𝜏</m:t>
                        </m:r>
                      </m:e>
                      <m:sub>
                        <m:r>
                          <a:rPr kumimoji="1" lang="en-US" altLang="ja-JP" b="0" i="1" dirty="0" smtClean="0">
                            <a:latin typeface="Cambria Math" panose="02040503050406030204" pitchFamily="18" charset="0"/>
                          </a:rPr>
                          <m:t>0</m:t>
                        </m:r>
                      </m:sub>
                    </m:sSub>
                    <m:r>
                      <a:rPr kumimoji="1" lang="en-US" altLang="ja-JP" i="1">
                        <a:latin typeface="Cambria Math" panose="02040503050406030204" pitchFamily="18" charset="0"/>
                      </a:rPr>
                      <m:t>=1</m:t>
                    </m:r>
                  </m:oMath>
                </a14:m>
                <a:r>
                  <a:rPr kumimoji="1" lang="ja-JP" altLang="en-US" dirty="0"/>
                  <a:t> </a:t>
                </a:r>
                <a14:m>
                  <m:oMath xmlns:m="http://schemas.openxmlformats.org/officeDocument/2006/math">
                    <m:r>
                      <m:rPr>
                        <m:sty m:val="p"/>
                      </m:rPr>
                      <a:rPr kumimoji="1" lang="en-US" altLang="ja-JP" i="0" dirty="0" smtClean="0">
                        <a:latin typeface="Cambria Math" panose="02040503050406030204" pitchFamily="18" charset="0"/>
                      </a:rPr>
                      <m:t>ps</m:t>
                    </m:r>
                  </m:oMath>
                </a14:m>
                <a:endParaRPr kumimoji="1" lang="ja-JP" altLang="en-US" dirty="0">
                  <a:latin typeface="Bahnschrift SemiLight" panose="020B0502040204020203" pitchFamily="34" charset="0"/>
                </a:endParaRPr>
              </a:p>
            </p:txBody>
          </p:sp>
        </mc:Choice>
        <mc:Fallback xmlns="">
          <p:sp>
            <p:nvSpPr>
              <p:cNvPr id="34" name="テキスト ボックス 33">
                <a:extLst>
                  <a:ext uri="{FF2B5EF4-FFF2-40B4-BE49-F238E27FC236}">
                    <a16:creationId xmlns:a16="http://schemas.microsoft.com/office/drawing/2014/main" id="{368F5B2E-2DC5-4FBE-968C-7B4FCD9B3773}"/>
                  </a:ext>
                </a:extLst>
              </p:cNvPr>
              <p:cNvSpPr txBox="1">
                <a:spLocks noRot="1" noChangeAspect="1" noMove="1" noResize="1" noEditPoints="1" noAdjustHandles="1" noChangeArrowheads="1" noChangeShapeType="1" noTextEdit="1"/>
              </p:cNvSpPr>
              <p:nvPr/>
            </p:nvSpPr>
            <p:spPr>
              <a:xfrm>
                <a:off x="3167632" y="4312640"/>
                <a:ext cx="1207318" cy="369332"/>
              </a:xfrm>
              <a:prstGeom prst="rect">
                <a:avLst/>
              </a:prstGeom>
              <a:blipFill>
                <a:blip r:embed="rId7"/>
                <a:stretch>
                  <a:fillRect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DD2408D5-6779-4708-81BA-4A6265441528}"/>
                  </a:ext>
                </a:extLst>
              </p:cNvPr>
              <p:cNvSpPr/>
              <p:nvPr/>
            </p:nvSpPr>
            <p:spPr>
              <a:xfrm>
                <a:off x="3140999" y="4698273"/>
                <a:ext cx="14949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smtClean="0">
                              <a:latin typeface="Cambria Math" panose="02040503050406030204" pitchFamily="18" charset="0"/>
                            </a:rPr>
                            <m:t>𝑚</m:t>
                          </m:r>
                        </m:e>
                        <m:sup>
                          <m:r>
                            <a:rPr kumimoji="1" lang="en-US" altLang="ja-JP" b="0" i="1" dirty="0" smtClean="0">
                              <a:latin typeface="Cambria Math" panose="02040503050406030204" pitchFamily="18" charset="0"/>
                            </a:rPr>
                            <m:t>∗</m:t>
                          </m:r>
                        </m:sup>
                      </m:sSup>
                      <m:r>
                        <a:rPr kumimoji="1" lang="en-US" altLang="ja-JP" i="1">
                          <a:latin typeface="Cambria Math" panose="02040503050406030204" pitchFamily="18" charset="0"/>
                        </a:rPr>
                        <m:t>=</m:t>
                      </m:r>
                      <m:r>
                        <a:rPr kumimoji="1" lang="en-US" altLang="ja-JP" b="0" i="1" smtClean="0">
                          <a:latin typeface="Cambria Math" panose="02040503050406030204" pitchFamily="18" charset="0"/>
                        </a:rPr>
                        <m:t>0.1 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0</m:t>
                          </m:r>
                        </m:sub>
                      </m:sSub>
                    </m:oMath>
                  </m:oMathPara>
                </a14:m>
                <a:endParaRPr kumimoji="1" lang="ja-JP" altLang="en-US" dirty="0">
                  <a:latin typeface="Bahnschrift SemiLight" panose="020B0502040204020203" pitchFamily="34" charset="0"/>
                </a:endParaRPr>
              </a:p>
            </p:txBody>
          </p:sp>
        </mc:Choice>
        <mc:Fallback xmlns="">
          <p:sp>
            <p:nvSpPr>
              <p:cNvPr id="35" name="正方形/長方形 34">
                <a:extLst>
                  <a:ext uri="{FF2B5EF4-FFF2-40B4-BE49-F238E27FC236}">
                    <a16:creationId xmlns:a16="http://schemas.microsoft.com/office/drawing/2014/main" id="{DD2408D5-6779-4708-81BA-4A6265441528}"/>
                  </a:ext>
                </a:extLst>
              </p:cNvPr>
              <p:cNvSpPr>
                <a:spLocks noRot="1" noChangeAspect="1" noMove="1" noResize="1" noEditPoints="1" noAdjustHandles="1" noChangeArrowheads="1" noChangeShapeType="1" noTextEdit="1"/>
              </p:cNvSpPr>
              <p:nvPr/>
            </p:nvSpPr>
            <p:spPr>
              <a:xfrm>
                <a:off x="3140999" y="4698273"/>
                <a:ext cx="1494960" cy="369332"/>
              </a:xfrm>
              <a:prstGeom prst="rect">
                <a:avLst/>
              </a:prstGeom>
              <a:blipFill>
                <a:blip r:embed="rId8"/>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75EBD143-E52B-4238-8C9F-F5764FE30A29}"/>
                  </a:ext>
                </a:extLst>
              </p:cNvPr>
              <p:cNvSpPr txBox="1"/>
              <p:nvPr/>
            </p:nvSpPr>
            <p:spPr>
              <a:xfrm>
                <a:off x="9627833" y="2347120"/>
                <a:ext cx="1482457" cy="4469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800" i="1" smtClean="0">
                          <a:solidFill>
                            <a:srgbClr val="FF0000"/>
                          </a:solidFill>
                          <a:latin typeface="Cambria Math" panose="02040503050406030204" pitchFamily="18" charset="0"/>
                        </a:rPr>
                        <m:t>∝</m:t>
                      </m:r>
                      <m:sSup>
                        <m:sSupPr>
                          <m:ctrlPr>
                            <a:rPr kumimoji="1" lang="en-US" altLang="ja-JP" sz="2800" i="1" smtClean="0">
                              <a:solidFill>
                                <a:srgbClr val="FF0000"/>
                              </a:solidFill>
                              <a:latin typeface="Cambria Math" panose="02040503050406030204" pitchFamily="18" charset="0"/>
                            </a:rPr>
                          </m:ctrlPr>
                        </m:sSupPr>
                        <m:e>
                          <m:r>
                            <a:rPr kumimoji="1" lang="en-US" altLang="ja-JP" sz="2800" b="0" i="1" smtClean="0">
                              <a:solidFill>
                                <a:srgbClr val="FF0000"/>
                              </a:solidFill>
                              <a:latin typeface="Cambria Math" panose="02040503050406030204" pitchFamily="18" charset="0"/>
                            </a:rPr>
                            <m:t>𝑁</m:t>
                          </m:r>
                        </m:e>
                        <m:sup>
                          <m:r>
                            <a:rPr kumimoji="1" lang="en-US" altLang="ja-JP" sz="2800" b="0" i="1" smtClean="0">
                              <a:solidFill>
                                <a:srgbClr val="FF0000"/>
                              </a:solidFill>
                              <a:latin typeface="Cambria Math" panose="02040503050406030204" pitchFamily="18" charset="0"/>
                            </a:rPr>
                            <m:t>−1/2</m:t>
                          </m:r>
                        </m:sup>
                      </m:sSup>
                    </m:oMath>
                  </m:oMathPara>
                </a14:m>
                <a:endParaRPr kumimoji="1" lang="ja-JP" altLang="en-US" sz="2800" dirty="0">
                  <a:solidFill>
                    <a:srgbClr val="FF0000"/>
                  </a:solidFill>
                </a:endParaRPr>
              </a:p>
            </p:txBody>
          </p:sp>
        </mc:Choice>
        <mc:Fallback xmlns="">
          <p:sp>
            <p:nvSpPr>
              <p:cNvPr id="39" name="テキスト ボックス 38">
                <a:extLst>
                  <a:ext uri="{FF2B5EF4-FFF2-40B4-BE49-F238E27FC236}">
                    <a16:creationId xmlns:a16="http://schemas.microsoft.com/office/drawing/2014/main" id="{75EBD143-E52B-4238-8C9F-F5764FE30A29}"/>
                  </a:ext>
                </a:extLst>
              </p:cNvPr>
              <p:cNvSpPr txBox="1">
                <a:spLocks noRot="1" noChangeAspect="1" noMove="1" noResize="1" noEditPoints="1" noAdjustHandles="1" noChangeArrowheads="1" noChangeShapeType="1" noTextEdit="1"/>
              </p:cNvSpPr>
              <p:nvPr/>
            </p:nvSpPr>
            <p:spPr>
              <a:xfrm>
                <a:off x="9627833" y="2347120"/>
                <a:ext cx="1482457" cy="44698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1098448-9A73-48E2-89E6-77DE6EB9868A}"/>
                  </a:ext>
                </a:extLst>
              </p:cNvPr>
              <p:cNvSpPr txBox="1"/>
              <p:nvPr/>
            </p:nvSpPr>
            <p:spPr>
              <a:xfrm>
                <a:off x="8930936" y="2747633"/>
                <a:ext cx="2647713" cy="369332"/>
              </a:xfrm>
              <a:prstGeom prst="rect">
                <a:avLst/>
              </a:prstGeom>
              <a:noFill/>
            </p:spPr>
            <p:txBody>
              <a:bodyPr wrap="none" rtlCol="0">
                <a:spAutoFit/>
              </a:bodyPr>
              <a:lstStyle/>
              <a:p>
                <a14:m>
                  <m:oMath xmlns:m="http://schemas.openxmlformats.org/officeDocument/2006/math">
                    <m:r>
                      <a:rPr kumimoji="1" lang="en-US" altLang="ja-JP" i="1" dirty="0" smtClean="0">
                        <a:latin typeface="Cambria Math" panose="02040503050406030204" pitchFamily="18" charset="0"/>
                      </a:rPr>
                      <m:t>𝑁</m:t>
                    </m:r>
                  </m:oMath>
                </a14:m>
                <a:r>
                  <a:rPr kumimoji="1" lang="en-US" altLang="ja-JP" dirty="0"/>
                  <a:t>:Scattering Count</a:t>
                </a:r>
                <a:endParaRPr kumimoji="1" lang="ja-JP" altLang="en-US" dirty="0"/>
              </a:p>
            </p:txBody>
          </p:sp>
        </mc:Choice>
        <mc:Fallback xmlns="">
          <p:sp>
            <p:nvSpPr>
              <p:cNvPr id="5" name="テキスト ボックス 4">
                <a:extLst>
                  <a:ext uri="{FF2B5EF4-FFF2-40B4-BE49-F238E27FC236}">
                    <a16:creationId xmlns:a16="http://schemas.microsoft.com/office/drawing/2014/main" id="{C1098448-9A73-48E2-89E6-77DE6EB9868A}"/>
                  </a:ext>
                </a:extLst>
              </p:cNvPr>
              <p:cNvSpPr txBox="1">
                <a:spLocks noRot="1" noChangeAspect="1" noMove="1" noResize="1" noEditPoints="1" noAdjustHandles="1" noChangeArrowheads="1" noChangeShapeType="1" noTextEdit="1"/>
              </p:cNvSpPr>
              <p:nvPr/>
            </p:nvSpPr>
            <p:spPr>
              <a:xfrm>
                <a:off x="8930936" y="2747633"/>
                <a:ext cx="2647713" cy="369332"/>
              </a:xfrm>
              <a:prstGeom prst="rect">
                <a:avLst/>
              </a:prstGeom>
              <a:blipFill>
                <a:blip r:embed="rId10"/>
                <a:stretch>
                  <a:fillRect t="-10000" r="-1152"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5E53EA5-A161-41CB-915B-6301443A5AB8}"/>
                  </a:ext>
                </a:extLst>
              </p:cNvPr>
              <p:cNvSpPr txBox="1"/>
              <p:nvPr/>
            </p:nvSpPr>
            <p:spPr>
              <a:xfrm>
                <a:off x="7315533" y="5160770"/>
                <a:ext cx="2312300" cy="379656"/>
              </a:xfrm>
              <a:prstGeom prst="rect">
                <a:avLst/>
              </a:prstGeom>
              <a:noFill/>
            </p:spPr>
            <p:txBody>
              <a:bodyPr wrap="none" rtlCol="0">
                <a:spAutoFit/>
              </a:bodyPr>
              <a:lstStyle/>
              <a:p>
                <a:r>
                  <a:rPr kumimoji="1" lang="en-US" altLang="ja-JP" dirty="0"/>
                  <a:t>Ref:</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𝑁</m:t>
                        </m:r>
                      </m:e>
                      <m:sup>
                        <m:r>
                          <a:rPr kumimoji="1" lang="en-US" altLang="ja-JP" b="0" i="1" smtClean="0">
                            <a:latin typeface="Cambria Math" panose="02040503050406030204" pitchFamily="18" charset="0"/>
                            <a:ea typeface="Cambria Math" panose="02040503050406030204" pitchFamily="18" charset="0"/>
                          </a:rPr>
                          <m:t>−1/2</m:t>
                        </m:r>
                      </m:sup>
                    </m:sSup>
                  </m:oMath>
                </a14:m>
                <a:endParaRPr kumimoji="1" lang="ja-JP" altLang="en-US" dirty="0"/>
              </a:p>
            </p:txBody>
          </p:sp>
        </mc:Choice>
        <mc:Fallback xmlns="">
          <p:sp>
            <p:nvSpPr>
              <p:cNvPr id="6" name="テキスト ボックス 5">
                <a:extLst>
                  <a:ext uri="{FF2B5EF4-FFF2-40B4-BE49-F238E27FC236}">
                    <a16:creationId xmlns:a16="http://schemas.microsoft.com/office/drawing/2014/main" id="{A5E53EA5-A161-41CB-915B-6301443A5AB8}"/>
                  </a:ext>
                </a:extLst>
              </p:cNvPr>
              <p:cNvSpPr txBox="1">
                <a:spLocks noRot="1" noChangeAspect="1" noMove="1" noResize="1" noEditPoints="1" noAdjustHandles="1" noChangeArrowheads="1" noChangeShapeType="1" noTextEdit="1"/>
              </p:cNvSpPr>
              <p:nvPr/>
            </p:nvSpPr>
            <p:spPr>
              <a:xfrm>
                <a:off x="7315533" y="5160770"/>
                <a:ext cx="2312300" cy="379656"/>
              </a:xfrm>
              <a:prstGeom prst="rect">
                <a:avLst/>
              </a:prstGeom>
              <a:blipFill>
                <a:blip r:embed="rId11"/>
                <a:stretch>
                  <a:fillRect l="-2111" t="-6452" b="-25806"/>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14F9BEAC-E9C4-49BB-ADC8-4E389646FDC8}"/>
              </a:ext>
            </a:extLst>
          </p:cNvPr>
          <p:cNvCxnSpPr/>
          <p:nvPr/>
        </p:nvCxnSpPr>
        <p:spPr>
          <a:xfrm>
            <a:off x="8413750" y="2570611"/>
            <a:ext cx="45119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Slide Number Placeholder 5">
            <a:extLst>
              <a:ext uri="{FF2B5EF4-FFF2-40B4-BE49-F238E27FC236}">
                <a16:creationId xmlns:a16="http://schemas.microsoft.com/office/drawing/2014/main" id="{C5C5A66C-5254-404D-BAF4-8F6A9EB755B8}"/>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6</a:t>
            </a:fld>
            <a:endParaRPr kumimoji="1" lang="ja-JP" altLang="en-US" dirty="0"/>
          </a:p>
        </p:txBody>
      </p:sp>
    </p:spTree>
    <p:extLst>
      <p:ext uri="{BB962C8B-B14F-4D97-AF65-F5344CB8AC3E}">
        <p14:creationId xmlns:p14="http://schemas.microsoft.com/office/powerpoint/2010/main" val="128142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F37090B2-7A9B-40B7-B478-D55F176B8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641" y="1625595"/>
            <a:ext cx="5353086" cy="5232405"/>
          </a:xfrm>
          <a:prstGeom prst="rect">
            <a:avLst/>
          </a:prstGeom>
        </p:spPr>
      </p:pic>
      <p:pic>
        <p:nvPicPr>
          <p:cNvPr id="6" name="図 5">
            <a:extLst>
              <a:ext uri="{FF2B5EF4-FFF2-40B4-BE49-F238E27FC236}">
                <a16:creationId xmlns:a16="http://schemas.microsoft.com/office/drawing/2014/main" id="{3525D7C6-014A-49DC-8EF8-268FEEBE9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77" y="1690688"/>
            <a:ext cx="5221743" cy="5095614"/>
          </a:xfrm>
          <a:prstGeom prst="rect">
            <a:avLst/>
          </a:prstGeom>
        </p:spPr>
      </p:pic>
      <p:sp>
        <p:nvSpPr>
          <p:cNvPr id="4" name="正方形/長方形 3">
            <a:extLst>
              <a:ext uri="{FF2B5EF4-FFF2-40B4-BE49-F238E27FC236}">
                <a16:creationId xmlns:a16="http://schemas.microsoft.com/office/drawing/2014/main" id="{E5FDB2C6-CC73-4C09-BA37-9683A766E164}"/>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B21D140-AA6B-4701-9A45-FD7FB708B50C}"/>
              </a:ext>
            </a:extLst>
          </p:cNvPr>
          <p:cNvSpPr>
            <a:spLocks noGrp="1"/>
          </p:cNvSpPr>
          <p:nvPr>
            <p:ph type="title"/>
          </p:nvPr>
        </p:nvSpPr>
        <p:spPr>
          <a:xfrm>
            <a:off x="368523" y="-214099"/>
            <a:ext cx="11101637" cy="1325562"/>
          </a:xfrm>
        </p:spPr>
        <p:txBody>
          <a:bodyPr/>
          <a:lstStyle/>
          <a:p>
            <a:r>
              <a:rPr lang="en-US" altLang="ja-JP" dirty="0">
                <a:latin typeface="Cascadia Code" panose="020B0609020000020004" pitchFamily="49" charset="0"/>
                <a:ea typeface="Cascadia Code" panose="020B0609020000020004" pitchFamily="49" charset="0"/>
                <a:cs typeface="Cascadia Code" panose="020B0609020000020004" pitchFamily="49" charset="0"/>
              </a:rPr>
              <a:t>Esaki model: Simulation</a:t>
            </a:r>
            <a:endParaRPr kumimoji="1" lang="ja-JP" altLang="en-US" dirty="0">
              <a:latin typeface="Cascadia Code" panose="020B0609020000020004" pitchFamily="49" charset="0"/>
              <a:cs typeface="Cascadia Code" panose="020B0609020000020004" pitchFamily="49" charset="0"/>
            </a:endParaRP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75EBD143-E52B-4238-8C9F-F5764FE30A29}"/>
                  </a:ext>
                </a:extLst>
              </p:cNvPr>
              <p:cNvSpPr txBox="1"/>
              <p:nvPr/>
            </p:nvSpPr>
            <p:spPr>
              <a:xfrm>
                <a:off x="3310188" y="2327924"/>
                <a:ext cx="1482457" cy="4469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800" i="1" smtClean="0">
                          <a:solidFill>
                            <a:srgbClr val="FF0000"/>
                          </a:solidFill>
                          <a:latin typeface="Cambria Math" panose="02040503050406030204" pitchFamily="18" charset="0"/>
                        </a:rPr>
                        <m:t>∝</m:t>
                      </m:r>
                      <m:sSup>
                        <m:sSupPr>
                          <m:ctrlPr>
                            <a:rPr kumimoji="1" lang="en-US" altLang="ja-JP" sz="2800" i="1" smtClean="0">
                              <a:solidFill>
                                <a:srgbClr val="FF0000"/>
                              </a:solidFill>
                              <a:latin typeface="Cambria Math" panose="02040503050406030204" pitchFamily="18" charset="0"/>
                            </a:rPr>
                          </m:ctrlPr>
                        </m:sSupPr>
                        <m:e>
                          <m:r>
                            <a:rPr kumimoji="1" lang="en-US" altLang="ja-JP" sz="2800" b="0" i="1" smtClean="0">
                              <a:solidFill>
                                <a:srgbClr val="FF0000"/>
                              </a:solidFill>
                              <a:latin typeface="Cambria Math" panose="02040503050406030204" pitchFamily="18" charset="0"/>
                            </a:rPr>
                            <m:t>𝑁</m:t>
                          </m:r>
                        </m:e>
                        <m:sup>
                          <m:r>
                            <a:rPr kumimoji="1" lang="en-US" altLang="ja-JP" sz="2800" b="0" i="1" smtClean="0">
                              <a:solidFill>
                                <a:srgbClr val="FF0000"/>
                              </a:solidFill>
                              <a:latin typeface="Cambria Math" panose="02040503050406030204" pitchFamily="18" charset="0"/>
                            </a:rPr>
                            <m:t>−1/2</m:t>
                          </m:r>
                        </m:sup>
                      </m:sSup>
                    </m:oMath>
                  </m:oMathPara>
                </a14:m>
                <a:endParaRPr kumimoji="1" lang="ja-JP" altLang="en-US" sz="2800" dirty="0">
                  <a:solidFill>
                    <a:srgbClr val="FF0000"/>
                  </a:solidFill>
                </a:endParaRPr>
              </a:p>
            </p:txBody>
          </p:sp>
        </mc:Choice>
        <mc:Fallback xmlns="">
          <p:sp>
            <p:nvSpPr>
              <p:cNvPr id="39" name="テキスト ボックス 38">
                <a:extLst>
                  <a:ext uri="{FF2B5EF4-FFF2-40B4-BE49-F238E27FC236}">
                    <a16:creationId xmlns:a16="http://schemas.microsoft.com/office/drawing/2014/main" id="{75EBD143-E52B-4238-8C9F-F5764FE30A29}"/>
                  </a:ext>
                </a:extLst>
              </p:cNvPr>
              <p:cNvSpPr txBox="1">
                <a:spLocks noRot="1" noChangeAspect="1" noMove="1" noResize="1" noEditPoints="1" noAdjustHandles="1" noChangeArrowheads="1" noChangeShapeType="1" noTextEdit="1"/>
              </p:cNvSpPr>
              <p:nvPr/>
            </p:nvSpPr>
            <p:spPr>
              <a:xfrm>
                <a:off x="3310188" y="2327924"/>
                <a:ext cx="1482457" cy="44698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9A426A1-D827-4094-BAEF-057FF790BB14}"/>
                  </a:ext>
                </a:extLst>
              </p:cNvPr>
              <p:cNvSpPr txBox="1"/>
              <p:nvPr/>
            </p:nvSpPr>
            <p:spPr>
              <a:xfrm>
                <a:off x="1389149" y="1008994"/>
                <a:ext cx="3403496" cy="646331"/>
              </a:xfrm>
              <a:prstGeom prst="rect">
                <a:avLst/>
              </a:prstGeom>
              <a:noFill/>
            </p:spPr>
            <p:txBody>
              <a:bodyPr wrap="none" rtlCol="0">
                <a:spAutoFit/>
              </a:bodyPr>
              <a:lstStyle/>
              <a:p>
                <a14:m>
                  <m:oMath xmlns:m="http://schemas.openxmlformats.org/officeDocument/2006/math">
                    <m:r>
                      <a:rPr kumimoji="1" lang="en-US" altLang="ja-JP" sz="3600" b="0" i="1" dirty="0" smtClean="0">
                        <a:latin typeface="Cambria Math" panose="02040503050406030204" pitchFamily="18" charset="0"/>
                      </a:rPr>
                      <m:t>10</m:t>
                    </m:r>
                  </m:oMath>
                </a14:m>
                <a:r>
                  <a:rPr kumimoji="1" lang="ja-JP" altLang="en-US" sz="3600" dirty="0"/>
                  <a:t> </a:t>
                </a:r>
                <a:r>
                  <a:rPr kumimoji="1" lang="en-US" altLang="ja-JP" sz="3600" dirty="0"/>
                  <a:t>particles</a:t>
                </a:r>
                <a:endParaRPr kumimoji="1" lang="ja-JP" altLang="en-US" sz="3600" dirty="0"/>
              </a:p>
            </p:txBody>
          </p:sp>
        </mc:Choice>
        <mc:Fallback xmlns="">
          <p:sp>
            <p:nvSpPr>
              <p:cNvPr id="8" name="テキスト ボックス 7">
                <a:extLst>
                  <a:ext uri="{FF2B5EF4-FFF2-40B4-BE49-F238E27FC236}">
                    <a16:creationId xmlns:a16="http://schemas.microsoft.com/office/drawing/2014/main" id="{A9A426A1-D827-4094-BAEF-057FF790BB14}"/>
                  </a:ext>
                </a:extLst>
              </p:cNvPr>
              <p:cNvSpPr txBox="1">
                <a:spLocks noRot="1" noChangeAspect="1" noMove="1" noResize="1" noEditPoints="1" noAdjustHandles="1" noChangeArrowheads="1" noChangeShapeType="1" noTextEdit="1"/>
              </p:cNvSpPr>
              <p:nvPr/>
            </p:nvSpPr>
            <p:spPr>
              <a:xfrm>
                <a:off x="1389149" y="1008994"/>
                <a:ext cx="3403496" cy="646331"/>
              </a:xfrm>
              <a:prstGeom prst="rect">
                <a:avLst/>
              </a:prstGeom>
              <a:blipFill>
                <a:blip r:embed="rId5"/>
                <a:stretch>
                  <a:fillRect t="-15094" r="-4480" b="-349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911723D7-EA7F-43B6-B31E-C593D9C63FEA}"/>
                  </a:ext>
                </a:extLst>
              </p:cNvPr>
              <p:cNvSpPr/>
              <p:nvPr/>
            </p:nvSpPr>
            <p:spPr>
              <a:xfrm>
                <a:off x="9230955" y="2159248"/>
                <a:ext cx="1516344" cy="5393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ja-JP" altLang="en-US" sz="2800" i="1">
                          <a:solidFill>
                            <a:srgbClr val="FF0000"/>
                          </a:solidFill>
                          <a:latin typeface="Cambria Math" panose="02040503050406030204" pitchFamily="18" charset="0"/>
                        </a:rPr>
                        <m:t>∝</m:t>
                      </m:r>
                      <m:sSup>
                        <m:sSupPr>
                          <m:ctrlPr>
                            <a:rPr kumimoji="1" lang="en-US" altLang="ja-JP" sz="2800" i="1">
                              <a:solidFill>
                                <a:srgbClr val="FF0000"/>
                              </a:solidFill>
                              <a:latin typeface="Cambria Math" panose="02040503050406030204" pitchFamily="18" charset="0"/>
                            </a:rPr>
                          </m:ctrlPr>
                        </m:sSupPr>
                        <m:e>
                          <m:r>
                            <a:rPr kumimoji="1" lang="en-US" altLang="ja-JP" sz="2800" i="1">
                              <a:solidFill>
                                <a:srgbClr val="FF0000"/>
                              </a:solidFill>
                              <a:latin typeface="Cambria Math" panose="02040503050406030204" pitchFamily="18" charset="0"/>
                            </a:rPr>
                            <m:t>𝑁</m:t>
                          </m:r>
                        </m:e>
                        <m:sup>
                          <m:r>
                            <a:rPr kumimoji="1" lang="en-US" altLang="ja-JP" sz="2800" i="1">
                              <a:solidFill>
                                <a:srgbClr val="FF0000"/>
                              </a:solidFill>
                              <a:latin typeface="Cambria Math" panose="02040503050406030204" pitchFamily="18" charset="0"/>
                            </a:rPr>
                            <m:t>−1/2</m:t>
                          </m:r>
                        </m:sup>
                      </m:sSup>
                    </m:oMath>
                  </m:oMathPara>
                </a14:m>
                <a:endParaRPr kumimoji="1" lang="ja-JP" altLang="en-US" sz="2800" dirty="0">
                  <a:solidFill>
                    <a:srgbClr val="FF0000"/>
                  </a:solidFill>
                </a:endParaRPr>
              </a:p>
            </p:txBody>
          </p:sp>
        </mc:Choice>
        <mc:Fallback xmlns="">
          <p:sp>
            <p:nvSpPr>
              <p:cNvPr id="11" name="正方形/長方形 10">
                <a:extLst>
                  <a:ext uri="{FF2B5EF4-FFF2-40B4-BE49-F238E27FC236}">
                    <a16:creationId xmlns:a16="http://schemas.microsoft.com/office/drawing/2014/main" id="{911723D7-EA7F-43B6-B31E-C593D9C63FEA}"/>
                  </a:ext>
                </a:extLst>
              </p:cNvPr>
              <p:cNvSpPr>
                <a:spLocks noRot="1" noChangeAspect="1" noMove="1" noResize="1" noEditPoints="1" noAdjustHandles="1" noChangeArrowheads="1" noChangeShapeType="1" noTextEdit="1"/>
              </p:cNvSpPr>
              <p:nvPr/>
            </p:nvSpPr>
            <p:spPr>
              <a:xfrm>
                <a:off x="9230955" y="2159248"/>
                <a:ext cx="1516344" cy="539315"/>
              </a:xfrm>
              <a:prstGeom prst="rect">
                <a:avLst/>
              </a:prstGeom>
              <a:blipFill>
                <a:blip r:embed="rId6"/>
                <a:stretch>
                  <a:fillRect/>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4A877152-F3B0-4C7E-917C-DDDC3D58B7A7}"/>
              </a:ext>
            </a:extLst>
          </p:cNvPr>
          <p:cNvSpPr/>
          <p:nvPr/>
        </p:nvSpPr>
        <p:spPr>
          <a:xfrm>
            <a:off x="8321843" y="185820"/>
            <a:ext cx="3754554" cy="523220"/>
          </a:xfrm>
          <a:prstGeom prst="rect">
            <a:avLst/>
          </a:prstGeom>
        </p:spPr>
        <p:txBody>
          <a:bodyPr wrap="none">
            <a:spAutoFit/>
          </a:bodyPr>
          <a:lstStyle/>
          <a:p>
            <a:r>
              <a:rPr kumimoji="1" lang="en-US" altLang="ja-JP" sz="2800" dirty="0"/>
              <a:t>Multiple-particle</a:t>
            </a:r>
            <a:endParaRPr kumimoji="1" lang="ja-JP" altLang="en-US" sz="2800" dirty="0"/>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EFDF1289-704D-4DE9-8C83-780D7F61FF80}"/>
                  </a:ext>
                </a:extLst>
              </p:cNvPr>
              <p:cNvSpPr/>
              <p:nvPr/>
            </p:nvSpPr>
            <p:spPr>
              <a:xfrm>
                <a:off x="7252368" y="998785"/>
                <a:ext cx="3658374" cy="646331"/>
              </a:xfrm>
              <a:prstGeom prst="rect">
                <a:avLst/>
              </a:prstGeom>
            </p:spPr>
            <p:txBody>
              <a:bodyPr wrap="none">
                <a:spAutoFit/>
              </a:bodyPr>
              <a:lstStyle/>
              <a:p>
                <a:pPr lvl="0"/>
                <a14:m>
                  <m:oMath xmlns:m="http://schemas.openxmlformats.org/officeDocument/2006/math">
                    <m:r>
                      <a:rPr kumimoji="1" lang="en-US" altLang="ja-JP" sz="3600" i="1" dirty="0" smtClean="0">
                        <a:solidFill>
                          <a:prstClr val="black"/>
                        </a:solidFill>
                        <a:latin typeface="Cambria Math" panose="02040503050406030204" pitchFamily="18" charset="0"/>
                      </a:rPr>
                      <m:t>10</m:t>
                    </m:r>
                    <m:r>
                      <a:rPr kumimoji="1" lang="en-US" altLang="ja-JP" sz="3600" b="0" i="1" dirty="0" smtClean="0">
                        <a:solidFill>
                          <a:prstClr val="black"/>
                        </a:solidFill>
                        <a:latin typeface="Cambria Math" panose="02040503050406030204" pitchFamily="18" charset="0"/>
                      </a:rPr>
                      <m:t>0</m:t>
                    </m:r>
                  </m:oMath>
                </a14:m>
                <a:r>
                  <a:rPr kumimoji="1" lang="ja-JP" altLang="en-US" sz="3600" dirty="0">
                    <a:solidFill>
                      <a:prstClr val="black"/>
                    </a:solidFill>
                  </a:rPr>
                  <a:t> </a:t>
                </a:r>
                <a:r>
                  <a:rPr kumimoji="1" lang="en-US" altLang="ja-JP" sz="3600" dirty="0">
                    <a:solidFill>
                      <a:prstClr val="black"/>
                    </a:solidFill>
                  </a:rPr>
                  <a:t>particles</a:t>
                </a:r>
                <a:endParaRPr kumimoji="1" lang="ja-JP" altLang="en-US" sz="3600" dirty="0">
                  <a:solidFill>
                    <a:prstClr val="black"/>
                  </a:solidFill>
                </a:endParaRPr>
              </a:p>
            </p:txBody>
          </p:sp>
        </mc:Choice>
        <mc:Fallback xmlns="">
          <p:sp>
            <p:nvSpPr>
              <p:cNvPr id="7" name="正方形/長方形 6">
                <a:extLst>
                  <a:ext uri="{FF2B5EF4-FFF2-40B4-BE49-F238E27FC236}">
                    <a16:creationId xmlns:a16="http://schemas.microsoft.com/office/drawing/2014/main" id="{EFDF1289-704D-4DE9-8C83-780D7F61FF80}"/>
                  </a:ext>
                </a:extLst>
              </p:cNvPr>
              <p:cNvSpPr>
                <a:spLocks noRot="1" noChangeAspect="1" noMove="1" noResize="1" noEditPoints="1" noAdjustHandles="1" noChangeArrowheads="1" noChangeShapeType="1" noTextEdit="1"/>
              </p:cNvSpPr>
              <p:nvPr/>
            </p:nvSpPr>
            <p:spPr>
              <a:xfrm>
                <a:off x="7252368" y="998785"/>
                <a:ext cx="3658374" cy="646331"/>
              </a:xfrm>
              <a:prstGeom prst="rect">
                <a:avLst/>
              </a:prstGeom>
              <a:blipFill>
                <a:blip r:embed="rId7"/>
                <a:stretch>
                  <a:fillRect t="-15094" r="-4000" b="-34906"/>
                </a:stretch>
              </a:blipFill>
            </p:spPr>
            <p:txBody>
              <a:bodyPr/>
              <a:lstStyle/>
              <a:p>
                <a:r>
                  <a:rPr lang="ja-JP" altLang="en-US">
                    <a:noFill/>
                  </a:rPr>
                  <a:t> </a:t>
                </a:r>
              </a:p>
            </p:txBody>
          </p:sp>
        </mc:Fallback>
      </mc:AlternateContent>
      <p:sp>
        <p:nvSpPr>
          <p:cNvPr id="13" name="Slide Number Placeholder 5">
            <a:extLst>
              <a:ext uri="{FF2B5EF4-FFF2-40B4-BE49-F238E27FC236}">
                <a16:creationId xmlns:a16="http://schemas.microsoft.com/office/drawing/2014/main" id="{61990AA6-B025-4F01-95F7-A1E523442CE3}"/>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7</a:t>
            </a:fld>
            <a:endParaRPr kumimoji="1" lang="ja-JP" altLang="en-US" dirty="0"/>
          </a:p>
        </p:txBody>
      </p:sp>
    </p:spTree>
    <p:extLst>
      <p:ext uri="{BB962C8B-B14F-4D97-AF65-F5344CB8AC3E}">
        <p14:creationId xmlns:p14="http://schemas.microsoft.com/office/powerpoint/2010/main" val="37962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FDB2C6-CC73-4C09-BA37-9683A766E164}"/>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B21D140-AA6B-4701-9A45-FD7FB708B50C}"/>
              </a:ext>
            </a:extLst>
          </p:cNvPr>
          <p:cNvSpPr>
            <a:spLocks noGrp="1"/>
          </p:cNvSpPr>
          <p:nvPr>
            <p:ph type="title"/>
          </p:nvPr>
        </p:nvSpPr>
        <p:spPr>
          <a:xfrm>
            <a:off x="381990" y="-221724"/>
            <a:ext cx="10515600" cy="1325562"/>
          </a:xfrm>
        </p:spPr>
        <p:txBody>
          <a:bodyPr/>
          <a:lstStyle/>
          <a:p>
            <a:r>
              <a:rPr kumimoji="1" lang="en-US" altLang="ja-JP" dirty="0">
                <a:latin typeface="Cascadia Code" panose="020B0609020000020004" pitchFamily="49" charset="0"/>
                <a:cs typeface="Cascadia Code" panose="020B0609020000020004" pitchFamily="49" charset="0"/>
              </a:rPr>
              <a:t>Synchronous-ensemble Method</a:t>
            </a:r>
            <a:endParaRPr kumimoji="1" lang="ja-JP" altLang="en-US" dirty="0">
              <a:latin typeface="Cascadia Code" panose="020B0609020000020004" pitchFamily="49" charset="0"/>
              <a:cs typeface="Cascadia Code" panose="020B0609020000020004" pitchFamily="49" charset="0"/>
            </a:endParaRPr>
          </a:p>
        </p:txBody>
      </p:sp>
      <p:pic>
        <p:nvPicPr>
          <p:cNvPr id="10" name="コンテンツ プレースホルダー 9">
            <a:extLst>
              <a:ext uri="{FF2B5EF4-FFF2-40B4-BE49-F238E27FC236}">
                <a16:creationId xmlns:a16="http://schemas.microsoft.com/office/drawing/2014/main" id="{FB016653-0278-47CA-A1DF-C8B30F87C0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995" y="2032622"/>
            <a:ext cx="4999512" cy="4893661"/>
          </a:xfrm>
        </p:spPr>
      </p:pic>
      <p:pic>
        <p:nvPicPr>
          <p:cNvPr id="12" name="図 11">
            <a:extLst>
              <a:ext uri="{FF2B5EF4-FFF2-40B4-BE49-F238E27FC236}">
                <a16:creationId xmlns:a16="http://schemas.microsoft.com/office/drawing/2014/main" id="{4AF0A4AE-1EF5-40D7-B3EE-A295111D6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2918" y="2031837"/>
            <a:ext cx="4999513" cy="4838499"/>
          </a:xfrm>
          <a:prstGeom prst="rect">
            <a:avLst/>
          </a:prstGeom>
        </p:spPr>
      </p:pic>
      <p:sp>
        <p:nvSpPr>
          <p:cNvPr id="13" name="テキスト ボックス 12">
            <a:extLst>
              <a:ext uri="{FF2B5EF4-FFF2-40B4-BE49-F238E27FC236}">
                <a16:creationId xmlns:a16="http://schemas.microsoft.com/office/drawing/2014/main" id="{4FC0D2BB-1638-41FB-9BE3-A0C5F7D0D985}"/>
              </a:ext>
            </a:extLst>
          </p:cNvPr>
          <p:cNvSpPr txBox="1"/>
          <p:nvPr/>
        </p:nvSpPr>
        <p:spPr>
          <a:xfrm>
            <a:off x="190995" y="1108507"/>
            <a:ext cx="11810010"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If the scattering probability is independent of energy, then at steady state the electron state distribution at a given time is equal to the distribution immediately before scattering</a:t>
            </a:r>
            <a:endParaRPr kumimoji="1" lang="ja-JP" altLang="en-US" dirty="0"/>
          </a:p>
        </p:txBody>
      </p:sp>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A53C3321-FA2E-46B0-A469-B01A62565025}"/>
                  </a:ext>
                </a:extLst>
              </p:cNvPr>
              <p:cNvSpPr/>
              <p:nvPr/>
            </p:nvSpPr>
            <p:spPr>
              <a:xfrm>
                <a:off x="8855980" y="2579759"/>
                <a:ext cx="1457066" cy="4754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ja-JP" altLang="en-US" sz="2400" i="1">
                          <a:solidFill>
                            <a:srgbClr val="FF0000"/>
                          </a:solidFill>
                          <a:latin typeface="Cambria Math" panose="02040503050406030204" pitchFamily="18" charset="0"/>
                        </a:rPr>
                        <m:t>∝</m:t>
                      </m:r>
                      <m:sSup>
                        <m:sSupPr>
                          <m:ctrlPr>
                            <a:rPr kumimoji="1" lang="en-US" altLang="ja-JP" sz="2400" i="1">
                              <a:solidFill>
                                <a:srgbClr val="FF0000"/>
                              </a:solidFill>
                              <a:latin typeface="Cambria Math" panose="02040503050406030204" pitchFamily="18" charset="0"/>
                            </a:rPr>
                          </m:ctrlPr>
                        </m:sSupPr>
                        <m:e>
                          <m:r>
                            <a:rPr kumimoji="1" lang="en-US" altLang="ja-JP" sz="2400" i="1">
                              <a:solidFill>
                                <a:srgbClr val="FF0000"/>
                              </a:solidFill>
                              <a:latin typeface="Cambria Math" panose="02040503050406030204" pitchFamily="18" charset="0"/>
                            </a:rPr>
                            <m:t>𝑁</m:t>
                          </m:r>
                        </m:e>
                        <m:sup>
                          <m:r>
                            <a:rPr kumimoji="1" lang="en-US" altLang="ja-JP" sz="2400" i="1">
                              <a:solidFill>
                                <a:srgbClr val="FF0000"/>
                              </a:solidFill>
                              <a:latin typeface="Cambria Math" panose="02040503050406030204" pitchFamily="18" charset="0"/>
                            </a:rPr>
                            <m:t>−1/2</m:t>
                          </m:r>
                        </m:sup>
                      </m:sSup>
                    </m:oMath>
                  </m:oMathPara>
                </a14:m>
                <a:endParaRPr kumimoji="1" lang="ja-JP" altLang="en-US" sz="2400" dirty="0">
                  <a:solidFill>
                    <a:srgbClr val="FF0000"/>
                  </a:solidFill>
                </a:endParaRPr>
              </a:p>
            </p:txBody>
          </p:sp>
        </mc:Choice>
        <mc:Fallback xmlns="">
          <p:sp>
            <p:nvSpPr>
              <p:cNvPr id="14" name="正方形/長方形 13">
                <a:extLst>
                  <a:ext uri="{FF2B5EF4-FFF2-40B4-BE49-F238E27FC236}">
                    <a16:creationId xmlns:a16="http://schemas.microsoft.com/office/drawing/2014/main" id="{A53C3321-FA2E-46B0-A469-B01A62565025}"/>
                  </a:ext>
                </a:extLst>
              </p:cNvPr>
              <p:cNvSpPr>
                <a:spLocks noRot="1" noChangeAspect="1" noMove="1" noResize="1" noEditPoints="1" noAdjustHandles="1" noChangeArrowheads="1" noChangeShapeType="1" noTextEdit="1"/>
              </p:cNvSpPr>
              <p:nvPr/>
            </p:nvSpPr>
            <p:spPr>
              <a:xfrm>
                <a:off x="8855980" y="2579759"/>
                <a:ext cx="1457066" cy="475451"/>
              </a:xfrm>
              <a:prstGeom prst="rect">
                <a:avLst/>
              </a:prstGeom>
              <a:blipFill>
                <a:blip r:embed="rId5"/>
                <a:stretch>
                  <a:fillRect/>
                </a:stretch>
              </a:blipFill>
            </p:spPr>
            <p:txBody>
              <a:bodyPr/>
              <a:lstStyle/>
              <a:p>
                <a:r>
                  <a:rPr lang="ja-JP" altLang="en-US">
                    <a:noFill/>
                  </a:rPr>
                  <a:t> </a:t>
                </a:r>
              </a:p>
            </p:txBody>
          </p:sp>
        </mc:Fallback>
      </mc:AlternateContent>
      <p:sp>
        <p:nvSpPr>
          <p:cNvPr id="11" name="Slide Number Placeholder 5">
            <a:extLst>
              <a:ext uri="{FF2B5EF4-FFF2-40B4-BE49-F238E27FC236}">
                <a16:creationId xmlns:a16="http://schemas.microsoft.com/office/drawing/2014/main" id="{39A97324-AE38-4B24-BC6B-A9DE070E47F3}"/>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8</a:t>
            </a:fld>
            <a:endParaRPr kumimoji="1" lang="ja-JP" altLang="en-US" dirty="0"/>
          </a:p>
        </p:txBody>
      </p:sp>
    </p:spTree>
    <p:extLst>
      <p:ext uri="{BB962C8B-B14F-4D97-AF65-F5344CB8AC3E}">
        <p14:creationId xmlns:p14="http://schemas.microsoft.com/office/powerpoint/2010/main" val="281469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グラフィックス 5">
            <a:extLst>
              <a:ext uri="{FF2B5EF4-FFF2-40B4-BE49-F238E27FC236}">
                <a16:creationId xmlns:a16="http://schemas.microsoft.com/office/drawing/2014/main" id="{C19DAE90-BBFB-4A92-9E70-73BDB34DC4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846" y="-426924"/>
            <a:ext cx="5630091" cy="7962962"/>
          </a:xfrm>
          <a:prstGeom prst="rect">
            <a:avLst/>
          </a:prstGeom>
        </p:spPr>
      </p:pic>
      <p:sp>
        <p:nvSpPr>
          <p:cNvPr id="4" name="正方形/長方形 3">
            <a:extLst>
              <a:ext uri="{FF2B5EF4-FFF2-40B4-BE49-F238E27FC236}">
                <a16:creationId xmlns:a16="http://schemas.microsoft.com/office/drawing/2014/main" id="{E5FDB2C6-CC73-4C09-BA37-9683A766E164}"/>
              </a:ext>
            </a:extLst>
          </p:cNvPr>
          <p:cNvSpPr/>
          <p:nvPr/>
        </p:nvSpPr>
        <p:spPr>
          <a:xfrm>
            <a:off x="0" y="0"/>
            <a:ext cx="12192000" cy="863600"/>
          </a:xfrm>
          <a:prstGeom prst="rect">
            <a:avLst/>
          </a:prstGeom>
          <a:solidFill>
            <a:srgbClr val="00B036">
              <a:alpha val="72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B21D140-AA6B-4701-9A45-FD7FB708B50C}"/>
              </a:ext>
            </a:extLst>
          </p:cNvPr>
          <p:cNvSpPr>
            <a:spLocks noGrp="1"/>
          </p:cNvSpPr>
          <p:nvPr>
            <p:ph type="title"/>
          </p:nvPr>
        </p:nvSpPr>
        <p:spPr>
          <a:xfrm>
            <a:off x="539173" y="-230981"/>
            <a:ext cx="10515600" cy="1325562"/>
          </a:xfrm>
        </p:spPr>
        <p:txBody>
          <a:bodyPr/>
          <a:lstStyle/>
          <a:p>
            <a:r>
              <a:rPr kumimoji="1" lang="en-US" altLang="ja-JP" dirty="0">
                <a:latin typeface="Cascadia Code" panose="020B0609020000020004" pitchFamily="49" charset="0"/>
                <a:cs typeface="Cascadia Code" panose="020B0609020000020004" pitchFamily="49" charset="0"/>
              </a:rPr>
              <a:t>Ignatov Model</a:t>
            </a:r>
            <a:endParaRPr kumimoji="1" lang="ja-JP" altLang="en-US" dirty="0">
              <a:latin typeface="Cascadia Code" panose="020B0609020000020004" pitchFamily="49" charset="0"/>
              <a:cs typeface="Cascadia Code" panose="020B0609020000020004" pitchFamily="49" charset="0"/>
            </a:endParaRPr>
          </a:p>
        </p:txBody>
      </p:sp>
      <p:sp>
        <p:nvSpPr>
          <p:cNvPr id="3" name="コンテンツ プレースホルダー 2">
            <a:extLst>
              <a:ext uri="{FF2B5EF4-FFF2-40B4-BE49-F238E27FC236}">
                <a16:creationId xmlns:a16="http://schemas.microsoft.com/office/drawing/2014/main" id="{E597EA6E-BEAA-4B44-A25E-2A252DB1921B}"/>
              </a:ext>
            </a:extLst>
          </p:cNvPr>
          <p:cNvSpPr>
            <a:spLocks noGrp="1"/>
          </p:cNvSpPr>
          <p:nvPr>
            <p:ph idx="1"/>
          </p:nvPr>
        </p:nvSpPr>
        <p:spPr>
          <a:xfrm>
            <a:off x="539173" y="1094581"/>
            <a:ext cx="10515600" cy="4351337"/>
          </a:xfrm>
        </p:spPr>
        <p:txBody>
          <a:bodyPr>
            <a:normAutofit/>
          </a:bodyPr>
          <a:lstStyle/>
          <a:p>
            <a:r>
              <a:rPr kumimoji="1" lang="en-US" altLang="ja-JP" sz="2400" dirty="0">
                <a:latin typeface="Cascadia Code" panose="020B0609020000020004" pitchFamily="49" charset="0"/>
                <a:cs typeface="Cascadia Code" panose="020B0609020000020004" pitchFamily="49" charset="0"/>
              </a:rPr>
              <a:t>Elastic scattering is considered in Ignatov model</a:t>
            </a:r>
            <a:endParaRPr kumimoji="1" lang="ja-JP" altLang="en-US" sz="2400" dirty="0">
              <a:latin typeface="Cascadia Code" panose="020B0609020000020004" pitchFamily="49" charset="0"/>
              <a:cs typeface="Cascadia Code" panose="020B0609020000020004" pitchFamily="49" charset="0"/>
            </a:endParaRPr>
          </a:p>
        </p:txBody>
      </p:sp>
      <p:sp>
        <p:nvSpPr>
          <p:cNvPr id="7" name="正方形/長方形 6">
            <a:extLst>
              <a:ext uri="{FF2B5EF4-FFF2-40B4-BE49-F238E27FC236}">
                <a16:creationId xmlns:a16="http://schemas.microsoft.com/office/drawing/2014/main" id="{3AF5A720-5124-4EF4-BD1B-A9A44223E76F}"/>
              </a:ext>
            </a:extLst>
          </p:cNvPr>
          <p:cNvSpPr/>
          <p:nvPr/>
        </p:nvSpPr>
        <p:spPr>
          <a:xfrm>
            <a:off x="2112257" y="1723994"/>
            <a:ext cx="1261884" cy="369332"/>
          </a:xfrm>
          <a:prstGeom prst="rect">
            <a:avLst/>
          </a:prstGeom>
        </p:spPr>
        <p:txBody>
          <a:bodyPr wrap="none">
            <a:spAutoFit/>
          </a:bodyPr>
          <a:lstStyle/>
          <a:p>
            <a:pPr lvl="0"/>
            <a:r>
              <a:rPr kumimoji="1" lang="en-US" altLang="ja-JP" dirty="0">
                <a:solidFill>
                  <a:prstClr val="black"/>
                </a:solidFill>
              </a:rPr>
              <a:t>Energy:E</a:t>
            </a:r>
            <a:endParaRPr kumimoji="1" lang="ja-JP" altLang="en-US" dirty="0">
              <a:solidFill>
                <a:prstClr val="black"/>
              </a:solidFill>
            </a:endParaRPr>
          </a:p>
        </p:txBody>
      </p:sp>
      <p:sp>
        <p:nvSpPr>
          <p:cNvPr id="9" name="正方形/長方形 8">
            <a:extLst>
              <a:ext uri="{FF2B5EF4-FFF2-40B4-BE49-F238E27FC236}">
                <a16:creationId xmlns:a16="http://schemas.microsoft.com/office/drawing/2014/main" id="{F72A24E5-05D5-46BE-B65D-EF250C52742B}"/>
              </a:ext>
            </a:extLst>
          </p:cNvPr>
          <p:cNvSpPr/>
          <p:nvPr/>
        </p:nvSpPr>
        <p:spPr>
          <a:xfrm>
            <a:off x="3991959" y="5763419"/>
            <a:ext cx="1935145" cy="369332"/>
          </a:xfrm>
          <a:prstGeom prst="rect">
            <a:avLst/>
          </a:prstGeom>
        </p:spPr>
        <p:txBody>
          <a:bodyPr wrap="none">
            <a:spAutoFit/>
          </a:bodyPr>
          <a:lstStyle/>
          <a:p>
            <a:pPr lvl="0"/>
            <a:r>
              <a:rPr kumimoji="1" lang="en-US" altLang="ja-JP" dirty="0">
                <a:solidFill>
                  <a:prstClr val="black"/>
                </a:solidFill>
              </a:rPr>
              <a:t>Wave number:k</a:t>
            </a:r>
            <a:endParaRPr kumimoji="1" lang="ja-JP" altLang="en-US" dirty="0">
              <a:solidFill>
                <a:prstClr val="black"/>
              </a:solidFill>
            </a:endParaRPr>
          </a:p>
        </p:txBody>
      </p:sp>
      <p:sp>
        <p:nvSpPr>
          <p:cNvPr id="10" name="正方形/長方形 9">
            <a:extLst>
              <a:ext uri="{FF2B5EF4-FFF2-40B4-BE49-F238E27FC236}">
                <a16:creationId xmlns:a16="http://schemas.microsoft.com/office/drawing/2014/main" id="{E3D4A92A-E518-4146-AC13-C7E92FBFA7E8}"/>
              </a:ext>
            </a:extLst>
          </p:cNvPr>
          <p:cNvSpPr/>
          <p:nvPr/>
        </p:nvSpPr>
        <p:spPr>
          <a:xfrm>
            <a:off x="1492108" y="3830635"/>
            <a:ext cx="1540806" cy="400110"/>
          </a:xfrm>
          <a:prstGeom prst="rect">
            <a:avLst/>
          </a:prstGeom>
        </p:spPr>
        <p:txBody>
          <a:bodyPr wrap="none">
            <a:spAutoFit/>
          </a:bodyPr>
          <a:lstStyle/>
          <a:p>
            <a:pPr lvl="0"/>
            <a:r>
              <a:rPr kumimoji="1" lang="en-US" altLang="ja-JP" sz="2000" dirty="0">
                <a:solidFill>
                  <a:srgbClr val="FF0000"/>
                </a:solidFill>
              </a:rPr>
              <a:t>Inelastic</a:t>
            </a:r>
            <a:endParaRPr kumimoji="1" lang="ja-JP" altLang="en-US" sz="2000" dirty="0">
              <a:solidFill>
                <a:srgbClr val="FF0000"/>
              </a:solidFill>
            </a:endParaRPr>
          </a:p>
        </p:txBody>
      </p:sp>
      <p:sp>
        <p:nvSpPr>
          <p:cNvPr id="11" name="正方形/長方形 10">
            <a:extLst>
              <a:ext uri="{FF2B5EF4-FFF2-40B4-BE49-F238E27FC236}">
                <a16:creationId xmlns:a16="http://schemas.microsoft.com/office/drawing/2014/main" id="{B8959842-3B9A-4884-AD89-C14E955B7F66}"/>
              </a:ext>
            </a:extLst>
          </p:cNvPr>
          <p:cNvSpPr/>
          <p:nvPr/>
        </p:nvSpPr>
        <p:spPr>
          <a:xfrm>
            <a:off x="4640450" y="2291592"/>
            <a:ext cx="2204450" cy="369332"/>
          </a:xfrm>
          <a:prstGeom prst="rect">
            <a:avLst/>
          </a:prstGeom>
        </p:spPr>
        <p:txBody>
          <a:bodyPr wrap="none">
            <a:spAutoFit/>
          </a:bodyPr>
          <a:lstStyle/>
          <a:p>
            <a:pPr lvl="0"/>
            <a:r>
              <a:rPr kumimoji="1" lang="en-US" altLang="ja-JP" dirty="0">
                <a:solidFill>
                  <a:srgbClr val="00B050"/>
                </a:solidFill>
              </a:rPr>
              <a:t>Elastic:forward</a:t>
            </a:r>
            <a:endParaRPr kumimoji="1" lang="ja-JP" altLang="en-US" dirty="0">
              <a:solidFill>
                <a:srgbClr val="00B050"/>
              </a:solidFill>
            </a:endParaRPr>
          </a:p>
        </p:txBody>
      </p:sp>
      <p:sp>
        <p:nvSpPr>
          <p:cNvPr id="13" name="正方形/長方形 12">
            <a:extLst>
              <a:ext uri="{FF2B5EF4-FFF2-40B4-BE49-F238E27FC236}">
                <a16:creationId xmlns:a16="http://schemas.microsoft.com/office/drawing/2014/main" id="{0FFDA0B6-7FE4-455E-B105-69C92CCC86A0}"/>
              </a:ext>
            </a:extLst>
          </p:cNvPr>
          <p:cNvSpPr/>
          <p:nvPr/>
        </p:nvSpPr>
        <p:spPr>
          <a:xfrm>
            <a:off x="1274885" y="2660924"/>
            <a:ext cx="2339102" cy="369332"/>
          </a:xfrm>
          <a:prstGeom prst="rect">
            <a:avLst/>
          </a:prstGeom>
        </p:spPr>
        <p:txBody>
          <a:bodyPr wrap="none">
            <a:spAutoFit/>
          </a:bodyPr>
          <a:lstStyle/>
          <a:p>
            <a:pPr lvl="0"/>
            <a:r>
              <a:rPr kumimoji="1" lang="en-US" altLang="ja-JP" dirty="0">
                <a:solidFill>
                  <a:srgbClr val="00B050"/>
                </a:solidFill>
              </a:rPr>
              <a:t>Elastic:backward</a:t>
            </a:r>
            <a:endParaRPr kumimoji="1" lang="ja-JP" altLang="en-US" dirty="0">
              <a:solidFill>
                <a:srgbClr val="00B050"/>
              </a:solidFill>
            </a:endParaRPr>
          </a:p>
        </p:txBody>
      </p:sp>
      <p:pic>
        <p:nvPicPr>
          <p:cNvPr id="15" name="図 14">
            <a:extLst>
              <a:ext uri="{FF2B5EF4-FFF2-40B4-BE49-F238E27FC236}">
                <a16:creationId xmlns:a16="http://schemas.microsoft.com/office/drawing/2014/main" id="{5A5E819A-1CAD-48D1-84FA-2DE514E4F7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9264" y="3037657"/>
            <a:ext cx="5583600" cy="2408261"/>
          </a:xfrm>
          <a:prstGeom prst="rect">
            <a:avLst/>
          </a:prstGeom>
        </p:spPr>
      </p:pic>
      <p:sp>
        <p:nvSpPr>
          <p:cNvPr id="16" name="正方形/長方形 15">
            <a:extLst>
              <a:ext uri="{FF2B5EF4-FFF2-40B4-BE49-F238E27FC236}">
                <a16:creationId xmlns:a16="http://schemas.microsoft.com/office/drawing/2014/main" id="{37F04DE5-660E-4AED-87C4-ACD3D36F6153}"/>
              </a:ext>
            </a:extLst>
          </p:cNvPr>
          <p:cNvSpPr/>
          <p:nvPr/>
        </p:nvSpPr>
        <p:spPr>
          <a:xfrm>
            <a:off x="2262511" y="5828850"/>
            <a:ext cx="319318" cy="369332"/>
          </a:xfrm>
          <a:prstGeom prst="rect">
            <a:avLst/>
          </a:prstGeom>
        </p:spPr>
        <p:txBody>
          <a:bodyPr wrap="none">
            <a:spAutoFit/>
          </a:bodyPr>
          <a:lstStyle/>
          <a:p>
            <a:pPr lvl="0"/>
            <a:r>
              <a:rPr kumimoji="1" lang="en-US" altLang="ja-JP" dirty="0">
                <a:solidFill>
                  <a:prstClr val="black"/>
                </a:solidFill>
              </a:rPr>
              <a:t>O</a:t>
            </a:r>
            <a:endParaRPr kumimoji="1" lang="ja-JP" altLang="en-US" dirty="0">
              <a:solidFill>
                <a:prstClr val="black"/>
              </a:solidFill>
            </a:endParaRPr>
          </a:p>
        </p:txBody>
      </p:sp>
      <p:sp>
        <p:nvSpPr>
          <p:cNvPr id="17" name="Slide Number Placeholder 5">
            <a:extLst>
              <a:ext uri="{FF2B5EF4-FFF2-40B4-BE49-F238E27FC236}">
                <a16:creationId xmlns:a16="http://schemas.microsoft.com/office/drawing/2014/main" id="{D5D9B1C2-B345-4873-8955-B1E60A01256A}"/>
              </a:ext>
            </a:extLst>
          </p:cNvPr>
          <p:cNvSpPr>
            <a:spLocks noGrp="1"/>
          </p:cNvSpPr>
          <p:nvPr>
            <p:ph type="sldNum" sz="quarter" idx="12"/>
          </p:nvPr>
        </p:nvSpPr>
        <p:spPr>
          <a:xfrm>
            <a:off x="8617527" y="6356350"/>
            <a:ext cx="2743200" cy="365125"/>
          </a:xfrm>
        </p:spPr>
        <p:txBody>
          <a:bodyPr/>
          <a:lstStyle>
            <a:lvl1pPr>
              <a:defRPr sz="2000">
                <a:solidFill>
                  <a:schemeClr val="tx1"/>
                </a:solidFill>
              </a:defRPr>
            </a:lvl1pPr>
          </a:lstStyle>
          <a:p>
            <a:fld id="{4A58A99C-8CE8-4251-83DE-328E22E98C10}" type="slidenum">
              <a:rPr kumimoji="1" lang="ja-JP" altLang="en-US" smtClean="0"/>
              <a:pPr/>
              <a:t>9</a:t>
            </a:fld>
            <a:endParaRPr kumimoji="1" lang="ja-JP" altLang="en-US" dirty="0"/>
          </a:p>
        </p:txBody>
      </p:sp>
    </p:spTree>
    <p:extLst>
      <p:ext uri="{BB962C8B-B14F-4D97-AF65-F5344CB8AC3E}">
        <p14:creationId xmlns:p14="http://schemas.microsoft.com/office/powerpoint/2010/main" val="3325717214"/>
      </p:ext>
    </p:extLst>
  </p:cSld>
  <p:clrMapOvr>
    <a:masterClrMapping/>
  </p:clrMapOvr>
</p:sld>
</file>

<file path=ppt/theme/theme1.xml><?xml version="1.0" encoding="utf-8"?>
<a:theme xmlns:a="http://schemas.openxmlformats.org/drawingml/2006/main" name="HDOfficeLightV0">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3">
      <a:majorFont>
        <a:latin typeface="Cascadia Code"/>
        <a:ea typeface="ＭＳ Ｐゴシック"/>
        <a:cs typeface=""/>
      </a:majorFont>
      <a:minorFont>
        <a:latin typeface="Cascadia Code"/>
        <a:ea typeface="ＭＳ Ｐゴシック"/>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1093</TotalTime>
  <Words>1319</Words>
  <Application>Microsoft Office PowerPoint</Application>
  <PresentationFormat>ワイド画面</PresentationFormat>
  <Paragraphs>183</Paragraphs>
  <Slides>16</Slides>
  <Notes>13</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16</vt:i4>
      </vt:variant>
    </vt:vector>
  </HeadingPairs>
  <TitlesOfParts>
    <vt:vector size="26" baseType="lpstr">
      <vt:lpstr>ＭＳ Ｐゴシック</vt:lpstr>
      <vt:lpstr>メイリオ</vt:lpstr>
      <vt:lpstr>游ゴシック</vt:lpstr>
      <vt:lpstr>Arial</vt:lpstr>
      <vt:lpstr>Bahnschrift SemiLight</vt:lpstr>
      <vt:lpstr>Cambria Math</vt:lpstr>
      <vt:lpstr>Cascadia Code</vt:lpstr>
      <vt:lpstr>Segoe UI</vt:lpstr>
      <vt:lpstr>Wingdings 2</vt:lpstr>
      <vt:lpstr>HDOfficeLightV0</vt:lpstr>
      <vt:lpstr>Basics of Monte Carlo Simulation</vt:lpstr>
      <vt:lpstr>自己紹介</vt:lpstr>
      <vt:lpstr>Background</vt:lpstr>
      <vt:lpstr>Progress</vt:lpstr>
      <vt:lpstr>Esaki Model</vt:lpstr>
      <vt:lpstr>Esaki Model: Simulation  </vt:lpstr>
      <vt:lpstr>Esaki model: Simulation</vt:lpstr>
      <vt:lpstr>Synchronous-ensemble Method</vt:lpstr>
      <vt:lpstr>Ignatov Model</vt:lpstr>
      <vt:lpstr>Ignatov Model: Simulation</vt:lpstr>
      <vt:lpstr>Ensemble Monte Carlo Method (EMC) </vt:lpstr>
      <vt:lpstr>Esaki Model EMC </vt:lpstr>
      <vt:lpstr>PowerPoint プレゼンテーション</vt:lpstr>
      <vt:lpstr>PowerPoint プレゼンテーション</vt:lpstr>
      <vt:lpstr>PowerPoint プレゼンテーション</vt:lpstr>
      <vt:lpstr>Near 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Monte Carlo Simulation</dc:title>
  <dc:creator>kubo</dc:creator>
  <cp:lastModifiedBy>kubo</cp:lastModifiedBy>
  <cp:revision>88</cp:revision>
  <dcterms:created xsi:type="dcterms:W3CDTF">2023-11-01T07:39:12Z</dcterms:created>
  <dcterms:modified xsi:type="dcterms:W3CDTF">2023-11-08T04:27:22Z</dcterms:modified>
</cp:coreProperties>
</file>