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8771A-185F-4A7E-885F-A6EE97E33B7C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3C8CC-E0F2-409A-AFF1-85D6A0823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0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6ABE8D4E-7258-417A-B6F3-8EBF468068A5}" type="datetime1">
              <a:rPr lang="ja-JP" altLang="en-US" smtClean="0"/>
              <a:t>2023/11/25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64781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7150E25F-B8C9-4ED1-8626-95CB18EC23D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2011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E4B-3796-4BF5-BB55-BBEBFEF50CBB}" type="datetime1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14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E5A7-8044-4762-8DA2-4DFDDEB196F2}" type="datetime1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3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C0E-A657-4687-8521-6B37CBE60475}" type="datetime1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4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4F0-8190-451D-B106-3291633B3B9E}" type="datetime1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85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7E3A-4F32-4D59-A392-1389FEFFFB4E}" type="datetime1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15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689-CC93-4812-8E85-C3F2C70F1C07}" type="datetime1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29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4700-5266-4887-89B0-A48040681036}" type="datetime1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11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2BC9-C83A-4375-ABB2-552FE00592CD}" type="datetime1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32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598B-3145-4C47-B0CB-C3AB5EF92870}" type="datetime1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8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0F4C-F03E-45B0-95F1-52FEE227CF33}" type="datetime1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78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444E-248D-4B74-875A-DE7E1D139756}" type="datetime1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44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30.png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Progress Report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92381" y="4105275"/>
            <a:ext cx="9144000" cy="1655762"/>
          </a:xfrm>
        </p:spPr>
        <p:txBody>
          <a:bodyPr/>
          <a:lstStyle/>
          <a:p>
            <a:r>
              <a:rPr kumimoji="1" lang="en-US" altLang="ja-JP" smtClean="0"/>
              <a:t>2023/11/29</a:t>
            </a:r>
          </a:p>
          <a:p>
            <a:r>
              <a:rPr lang="en-US" altLang="ja-JP" smtClean="0"/>
              <a:t>B4 Kubo Keito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85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/>
              <a:t>The development of integrated circuits that can operate in a cryogenic environment of about the temperature of helium is an important issue for the realization of quantum computers.</a:t>
            </a:r>
          </a:p>
          <a:p>
            <a:endParaRPr lang="en-US" altLang="ja-JP" sz="2400"/>
          </a:p>
          <a:p>
            <a:r>
              <a:rPr lang="en-US" altLang="ja-JP" sz="2400"/>
              <a:t>At low temperatures, </a:t>
            </a:r>
            <a:r>
              <a:rPr lang="en-US" altLang="ja-JP" sz="2400">
                <a:solidFill>
                  <a:srgbClr val="FF0000"/>
                </a:solidFill>
              </a:rPr>
              <a:t>Pauli exclusion principle </a:t>
            </a:r>
            <a:r>
              <a:rPr lang="en-US" altLang="ja-JP" sz="2400"/>
              <a:t>plays an important role</a:t>
            </a:r>
            <a:r>
              <a:rPr lang="en-US" altLang="ja-JP" sz="2400" smtClean="0"/>
              <a:t>.</a:t>
            </a:r>
          </a:p>
          <a:p>
            <a:endParaRPr lang="en-US" altLang="ja-JP" sz="2400"/>
          </a:p>
          <a:p>
            <a:endParaRPr lang="en-US" altLang="ja-JP" sz="2400" smtClean="0"/>
          </a:p>
          <a:p>
            <a:pPr marL="0" indent="0">
              <a:buNone/>
            </a:pPr>
            <a:r>
              <a:rPr lang="en-US" altLang="ja-JP" sz="2400" b="1"/>
              <a:t>Goal</a:t>
            </a:r>
            <a:r>
              <a:rPr lang="en-US" altLang="ja-JP" sz="2400"/>
              <a:t> : </a:t>
            </a:r>
          </a:p>
          <a:p>
            <a:r>
              <a:rPr lang="en-US" altLang="ja-JP" sz="2400">
                <a:solidFill>
                  <a:srgbClr val="FF0000"/>
                </a:solidFill>
              </a:rPr>
              <a:t>Create a Monte Carlo program</a:t>
            </a:r>
            <a:r>
              <a:rPr lang="en-US" altLang="ja-JP" sz="2400"/>
              <a:t> for a </a:t>
            </a:r>
            <a:r>
              <a:rPr lang="en-US" altLang="ja-JP" sz="2400" smtClean="0"/>
              <a:t>two-dimensional electron </a:t>
            </a:r>
            <a:r>
              <a:rPr lang="en-US" altLang="ja-JP" sz="2400"/>
              <a:t>gas that takes </a:t>
            </a:r>
            <a:r>
              <a:rPr lang="en-US" altLang="ja-JP" sz="2400">
                <a:solidFill>
                  <a:srgbClr val="FF0000"/>
                </a:solidFill>
              </a:rPr>
              <a:t>degeneracy</a:t>
            </a:r>
            <a:r>
              <a:rPr lang="en-US" altLang="ja-JP" sz="2400"/>
              <a:t> into account.</a:t>
            </a:r>
            <a:endParaRPr lang="ja-JP" altLang="en-US" sz="2400"/>
          </a:p>
          <a:p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62307CC-7B10-4F62-91D5-072C3C65054E}"/>
              </a:ext>
            </a:extLst>
          </p:cNvPr>
          <p:cNvCxnSpPr>
            <a:cxnSpLocks/>
          </p:cNvCxnSpPr>
          <p:nvPr/>
        </p:nvCxnSpPr>
        <p:spPr>
          <a:xfrm>
            <a:off x="5913589" y="3921324"/>
            <a:ext cx="0" cy="6924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4351338"/>
          </a:xfrm>
        </p:spPr>
        <p:txBody>
          <a:bodyPr/>
          <a:lstStyle/>
          <a:p>
            <a:r>
              <a:rPr lang="en-US" altLang="ja-JP" smtClean="0"/>
              <a:t>Implemented Thermal </a:t>
            </a:r>
            <a:r>
              <a:rPr lang="en-US" altLang="ja-JP"/>
              <a:t>equilibrium distribution </a:t>
            </a:r>
            <a:r>
              <a:rPr lang="en-US" altLang="ja-JP" smtClean="0"/>
              <a:t>function</a:t>
            </a:r>
          </a:p>
          <a:p>
            <a:endParaRPr kumimoji="1" lang="en-US" altLang="ja-JP"/>
          </a:p>
          <a:p>
            <a:r>
              <a:rPr lang="en-US" altLang="ja-JP" smtClean="0"/>
              <a:t>Replaced </a:t>
            </a:r>
            <a:r>
              <a:rPr lang="en-US" altLang="ja-JP"/>
              <a:t>inelastic scattering with phonon </a:t>
            </a:r>
            <a:r>
              <a:rPr lang="en-US" altLang="ja-JP" smtClean="0"/>
              <a:t>scattering</a:t>
            </a:r>
          </a:p>
          <a:p>
            <a:endParaRPr lang="en-US" altLang="ja-JP"/>
          </a:p>
          <a:p>
            <a:r>
              <a:rPr lang="en-US" altLang="ja-JP" smtClean="0"/>
              <a:t>Introduced </a:t>
            </a:r>
            <a:r>
              <a:rPr lang="en-US" altLang="ja-JP"/>
              <a:t>Fermi </a:t>
            </a:r>
            <a:r>
              <a:rPr lang="en-US" altLang="ja-JP" smtClean="0"/>
              <a:t>degeneracy effect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Progress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8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3129" y="1514278"/>
            <a:ext cx="11026118" cy="1165128"/>
          </a:xfrm>
        </p:spPr>
        <p:txBody>
          <a:bodyPr>
            <a:normAutofit/>
          </a:bodyPr>
          <a:lstStyle/>
          <a:p>
            <a:r>
              <a:rPr lang="en-US" altLang="ja-JP" sz="2400" smtClean="0"/>
              <a:t>At Fermi degeneracy, the Fermi energy is greater than the bottom of the conduction band</a:t>
            </a:r>
            <a:endParaRPr lang="en-US" altLang="ja-JP" sz="240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Boltzmann </a:t>
            </a:r>
            <a:r>
              <a:rPr lang="ja-JP" altLang="en-US" smtClean="0"/>
              <a:t>→</a:t>
            </a:r>
            <a:r>
              <a:rPr lang="en-US" altLang="ja-JP" smtClean="0"/>
              <a:t> Fermi-Dirac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8" y="2679406"/>
            <a:ext cx="5304235" cy="39781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73" y="2639866"/>
            <a:ext cx="5409674" cy="40572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794240" y="2636682"/>
                <a:ext cx="30951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smtClean="0"/>
                  <a:t>No degeneracy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40" y="2636682"/>
                <a:ext cx="3095143" cy="400110"/>
              </a:xfrm>
              <a:prstGeom prst="rect">
                <a:avLst/>
              </a:prstGeom>
              <a:blipFill>
                <a:blip r:embed="rId4"/>
                <a:stretch>
                  <a:fillRect l="-1969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7098872" y="2631313"/>
                <a:ext cx="29865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/>
                  <a:t>d</a:t>
                </a:r>
                <a:r>
                  <a:rPr lang="en-US" altLang="ja-JP" sz="2000" smtClean="0"/>
                  <a:t>egeneracy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ja-JP" altLang="en-US" sz="200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872" y="2631313"/>
                <a:ext cx="2986587" cy="400110"/>
              </a:xfrm>
              <a:prstGeom prst="rect">
                <a:avLst/>
              </a:prstGeom>
              <a:blipFill>
                <a:blip r:embed="rId5"/>
                <a:stretch>
                  <a:fillRect l="-2249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12427" r="13441" b="14022"/>
          <a:stretch/>
        </p:blipFill>
        <p:spPr>
          <a:xfrm>
            <a:off x="755858" y="2309002"/>
            <a:ext cx="5055303" cy="39495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1226" y="1477755"/>
            <a:ext cx="5860774" cy="877818"/>
          </a:xfrm>
        </p:spPr>
        <p:txBody>
          <a:bodyPr>
            <a:normAutofit/>
          </a:bodyPr>
          <a:lstStyle/>
          <a:p>
            <a:r>
              <a:rPr lang="en-US" altLang="ja-JP" sz="2400"/>
              <a:t>Electron density is calculated using the Fermi </a:t>
            </a:r>
            <a:r>
              <a:rPr lang="en-US" altLang="ja-JP" sz="2400" smtClean="0"/>
              <a:t>integral :</a:t>
            </a:r>
            <a:endParaRPr kumimoji="1" lang="ja-JP" altLang="en-US" sz="24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Energy initial state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6251713" y="2748376"/>
                <a:ext cx="998883" cy="666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⁡(1+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713" y="2748376"/>
                <a:ext cx="998883" cy="666016"/>
              </a:xfrm>
              <a:prstGeom prst="rect">
                <a:avLst/>
              </a:prstGeom>
              <a:blipFill>
                <a:blip r:embed="rId3"/>
                <a:stretch>
                  <a:fillRect r="-3343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0776109" y="2309002"/>
                <a:ext cx="1155381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109" y="2309002"/>
                <a:ext cx="1155381" cy="56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0567709" y="3113003"/>
                <a:ext cx="1624291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709" y="3113003"/>
                <a:ext cx="1624291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6414052" y="4412170"/>
            <a:ext cx="5695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Energy is determined using the </a:t>
            </a:r>
            <a:r>
              <a:rPr lang="en-US" altLang="ja-JP" sz="2400">
                <a:solidFill>
                  <a:srgbClr val="FF0000"/>
                </a:solidFill>
              </a:rPr>
              <a:t>rejection </a:t>
            </a:r>
            <a:r>
              <a:rPr lang="en-US" altLang="ja-JP" sz="2400" smtClean="0">
                <a:solidFill>
                  <a:srgbClr val="FF0000"/>
                </a:solidFill>
              </a:rPr>
              <a:t>sampling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89888" y="6356350"/>
                <a:ext cx="2659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" y="6356350"/>
                <a:ext cx="265970" cy="307777"/>
              </a:xfrm>
              <a:prstGeom prst="rect">
                <a:avLst/>
              </a:prstGeom>
              <a:blipFill>
                <a:blip r:embed="rId6"/>
                <a:stretch>
                  <a:fillRect l="-15909" r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692910" y="6258560"/>
                <a:ext cx="651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10" y="6258560"/>
                <a:ext cx="651076" cy="307777"/>
              </a:xfrm>
              <a:prstGeom prst="rect">
                <a:avLst/>
              </a:prstGeom>
              <a:blipFill>
                <a:blip r:embed="rId7"/>
                <a:stretch>
                  <a:fillRect l="-6542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/>
              <p:cNvSpPr/>
              <p:nvPr/>
            </p:nvSpPr>
            <p:spPr>
              <a:xfrm>
                <a:off x="350394" y="1836914"/>
                <a:ext cx="8340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4" y="1836914"/>
                <a:ext cx="83401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774134" y="4778438"/>
                <a:ext cx="9420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𝐴𝑑𝑜𝑝𝑡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34" y="4778438"/>
                <a:ext cx="942053" cy="369332"/>
              </a:xfrm>
              <a:prstGeom prst="rect">
                <a:avLst/>
              </a:prstGeom>
              <a:blipFill>
                <a:blip r:embed="rId9"/>
                <a:stretch>
                  <a:fillRect l="-9032" t="-5000" r="-903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/>
              <p:cNvSpPr/>
              <p:nvPr/>
            </p:nvSpPr>
            <p:spPr>
              <a:xfrm>
                <a:off x="3762155" y="3691594"/>
                <a:ext cx="11700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𝑅𝑒𝑗𝑒𝑐𝑡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55" y="3691594"/>
                <a:ext cx="1170000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949948" y="2927495"/>
                <a:ext cx="1858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48" y="2927495"/>
                <a:ext cx="1858457" cy="276999"/>
              </a:xfrm>
              <a:prstGeom prst="rect">
                <a:avLst/>
              </a:prstGeom>
              <a:blipFill>
                <a:blip r:embed="rId11"/>
                <a:stretch>
                  <a:fillRect l="-1967" t="-6522" r="-3279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/>
          <p:cNvSpPr/>
          <p:nvPr/>
        </p:nvSpPr>
        <p:spPr>
          <a:xfrm>
            <a:off x="1501620" y="3204494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1174153" y="3817477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2141205" y="4365712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1397665" y="5138218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3356925" y="5550129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4347155" y="5992608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039149" y="3559310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349088" y="4579240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4916231" y="2686302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5124141" y="3687112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2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7" r="14802" b="6791"/>
          <a:stretch/>
        </p:blipFill>
        <p:spPr>
          <a:xfrm>
            <a:off x="4353340" y="1963325"/>
            <a:ext cx="3830179" cy="432623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5" r="14055"/>
          <a:stretch/>
        </p:blipFill>
        <p:spPr>
          <a:xfrm>
            <a:off x="232761" y="1933922"/>
            <a:ext cx="3955774" cy="47875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32761" y="1506316"/>
                <a:ext cx="10195852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smtClean="0"/>
                  <a:t>Divide square area with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ja-JP" altLang="en-US" sz="2400" smtClean="0"/>
                  <a:t> </a:t>
                </a:r>
                <a:r>
                  <a:rPr kumimoji="1" lang="en-US" altLang="ja-JP" sz="2400" smtClean="0"/>
                  <a:t>on a side into </a:t>
                </a:r>
                <a:r>
                  <a:rPr kumimoji="1" lang="en-US" altLang="ja-JP" sz="2400" smtClean="0"/>
                  <a:t>grids</a:t>
                </a:r>
                <a:endParaRPr kumimoji="1" lang="en-US" altLang="ja-JP" sz="240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761" y="1506316"/>
                <a:ext cx="10195852" cy="4351338"/>
              </a:xfrm>
              <a:blipFill>
                <a:blip r:embed="rId4"/>
                <a:stretch>
                  <a:fillRect l="-777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 smtClean="0"/>
              <a:t>k-space initial distribution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9" r="14221"/>
          <a:stretch/>
        </p:blipFill>
        <p:spPr>
          <a:xfrm>
            <a:off x="8196770" y="2050394"/>
            <a:ext cx="3717006" cy="450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216387" y="1354695"/>
                <a:ext cx="6788426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smtClean="0"/>
                  <a:t>Lattice vibration disrupts potentials</a:t>
                </a:r>
              </a:p>
              <a:p>
                <a:endParaRPr kumimoji="1" lang="en-US" altLang="ja-JP" sz="2400" smtClean="0"/>
              </a:p>
              <a:p>
                <a:r>
                  <a:rPr lang="en-US" altLang="ja-JP" sz="2400" smtClean="0"/>
                  <a:t>Energy exchange is an integer multiple of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2400" smtClean="0"/>
                  <a:t>(harmonic oscillator)</a:t>
                </a:r>
              </a:p>
              <a:p>
                <a:endParaRPr lang="en-US" altLang="ja-JP" sz="2400"/>
              </a:p>
              <a:p>
                <a:r>
                  <a:rPr kumimoji="1" lang="en-US" altLang="ja-JP" sz="2400" smtClean="0"/>
                  <a:t>The expected number of phonons is calculated using </a:t>
                </a:r>
                <a:r>
                  <a:rPr kumimoji="1" lang="en-US" altLang="ja-JP" sz="2400" smtClean="0">
                    <a:solidFill>
                      <a:srgbClr val="FF0000"/>
                    </a:solidFill>
                  </a:rPr>
                  <a:t>Bose-Einstein</a:t>
                </a:r>
                <a:r>
                  <a:rPr kumimoji="1" lang="en-US" altLang="ja-JP" sz="2400" smtClean="0"/>
                  <a:t> statistics:</a:t>
                </a:r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6387" y="1354695"/>
                <a:ext cx="6788426" cy="4351338"/>
              </a:xfrm>
              <a:blipFill>
                <a:blip r:embed="rId2"/>
                <a:stretch>
                  <a:fillRect l="-1258" t="-1961" r="-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Phonon scattering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7002117" y="4355486"/>
                <a:ext cx="2653162" cy="878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17" y="4355486"/>
                <a:ext cx="2653162" cy="878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5216387" y="5615693"/>
            <a:ext cx="7242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Introducing </a:t>
            </a:r>
            <a:r>
              <a:rPr lang="en-US" altLang="ja-JP" sz="2400">
                <a:solidFill>
                  <a:srgbClr val="FF0000"/>
                </a:solidFill>
              </a:rPr>
              <a:t>self-scattering</a:t>
            </a:r>
            <a:r>
              <a:rPr lang="en-US" altLang="ja-JP" sz="2400"/>
              <a:t>, the total scattering probability is constant.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35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Consider degeneracy effect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470991"/>
            <a:ext cx="116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/>
              <a:t>Calculate the distribution function from the number of particles in the grid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569264" y="2018134"/>
                <a:ext cx="2488309" cy="404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𝑎𝑑𝑟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264" y="2018134"/>
                <a:ext cx="2488309" cy="404919"/>
              </a:xfrm>
              <a:prstGeom prst="rect">
                <a:avLst/>
              </a:prstGeom>
              <a:blipFill>
                <a:blip r:embed="rId2"/>
                <a:stretch>
                  <a:fillRect l="-3178" r="-1222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/>
              <p:cNvSpPr/>
              <p:nvPr/>
            </p:nvSpPr>
            <p:spPr>
              <a:xfrm>
                <a:off x="5791402" y="2079914"/>
                <a:ext cx="5333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𝑎𝑑𝑟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ja-JP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ja-JP"/>
                  <a:t>Address of the grid to which k belongs</a:t>
                </a:r>
                <a:endParaRPr lang="ja-JP" altLang="en-US"/>
              </a:p>
            </p:txBody>
          </p:sp>
        </mc:Choice>
        <mc:Fallback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402" y="2079914"/>
                <a:ext cx="5333319" cy="369332"/>
              </a:xfrm>
              <a:prstGeom prst="rect">
                <a:avLst/>
              </a:prstGeom>
              <a:blipFill>
                <a:blip r:embed="rId3"/>
                <a:stretch>
                  <a:fillRect t="-4918" r="-229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6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Simulation flow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200</Words>
  <Application>Microsoft Office PowerPoint</Application>
  <PresentationFormat>ワイド画面</PresentationFormat>
  <Paragraphs>58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メイリオ</vt:lpstr>
      <vt:lpstr>游ゴシック</vt:lpstr>
      <vt:lpstr>Arial</vt:lpstr>
      <vt:lpstr>Cambria Math</vt:lpstr>
      <vt:lpstr>Office テーマ</vt:lpstr>
      <vt:lpstr>Progress Report</vt:lpstr>
      <vt:lpstr>Background</vt:lpstr>
      <vt:lpstr>Progress</vt:lpstr>
      <vt:lpstr>Boltzmann → Fermi-Dirac</vt:lpstr>
      <vt:lpstr>Energy initial state</vt:lpstr>
      <vt:lpstr>k-space initial distribution</vt:lpstr>
      <vt:lpstr>Phonon scattering</vt:lpstr>
      <vt:lpstr>Consider degeneracy effect</vt:lpstr>
      <vt:lpstr>Simulation flow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ビリビリ 中学生</dc:creator>
  <cp:lastModifiedBy>ビリビリ 中学生</cp:lastModifiedBy>
  <cp:revision>26</cp:revision>
  <dcterms:created xsi:type="dcterms:W3CDTF">2023-11-24T04:20:02Z</dcterms:created>
  <dcterms:modified xsi:type="dcterms:W3CDTF">2023-11-25T15:44:08Z</dcterms:modified>
</cp:coreProperties>
</file>