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5" r:id="rId10"/>
    <p:sldId id="266" r:id="rId11"/>
    <p:sldId id="270" r:id="rId12"/>
    <p:sldId id="269" r:id="rId13"/>
    <p:sldId id="263" r:id="rId14"/>
    <p:sldId id="268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8771A-185F-4A7E-885F-A6EE97E33B7C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3C8CC-E0F2-409A-AFF1-85D6A0823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50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6ABE8D4E-7258-417A-B6F3-8EBF468068A5}" type="datetime1">
              <a:rPr lang="ja-JP" altLang="en-US" smtClean="0"/>
              <a:t>2023/11/28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64781" y="6356350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7150E25F-B8C9-4ED1-8626-95CB18EC23D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201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CE4B-3796-4BF5-BB55-BBEBFEF50CBB}" type="datetime1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14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E5A7-8044-4762-8DA2-4DFDDEB196F2}" type="datetime1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3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C0E-A657-4687-8521-6B37CBE60475}" type="datetime1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43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4F0-8190-451D-B106-3291633B3B9E}" type="datetime1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85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7E3A-4F32-4D59-A392-1389FEFFFB4E}" type="datetime1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15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4689-CC93-4812-8E85-C3F2C70F1C07}" type="datetime1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29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4700-5266-4887-89B0-A48040681036}" type="datetime1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11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2BC9-C83A-4375-ABB2-552FE00592CD}" type="datetime1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32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598B-3145-4C47-B0CB-C3AB5EF92870}" type="datetime1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84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0F4C-F03E-45B0-95F1-52FEE227CF33}" type="datetime1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78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444E-248D-4B74-875A-DE7E1D139756}" type="datetime1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E25F-B8C9-4ED1-8626-95CB18EC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443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7.png"/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12" Type="http://schemas.openxmlformats.org/officeDocument/2006/relationships/image" Target="../media/image46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46.png"/><Relationship Id="rId5" Type="http://schemas.openxmlformats.org/officeDocument/2006/relationships/image" Target="../media/image390.png"/><Relationship Id="rId10" Type="http://schemas.openxmlformats.org/officeDocument/2006/relationships/image" Target="../media/image440.png"/><Relationship Id="rId4" Type="http://schemas.openxmlformats.org/officeDocument/2006/relationships/image" Target="../media/image380.png"/><Relationship Id="rId9" Type="http://schemas.openxmlformats.org/officeDocument/2006/relationships/image" Target="../media/image430.png"/><Relationship Id="rId1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11.png"/><Relationship Id="rId5" Type="http://schemas.openxmlformats.org/officeDocument/2006/relationships/image" Target="../media/image30.png"/><Relationship Id="rId10" Type="http://schemas.openxmlformats.org/officeDocument/2006/relationships/image" Target="../media/image10.png"/><Relationship Id="rId4" Type="http://schemas.openxmlformats.org/officeDocument/2006/relationships/image" Target="../media/image2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.png"/><Relationship Id="rId3" Type="http://schemas.openxmlformats.org/officeDocument/2006/relationships/image" Target="../media/image27.png"/><Relationship Id="rId12" Type="http://schemas.openxmlformats.org/officeDocument/2006/relationships/image" Target="../media/image27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190.png"/><Relationship Id="rId10" Type="http://schemas.openxmlformats.org/officeDocument/2006/relationships/image" Target="../media/image250.png"/><Relationship Id="rId4" Type="http://schemas.openxmlformats.org/officeDocument/2006/relationships/image" Target="../media/image171.png"/><Relationship Id="rId9" Type="http://schemas.openxmlformats.org/officeDocument/2006/relationships/image" Target="../media/image240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Progress Report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92381" y="4105275"/>
            <a:ext cx="9144000" cy="1655762"/>
          </a:xfrm>
        </p:spPr>
        <p:txBody>
          <a:bodyPr/>
          <a:lstStyle/>
          <a:p>
            <a:r>
              <a:rPr kumimoji="1" lang="en-US" altLang="ja-JP"/>
              <a:t>2023/11/29</a:t>
            </a:r>
          </a:p>
          <a:p>
            <a:r>
              <a:rPr lang="en-US" altLang="ja-JP"/>
              <a:t>B4 Kubo Keito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7850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9625"/>
            <a:ext cx="10515600" cy="1325563"/>
          </a:xfrm>
        </p:spPr>
        <p:txBody>
          <a:bodyPr/>
          <a:lstStyle/>
          <a:p>
            <a:r>
              <a:rPr lang="en-US" altLang="ja-JP" dirty="0"/>
              <a:t>Phonon scattering </a:t>
            </a:r>
            <a:r>
              <a:rPr lang="en-US" altLang="ja-JP"/>
              <a:t>: </a:t>
            </a:r>
            <a:r>
              <a:rPr lang="en-US" altLang="ja-JP" smtClean="0"/>
              <a:t>Discover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4"/>
          <a:stretch/>
        </p:blipFill>
        <p:spPr>
          <a:xfrm>
            <a:off x="327991" y="2736726"/>
            <a:ext cx="3806687" cy="398474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6"/>
          <a:stretch/>
        </p:blipFill>
        <p:spPr>
          <a:xfrm>
            <a:off x="4134678" y="2736726"/>
            <a:ext cx="4065105" cy="398151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2"/>
          <a:stretch/>
        </p:blipFill>
        <p:spPr>
          <a:xfrm>
            <a:off x="8199783" y="2749129"/>
            <a:ext cx="3813315" cy="3969107"/>
          </a:xfrm>
          <a:prstGeom prst="rect">
            <a:avLst/>
          </a:prstGeom>
        </p:spPr>
      </p:pic>
      <p:cxnSp>
        <p:nvCxnSpPr>
          <p:cNvPr id="9" name="直線矢印コネクタ 8"/>
          <p:cNvCxnSpPr/>
          <p:nvPr/>
        </p:nvCxnSpPr>
        <p:spPr>
          <a:xfrm>
            <a:off x="755374" y="5834270"/>
            <a:ext cx="218661" cy="1888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4780722" y="5486157"/>
            <a:ext cx="699924" cy="442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8614471" y="4396981"/>
            <a:ext cx="1142007" cy="14372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134621" y="3628724"/>
                <a:ext cx="18644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kumimoji="1" lang="en-US" altLang="ja-JP" sz="2400" smtClean="0"/>
                  <a:t> meV</a:t>
                </a:r>
                <a:endParaRPr kumimoji="1" lang="ja-JP" altLang="en-US" sz="240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21" y="3628724"/>
                <a:ext cx="1864421" cy="369332"/>
              </a:xfrm>
              <a:prstGeom prst="rect">
                <a:avLst/>
              </a:prstGeom>
              <a:blipFill>
                <a:blip r:embed="rId5"/>
                <a:stretch>
                  <a:fillRect l="-5556" t="-21311" r="-9150" b="-524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/>
              <p:cNvSpPr/>
              <p:nvPr/>
            </p:nvSpPr>
            <p:spPr>
              <a:xfrm>
                <a:off x="5015060" y="3606855"/>
                <a:ext cx="20490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ja-JP" sz="2400"/>
                  <a:t> meV</a:t>
                </a:r>
                <a:endParaRPr lang="ja-JP" altLang="en-US" sz="2400"/>
              </a:p>
            </p:txBody>
          </p:sp>
        </mc:Choice>
        <mc:Fallback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060" y="3606855"/>
                <a:ext cx="2049087" cy="461665"/>
              </a:xfrm>
              <a:prstGeom prst="rect">
                <a:avLst/>
              </a:prstGeom>
              <a:blipFill>
                <a:blip r:embed="rId6"/>
                <a:stretch>
                  <a:fillRect l="-893" t="-8000" r="-3571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正方形/長方形 16"/>
              <p:cNvSpPr/>
              <p:nvPr/>
            </p:nvSpPr>
            <p:spPr>
              <a:xfrm>
                <a:off x="8731934" y="3454366"/>
                <a:ext cx="20490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ja-JP" sz="2400"/>
                  <a:t> meV</a:t>
                </a:r>
                <a:endParaRPr lang="ja-JP" altLang="en-US" sz="2400"/>
              </a:p>
            </p:txBody>
          </p:sp>
        </mc:Choice>
        <mc:Fallback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934" y="3454366"/>
                <a:ext cx="2049087" cy="461665"/>
              </a:xfrm>
              <a:prstGeom prst="rect">
                <a:avLst/>
              </a:prstGeom>
              <a:blipFill>
                <a:blip r:embed="rId7"/>
                <a:stretch>
                  <a:fillRect l="-593" t="-8000" r="-3561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08071" y="1697020"/>
                <a:ext cx="113566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ja-JP" sz="2400" smtClean="0"/>
                  <a:t>A slight decrease </a:t>
                </a:r>
                <a:r>
                  <a:rPr lang="en-US" altLang="ja-JP" sz="2400"/>
                  <a:t>in </a:t>
                </a:r>
                <a:r>
                  <a:rPr lang="en-US" altLang="ja-JP" sz="2400" smtClean="0"/>
                  <a:t>mean </a:t>
                </a:r>
                <a:r>
                  <a:rPr lang="en-US" altLang="ja-JP" sz="2400"/>
                  <a:t>energy is observed for a short period of time </a:t>
                </a:r>
                <a:r>
                  <a:rPr lang="en-US" altLang="ja-JP" sz="2400"/>
                  <a:t>after </a:t>
                </a:r>
                <a:r>
                  <a:rPr lang="en-US" altLang="ja-JP" sz="2400" smtClean="0"/>
                  <a:t>start-up (seems about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r>
                  <a:rPr lang="en-US" altLang="ja-JP" sz="2400" smtClean="0"/>
                  <a:t> ps)</a:t>
                </a:r>
                <a:endParaRPr kumimoji="1" lang="ja-JP" altLang="en-US" sz="240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71" y="1697020"/>
                <a:ext cx="11356605" cy="830997"/>
              </a:xfrm>
              <a:prstGeom prst="rect">
                <a:avLst/>
              </a:prstGeom>
              <a:blipFill>
                <a:blip r:embed="rId8"/>
                <a:stretch>
                  <a:fillRect l="-751" t="-7299" b="-167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/>
          <p:nvPr/>
        </p:nvCxnSpPr>
        <p:spPr>
          <a:xfrm>
            <a:off x="999791" y="5990121"/>
            <a:ext cx="803253" cy="759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5535250" y="5921099"/>
            <a:ext cx="504353" cy="7592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1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3" y="959804"/>
            <a:ext cx="5704578" cy="4278434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Phonon scattering </a:t>
            </a:r>
            <a:r>
              <a:rPr lang="en-US" altLang="ja-JP"/>
              <a:t>: </a:t>
            </a:r>
            <a:r>
              <a:rPr lang="en-US" altLang="ja-JP" smtClean="0"/>
              <a:t>Consideration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79167" y="5238238"/>
            <a:ext cx="4973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mtClean="0">
                <a:latin typeface="STIX Two Text" pitchFamily="2" charset="0"/>
              </a:rPr>
              <a:t>Expected </a:t>
            </a:r>
            <a:r>
              <a:rPr lang="ja-JP" altLang="en-US">
                <a:latin typeface="STIX Two Text" pitchFamily="2" charset="0"/>
              </a:rPr>
              <a:t>value of energy gained by one electron in the Fermi-</a:t>
            </a:r>
            <a:r>
              <a:rPr lang="ja-JP" altLang="en-US">
                <a:latin typeface="STIX Two Text" pitchFamily="2" charset="0"/>
              </a:rPr>
              <a:t>Dirac </a:t>
            </a:r>
            <a:r>
              <a:rPr lang="ja-JP" altLang="en-US" smtClean="0">
                <a:latin typeface="STIX Two Text" pitchFamily="2" charset="0"/>
              </a:rPr>
              <a:t>distribution</a:t>
            </a:r>
            <a:endParaRPr lang="ja-JP" altLang="en-US">
              <a:latin typeface="STIX Two Tex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5521693" y="1850261"/>
                <a:ext cx="667030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smtClean="0"/>
                  <a:t>electrons tend to lose </a:t>
                </a:r>
                <a:r>
                  <a:rPr lang="ja-JP" altLang="en-US" sz="2400"/>
                  <a:t>energy </a:t>
                </a:r>
                <a:r>
                  <a:rPr lang="en-US" altLang="ja-JP" sz="2400" smtClean="0"/>
                  <a:t>at start-up at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ja-JP" altLang="en-US" sz="2400"/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693" y="1850261"/>
                <a:ext cx="6670307" cy="830997"/>
              </a:xfrm>
              <a:prstGeom prst="rect">
                <a:avLst/>
              </a:prstGeom>
              <a:blipFill>
                <a:blip r:embed="rId3"/>
                <a:stretch>
                  <a:fillRect l="-1280" t="-7353" r="-1280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86083" y="6019018"/>
                <a:ext cx="6215163" cy="358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∙ℏ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≥ℏ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𝑎𝑏𝑠</m:t>
                                  </m:r>
                                </m:sub>
                              </m:s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𝑒𝑚𝑖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𝑎𝑏𝑠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3" y="6019018"/>
                <a:ext cx="6215163" cy="358047"/>
              </a:xfrm>
              <a:prstGeom prst="rect">
                <a:avLst/>
              </a:prstGeom>
              <a:blipFill>
                <a:blip r:embed="rId4"/>
                <a:stretch>
                  <a:fillRect l="-294" b="-169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72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/>
          <p:cNvSpPr/>
          <p:nvPr/>
        </p:nvSpPr>
        <p:spPr>
          <a:xfrm>
            <a:off x="1057908" y="1911468"/>
            <a:ext cx="2048511" cy="782180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Preparation for </a:t>
            </a:r>
            <a:r>
              <a:rPr lang="en-US" altLang="ja-JP" smtClean="0"/>
              <a:t>Fermi degeneracy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63376" y="2214789"/>
            <a:ext cx="7242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smtClean="0"/>
              <a:t>Introducing </a:t>
            </a:r>
            <a:r>
              <a:rPr lang="en-US" altLang="ja-JP" sz="2400" smtClean="0">
                <a:solidFill>
                  <a:srgbClr val="FF0000"/>
                </a:solidFill>
              </a:rPr>
              <a:t>self-scattering</a:t>
            </a:r>
            <a:r>
              <a:rPr lang="en-US" altLang="ja-JP" sz="2400" smtClean="0"/>
              <a:t>, the total scattering probability is constant.</a:t>
            </a:r>
            <a:endParaRPr kumimoji="1" lang="ja-JP" altLang="en-US" sz="2400"/>
          </a:p>
        </p:txBody>
      </p:sp>
      <p:cxnSp>
        <p:nvCxnSpPr>
          <p:cNvPr id="3" name="直線矢印コネクタ 2"/>
          <p:cNvCxnSpPr/>
          <p:nvPr/>
        </p:nvCxnSpPr>
        <p:spPr>
          <a:xfrm flipH="1" flipV="1">
            <a:off x="1060450" y="1401233"/>
            <a:ext cx="1270" cy="240876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528320" y="3423920"/>
            <a:ext cx="5074920" cy="5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108960" y="1496483"/>
            <a:ext cx="2540" cy="192743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753250" y="1325563"/>
                <a:ext cx="307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50" y="1325563"/>
                <a:ext cx="307200" cy="276999"/>
              </a:xfrm>
              <a:prstGeom prst="rect">
                <a:avLst/>
              </a:prstGeom>
              <a:blipFill>
                <a:blip r:embed="rId2"/>
                <a:stretch>
                  <a:fillRect l="-14000" r="-12000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5678582" y="3343275"/>
                <a:ext cx="231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582" y="3343275"/>
                <a:ext cx="231858" cy="276999"/>
              </a:xfrm>
              <a:prstGeom prst="rect">
                <a:avLst/>
              </a:prstGeom>
              <a:blipFill>
                <a:blip r:embed="rId3"/>
                <a:stretch>
                  <a:fillRect l="-18421" r="-15789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2831891" y="3481774"/>
                <a:ext cx="673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891" y="3481774"/>
                <a:ext cx="6735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/>
          <p:cNvCxnSpPr/>
          <p:nvPr/>
        </p:nvCxnSpPr>
        <p:spPr>
          <a:xfrm>
            <a:off x="1060450" y="2698750"/>
            <a:ext cx="2048510" cy="635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/>
          <p:cNvSpPr/>
          <p:nvPr/>
        </p:nvSpPr>
        <p:spPr>
          <a:xfrm>
            <a:off x="3061704" y="2655887"/>
            <a:ext cx="94511" cy="98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/>
        </p:nvSpPr>
        <p:spPr>
          <a:xfrm>
            <a:off x="1010654" y="2655887"/>
            <a:ext cx="94511" cy="984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/>
          <p:nvPr/>
        </p:nvCxnSpPr>
        <p:spPr>
          <a:xfrm flipV="1">
            <a:off x="3108959" y="1904377"/>
            <a:ext cx="2494281" cy="709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/>
          <p:cNvSpPr/>
          <p:nvPr/>
        </p:nvSpPr>
        <p:spPr>
          <a:xfrm>
            <a:off x="3061704" y="1855164"/>
            <a:ext cx="94511" cy="984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>
            <a:off x="1057909" y="1911468"/>
            <a:ext cx="2041733" cy="1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203471" y="2630288"/>
                <a:ext cx="1320811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𝑎𝑏𝑠𝑜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71" y="2630288"/>
                <a:ext cx="1320811" cy="289182"/>
              </a:xfrm>
              <a:prstGeom prst="rect">
                <a:avLst/>
              </a:prstGeom>
              <a:blipFill>
                <a:blip r:embed="rId5"/>
                <a:stretch>
                  <a:fillRect l="-3241" r="-926" b="-104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33569" y="2106655"/>
                <a:ext cx="77040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𝑒𝑚𝑖𝑠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9" y="2106655"/>
                <a:ext cx="770404" cy="289182"/>
              </a:xfrm>
              <a:prstGeom prst="rect">
                <a:avLst/>
              </a:prstGeom>
              <a:blipFill>
                <a:blip r:embed="rId6"/>
                <a:stretch>
                  <a:fillRect l="-5556" r="-1587" b="-106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左中かっこ 42"/>
          <p:cNvSpPr/>
          <p:nvPr/>
        </p:nvSpPr>
        <p:spPr>
          <a:xfrm>
            <a:off x="808632" y="1914996"/>
            <a:ext cx="155448" cy="7786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271280" y="2153069"/>
                <a:ext cx="1669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𝑆𝑒𝑙𝑓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𝑠𝑐𝑎𝑡𝑡𝑒𝑟𝑖𝑛𝑔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280" y="2153069"/>
                <a:ext cx="1669816" cy="276999"/>
              </a:xfrm>
              <a:prstGeom prst="rect">
                <a:avLst/>
              </a:prstGeom>
              <a:blipFill>
                <a:blip r:embed="rId7"/>
                <a:stretch>
                  <a:fillRect l="-3663" t="-6522" r="-4029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/>
          <p:cNvSpPr txBox="1"/>
          <p:nvPr/>
        </p:nvSpPr>
        <p:spPr>
          <a:xfrm>
            <a:off x="6160168" y="4314445"/>
            <a:ext cx="6410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smtClean="0"/>
              <a:t>Update the distribution function preodically.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400" smtClean="0"/>
              <a:t>Deterimine whether the electon</a:t>
            </a:r>
            <a:r>
              <a:rPr lang="ja-JP" altLang="en-US" sz="2400" smtClean="0"/>
              <a:t> </a:t>
            </a:r>
            <a:r>
              <a:rPr lang="en-US" altLang="ja-JP" sz="2400" smtClean="0"/>
              <a:t>can scatter.</a:t>
            </a:r>
            <a:endParaRPr kumimoji="1" lang="en-US" altLang="ja-JP" sz="2400" smtClean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160168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831624" y="5174311"/>
            <a:ext cx="603912" cy="625642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1759740" y="5327492"/>
                <a:ext cx="22677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𝑟𝑛𝑑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740" y="5327492"/>
                <a:ext cx="2267737" cy="369332"/>
              </a:xfrm>
              <a:prstGeom prst="rect">
                <a:avLst/>
              </a:prstGeom>
              <a:blipFill>
                <a:blip r:embed="rId8"/>
                <a:stretch>
                  <a:fillRect l="-2151" t="-4918" r="-3495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正方形/長方形 49"/>
          <p:cNvSpPr/>
          <p:nvPr/>
        </p:nvSpPr>
        <p:spPr>
          <a:xfrm>
            <a:off x="1584018" y="5191537"/>
            <a:ext cx="2550660" cy="578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/>
          <p:cNvSpPr/>
          <p:nvPr/>
        </p:nvSpPr>
        <p:spPr>
          <a:xfrm>
            <a:off x="4907847" y="5974271"/>
            <a:ext cx="603912" cy="625642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4863350" y="4388815"/>
            <a:ext cx="603912" cy="625642"/>
          </a:xfrm>
          <a:prstGeom prst="ellipse">
            <a:avLst/>
          </a:prstGeom>
          <a:solidFill>
            <a:srgbClr val="FF0000">
              <a:alpha val="59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カギ線コネクタ 59"/>
          <p:cNvCxnSpPr>
            <a:stCxn id="50" idx="2"/>
          </p:cNvCxnSpPr>
          <p:nvPr/>
        </p:nvCxnSpPr>
        <p:spPr>
          <a:xfrm rot="16200000" flipH="1">
            <a:off x="3498619" y="5130385"/>
            <a:ext cx="586512" cy="18650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50" idx="0"/>
          </p:cNvCxnSpPr>
          <p:nvPr/>
        </p:nvCxnSpPr>
        <p:spPr>
          <a:xfrm rot="5400000" flipH="1" flipV="1">
            <a:off x="3566523" y="4033658"/>
            <a:ext cx="450705" cy="18650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3505409" y="4378521"/>
                <a:ext cx="443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𝑌𝑒𝑠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409" y="4378521"/>
                <a:ext cx="443968" cy="276999"/>
              </a:xfrm>
              <a:prstGeom prst="rect">
                <a:avLst/>
              </a:prstGeom>
              <a:blipFill>
                <a:blip r:embed="rId9"/>
                <a:stretch>
                  <a:fillRect l="-8219" r="-9589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3536495" y="6400412"/>
                <a:ext cx="375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𝑁𝑜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495" y="6400412"/>
                <a:ext cx="375359" cy="276999"/>
              </a:xfrm>
              <a:prstGeom prst="rect">
                <a:avLst/>
              </a:prstGeom>
              <a:blipFill>
                <a:blip r:embed="rId10"/>
                <a:stretch>
                  <a:fillRect l="-9677" r="-11290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正方形/長方形 67"/>
              <p:cNvSpPr/>
              <p:nvPr/>
            </p:nvSpPr>
            <p:spPr>
              <a:xfrm>
                <a:off x="914641" y="5282829"/>
                <a:ext cx="4764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>
          <p:sp>
            <p:nvSpPr>
              <p:cNvPr id="68" name="正方形/長方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41" y="5282829"/>
                <a:ext cx="47641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4965873" y="6077246"/>
                <a:ext cx="4764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73" y="6077246"/>
                <a:ext cx="47641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4911351" y="4487440"/>
                <a:ext cx="569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351" y="4487440"/>
                <a:ext cx="56932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777324" y="3455140"/>
                <a:ext cx="239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24" y="3455140"/>
                <a:ext cx="239681" cy="276999"/>
              </a:xfrm>
              <a:prstGeom prst="rect">
                <a:avLst/>
              </a:prstGeom>
              <a:blipFill>
                <a:blip r:embed="rId14"/>
                <a:stretch>
                  <a:fillRect l="-20513" r="-15385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075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タイトル 1"/>
              <p:cNvSpPr>
                <a:spLocks noGrp="1"/>
              </p:cNvSpPr>
              <p:nvPr>
                <p:ph type="title"/>
              </p:nvPr>
            </p:nvSpPr>
            <p:spPr>
              <a:xfrm>
                <a:off x="72887" y="0"/>
                <a:ext cx="10515600" cy="1325563"/>
              </a:xfrm>
            </p:spPr>
            <p:txBody>
              <a:bodyPr/>
              <a:lstStyle/>
              <a:p>
                <a:r>
                  <a:rPr kumimoji="1" lang="en-US" altLang="ja-JP" smtClean="0"/>
                  <a:t>How to lead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887" y="0"/>
                <a:ext cx="10515600" cy="1325563"/>
              </a:xfrm>
              <a:blipFill>
                <a:blip r:embed="rId2"/>
                <a:stretch>
                  <a:fillRect l="-2377" b="-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0" y="1470991"/>
            <a:ext cx="11604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/>
              <a:t>Calculate the distribution function from the number of particles in the grid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072634" y="2180602"/>
                <a:ext cx="2488309" cy="404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𝑎𝑑𝑟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634" y="2180602"/>
                <a:ext cx="2488309" cy="404919"/>
              </a:xfrm>
              <a:prstGeom prst="rect">
                <a:avLst/>
              </a:prstGeom>
              <a:blipFill>
                <a:blip r:embed="rId3"/>
                <a:stretch>
                  <a:fillRect l="-3186" r="-1471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/>
              <p:cNvSpPr/>
              <p:nvPr/>
            </p:nvSpPr>
            <p:spPr>
              <a:xfrm>
                <a:off x="6270691" y="2338265"/>
                <a:ext cx="53333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𝑎𝑑𝑟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ja-JP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ja-JP"/>
                  <a:t>Address of the grid to which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ja-JP"/>
                  <a:t> belongs</a:t>
                </a:r>
                <a:endParaRPr lang="ja-JP" altLang="en-US"/>
              </a:p>
            </p:txBody>
          </p:sp>
        </mc:Choice>
        <mc:Fallback xmlns="">
          <p:sp>
            <p:nvSpPr>
              <p:cNvPr id="3" name="正方形/長方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691" y="2338265"/>
                <a:ext cx="5333319" cy="369332"/>
              </a:xfrm>
              <a:prstGeom prst="rect">
                <a:avLst/>
              </a:prstGeom>
              <a:blipFill>
                <a:blip r:embed="rId4"/>
                <a:stretch>
                  <a:fillRect t="-6667" r="-571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264565" y="2673172"/>
                <a:ext cx="1923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/>
                  <a:t>[Leading 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sz="2400"/>
                  <a:t>]</a:t>
                </a:r>
                <a:endParaRPr lang="ja-JP" altLang="en-US" sz="240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65" y="2673172"/>
                <a:ext cx="1923604" cy="461665"/>
              </a:xfrm>
              <a:prstGeom prst="rect">
                <a:avLst/>
              </a:prstGeom>
              <a:blipFill>
                <a:blip r:embed="rId5"/>
                <a:stretch>
                  <a:fillRect l="-4747" t="-8000" r="-3797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395332" y="3271806"/>
                <a:ext cx="8542018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</m:nary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kumimoji="1" lang="ja-JP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 = </m:t>
                          </m:r>
                        </m:e>
                      </m:nary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∙∆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ja-JP" alt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𝑀𝐶</m:t>
                          </m:r>
                        </m:sub>
                      </m:sSub>
                    </m:oMath>
                  </m:oMathPara>
                </a14:m>
                <a:endParaRPr kumimoji="1" lang="en-US" altLang="ja-JP" sz="2000" smtClean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32" y="3271806"/>
                <a:ext cx="8542018" cy="8073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556094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395332" y="4315593"/>
                <a:ext cx="4205575" cy="899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20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𝐹𝐷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20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32" y="4315593"/>
                <a:ext cx="4205575" cy="8996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64565" y="5358912"/>
                <a:ext cx="2792752" cy="671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𝑀𝐶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1" lang="el-GR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kumimoji="1"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65" y="5358912"/>
                <a:ext cx="2792752" cy="6715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/>
          <p:cNvCxnSpPr/>
          <p:nvPr/>
        </p:nvCxnSpPr>
        <p:spPr>
          <a:xfrm>
            <a:off x="6095999" y="4427621"/>
            <a:ext cx="0" cy="229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7191675" y="4427621"/>
            <a:ext cx="0" cy="229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8279329" y="4427621"/>
            <a:ext cx="0" cy="229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289982" y="4427621"/>
            <a:ext cx="0" cy="229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5611559" y="4861393"/>
            <a:ext cx="4370641" cy="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5611559" y="6021452"/>
            <a:ext cx="4370641" cy="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7191675" y="4870382"/>
            <a:ext cx="1087654" cy="1151069"/>
          </a:xfrm>
          <a:prstGeom prst="rect">
            <a:avLst/>
          </a:prstGeom>
          <a:solidFill>
            <a:srgbClr val="00B0F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7904608" y="5011006"/>
            <a:ext cx="82550" cy="9525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 flipH="1">
            <a:off x="8060247" y="4663640"/>
            <a:ext cx="877103" cy="34488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/>
              <p:cNvSpPr/>
              <p:nvPr/>
            </p:nvSpPr>
            <p:spPr>
              <a:xfrm>
                <a:off x="7285617" y="5261250"/>
                <a:ext cx="1022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𝑎𝑑𝑟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ja-JP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41" name="正方形/長方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617" y="5261250"/>
                <a:ext cx="10225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6906125" y="2061265"/>
                <a:ext cx="2549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ja-JP" altLang="en-US" smtClean="0"/>
                  <a:t> </a:t>
                </a:r>
                <a:r>
                  <a:rPr lang="en-US" altLang="ja-JP" smtClean="0"/>
                  <a:t>Number of electrons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125" y="2061265"/>
                <a:ext cx="2549672" cy="276999"/>
              </a:xfrm>
              <a:prstGeom prst="rect">
                <a:avLst/>
              </a:prstGeom>
              <a:blipFill>
                <a:blip r:embed="rId10"/>
                <a:stretch>
                  <a:fillRect l="-2392" t="-23913" r="-5024" b="-5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8879180" y="4458686"/>
                <a:ext cx="40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180" y="4458686"/>
                <a:ext cx="40427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67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Near future Plans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E6AC3D-7F13-4687-B0BA-72754B6335D4}"/>
              </a:ext>
            </a:extLst>
          </p:cNvPr>
          <p:cNvSpPr txBox="1"/>
          <p:nvPr/>
        </p:nvSpPr>
        <p:spPr>
          <a:xfrm>
            <a:off x="938151" y="1828799"/>
            <a:ext cx="9214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Implementation of the described Fermi degeneracy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Preparation of thesis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171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400"/>
              <a:t>The development of integrated circuits that can operate in a cryogenic environment of about the temperature of helium is an important issue for the realization of quantum computers.</a:t>
            </a:r>
          </a:p>
          <a:p>
            <a:endParaRPr lang="en-US" altLang="ja-JP" sz="2400"/>
          </a:p>
          <a:p>
            <a:r>
              <a:rPr lang="en-US" altLang="ja-JP" sz="2400"/>
              <a:t>At low temperatures, </a:t>
            </a:r>
            <a:r>
              <a:rPr lang="en-US" altLang="ja-JP" sz="2400">
                <a:solidFill>
                  <a:srgbClr val="FF0000"/>
                </a:solidFill>
              </a:rPr>
              <a:t>Pauli exclusion principle </a:t>
            </a:r>
            <a:r>
              <a:rPr lang="en-US" altLang="ja-JP" sz="2400"/>
              <a:t>plays an important role.</a:t>
            </a:r>
          </a:p>
          <a:p>
            <a:endParaRPr lang="en-US" altLang="ja-JP" sz="2400"/>
          </a:p>
          <a:p>
            <a:endParaRPr lang="en-US" altLang="ja-JP" sz="2400"/>
          </a:p>
          <a:p>
            <a:pPr marL="0" indent="0">
              <a:buNone/>
            </a:pPr>
            <a:r>
              <a:rPr lang="en-US" altLang="ja-JP" sz="2400" b="1"/>
              <a:t>Goal</a:t>
            </a:r>
            <a:r>
              <a:rPr lang="en-US" altLang="ja-JP" sz="2400"/>
              <a:t> : </a:t>
            </a:r>
          </a:p>
          <a:p>
            <a:r>
              <a:rPr lang="en-US" altLang="ja-JP" sz="2400">
                <a:solidFill>
                  <a:srgbClr val="FF0000"/>
                </a:solidFill>
              </a:rPr>
              <a:t>Create a Monte Carlo program</a:t>
            </a:r>
            <a:r>
              <a:rPr lang="en-US" altLang="ja-JP" sz="2400"/>
              <a:t> for a two-dimensional electron gas that takes </a:t>
            </a:r>
            <a:r>
              <a:rPr lang="en-US" altLang="ja-JP" sz="2400">
                <a:solidFill>
                  <a:srgbClr val="FF0000"/>
                </a:solidFill>
              </a:rPr>
              <a:t>degeneracy</a:t>
            </a:r>
            <a:r>
              <a:rPr lang="en-US" altLang="ja-JP" sz="2400"/>
              <a:t> into account.</a:t>
            </a:r>
            <a:endParaRPr lang="ja-JP" altLang="en-US" sz="2400"/>
          </a:p>
          <a:p>
            <a:endParaRPr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2</a:t>
            </a:fld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62307CC-7B10-4F62-91D5-072C3C65054E}"/>
              </a:ext>
            </a:extLst>
          </p:cNvPr>
          <p:cNvCxnSpPr>
            <a:cxnSpLocks/>
          </p:cNvCxnSpPr>
          <p:nvPr/>
        </p:nvCxnSpPr>
        <p:spPr>
          <a:xfrm>
            <a:off x="5913589" y="3921324"/>
            <a:ext cx="0" cy="6924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1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9122" cy="4351338"/>
          </a:xfrm>
        </p:spPr>
        <p:txBody>
          <a:bodyPr/>
          <a:lstStyle/>
          <a:p>
            <a:r>
              <a:rPr lang="en-US" altLang="ja-JP" dirty="0"/>
              <a:t>Implemented Thermal equilibrium distribution function</a:t>
            </a:r>
          </a:p>
          <a:p>
            <a:endParaRPr kumimoji="1" lang="en-US" altLang="ja-JP" dirty="0"/>
          </a:p>
          <a:p>
            <a:r>
              <a:rPr lang="en-US" altLang="ja-JP" dirty="0"/>
              <a:t>Replaced inelastic scattering with phonon scattering</a:t>
            </a:r>
          </a:p>
          <a:p>
            <a:endParaRPr lang="en-US" altLang="ja-JP" dirty="0"/>
          </a:p>
          <a:p>
            <a:r>
              <a:rPr lang="en-US" altLang="ja-JP" dirty="0"/>
              <a:t>Considered Fermi degeneracy effect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/>
              <a:t>Progress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80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3129" y="1514278"/>
            <a:ext cx="11026118" cy="1165128"/>
          </a:xfrm>
        </p:spPr>
        <p:txBody>
          <a:bodyPr>
            <a:normAutofit/>
          </a:bodyPr>
          <a:lstStyle/>
          <a:p>
            <a:r>
              <a:rPr lang="en-US" altLang="ja-JP" sz="2400"/>
              <a:t>At Fermi degeneracy, the Fermi energy is greater than the bottom of the conduction band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Boltzmann </a:t>
            </a:r>
            <a:r>
              <a:rPr lang="ja-JP" altLang="en-US"/>
              <a:t>→</a:t>
            </a:r>
            <a:r>
              <a:rPr lang="en-US" altLang="ja-JP"/>
              <a:t> Fermi-Dirac</a:t>
            </a: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8" y="2679406"/>
            <a:ext cx="5304235" cy="39781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73" y="2639866"/>
            <a:ext cx="5409674" cy="40572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786006" y="2639866"/>
                <a:ext cx="37876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smtClean="0"/>
                  <a:t>No degeneracy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ja-JP" sz="2000" smtClean="0"/>
                  <a:t> meV</a:t>
                </a:r>
                <a:endParaRPr kumimoji="1" lang="ja-JP" altLang="en-US" sz="200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006" y="2639866"/>
                <a:ext cx="3787640" cy="400110"/>
              </a:xfrm>
              <a:prstGeom prst="rect">
                <a:avLst/>
              </a:prstGeom>
              <a:blipFill>
                <a:blip r:embed="rId4"/>
                <a:stretch>
                  <a:fillRect l="-1771" t="-7576" r="-805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/>
              <p:cNvSpPr/>
              <p:nvPr/>
            </p:nvSpPr>
            <p:spPr>
              <a:xfrm>
                <a:off x="6891227" y="2551184"/>
                <a:ext cx="33211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 smtClean="0"/>
                  <a:t>degeneracy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ja-JP" altLang="en-US" sz="2000" dirty="0" smtClean="0"/>
                  <a:t> </a:t>
                </a:r>
                <a:r>
                  <a:rPr lang="en-US" altLang="ja-JP" sz="2000" dirty="0" smtClean="0"/>
                  <a:t>meV</a:t>
                </a:r>
                <a:endParaRPr lang="ja-JP" altLang="en-US" sz="2000" dirty="0"/>
              </a:p>
            </p:txBody>
          </p:sp>
        </mc:Choice>
        <mc:Fallback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227" y="2551184"/>
                <a:ext cx="3321166" cy="400110"/>
              </a:xfrm>
              <a:prstGeom prst="rect">
                <a:avLst/>
              </a:prstGeom>
              <a:blipFill>
                <a:blip r:embed="rId5"/>
                <a:stretch>
                  <a:fillRect l="-1835" t="-9231" r="-110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89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12427" r="13441" b="14022"/>
          <a:stretch/>
        </p:blipFill>
        <p:spPr>
          <a:xfrm>
            <a:off x="755858" y="2309002"/>
            <a:ext cx="5055303" cy="394955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1226" y="1477755"/>
            <a:ext cx="5860774" cy="877818"/>
          </a:xfrm>
        </p:spPr>
        <p:txBody>
          <a:bodyPr>
            <a:normAutofit/>
          </a:bodyPr>
          <a:lstStyle/>
          <a:p>
            <a:r>
              <a:rPr lang="en-US" altLang="ja-JP" sz="2400"/>
              <a:t>Electron density is calculated using the Fermi integral :</a:t>
            </a:r>
            <a:endParaRPr kumimoji="1" lang="ja-JP" altLang="en-US" sz="240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Energy initial state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6251713" y="2748376"/>
                <a:ext cx="998883" cy="666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⁡(1+</m:t>
                          </m:r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713" y="2748376"/>
                <a:ext cx="998883" cy="666016"/>
              </a:xfrm>
              <a:prstGeom prst="rect">
                <a:avLst/>
              </a:prstGeom>
              <a:blipFill>
                <a:blip r:embed="rId3"/>
                <a:stretch>
                  <a:fillRect r="-3662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0776109" y="2309002"/>
                <a:ext cx="1155381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109" y="2309002"/>
                <a:ext cx="1155381" cy="56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0567709" y="3113003"/>
                <a:ext cx="1624291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709" y="3113003"/>
                <a:ext cx="1624291" cy="656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6414052" y="4412170"/>
            <a:ext cx="5695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/>
              <a:t>Energy is determined using the </a:t>
            </a:r>
            <a:r>
              <a:rPr lang="en-US" altLang="ja-JP" sz="2400">
                <a:solidFill>
                  <a:srgbClr val="FF0000"/>
                </a:solidFill>
              </a:rPr>
              <a:t>rejection sampling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489888" y="6356350"/>
                <a:ext cx="2659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8" y="6356350"/>
                <a:ext cx="265970" cy="307777"/>
              </a:xfrm>
              <a:prstGeom prst="rect">
                <a:avLst/>
              </a:prstGeom>
              <a:blipFill>
                <a:blip r:embed="rId6"/>
                <a:stretch>
                  <a:fillRect l="-15909" r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692910" y="6258560"/>
                <a:ext cx="651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910" y="6258560"/>
                <a:ext cx="651076" cy="307777"/>
              </a:xfrm>
              <a:prstGeom prst="rect">
                <a:avLst/>
              </a:prstGeom>
              <a:blipFill>
                <a:blip r:embed="rId7"/>
                <a:stretch>
                  <a:fillRect l="-6542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350394" y="1836914"/>
                <a:ext cx="8340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94" y="1836914"/>
                <a:ext cx="83401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774134" y="4778438"/>
                <a:ext cx="9420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𝐴𝑑𝑜𝑝𝑡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134" y="4778438"/>
                <a:ext cx="942053" cy="369332"/>
              </a:xfrm>
              <a:prstGeom prst="rect">
                <a:avLst/>
              </a:prstGeom>
              <a:blipFill>
                <a:blip r:embed="rId9"/>
                <a:stretch>
                  <a:fillRect l="-9032" t="-5000" r="-9032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3762155" y="3691594"/>
                <a:ext cx="11700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𝑅𝑒𝑗𝑒𝑐𝑡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55" y="3691594"/>
                <a:ext cx="1170000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949948" y="2927495"/>
                <a:ext cx="1858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948" y="2927495"/>
                <a:ext cx="1858457" cy="276999"/>
              </a:xfrm>
              <a:prstGeom prst="rect">
                <a:avLst/>
              </a:prstGeom>
              <a:blipFill>
                <a:blip r:embed="rId11"/>
                <a:stretch>
                  <a:fillRect l="-1967" t="-6522" r="-3279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楕円 16"/>
          <p:cNvSpPr/>
          <p:nvPr/>
        </p:nvSpPr>
        <p:spPr>
          <a:xfrm>
            <a:off x="1501620" y="3204494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1174153" y="3817477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2141205" y="4365712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1397665" y="5138218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3356925" y="5550129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4347155" y="5992608"/>
            <a:ext cx="207910" cy="2098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3039149" y="3559310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4349088" y="4579240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4916231" y="2686302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5124141" y="3687112"/>
            <a:ext cx="207910" cy="20989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20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C7801FAE-AE77-41A3-B31C-905BFF8CC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990" y="4299163"/>
            <a:ext cx="2571696" cy="2558837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/>
              <a:t>Fermi-Dirac : Simulation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DAA1A84-0273-4741-A836-B35816D22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5" y="1358220"/>
            <a:ext cx="5150462" cy="250013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7883482-B3F3-4AFF-8FFB-E82C8335B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88" y="1382021"/>
            <a:ext cx="5043512" cy="244822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A47636E-0F4A-481E-9DBD-4FEDAC737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5" y="4208822"/>
            <a:ext cx="5464443" cy="265255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D84BF1-D44A-496D-80A7-BD1C8DBB9DF6}"/>
              </a:ext>
            </a:extLst>
          </p:cNvPr>
          <p:cNvSpPr txBox="1"/>
          <p:nvPr/>
        </p:nvSpPr>
        <p:spPr>
          <a:xfrm>
            <a:off x="7232073" y="516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F1D7852-8A4C-498E-8AE2-B9557D719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88" y="4299163"/>
            <a:ext cx="2631702" cy="2558837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164A7C2-0617-4811-AC5B-1253C2EFB157}"/>
              </a:ext>
            </a:extLst>
          </p:cNvPr>
          <p:cNvSpPr txBox="1"/>
          <p:nvPr/>
        </p:nvSpPr>
        <p:spPr>
          <a:xfrm>
            <a:off x="7901049" y="3925890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↓</a:t>
            </a:r>
            <a:r>
              <a:rPr lang="en-US" altLang="ja-JP" sz="1600" dirty="0"/>
              <a:t>EMC with Boltzmann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29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9" r="14221"/>
          <a:stretch/>
        </p:blipFill>
        <p:spPr>
          <a:xfrm>
            <a:off x="8137540" y="1095267"/>
            <a:ext cx="3717006" cy="450943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161FA4A-797C-4851-B451-80E51EBE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37" y="2587156"/>
            <a:ext cx="2839538" cy="212965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5" r="14055"/>
          <a:stretch/>
        </p:blipFill>
        <p:spPr>
          <a:xfrm>
            <a:off x="232761" y="1119645"/>
            <a:ext cx="3955774" cy="4787552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>
            <a:off x="868037" y="4209751"/>
            <a:ext cx="1790700" cy="571969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2087880" y="3951803"/>
            <a:ext cx="975360" cy="96012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7" r="14802" b="6791"/>
          <a:stretch/>
        </p:blipFill>
        <p:spPr>
          <a:xfrm>
            <a:off x="4128564" y="1119645"/>
            <a:ext cx="3830179" cy="4326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278224" y="1325563"/>
                <a:ext cx="10195852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Divide square area with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on a side into grids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224" y="1325563"/>
                <a:ext cx="10195852" cy="4351338"/>
              </a:xfrm>
              <a:blipFill>
                <a:blip r:embed="rId6"/>
                <a:stretch>
                  <a:fillRect l="-837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/>
              <a:t>k-space initial distribution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881592" y="4079548"/>
                <a:ext cx="7882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592" y="4079548"/>
                <a:ext cx="788293" cy="307777"/>
              </a:xfrm>
              <a:prstGeom prst="rect">
                <a:avLst/>
              </a:prstGeom>
              <a:blipFill>
                <a:blip r:embed="rId7"/>
                <a:stretch>
                  <a:fillRect l="-5426" t="-1961" b="-3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DDF91A44-6EE9-480A-A9D7-FCB38D48A3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7" t="12881" r="10880" b="10259"/>
          <a:stretch/>
        </p:blipFill>
        <p:spPr>
          <a:xfrm>
            <a:off x="8312519" y="5129416"/>
            <a:ext cx="1901195" cy="140949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08A2821-B00C-4045-8BEC-A4A4DDD0BE2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0" t="14353" r="12125" b="9077"/>
          <a:stretch/>
        </p:blipFill>
        <p:spPr>
          <a:xfrm>
            <a:off x="3838283" y="5186689"/>
            <a:ext cx="1901195" cy="144101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E55858C5-3533-48E3-9635-8AF1FA54C8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1" t="13851" r="13141" b="10098"/>
          <a:stretch/>
        </p:blipFill>
        <p:spPr>
          <a:xfrm>
            <a:off x="99703" y="5295785"/>
            <a:ext cx="1890618" cy="14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5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216387" y="1354695"/>
                <a:ext cx="6788426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/>
                  <a:t>Lattice vibration disrupts potentials</a:t>
                </a:r>
              </a:p>
              <a:p>
                <a:endParaRPr kumimoji="1" lang="en-US" altLang="ja-JP" sz="2400"/>
              </a:p>
              <a:p>
                <a:r>
                  <a:rPr lang="en-US" altLang="ja-JP" sz="2400"/>
                  <a:t>Energy exchange is an </a:t>
                </a:r>
                <a:r>
                  <a:rPr lang="en-US" altLang="ja-JP" sz="2400" smtClean="0">
                    <a:solidFill>
                      <a:srgbClr val="FF0000"/>
                    </a:solidFill>
                  </a:rPr>
                  <a:t>integer multiple of 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sz="2400"/>
                  <a:t>(harmonic oscillator)</a:t>
                </a:r>
              </a:p>
              <a:p>
                <a:endParaRPr lang="en-US" altLang="ja-JP" sz="2400"/>
              </a:p>
              <a:p>
                <a:r>
                  <a:rPr kumimoji="1" lang="en-US" altLang="ja-JP" sz="2400"/>
                  <a:t>The expected number of phonons is calculated using 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Bose-Einstein</a:t>
                </a:r>
                <a:r>
                  <a:rPr kumimoji="1" lang="en-US" altLang="ja-JP" sz="2400"/>
                  <a:t> statistics:</a:t>
                </a:r>
              </a:p>
              <a:p>
                <a:pPr marL="0" indent="0">
                  <a:buNone/>
                </a:pPr>
                <a:endParaRPr kumimoji="1" lang="ja-JP" altLang="en-US" sz="240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6387" y="1354695"/>
                <a:ext cx="6788426" cy="4351338"/>
              </a:xfrm>
              <a:blipFill>
                <a:blip r:embed="rId2"/>
                <a:stretch>
                  <a:fillRect l="-1258" t="-1961" r="-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kumimoji="1" lang="en-US" altLang="ja-JP"/>
              <a:t>Phonon scattering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6537479" y="4399612"/>
                <a:ext cx="3273910" cy="8788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ja-JP" altLang="en-US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ja-JP" altLang="en-US" sz="20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479" y="4399612"/>
                <a:ext cx="3273910" cy="8788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フリーフォーム 13"/>
          <p:cNvSpPr/>
          <p:nvPr/>
        </p:nvSpPr>
        <p:spPr>
          <a:xfrm>
            <a:off x="635001" y="2226733"/>
            <a:ext cx="1752600" cy="486834"/>
          </a:xfrm>
          <a:custGeom>
            <a:avLst/>
            <a:gdLst>
              <a:gd name="connsiteX0" fmla="*/ 0 w 4324350"/>
              <a:gd name="connsiteY0" fmla="*/ 400054 h 774386"/>
              <a:gd name="connsiteX1" fmla="*/ 349250 w 4324350"/>
              <a:gd name="connsiteY1" fmla="*/ 44454 h 774386"/>
              <a:gd name="connsiteX2" fmla="*/ 1085850 w 4324350"/>
              <a:gd name="connsiteY2" fmla="*/ 736604 h 774386"/>
              <a:gd name="connsiteX3" fmla="*/ 1828800 w 4324350"/>
              <a:gd name="connsiteY3" fmla="*/ 6354 h 774386"/>
              <a:gd name="connsiteX4" fmla="*/ 2501900 w 4324350"/>
              <a:gd name="connsiteY4" fmla="*/ 749304 h 774386"/>
              <a:gd name="connsiteX5" fmla="*/ 3206750 w 4324350"/>
              <a:gd name="connsiteY5" fmla="*/ 4 h 774386"/>
              <a:gd name="connsiteX6" fmla="*/ 3962400 w 4324350"/>
              <a:gd name="connsiteY6" fmla="*/ 762004 h 774386"/>
              <a:gd name="connsiteX7" fmla="*/ 4324350 w 4324350"/>
              <a:gd name="connsiteY7" fmla="*/ 400054 h 77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4350" h="774386">
                <a:moveTo>
                  <a:pt x="0" y="400054"/>
                </a:moveTo>
                <a:cubicBezTo>
                  <a:pt x="84137" y="194208"/>
                  <a:pt x="168275" y="-11638"/>
                  <a:pt x="349250" y="44454"/>
                </a:cubicBezTo>
                <a:cubicBezTo>
                  <a:pt x="530225" y="100546"/>
                  <a:pt x="839258" y="742954"/>
                  <a:pt x="1085850" y="736604"/>
                </a:cubicBezTo>
                <a:cubicBezTo>
                  <a:pt x="1332442" y="730254"/>
                  <a:pt x="1592792" y="4237"/>
                  <a:pt x="1828800" y="6354"/>
                </a:cubicBezTo>
                <a:cubicBezTo>
                  <a:pt x="2064808" y="8471"/>
                  <a:pt x="2272242" y="750362"/>
                  <a:pt x="2501900" y="749304"/>
                </a:cubicBezTo>
                <a:cubicBezTo>
                  <a:pt x="2731558" y="748246"/>
                  <a:pt x="2963333" y="-2113"/>
                  <a:pt x="3206750" y="4"/>
                </a:cubicBezTo>
                <a:cubicBezTo>
                  <a:pt x="3450167" y="2121"/>
                  <a:pt x="3776133" y="695329"/>
                  <a:pt x="3962400" y="762004"/>
                </a:cubicBezTo>
                <a:cubicBezTo>
                  <a:pt x="4148667" y="828679"/>
                  <a:pt x="4236508" y="614366"/>
                  <a:pt x="4324350" y="4000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2506135" y="2565401"/>
            <a:ext cx="1744132" cy="77893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V="1">
            <a:off x="2540000" y="1794933"/>
            <a:ext cx="1710267" cy="675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685366" y="296756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1147547" y="1826623"/>
                <a:ext cx="7275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47" y="1826623"/>
                <a:ext cx="72750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3638119" y="2747993"/>
                <a:ext cx="231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119" y="2747993"/>
                <a:ext cx="231858" cy="276999"/>
              </a:xfrm>
              <a:prstGeom prst="rect">
                <a:avLst/>
              </a:prstGeom>
              <a:blipFill>
                <a:blip r:embed="rId5"/>
                <a:stretch>
                  <a:fillRect l="-34211"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/>
              <p:cNvSpPr/>
              <p:nvPr/>
            </p:nvSpPr>
            <p:spPr>
              <a:xfrm>
                <a:off x="2776113" y="1594878"/>
                <a:ext cx="12041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+ℏ</m:t>
                      </m:r>
                      <m:sSub>
                        <m:sSubPr>
                          <m:ctrlP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0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113" y="1594878"/>
                <a:ext cx="120417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/>
          <p:cNvSpPr txBox="1"/>
          <p:nvPr/>
        </p:nvSpPr>
        <p:spPr>
          <a:xfrm>
            <a:off x="206040" y="1375582"/>
            <a:ext cx="158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ja-JP" b="0" i="0" smtClean="0">
                <a:latin typeface="+mj-lt"/>
              </a:rPr>
              <a:t>[</a:t>
            </a:r>
            <a:r>
              <a:rPr kumimoji="1" lang="en-US" altLang="ja-JP" i="0" smtClean="0">
                <a:latin typeface="+mj-lt"/>
              </a:rPr>
              <a:t>Absorption</a:t>
            </a:r>
            <a:r>
              <a:rPr kumimoji="1" lang="en-US" altLang="ja-JP" b="0" i="0" smtClean="0">
                <a:latin typeface="+mj-lt"/>
              </a:rPr>
              <a:t>]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063897" y="2778130"/>
                <a:ext cx="85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𝑝h𝑜𝑛𝑜𝑛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97" y="2778130"/>
                <a:ext cx="851965" cy="276999"/>
              </a:xfrm>
              <a:prstGeom prst="rect">
                <a:avLst/>
              </a:prstGeom>
              <a:blipFill>
                <a:blip r:embed="rId8"/>
                <a:stretch>
                  <a:fillRect l="-7914" t="-8889" r="-8633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楕円 33"/>
          <p:cNvSpPr/>
          <p:nvPr/>
        </p:nvSpPr>
        <p:spPr>
          <a:xfrm>
            <a:off x="4289195" y="3332128"/>
            <a:ext cx="188015" cy="179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4289195" y="1676044"/>
            <a:ext cx="188015" cy="1796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1653542" y="3244565"/>
                <a:ext cx="1586652" cy="659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𝐴𝑏𝑠𝑜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542" y="3244565"/>
                <a:ext cx="1586652" cy="6597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フリーフォーム 47"/>
          <p:cNvSpPr/>
          <p:nvPr/>
        </p:nvSpPr>
        <p:spPr>
          <a:xfrm>
            <a:off x="640706" y="4933251"/>
            <a:ext cx="1752600" cy="486834"/>
          </a:xfrm>
          <a:custGeom>
            <a:avLst/>
            <a:gdLst>
              <a:gd name="connsiteX0" fmla="*/ 0 w 4324350"/>
              <a:gd name="connsiteY0" fmla="*/ 400054 h 774386"/>
              <a:gd name="connsiteX1" fmla="*/ 349250 w 4324350"/>
              <a:gd name="connsiteY1" fmla="*/ 44454 h 774386"/>
              <a:gd name="connsiteX2" fmla="*/ 1085850 w 4324350"/>
              <a:gd name="connsiteY2" fmla="*/ 736604 h 774386"/>
              <a:gd name="connsiteX3" fmla="*/ 1828800 w 4324350"/>
              <a:gd name="connsiteY3" fmla="*/ 6354 h 774386"/>
              <a:gd name="connsiteX4" fmla="*/ 2501900 w 4324350"/>
              <a:gd name="connsiteY4" fmla="*/ 749304 h 774386"/>
              <a:gd name="connsiteX5" fmla="*/ 3206750 w 4324350"/>
              <a:gd name="connsiteY5" fmla="*/ 4 h 774386"/>
              <a:gd name="connsiteX6" fmla="*/ 3962400 w 4324350"/>
              <a:gd name="connsiteY6" fmla="*/ 762004 h 774386"/>
              <a:gd name="connsiteX7" fmla="*/ 4324350 w 4324350"/>
              <a:gd name="connsiteY7" fmla="*/ 400054 h 77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4350" h="774386">
                <a:moveTo>
                  <a:pt x="0" y="400054"/>
                </a:moveTo>
                <a:cubicBezTo>
                  <a:pt x="84137" y="194208"/>
                  <a:pt x="168275" y="-11638"/>
                  <a:pt x="349250" y="44454"/>
                </a:cubicBezTo>
                <a:cubicBezTo>
                  <a:pt x="530225" y="100546"/>
                  <a:pt x="839258" y="742954"/>
                  <a:pt x="1085850" y="736604"/>
                </a:cubicBezTo>
                <a:cubicBezTo>
                  <a:pt x="1332442" y="730254"/>
                  <a:pt x="1592792" y="4237"/>
                  <a:pt x="1828800" y="6354"/>
                </a:cubicBezTo>
                <a:cubicBezTo>
                  <a:pt x="2064808" y="8471"/>
                  <a:pt x="2272242" y="750362"/>
                  <a:pt x="2501900" y="749304"/>
                </a:cubicBezTo>
                <a:cubicBezTo>
                  <a:pt x="2731558" y="748246"/>
                  <a:pt x="2963333" y="-2113"/>
                  <a:pt x="3206750" y="4"/>
                </a:cubicBezTo>
                <a:cubicBezTo>
                  <a:pt x="3450167" y="2121"/>
                  <a:pt x="3776133" y="695329"/>
                  <a:pt x="3962400" y="762004"/>
                </a:cubicBezTo>
                <a:cubicBezTo>
                  <a:pt x="4148667" y="828679"/>
                  <a:pt x="4236508" y="614366"/>
                  <a:pt x="4324350" y="4000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/>
          <p:nvPr/>
        </p:nvCxnSpPr>
        <p:spPr>
          <a:xfrm rot="10800000" flipH="1" flipV="1">
            <a:off x="2511840" y="5271919"/>
            <a:ext cx="1744132" cy="778932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rot="10800000" flipV="1">
            <a:off x="2545705" y="4501451"/>
            <a:ext cx="1710267" cy="675218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1153252" y="4533141"/>
                <a:ext cx="7275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52" y="4533141"/>
                <a:ext cx="72750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3433115" y="5369040"/>
                <a:ext cx="9178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115" y="5369040"/>
                <a:ext cx="917879" cy="276999"/>
              </a:xfrm>
              <a:prstGeom prst="rect">
                <a:avLst/>
              </a:prstGeom>
              <a:blipFill>
                <a:blip r:embed="rId11"/>
                <a:stretch>
                  <a:fillRect l="-8609" t="-444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正方形/長方形 52"/>
              <p:cNvSpPr/>
              <p:nvPr/>
            </p:nvSpPr>
            <p:spPr>
              <a:xfrm>
                <a:off x="3405724" y="4384116"/>
                <a:ext cx="4415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ja-JP" altLang="en-US" sz="20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3" name="正方形/長方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724" y="4384116"/>
                <a:ext cx="44153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1069602" y="5484648"/>
                <a:ext cx="85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𝑝h𝑜𝑛𝑜𝑛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02" y="5484648"/>
                <a:ext cx="851965" cy="276999"/>
              </a:xfrm>
              <a:prstGeom prst="rect">
                <a:avLst/>
              </a:prstGeom>
              <a:blipFill>
                <a:blip r:embed="rId13"/>
                <a:stretch>
                  <a:fillRect l="-7857" t="-8889" r="-7857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楕円 54"/>
          <p:cNvSpPr/>
          <p:nvPr/>
        </p:nvSpPr>
        <p:spPr>
          <a:xfrm>
            <a:off x="4294900" y="6038646"/>
            <a:ext cx="188015" cy="17962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/>
        </p:nvSpPr>
        <p:spPr>
          <a:xfrm>
            <a:off x="4294900" y="4382562"/>
            <a:ext cx="188015" cy="179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1659247" y="5951083"/>
                <a:ext cx="2205412" cy="659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𝐸𝑚𝑖𝑠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247" y="5951083"/>
                <a:ext cx="2205412" cy="65979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正方形/長方形 59"/>
          <p:cNvSpPr/>
          <p:nvPr/>
        </p:nvSpPr>
        <p:spPr>
          <a:xfrm>
            <a:off x="224170" y="4142596"/>
            <a:ext cx="1380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altLang="ja-JP" i="0" smtClean="0">
                <a:latin typeface="+mj-lt"/>
              </a:rPr>
              <a:t>[</a:t>
            </a:r>
            <a:r>
              <a:rPr lang="en-US" altLang="ja-JP" b="0" i="0" smtClean="0">
                <a:latin typeface="+mj-lt"/>
              </a:rPr>
              <a:t>Emission</a:t>
            </a:r>
            <a:r>
              <a:rPr lang="en-US" altLang="ja-JP" i="0" smtClean="0">
                <a:latin typeface="+mj-lt"/>
              </a:rPr>
              <a:t>]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56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32E9671-2396-430C-9807-9452C836D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13744"/>
            <a:ext cx="6006097" cy="291548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5D5F46-0C10-497B-8B01-51E2ECEC3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13" y="4067769"/>
            <a:ext cx="5829149" cy="2829587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E25F-B8C9-4ED1-8626-95CB18EC23D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FDB2C6-CC73-4C09-BA37-9683A766E164}"/>
              </a:ext>
            </a:extLst>
          </p:cNvPr>
          <p:cNvSpPr/>
          <p:nvPr/>
        </p:nvSpPr>
        <p:spPr>
          <a:xfrm>
            <a:off x="-1" y="-1"/>
            <a:ext cx="12192001" cy="1242391"/>
          </a:xfrm>
          <a:prstGeom prst="rect">
            <a:avLst/>
          </a:prstGeom>
          <a:solidFill>
            <a:srgbClr val="00B036">
              <a:alpha val="72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2887" y="0"/>
            <a:ext cx="10515600" cy="1325563"/>
          </a:xfrm>
        </p:spPr>
        <p:txBody>
          <a:bodyPr/>
          <a:lstStyle/>
          <a:p>
            <a:r>
              <a:rPr lang="en-US" altLang="ja-JP" dirty="0"/>
              <a:t>Phonon scattering : Simulation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0D53E3E-5CEC-43D6-B22C-8977DC0D9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272" y="4067769"/>
            <a:ext cx="5899824" cy="286389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F3FFA4A-F288-4498-9E3B-29F7DF5519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73" y="1325563"/>
            <a:ext cx="5646278" cy="274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357</Words>
  <Application>Microsoft Office PowerPoint</Application>
  <PresentationFormat>ワイド画面</PresentationFormat>
  <Paragraphs>114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メイリオ</vt:lpstr>
      <vt:lpstr>游ゴシック</vt:lpstr>
      <vt:lpstr>Arial</vt:lpstr>
      <vt:lpstr>Cambria Math</vt:lpstr>
      <vt:lpstr>STIX Two Text</vt:lpstr>
      <vt:lpstr>Office テーマ</vt:lpstr>
      <vt:lpstr>Progress Report</vt:lpstr>
      <vt:lpstr>Background</vt:lpstr>
      <vt:lpstr>Progress</vt:lpstr>
      <vt:lpstr>Boltzmann → Fermi-Dirac</vt:lpstr>
      <vt:lpstr>Energy initial state</vt:lpstr>
      <vt:lpstr>Fermi-Dirac : Simulation</vt:lpstr>
      <vt:lpstr>k-space initial distribution</vt:lpstr>
      <vt:lpstr>Phonon scattering</vt:lpstr>
      <vt:lpstr>Phonon scattering : Simulation</vt:lpstr>
      <vt:lpstr>Phonon scattering : Discover</vt:lpstr>
      <vt:lpstr>Phonon scattering : Consideration</vt:lpstr>
      <vt:lpstr>Preparation for Fermi degeneracy</vt:lpstr>
      <vt:lpstr>How to lead f(k)</vt:lpstr>
      <vt:lpstr>Near 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ビリビリ 中学生</dc:creator>
  <cp:lastModifiedBy>ビリビリ 中学生</cp:lastModifiedBy>
  <cp:revision>68</cp:revision>
  <dcterms:created xsi:type="dcterms:W3CDTF">2023-11-24T04:20:02Z</dcterms:created>
  <dcterms:modified xsi:type="dcterms:W3CDTF">2023-11-27T17:01:11Z</dcterms:modified>
</cp:coreProperties>
</file>