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  <p:sldId id="270" r:id="rId12"/>
    <p:sldId id="268" r:id="rId13"/>
    <p:sldId id="269" r:id="rId14"/>
    <p:sldId id="263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3C8CC-E0F2-409A-AFF1-85D6A082390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3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47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61.png"/><Relationship Id="rId5" Type="http://schemas.openxmlformats.org/officeDocument/2006/relationships/image" Target="../media/image390.png"/><Relationship Id="rId10" Type="http://schemas.openxmlformats.org/officeDocument/2006/relationships/image" Target="../media/image44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0.png"/><Relationship Id="rId7" Type="http://schemas.openxmlformats.org/officeDocument/2006/relationships/image" Target="../media/image54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5" Type="http://schemas.openxmlformats.org/officeDocument/2006/relationships/image" Target="../media/image520.png"/><Relationship Id="rId10" Type="http://schemas.openxmlformats.org/officeDocument/2006/relationships/image" Target="../media/image57.png"/><Relationship Id="rId4" Type="http://schemas.openxmlformats.org/officeDocument/2006/relationships/image" Target="../media/image510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27.png"/><Relationship Id="rId12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171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/>
              <a:t>2023/11/29</a:t>
            </a:r>
          </a:p>
          <a:p>
            <a:r>
              <a:rPr lang="en-US" altLang="ja-JP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9625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</a:t>
            </a:r>
            <a:r>
              <a:rPr lang="en-US" altLang="ja-JP"/>
              <a:t>: </a:t>
            </a:r>
            <a:r>
              <a:rPr lang="en-US" altLang="ja-JP" smtClean="0"/>
              <a:t>Discover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4"/>
          <a:stretch/>
        </p:blipFill>
        <p:spPr>
          <a:xfrm>
            <a:off x="327991" y="2736726"/>
            <a:ext cx="3806687" cy="39847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6"/>
          <a:stretch/>
        </p:blipFill>
        <p:spPr>
          <a:xfrm>
            <a:off x="4134678" y="2736726"/>
            <a:ext cx="4065105" cy="39815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2"/>
          <a:stretch/>
        </p:blipFill>
        <p:spPr>
          <a:xfrm>
            <a:off x="8199783" y="2749129"/>
            <a:ext cx="3813315" cy="3969107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755374" y="5834270"/>
            <a:ext cx="218661" cy="1888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780722" y="5486157"/>
            <a:ext cx="699924" cy="442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8614471" y="4396981"/>
            <a:ext cx="1142007" cy="14372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134621" y="3628724"/>
                <a:ext cx="1864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en-US" altLang="ja-JP" sz="2400" smtClean="0"/>
                  <a:t> meV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21" y="3628724"/>
                <a:ext cx="1864421" cy="369332"/>
              </a:xfrm>
              <a:prstGeom prst="rect">
                <a:avLst/>
              </a:prstGeom>
              <a:blipFill>
                <a:blip r:embed="rId5"/>
                <a:stretch>
                  <a:fillRect l="-5556" t="-21311" r="-9150" b="-5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5015060" y="3606855"/>
                <a:ext cx="2049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sz="2400"/>
                  <a:t> meV</a:t>
                </a:r>
                <a:endParaRPr lang="ja-JP" altLang="en-US" sz="240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60" y="3606855"/>
                <a:ext cx="2049087" cy="461665"/>
              </a:xfrm>
              <a:prstGeom prst="rect">
                <a:avLst/>
              </a:prstGeom>
              <a:blipFill>
                <a:blip r:embed="rId6"/>
                <a:stretch>
                  <a:fillRect l="-893" t="-8000" r="-357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8731934" y="3454366"/>
                <a:ext cx="2049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sz="2400"/>
                  <a:t> meV</a:t>
                </a:r>
                <a:endParaRPr lang="ja-JP" altLang="en-US" sz="240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34" y="3454366"/>
                <a:ext cx="2049087" cy="461665"/>
              </a:xfrm>
              <a:prstGeom prst="rect">
                <a:avLst/>
              </a:prstGeom>
              <a:blipFill>
                <a:blip r:embed="rId7"/>
                <a:stretch>
                  <a:fillRect l="-593" t="-8000" r="-356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08071" y="1697020"/>
                <a:ext cx="11356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400" smtClean="0"/>
                  <a:t>A slight decrease </a:t>
                </a:r>
                <a:r>
                  <a:rPr lang="en-US" altLang="ja-JP" sz="2400"/>
                  <a:t>in </a:t>
                </a:r>
                <a:r>
                  <a:rPr lang="en-US" altLang="ja-JP" sz="2400" smtClean="0"/>
                  <a:t>mean </a:t>
                </a:r>
                <a:r>
                  <a:rPr lang="en-US" altLang="ja-JP" sz="2400"/>
                  <a:t>energy is observed for a short period of time after </a:t>
                </a:r>
                <a:r>
                  <a:rPr lang="en-US" altLang="ja-JP" sz="2400" smtClean="0"/>
                  <a:t>start-up (seems about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altLang="ja-JP" sz="2400" smtClean="0"/>
                  <a:t> ps)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71" y="1697020"/>
                <a:ext cx="11356605" cy="830997"/>
              </a:xfrm>
              <a:prstGeom prst="rect">
                <a:avLst/>
              </a:prstGeom>
              <a:blipFill>
                <a:blip r:embed="rId8"/>
                <a:stretch>
                  <a:fillRect l="-751" t="-7299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>
            <a:off x="999791" y="5990121"/>
            <a:ext cx="803253" cy="759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535250" y="5921099"/>
            <a:ext cx="504353" cy="759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3" y="959804"/>
            <a:ext cx="5704578" cy="427843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Phonon scattering : </a:t>
            </a:r>
            <a:r>
              <a:rPr lang="en-US" altLang="ja-JP" smtClean="0"/>
              <a:t>Consideration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79167" y="5238238"/>
            <a:ext cx="497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STIX Two Text" pitchFamily="2" charset="0"/>
              </a:rPr>
              <a:t>Expected </a:t>
            </a:r>
            <a:r>
              <a:rPr lang="ja-JP" altLang="en-US">
                <a:latin typeface="STIX Two Text" pitchFamily="2" charset="0"/>
              </a:rPr>
              <a:t>value of energy gained by one electron in the Fermi-Dirac </a:t>
            </a:r>
            <a:r>
              <a:rPr lang="ja-JP" altLang="en-US" smtClean="0">
                <a:latin typeface="STIX Two Text" pitchFamily="2" charset="0"/>
              </a:rPr>
              <a:t>distribution</a:t>
            </a:r>
            <a:endParaRPr lang="ja-JP" altLang="en-US">
              <a:latin typeface="STIX Two Tex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521693" y="1786695"/>
                <a:ext cx="667030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smtClean="0"/>
                  <a:t>electrons tend to lose </a:t>
                </a:r>
                <a:r>
                  <a:rPr lang="ja-JP" altLang="en-US" sz="2400"/>
                  <a:t>energy </a:t>
                </a:r>
                <a:r>
                  <a:rPr lang="en-US" altLang="ja-JP" sz="2400" smtClean="0"/>
                  <a:t>at start-up at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ja-JP" sz="240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/>
                  <a:t>Drift speed response </a:t>
                </a:r>
                <a:r>
                  <a:rPr lang="en-US" altLang="ja-JP" sz="2400" smtClean="0"/>
                  <a:t>time 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1.5~2.0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ps</m:t>
                    </m:r>
                  </m:oMath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93" y="1786695"/>
                <a:ext cx="6670307" cy="1569660"/>
              </a:xfrm>
              <a:prstGeom prst="rect">
                <a:avLst/>
              </a:prstGeom>
              <a:blipFill>
                <a:blip r:embed="rId3"/>
                <a:stretch>
                  <a:fillRect l="-1280" t="-3876" r="-1280" b="-85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6083" y="6019018"/>
                <a:ext cx="6215163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≥ℏ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𝑎𝑏𝑠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𝑒𝑚𝑖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" y="6019018"/>
                <a:ext cx="6215163" cy="358047"/>
              </a:xfrm>
              <a:prstGeom prst="rect">
                <a:avLst/>
              </a:prstGeom>
              <a:blipFill>
                <a:blip r:embed="rId4"/>
                <a:stretch>
                  <a:fillRect l="-294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23016" r="51290" b="5609"/>
          <a:stretch/>
        </p:blipFill>
        <p:spPr>
          <a:xfrm>
            <a:off x="6735488" y="3490567"/>
            <a:ext cx="3949078" cy="304834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432800" y="3490567"/>
            <a:ext cx="424046" cy="2865783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72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smtClean="0"/>
                  <a:t>should be ralated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  <a:blipFill>
                <a:blip r:embed="rId3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1"/>
          <a:stretch/>
        </p:blipFill>
        <p:spPr>
          <a:xfrm>
            <a:off x="6059905" y="3003013"/>
            <a:ext cx="3003082" cy="30079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2"/>
          <a:stretch/>
        </p:blipFill>
        <p:spPr>
          <a:xfrm>
            <a:off x="3149011" y="2966983"/>
            <a:ext cx="2924530" cy="30440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8"/>
          <a:stretch/>
        </p:blipFill>
        <p:spPr>
          <a:xfrm>
            <a:off x="52606" y="2966983"/>
            <a:ext cx="3096405" cy="3100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704328" y="6125517"/>
                <a:ext cx="2207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ja-JP" sz="2400" smtClean="0"/>
                  <a:t> k</a:t>
                </a:r>
                <a:r>
                  <a:rPr lang="en-US" altLang="ja-JP" sz="2000" smtClean="0"/>
                  <a:t>V/cm</a:t>
                </a:r>
                <a:endParaRPr lang="ja-JP" altLang="en-US" sz="200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8" y="6125517"/>
                <a:ext cx="2207464" cy="461665"/>
              </a:xfrm>
              <a:prstGeom prst="rect">
                <a:avLst/>
              </a:prstGeom>
              <a:blipFill>
                <a:blip r:embed="rId7"/>
                <a:stretch>
                  <a:fillRect l="-829" t="-7895" r="-2210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705530" y="6077247"/>
                <a:ext cx="2207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n-US" altLang="ja-JP" sz="240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400" smtClean="0">
                    <a:solidFill>
                      <a:prstClr val="black"/>
                    </a:solidFill>
                  </a:rPr>
                  <a:t>k</a:t>
                </a:r>
                <a:r>
                  <a:rPr lang="en-US" altLang="ja-JP" sz="2000" smtClean="0">
                    <a:solidFill>
                      <a:prstClr val="black"/>
                    </a:solidFill>
                  </a:rPr>
                  <a:t>V/cm</a:t>
                </a:r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30" y="6077247"/>
                <a:ext cx="2207464" cy="461665"/>
              </a:xfrm>
              <a:prstGeom prst="rect">
                <a:avLst/>
              </a:prstGeom>
              <a:blipFill>
                <a:blip r:embed="rId8"/>
                <a:stretch>
                  <a:fillRect l="-829" t="-7895" r="-2210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9660835" y="6010994"/>
                <a:ext cx="2207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3.0</m:t>
                    </m:r>
                  </m:oMath>
                </a14:m>
                <a:r>
                  <a:rPr lang="en-US" altLang="ja-JP" sz="240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400" smtClean="0">
                    <a:solidFill>
                      <a:prstClr val="black"/>
                    </a:solidFill>
                  </a:rPr>
                  <a:t>k</a:t>
                </a:r>
                <a:r>
                  <a:rPr lang="en-US" altLang="ja-JP" sz="2000" smtClean="0">
                    <a:solidFill>
                      <a:prstClr val="black"/>
                    </a:solidFill>
                  </a:rPr>
                  <a:t>V/cm</a:t>
                </a:r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35" y="6010994"/>
                <a:ext cx="2207464" cy="461665"/>
              </a:xfrm>
              <a:prstGeom prst="rect">
                <a:avLst/>
              </a:prstGeom>
              <a:blipFill>
                <a:blip r:embed="rId9"/>
                <a:stretch>
                  <a:fillRect l="-829" t="-7895" r="-2210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6706732" y="6042344"/>
                <a:ext cx="2207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r>
                  <a:rPr lang="en-US" altLang="ja-JP" sz="2400">
                    <a:solidFill>
                      <a:prstClr val="black"/>
                    </a:solidFill>
                  </a:rPr>
                  <a:t> k</a:t>
                </a:r>
                <a:r>
                  <a:rPr lang="en-US" altLang="ja-JP" sz="2000">
                    <a:solidFill>
                      <a:prstClr val="black"/>
                    </a:solidFill>
                  </a:rPr>
                  <a:t>V/cm</a:t>
                </a:r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32" y="6042344"/>
                <a:ext cx="2207464" cy="461665"/>
              </a:xfrm>
              <a:prstGeom prst="rect">
                <a:avLst/>
              </a:prstGeom>
              <a:blipFill>
                <a:blip r:embed="rId10"/>
                <a:stretch>
                  <a:fillRect l="-552" t="-7895" r="-248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8"/>
          <a:stretch/>
        </p:blipFill>
        <p:spPr>
          <a:xfrm>
            <a:off x="9108184" y="2966983"/>
            <a:ext cx="3000668" cy="3004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52606" y="1322230"/>
                <a:ext cx="1189234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ja-JP" altLang="en-US" sz="2400" smtClean="0"/>
                  <a:t> is </a:t>
                </a:r>
                <a:r>
                  <a:rPr lang="ja-JP" altLang="en-US" sz="2400"/>
                  <a:t>increased, the decrease time becomes shorter</a:t>
                </a:r>
                <a:r>
                  <a:rPr lang="ja-JP" altLang="en-US" sz="2400" smtClean="0"/>
                  <a:t>.</a:t>
                </a:r>
                <a:endParaRPr lang="en-US" altLang="ja-JP" sz="240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400" smtClean="0"/>
                  <a:t>Tend to decrease almost disappear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40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3.0</m:t>
                    </m:r>
                  </m:oMath>
                </a14:m>
                <a:r>
                  <a:rPr lang="en-US" altLang="ja-JP" sz="240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400" smtClean="0">
                    <a:solidFill>
                      <a:prstClr val="black"/>
                    </a:solidFill>
                  </a:rPr>
                  <a:t>k</a:t>
                </a:r>
                <a:r>
                  <a:rPr lang="en-US" altLang="ja-JP" sz="2000" smtClean="0">
                    <a:solidFill>
                      <a:prstClr val="black"/>
                    </a:solidFill>
                  </a:rPr>
                  <a:t>V/cm , </a:t>
                </a:r>
                <a:r>
                  <a:rPr lang="en-US" altLang="ja-JP" sz="2400" smtClean="0">
                    <a:solidFill>
                      <a:prstClr val="black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ja-JP" altLang="en-US" sz="2400" smtClean="0"/>
                  <a:t> </a:t>
                </a:r>
                <a:r>
                  <a:rPr lang="en-US" altLang="ja-JP" sz="2000" smtClean="0"/>
                  <a:t>meV</a:t>
                </a:r>
                <a:endParaRPr lang="ja-JP" altLang="en-US" sz="200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" y="1322230"/>
                <a:ext cx="11892346" cy="1200329"/>
              </a:xfrm>
              <a:prstGeom prst="rect">
                <a:avLst/>
              </a:prstGeom>
              <a:blipFill>
                <a:blip r:embed="rId12"/>
                <a:stretch>
                  <a:fillRect l="-718" t="-4061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7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057908" y="1911468"/>
            <a:ext cx="2048511" cy="78218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Preparation for </a:t>
            </a:r>
            <a:r>
              <a:rPr lang="en-US" altLang="ja-JP" smtClean="0"/>
              <a:t>Fermi degeneracy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63376" y="2214789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smtClean="0"/>
              <a:t>Introducing </a:t>
            </a:r>
            <a:r>
              <a:rPr lang="en-US" altLang="ja-JP" sz="2400" smtClean="0">
                <a:solidFill>
                  <a:srgbClr val="FF0000"/>
                </a:solidFill>
              </a:rPr>
              <a:t>self-scattering</a:t>
            </a:r>
            <a:r>
              <a:rPr lang="en-US" altLang="ja-JP" sz="2400" smtClean="0"/>
              <a:t>, the total scattering probability is constant.</a:t>
            </a:r>
            <a:endParaRPr kumimoji="1" lang="ja-JP" altLang="en-US" sz="2400"/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1060450" y="1401233"/>
            <a:ext cx="1270" cy="24087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8320" y="3423920"/>
            <a:ext cx="5074920" cy="5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108960" y="1496483"/>
            <a:ext cx="2540" cy="192743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753250" y="1325563"/>
                <a:ext cx="307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0" y="1325563"/>
                <a:ext cx="307200" cy="276999"/>
              </a:xfrm>
              <a:prstGeom prst="rect">
                <a:avLst/>
              </a:prstGeom>
              <a:blipFill>
                <a:blip r:embed="rId2"/>
                <a:stretch>
                  <a:fillRect l="-14000" r="-12000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678582" y="3343275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582" y="3343275"/>
                <a:ext cx="231858" cy="276999"/>
              </a:xfrm>
              <a:prstGeom prst="rect">
                <a:avLst/>
              </a:prstGeom>
              <a:blipFill>
                <a:blip r:embed="rId3"/>
                <a:stretch>
                  <a:fillRect l="-18421" r="-157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2831891" y="3481774"/>
                <a:ext cx="673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91" y="3481774"/>
                <a:ext cx="673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1060450" y="2698750"/>
            <a:ext cx="2048510" cy="63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/>
          <p:cNvSpPr/>
          <p:nvPr/>
        </p:nvSpPr>
        <p:spPr>
          <a:xfrm>
            <a:off x="3061704" y="2655887"/>
            <a:ext cx="94511" cy="98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010654" y="2655887"/>
            <a:ext cx="94511" cy="984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3108959" y="1904377"/>
            <a:ext cx="2494281" cy="70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3061704" y="1855164"/>
            <a:ext cx="94511" cy="984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57909" y="1911468"/>
            <a:ext cx="2041733" cy="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03471" y="2630288"/>
                <a:ext cx="132081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𝑎𝑏𝑠𝑜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1" y="2630288"/>
                <a:ext cx="1320811" cy="289182"/>
              </a:xfrm>
              <a:prstGeom prst="rect">
                <a:avLst/>
              </a:prstGeom>
              <a:blipFill>
                <a:blip r:embed="rId5"/>
                <a:stretch>
                  <a:fillRect l="-3241" r="-926" b="-10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3569" y="2106655"/>
                <a:ext cx="77040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𝑒𝑚𝑖𝑠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" y="2106655"/>
                <a:ext cx="770404" cy="289182"/>
              </a:xfrm>
              <a:prstGeom prst="rect">
                <a:avLst/>
              </a:prstGeom>
              <a:blipFill>
                <a:blip r:embed="rId6"/>
                <a:stretch>
                  <a:fillRect l="-5556" r="-1587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中かっこ 42"/>
          <p:cNvSpPr/>
          <p:nvPr/>
        </p:nvSpPr>
        <p:spPr>
          <a:xfrm>
            <a:off x="808632" y="1914996"/>
            <a:ext cx="155448" cy="778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271280" y="2153069"/>
                <a:ext cx="1669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𝑆𝑒𝑙𝑓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𝑠𝑐𝑎𝑡𝑡𝑒𝑟𝑖𝑛𝑔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80" y="2153069"/>
                <a:ext cx="1669816" cy="276999"/>
              </a:xfrm>
              <a:prstGeom prst="rect">
                <a:avLst/>
              </a:prstGeom>
              <a:blipFill>
                <a:blip r:embed="rId7"/>
                <a:stretch>
                  <a:fillRect l="-3663" t="-6522" r="-402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6160168" y="4314445"/>
            <a:ext cx="6410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smtClean="0"/>
              <a:t>Update the distribution function preodically.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smtClean="0"/>
              <a:t>Deterimine whether the electon</a:t>
            </a:r>
            <a:r>
              <a:rPr lang="ja-JP" altLang="en-US" sz="2400" smtClean="0"/>
              <a:t> </a:t>
            </a:r>
            <a:r>
              <a:rPr lang="en-US" altLang="ja-JP" sz="2400" smtClean="0"/>
              <a:t>can scatter.</a:t>
            </a:r>
            <a:endParaRPr kumimoji="1" lang="en-US" altLang="ja-JP" sz="240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60168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831624" y="5174311"/>
            <a:ext cx="603912" cy="625642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759740" y="5327492"/>
                <a:ext cx="2267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40" y="5327492"/>
                <a:ext cx="2267737" cy="369332"/>
              </a:xfrm>
              <a:prstGeom prst="rect">
                <a:avLst/>
              </a:prstGeom>
              <a:blipFill>
                <a:blip r:embed="rId8"/>
                <a:stretch>
                  <a:fillRect l="-2151" t="-4918" r="-349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1584018" y="5191537"/>
            <a:ext cx="2550660" cy="57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907847" y="5974271"/>
            <a:ext cx="603912" cy="625642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4863350" y="4388815"/>
            <a:ext cx="603912" cy="625642"/>
          </a:xfrm>
          <a:prstGeom prst="ellipse">
            <a:avLst/>
          </a:prstGeom>
          <a:solidFill>
            <a:srgbClr val="FF0000">
              <a:alpha val="5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カギ線コネクタ 59"/>
          <p:cNvCxnSpPr>
            <a:stCxn id="50" idx="2"/>
          </p:cNvCxnSpPr>
          <p:nvPr/>
        </p:nvCxnSpPr>
        <p:spPr>
          <a:xfrm rot="16200000" flipH="1">
            <a:off x="3498619" y="5130385"/>
            <a:ext cx="586512" cy="186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0" idx="0"/>
          </p:cNvCxnSpPr>
          <p:nvPr/>
        </p:nvCxnSpPr>
        <p:spPr>
          <a:xfrm rot="5400000" flipH="1" flipV="1">
            <a:off x="3566523" y="4033658"/>
            <a:ext cx="450705" cy="18650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505409" y="4378521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409" y="4378521"/>
                <a:ext cx="443968" cy="276999"/>
              </a:xfrm>
              <a:prstGeom prst="rect">
                <a:avLst/>
              </a:prstGeom>
              <a:blipFill>
                <a:blip r:embed="rId9"/>
                <a:stretch>
                  <a:fillRect l="-8219" r="-95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536495" y="6400412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95" y="6400412"/>
                <a:ext cx="375359" cy="276999"/>
              </a:xfrm>
              <a:prstGeom prst="rect">
                <a:avLst/>
              </a:prstGeom>
              <a:blipFill>
                <a:blip r:embed="rId10"/>
                <a:stretch>
                  <a:fillRect l="-9677" r="-1129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914641" y="5282829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1" y="5282829"/>
                <a:ext cx="47641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4965873" y="6077246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73" y="6077246"/>
                <a:ext cx="47641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4911351" y="4487440"/>
                <a:ext cx="56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51" y="4487440"/>
                <a:ext cx="56932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77324" y="3455140"/>
                <a:ext cx="239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4" y="3455140"/>
                <a:ext cx="239681" cy="276999"/>
              </a:xfrm>
              <a:prstGeom prst="rect">
                <a:avLst/>
              </a:prstGeom>
              <a:blipFill>
                <a:blip r:embed="rId14"/>
                <a:stretch>
                  <a:fillRect l="-20513" r="-1538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07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ja-JP" smtClean="0"/>
                  <a:t>How to lead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  <a:blipFill>
                <a:blip r:embed="rId2"/>
                <a:stretch>
                  <a:fillRect l="-2377"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072634" y="2180602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4" y="2180602"/>
                <a:ext cx="2488309" cy="404919"/>
              </a:xfrm>
              <a:prstGeom prst="rect">
                <a:avLst/>
              </a:prstGeom>
              <a:blipFill>
                <a:blip r:embed="rId3"/>
                <a:stretch>
                  <a:fillRect l="-3186" r="-147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6270691" y="2338265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/>
                  <a:t> belongs</a:t>
                </a:r>
                <a:endParaRPr lang="ja-JP" altLang="en-US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91" y="2338265"/>
                <a:ext cx="5333319" cy="369332"/>
              </a:xfrm>
              <a:prstGeom prst="rect">
                <a:avLst/>
              </a:prstGeom>
              <a:blipFill>
                <a:blip r:embed="rId4"/>
                <a:stretch>
                  <a:fillRect t="-6667" r="-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64565" y="2673172"/>
                <a:ext cx="1923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/>
                  <a:t>[Leading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/>
                  <a:t>]</a:t>
                </a:r>
                <a:endParaRPr lang="ja-JP" altLang="en-US" sz="240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5" y="2673172"/>
                <a:ext cx="1923604" cy="461665"/>
              </a:xfrm>
              <a:prstGeom prst="rect">
                <a:avLst/>
              </a:prstGeom>
              <a:blipFill>
                <a:blip r:embed="rId5"/>
                <a:stretch>
                  <a:fillRect l="-4747" t="-8000" r="-379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95332" y="3271806"/>
                <a:ext cx="854201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ja-JP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</m:e>
                      </m:nary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ja-JP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</m:oMath>
                  </m:oMathPara>
                </a14:m>
                <a:endParaRPr kumimoji="1" lang="en-US" altLang="ja-JP" sz="200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2" y="3271806"/>
                <a:ext cx="8542018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556094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95332" y="4315593"/>
                <a:ext cx="4205575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2" y="4315593"/>
                <a:ext cx="4205575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4565" y="5358912"/>
                <a:ext cx="2792752" cy="67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𝑀𝐶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l-GR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5" y="5358912"/>
                <a:ext cx="2792752" cy="6715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/>
          <p:nvPr/>
        </p:nvCxnSpPr>
        <p:spPr>
          <a:xfrm>
            <a:off x="6095999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191675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79329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289982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611559" y="4861393"/>
            <a:ext cx="4370641" cy="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611559" y="6021452"/>
            <a:ext cx="4370641" cy="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7191675" y="4870382"/>
            <a:ext cx="1087654" cy="1151069"/>
          </a:xfrm>
          <a:prstGeom prst="rect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7904608" y="5011006"/>
            <a:ext cx="82550" cy="952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8060247" y="4663640"/>
            <a:ext cx="877103" cy="3448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7285617" y="5261250"/>
                <a:ext cx="10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𝑎𝑑𝑟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17" y="5261250"/>
                <a:ext cx="10225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6906125" y="2061265"/>
                <a:ext cx="2549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mtClean="0"/>
                  <a:t> </a:t>
                </a:r>
                <a:r>
                  <a:rPr lang="en-US" altLang="ja-JP" smtClean="0"/>
                  <a:t>Number of electrons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25" y="2061265"/>
                <a:ext cx="2549672" cy="276999"/>
              </a:xfrm>
              <a:prstGeom prst="rect">
                <a:avLst/>
              </a:prstGeom>
              <a:blipFill>
                <a:blip r:embed="rId10"/>
                <a:stretch>
                  <a:fillRect l="-2392" t="-23913" r="-5024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8879180" y="4458686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180" y="4458686"/>
                <a:ext cx="4042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Near future Plans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E6AC3D-7F13-4687-B0BA-72754B6335D4}"/>
              </a:ext>
            </a:extLst>
          </p:cNvPr>
          <p:cNvSpPr txBox="1"/>
          <p:nvPr/>
        </p:nvSpPr>
        <p:spPr>
          <a:xfrm>
            <a:off x="938151" y="1828799"/>
            <a:ext cx="9214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Implementation of the described Fermi degeneracy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Preparation of thesis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967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role.</a:t>
            </a:r>
          </a:p>
          <a:p>
            <a:endParaRPr lang="en-US" altLang="ja-JP" sz="2400"/>
          </a:p>
          <a:p>
            <a:endParaRPr lang="en-US" altLang="ja-JP" sz="240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two-dimensional electron 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dirty="0"/>
              <a:t>Implemented Thermal equilibrium distribution function</a:t>
            </a:r>
          </a:p>
          <a:p>
            <a:endParaRPr kumimoji="1" lang="en-US" altLang="ja-JP" dirty="0"/>
          </a:p>
          <a:p>
            <a:r>
              <a:rPr lang="en-US" altLang="ja-JP" dirty="0"/>
              <a:t>Replaced inelastic scattering with phonon scattering</a:t>
            </a:r>
          </a:p>
          <a:p>
            <a:endParaRPr lang="en-US" altLang="ja-JP" dirty="0"/>
          </a:p>
          <a:p>
            <a:r>
              <a:rPr lang="en-US" altLang="ja-JP" dirty="0"/>
              <a:t>Considered Fermi degeneracy effect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/>
              <a:t>At Fermi degeneracy, the Fermi energy is greater than the bottom of the conduction band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/>
              <a:t>→</a:t>
            </a:r>
            <a:r>
              <a:rPr lang="en-US" altLang="ja-JP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86006" y="2639866"/>
                <a:ext cx="37876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smtClean="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sz="2000" smtClean="0"/>
                  <a:t> meV</a:t>
                </a:r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06" y="2639866"/>
                <a:ext cx="3787640" cy="400110"/>
              </a:xfrm>
              <a:prstGeom prst="rect">
                <a:avLst/>
              </a:prstGeom>
              <a:blipFill>
                <a:blip r:embed="rId4"/>
                <a:stretch>
                  <a:fillRect l="-1771" t="-7576" r="-80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6891227" y="2551184"/>
                <a:ext cx="3321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/>
                  <a:t>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sz="2000" dirty="0" smtClean="0"/>
                  <a:t> </a:t>
                </a:r>
                <a:r>
                  <a:rPr lang="en-US" altLang="ja-JP" sz="2000" dirty="0" smtClean="0"/>
                  <a:t>meV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27" y="2551184"/>
                <a:ext cx="3321166" cy="400110"/>
              </a:xfrm>
              <a:prstGeom prst="rect">
                <a:avLst/>
              </a:prstGeom>
              <a:blipFill>
                <a:blip r:embed="rId5"/>
                <a:stretch>
                  <a:fillRect l="-1835" t="-9231" r="-110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66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7801FAE-AE77-41A3-B31C-905BFF8C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0" y="4299163"/>
            <a:ext cx="2571696" cy="255883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Fermi-Dirac : Simulation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AA1A84-0273-4741-A836-B35816D2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" y="1358220"/>
            <a:ext cx="5150462" cy="25001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883482-B3F3-4AFF-8FFB-E82C8335B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1382021"/>
            <a:ext cx="5043512" cy="2448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47636E-0F4A-481E-9DBD-4FEDAC737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" y="4208822"/>
            <a:ext cx="5464443" cy="26525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D84BF1-D44A-496D-80A7-BD1C8DBB9DF6}"/>
              </a:ext>
            </a:extLst>
          </p:cNvPr>
          <p:cNvSpPr txBox="1"/>
          <p:nvPr/>
        </p:nvSpPr>
        <p:spPr>
          <a:xfrm>
            <a:off x="7232073" y="516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D7852-8A4C-498E-8AE2-B9557D719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4299163"/>
            <a:ext cx="2631702" cy="255883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64A7C2-0617-4811-AC5B-1253C2EFB157}"/>
              </a:ext>
            </a:extLst>
          </p:cNvPr>
          <p:cNvSpPr txBox="1"/>
          <p:nvPr/>
        </p:nvSpPr>
        <p:spPr>
          <a:xfrm>
            <a:off x="7901049" y="3925890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↓</a:t>
            </a:r>
            <a:r>
              <a:rPr lang="en-US" altLang="ja-JP" sz="1600" dirty="0"/>
              <a:t>EMC with Boltzmann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37540" y="1095267"/>
            <a:ext cx="3717006" cy="45094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61FA4A-797C-4851-B451-80E51EB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7" y="2587156"/>
            <a:ext cx="2839538" cy="21296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119645"/>
            <a:ext cx="3955774" cy="478755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868037" y="4209751"/>
            <a:ext cx="1790700" cy="57196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2087880" y="3951803"/>
            <a:ext cx="975360" cy="9601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128564" y="1119645"/>
            <a:ext cx="3830179" cy="432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on a side into grids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  <a:blipFill>
                <a:blip r:embed="rId6"/>
                <a:stretch>
                  <a:fillRect l="-83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k-space initial distribution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blipFill>
                <a:blip r:embed="rId7"/>
                <a:stretch>
                  <a:fillRect l="-5426" t="-1961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DF91A44-6EE9-480A-A9D7-FCB38D48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7" t="12881" r="10880" b="10259"/>
          <a:stretch/>
        </p:blipFill>
        <p:spPr>
          <a:xfrm>
            <a:off x="8312519" y="5129416"/>
            <a:ext cx="1901195" cy="14094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08A2821-B00C-4045-8BEC-A4A4DDD0BE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4353" r="12125" b="9077"/>
          <a:stretch/>
        </p:blipFill>
        <p:spPr>
          <a:xfrm>
            <a:off x="3838283" y="5186689"/>
            <a:ext cx="1901195" cy="144101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55858C5-3533-48E3-9635-8AF1FA54C8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t="13851" r="13141" b="10098"/>
          <a:stretch/>
        </p:blipFill>
        <p:spPr>
          <a:xfrm>
            <a:off x="99703" y="5295785"/>
            <a:ext cx="1890618" cy="14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/>
                  <a:t>Lattice vibration disrupts potentials</a:t>
                </a:r>
              </a:p>
              <a:p>
                <a:endParaRPr kumimoji="1" lang="en-US" altLang="ja-JP" sz="2400"/>
              </a:p>
              <a:p>
                <a:r>
                  <a:rPr lang="en-US" altLang="ja-JP" sz="2400"/>
                  <a:t>Energy exchange is an </a:t>
                </a:r>
                <a:r>
                  <a:rPr lang="en-US" altLang="ja-JP" sz="2400" smtClean="0">
                    <a:solidFill>
                      <a:srgbClr val="FF0000"/>
                    </a:solidFill>
                  </a:rPr>
                  <a:t>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/>
                  <a:t>The expected number of phonons is calculated using 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537479" y="4399612"/>
                <a:ext cx="3273910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79" y="4399612"/>
                <a:ext cx="3273910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フリーフォーム 13"/>
          <p:cNvSpPr/>
          <p:nvPr/>
        </p:nvSpPr>
        <p:spPr>
          <a:xfrm>
            <a:off x="635001" y="2226733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506135" y="2565401"/>
            <a:ext cx="1744132" cy="7789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540000" y="1794933"/>
            <a:ext cx="1710267" cy="67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685366" y="29675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342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206040" y="1375582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0" i="0" smtClean="0">
                <a:latin typeface="+mj-lt"/>
              </a:rPr>
              <a:t>[</a:t>
            </a:r>
            <a:r>
              <a:rPr kumimoji="1" lang="en-US" altLang="ja-JP" i="0" smtClean="0">
                <a:latin typeface="+mj-lt"/>
              </a:rPr>
              <a:t>Absorption</a:t>
            </a:r>
            <a:r>
              <a:rPr kumimoji="1" lang="en-US" altLang="ja-JP" b="0" i="0" smtClean="0">
                <a:latin typeface="+mj-lt"/>
              </a:rPr>
              <a:t>]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blipFill>
                <a:blip r:embed="rId8"/>
                <a:stretch>
                  <a:fillRect l="-7914" t="-8889" r="-863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/>
          <p:cNvSpPr/>
          <p:nvPr/>
        </p:nvSpPr>
        <p:spPr>
          <a:xfrm>
            <a:off x="4289195" y="3332128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289195" y="1676044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𝐴𝑏𝑠𝑜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 47"/>
          <p:cNvSpPr/>
          <p:nvPr/>
        </p:nvSpPr>
        <p:spPr>
          <a:xfrm>
            <a:off x="640706" y="4933251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rot="10800000" flipH="1" flipV="1">
            <a:off x="2511840" y="5271919"/>
            <a:ext cx="1744132" cy="7789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 flipV="1">
            <a:off x="2545705" y="4501451"/>
            <a:ext cx="1710267" cy="675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blipFill>
                <a:blip r:embed="rId11"/>
                <a:stretch>
                  <a:fillRect l="-8609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blipFill>
                <a:blip r:embed="rId13"/>
                <a:stretch>
                  <a:fillRect l="-7857" t="-8889" r="-7857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4294900" y="6038646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294900" y="4382562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𝐸𝑚𝑖𝑠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正方形/長方形 59"/>
          <p:cNvSpPr/>
          <p:nvPr/>
        </p:nvSpPr>
        <p:spPr>
          <a:xfrm>
            <a:off x="224170" y="4142596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0" smtClean="0">
                <a:latin typeface="+mj-lt"/>
              </a:rPr>
              <a:t>[</a:t>
            </a:r>
            <a:r>
              <a:rPr lang="en-US" altLang="ja-JP" b="0" i="0" smtClean="0">
                <a:latin typeface="+mj-lt"/>
              </a:rPr>
              <a:t>Emission</a:t>
            </a:r>
            <a:r>
              <a:rPr lang="en-US" altLang="ja-JP" i="0" smtClean="0">
                <a:latin typeface="+mj-lt"/>
              </a:rPr>
              <a:t>]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2E9671-2396-430C-9807-9452C836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13744"/>
            <a:ext cx="6006097" cy="291548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5D5F46-0C10-497B-8B01-51E2ECEC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" y="4067769"/>
            <a:ext cx="5829149" cy="282958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: Simulation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D53E3E-5CEC-43D6-B22C-8977DC0D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72" y="4067769"/>
            <a:ext cx="5899824" cy="286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3FFA4A-F288-4498-9E3B-29F7DF5519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3" y="1325563"/>
            <a:ext cx="5646278" cy="27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360</Words>
  <Application>Microsoft Office PowerPoint</Application>
  <PresentationFormat>ワイド画面</PresentationFormat>
  <Paragraphs>126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Arial</vt:lpstr>
      <vt:lpstr>Cambria Math</vt:lpstr>
      <vt:lpstr>STIX Two Text</vt:lpstr>
      <vt:lpstr>Office テーマ</vt:lpstr>
      <vt:lpstr>Progress Report</vt:lpstr>
      <vt:lpstr>Background</vt:lpstr>
      <vt:lpstr>Progress</vt:lpstr>
      <vt:lpstr>Boltzmann → Fermi-Dirac</vt:lpstr>
      <vt:lpstr>Energy initial state</vt:lpstr>
      <vt:lpstr>Fermi-Dirac : Simulation</vt:lpstr>
      <vt:lpstr>k-space initial distribution</vt:lpstr>
      <vt:lpstr>Phonon scattering</vt:lpstr>
      <vt:lpstr>Phonon scattering : Simulation</vt:lpstr>
      <vt:lpstr>Phonon scattering : Discover</vt:lpstr>
      <vt:lpstr>Phonon scattering : Consideration</vt:lpstr>
      <vt:lpstr>F_x should be ralated</vt:lpstr>
      <vt:lpstr>Preparation for Fermi degeneracy</vt:lpstr>
      <vt:lpstr>How to lead f(k)</vt:lpstr>
      <vt:lpstr>Near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ビリビリ 中学生</cp:lastModifiedBy>
  <cp:revision>75</cp:revision>
  <dcterms:created xsi:type="dcterms:W3CDTF">2023-11-24T04:20:02Z</dcterms:created>
  <dcterms:modified xsi:type="dcterms:W3CDTF">2023-11-28T05:50:02Z</dcterms:modified>
</cp:coreProperties>
</file>