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771A-185F-4A7E-885F-A6EE97E33B7C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C8CC-E0F2-409A-AFF1-85D6A0823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0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2023/11/27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20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5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5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9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60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190.png"/><Relationship Id="rId15" Type="http://schemas.openxmlformats.org/officeDocument/2006/relationships/image" Target="../media/image31.png"/><Relationship Id="rId10" Type="http://schemas.openxmlformats.org/officeDocument/2006/relationships/image" Target="../media/image250.png"/><Relationship Id="rId4" Type="http://schemas.openxmlformats.org/officeDocument/2006/relationships/image" Target="../media/image171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92381" y="4105275"/>
            <a:ext cx="9144000" cy="1655762"/>
          </a:xfrm>
        </p:spPr>
        <p:txBody>
          <a:bodyPr/>
          <a:lstStyle/>
          <a:p>
            <a:r>
              <a:rPr kumimoji="1" lang="en-US" altLang="ja-JP"/>
              <a:t>2023/11/29</a:t>
            </a:r>
          </a:p>
          <a:p>
            <a:r>
              <a:rPr lang="en-US" altLang="ja-JP"/>
              <a:t>B4 Kubo Keito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Consider Fermi degeneracy effect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470991"/>
            <a:ext cx="116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Calculate the distribution function from the number of particles in the grid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569264" y="2018134"/>
                <a:ext cx="2488309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𝑎𝑑𝑟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4" y="2018134"/>
                <a:ext cx="2488309" cy="404919"/>
              </a:xfrm>
              <a:prstGeom prst="rect">
                <a:avLst/>
              </a:prstGeom>
              <a:blipFill>
                <a:blip r:embed="rId2"/>
                <a:stretch>
                  <a:fillRect l="-3178" r="-1222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5791402" y="2079914"/>
                <a:ext cx="533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𝑎𝑑𝑟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/>
                  <a:t>Address of the grid to which k belongs</a:t>
                </a:r>
                <a:endParaRPr lang="ja-JP" altLang="en-US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02" y="2079914"/>
                <a:ext cx="5333319" cy="369332"/>
              </a:xfrm>
              <a:prstGeom prst="rect">
                <a:avLst/>
              </a:prstGeom>
              <a:blipFill>
                <a:blip r:embed="rId3"/>
                <a:stretch>
                  <a:fillRect t="-4918" r="-22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7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dirty="0"/>
              <a:t>Phonon scattering : Consideration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1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Near future Plans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E6AC3D-7F13-4687-B0BA-72754B6335D4}"/>
              </a:ext>
            </a:extLst>
          </p:cNvPr>
          <p:cNvSpPr txBox="1"/>
          <p:nvPr/>
        </p:nvSpPr>
        <p:spPr>
          <a:xfrm>
            <a:off x="938151" y="1828799"/>
            <a:ext cx="9214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Implementation of the described Fermi degeneracy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Preparation of thesis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71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FF0000"/>
                </a:solidFill>
              </a:rPr>
              <a:t>Pauli exclusion principle </a:t>
            </a:r>
            <a:r>
              <a:rPr lang="en-US" altLang="ja-JP" sz="2400"/>
              <a:t>plays an important role.</a:t>
            </a:r>
          </a:p>
          <a:p>
            <a:endParaRPr lang="en-US" altLang="ja-JP" sz="2400"/>
          </a:p>
          <a:p>
            <a:endParaRPr lang="en-US" altLang="ja-JP" sz="240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FF0000"/>
                </a:solidFill>
              </a:rPr>
              <a:t>Create a Monte Carlo program</a:t>
            </a:r>
            <a:r>
              <a:rPr lang="en-US" altLang="ja-JP" sz="2400"/>
              <a:t> for a two-dimensional electron gas that takes </a:t>
            </a:r>
            <a:r>
              <a:rPr lang="en-US" altLang="ja-JP" sz="2400">
                <a:solidFill>
                  <a:srgbClr val="FF0000"/>
                </a:solidFill>
              </a:rPr>
              <a:t>degeneracy</a:t>
            </a:r>
            <a:r>
              <a:rPr lang="en-US" altLang="ja-JP" sz="2400"/>
              <a:t> 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/>
          <a:lstStyle/>
          <a:p>
            <a:r>
              <a:rPr lang="en-US" altLang="ja-JP" dirty="0"/>
              <a:t>Implemented Thermal equilibrium distribution function</a:t>
            </a:r>
          </a:p>
          <a:p>
            <a:endParaRPr kumimoji="1" lang="en-US" altLang="ja-JP" dirty="0"/>
          </a:p>
          <a:p>
            <a:r>
              <a:rPr lang="en-US" altLang="ja-JP" dirty="0"/>
              <a:t>Replaced inelastic scattering with phonon scattering</a:t>
            </a:r>
          </a:p>
          <a:p>
            <a:endParaRPr lang="en-US" altLang="ja-JP" dirty="0"/>
          </a:p>
          <a:p>
            <a:r>
              <a:rPr lang="en-US" altLang="ja-JP" dirty="0"/>
              <a:t>Considered Fermi degeneracy effect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Progress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3129" y="1514278"/>
            <a:ext cx="11026118" cy="1165128"/>
          </a:xfrm>
        </p:spPr>
        <p:txBody>
          <a:bodyPr>
            <a:normAutofit/>
          </a:bodyPr>
          <a:lstStyle/>
          <a:p>
            <a:r>
              <a:rPr lang="en-US" altLang="ja-JP" sz="2400"/>
              <a:t>At Fermi degeneracy, the Fermi energy is greater than the bottom of the conduction band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Boltzmann </a:t>
            </a:r>
            <a:r>
              <a:rPr lang="ja-JP" altLang="en-US"/>
              <a:t>→</a:t>
            </a:r>
            <a:r>
              <a:rPr lang="en-US" altLang="ja-JP"/>
              <a:t> Fermi-Dirac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2679406"/>
            <a:ext cx="5304235" cy="39781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73" y="2639866"/>
            <a:ext cx="5409674" cy="4057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/>
                  <a:t>No 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blipFill>
                <a:blip r:embed="rId4"/>
                <a:stretch>
                  <a:fillRect l="-196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/>
                  <a:t>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  <a:blipFill>
                <a:blip r:embed="rId5"/>
                <a:stretch>
                  <a:fillRect l="-224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2427" r="13441" b="14022"/>
          <a:stretch/>
        </p:blipFill>
        <p:spPr>
          <a:xfrm>
            <a:off x="755858" y="2309002"/>
            <a:ext cx="5055303" cy="3949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1226" y="1477755"/>
            <a:ext cx="5860774" cy="877818"/>
          </a:xfrm>
        </p:spPr>
        <p:txBody>
          <a:bodyPr>
            <a:normAutofit/>
          </a:bodyPr>
          <a:lstStyle/>
          <a:p>
            <a:r>
              <a:rPr lang="en-US" altLang="ja-JP" sz="2400"/>
              <a:t>Electron density is calculated using the Fermi integral :</a:t>
            </a:r>
            <a:endParaRPr kumimoji="1" lang="ja-JP" altLang="en-US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Energy initial state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blipFill>
                <a:blip r:embed="rId3"/>
                <a:stretch>
                  <a:fillRect r="-366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6414052" y="4412170"/>
            <a:ext cx="56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Energy is determined using the </a:t>
            </a:r>
            <a:r>
              <a:rPr lang="en-US" altLang="ja-JP" sz="2400">
                <a:solidFill>
                  <a:srgbClr val="FF0000"/>
                </a:solidFill>
              </a:rPr>
              <a:t>rejection sampling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blipFill>
                <a:blip r:embed="rId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blipFill>
                <a:blip r:embed="rId7"/>
                <a:stretch>
                  <a:fillRect l="-6542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𝐴𝑑𝑜𝑝𝑡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blipFill>
                <a:blip r:embed="rId9"/>
                <a:stretch>
                  <a:fillRect l="-9032" t="-5000" r="-903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blipFill>
                <a:blip r:embed="rId11"/>
                <a:stretch>
                  <a:fillRect l="-1967" t="-6522" r="-327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1501620" y="3204494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174153" y="3817477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2141205" y="4365712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397665" y="513821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356925" y="5550129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4347155" y="599260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039149" y="355931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349088" y="457924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916231" y="268630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5124141" y="368711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C7801FAE-AE77-41A3-B31C-905BFF8C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90" y="4299163"/>
            <a:ext cx="2571696" cy="255883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Fermi-Dirac : Simulation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DAA1A84-0273-4741-A836-B35816D2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" y="1358220"/>
            <a:ext cx="5150462" cy="25001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7883482-B3F3-4AFF-8FFB-E82C8335B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88" y="1382021"/>
            <a:ext cx="5043512" cy="24482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A47636E-0F4A-481E-9DBD-4FEDAC737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" y="4208822"/>
            <a:ext cx="5464443" cy="26525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D84BF1-D44A-496D-80A7-BD1C8DBB9DF6}"/>
              </a:ext>
            </a:extLst>
          </p:cNvPr>
          <p:cNvSpPr txBox="1"/>
          <p:nvPr/>
        </p:nvSpPr>
        <p:spPr>
          <a:xfrm>
            <a:off x="7232073" y="516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D7852-8A4C-498E-8AE2-B9557D719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88" y="4299163"/>
            <a:ext cx="2631702" cy="255883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64A7C2-0617-4811-AC5B-1253C2EFB157}"/>
              </a:ext>
            </a:extLst>
          </p:cNvPr>
          <p:cNvSpPr txBox="1"/>
          <p:nvPr/>
        </p:nvSpPr>
        <p:spPr>
          <a:xfrm>
            <a:off x="7901049" y="3925890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↓</a:t>
            </a:r>
            <a:r>
              <a:rPr lang="en-US" altLang="ja-JP" sz="1600" dirty="0"/>
              <a:t>EMC with Boltzmann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29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r="14221"/>
          <a:stretch/>
        </p:blipFill>
        <p:spPr>
          <a:xfrm>
            <a:off x="8137540" y="1095267"/>
            <a:ext cx="3717006" cy="45094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61FA4A-797C-4851-B451-80E51EB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37" y="2587156"/>
            <a:ext cx="2839538" cy="21296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 r="14055"/>
          <a:stretch/>
        </p:blipFill>
        <p:spPr>
          <a:xfrm>
            <a:off x="232761" y="1119645"/>
            <a:ext cx="3955774" cy="478755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>
            <a:off x="868037" y="4209751"/>
            <a:ext cx="1790700" cy="57196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2087880" y="3951803"/>
            <a:ext cx="975360" cy="96012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7" r="14802" b="6791"/>
          <a:stretch/>
        </p:blipFill>
        <p:spPr>
          <a:xfrm>
            <a:off x="4128564" y="1119645"/>
            <a:ext cx="3830179" cy="43262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78224" y="1325563"/>
                <a:ext cx="1019585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Divide square area with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on a side into grids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24" y="1325563"/>
                <a:ext cx="10195852" cy="4351338"/>
              </a:xfrm>
              <a:blipFill>
                <a:blip r:embed="rId6"/>
                <a:stretch>
                  <a:fillRect l="-837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k-space initial distribution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81592" y="4079548"/>
                <a:ext cx="788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92" y="4079548"/>
                <a:ext cx="788293" cy="307777"/>
              </a:xfrm>
              <a:prstGeom prst="rect">
                <a:avLst/>
              </a:prstGeom>
              <a:blipFill>
                <a:blip r:embed="rId7"/>
                <a:stretch>
                  <a:fillRect l="-5426" t="-1961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DDF91A44-6EE9-480A-A9D7-FCB38D48A3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7" t="12881" r="10880" b="10259"/>
          <a:stretch/>
        </p:blipFill>
        <p:spPr>
          <a:xfrm>
            <a:off x="8312519" y="5129416"/>
            <a:ext cx="1901195" cy="14094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08A2821-B00C-4045-8BEC-A4A4DDD0BE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4353" r="12125" b="9077"/>
          <a:stretch/>
        </p:blipFill>
        <p:spPr>
          <a:xfrm>
            <a:off x="3838283" y="5186689"/>
            <a:ext cx="1901195" cy="144101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55858C5-3533-48E3-9635-8AF1FA54C8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t="13851" r="13141" b="10098"/>
          <a:stretch/>
        </p:blipFill>
        <p:spPr>
          <a:xfrm>
            <a:off x="99703" y="5295785"/>
            <a:ext cx="1890618" cy="14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/>
                  <a:t>Lattice vibration disrupts potentials</a:t>
                </a:r>
              </a:p>
              <a:p>
                <a:endParaRPr kumimoji="1" lang="en-US" altLang="ja-JP" sz="2400"/>
              </a:p>
              <a:p>
                <a:r>
                  <a:rPr lang="en-US" altLang="ja-JP" sz="2400"/>
                  <a:t>Energy exchange is an integer multiple of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/>
                  <a:t>(harmonic oscillator)</a:t>
                </a:r>
              </a:p>
              <a:p>
                <a:endParaRPr lang="en-US" altLang="ja-JP" sz="2400"/>
              </a:p>
              <a:p>
                <a:r>
                  <a:rPr kumimoji="1" lang="en-US" altLang="ja-JP" sz="2400"/>
                  <a:t>The expected number of phonons is calculated using 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Bose-Einstein</a:t>
                </a:r>
                <a:r>
                  <a:rPr kumimoji="1" lang="en-US" altLang="ja-JP" sz="2400"/>
                  <a:t> statistics:</a:t>
                </a:r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  <a:blipFill>
                <a:blip r:embed="rId2"/>
                <a:stretch>
                  <a:fillRect l="-1258" t="-1961" r="-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Phonon scattering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216387" y="5615693"/>
            <a:ext cx="724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Introducing </a:t>
            </a:r>
            <a:r>
              <a:rPr lang="en-US" altLang="ja-JP" sz="2400">
                <a:solidFill>
                  <a:srgbClr val="FF0000"/>
                </a:solidFill>
              </a:rPr>
              <a:t>self-scattering</a:t>
            </a:r>
            <a:r>
              <a:rPr lang="en-US" altLang="ja-JP" sz="2400"/>
              <a:t>, the total scattering probability is constant.</a:t>
            </a:r>
            <a:endParaRPr kumimoji="1" lang="ja-JP" altLang="en-US" sz="2400"/>
          </a:p>
        </p:txBody>
      </p:sp>
      <p:sp>
        <p:nvSpPr>
          <p:cNvPr id="14" name="フリーフォーム 13"/>
          <p:cNvSpPr/>
          <p:nvPr/>
        </p:nvSpPr>
        <p:spPr>
          <a:xfrm>
            <a:off x="635001" y="2226733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506135" y="2565401"/>
            <a:ext cx="1744132" cy="7789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540000" y="1794933"/>
            <a:ext cx="1710267" cy="67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685366" y="29675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blipFill>
                <a:blip r:embed="rId5"/>
                <a:stretch>
                  <a:fillRect l="-34211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06040" y="1375582"/>
                <a:ext cx="1588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𝐴𝑏𝑠𝑜𝑟𝑝𝑡𝑖𝑜𝑛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0" y="1375582"/>
                <a:ext cx="158806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blipFill>
                <a:blip r:embed="rId8"/>
                <a:stretch>
                  <a:fillRect l="-7914" t="-8889" r="-863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/>
          <p:cNvSpPr/>
          <p:nvPr/>
        </p:nvSpPr>
        <p:spPr>
          <a:xfrm>
            <a:off x="4289195" y="3332128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289195" y="1676044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𝐴𝑏𝑠𝑜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フリーフォーム 47"/>
          <p:cNvSpPr/>
          <p:nvPr/>
        </p:nvSpPr>
        <p:spPr>
          <a:xfrm>
            <a:off x="640706" y="4933251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rot="10800000" flipH="1" flipV="1">
            <a:off x="2511840" y="5271919"/>
            <a:ext cx="1744132" cy="7789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0800000" flipV="1">
            <a:off x="2545705" y="4501451"/>
            <a:ext cx="1710267" cy="675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blipFill>
                <a:blip r:embed="rId11"/>
                <a:stretch>
                  <a:fillRect l="-8609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blipFill>
                <a:blip r:embed="rId13"/>
                <a:stretch>
                  <a:fillRect l="-7857" t="-8889" r="-7857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4294900" y="6038646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294900" y="4382562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𝐸𝑚𝑖𝑠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224170" y="4142596"/>
                <a:ext cx="1384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0" y="4142596"/>
                <a:ext cx="1384482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2E9671-2396-430C-9807-9452C836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13744"/>
            <a:ext cx="6006097" cy="291548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5D5F46-0C10-497B-8B01-51E2ECEC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" y="4067769"/>
            <a:ext cx="5829149" cy="282958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dirty="0"/>
              <a:t>Phonon scattering : Simulation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D53E3E-5CEC-43D6-B22C-8977DC0D9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72" y="4067769"/>
            <a:ext cx="5899824" cy="286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F3FFA4A-F288-4498-9E3B-29F7DF5519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3" y="1325563"/>
            <a:ext cx="5646278" cy="27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324</Words>
  <Application>Microsoft Office PowerPoint</Application>
  <PresentationFormat>ワイド画面</PresentationFormat>
  <Paragraphs>80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Arial</vt:lpstr>
      <vt:lpstr>Cambria Math</vt:lpstr>
      <vt:lpstr>Office テーマ</vt:lpstr>
      <vt:lpstr>Progress Report</vt:lpstr>
      <vt:lpstr>Background</vt:lpstr>
      <vt:lpstr>Progress</vt:lpstr>
      <vt:lpstr>Boltzmann → Fermi-Dirac</vt:lpstr>
      <vt:lpstr>Energy initial state</vt:lpstr>
      <vt:lpstr>Fermi-Dirac : Simulation</vt:lpstr>
      <vt:lpstr>k-space initial distribution</vt:lpstr>
      <vt:lpstr>Phonon scattering</vt:lpstr>
      <vt:lpstr>Phonon scattering : Simulation</vt:lpstr>
      <vt:lpstr>Consider Fermi degeneracy effect</vt:lpstr>
      <vt:lpstr>Phonon scattering : Consideration</vt:lpstr>
      <vt:lpstr>Near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ビリビリ 中学生</dc:creator>
  <cp:lastModifiedBy>kubo</cp:lastModifiedBy>
  <cp:revision>44</cp:revision>
  <dcterms:created xsi:type="dcterms:W3CDTF">2023-11-24T04:20:02Z</dcterms:created>
  <dcterms:modified xsi:type="dcterms:W3CDTF">2023-11-27T10:54:21Z</dcterms:modified>
</cp:coreProperties>
</file>