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handoutMasterIdLst>
    <p:handoutMasterId r:id="rId9"/>
  </p:handoutMasterIdLst>
  <p:sldIdLst>
    <p:sldId id="457" r:id="rId2"/>
    <p:sldId id="458" r:id="rId3"/>
    <p:sldId id="459" r:id="rId4"/>
    <p:sldId id="463" r:id="rId5"/>
    <p:sldId id="461" r:id="rId6"/>
    <p:sldId id="462" r:id="rId7"/>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p15:clr>
            <a:srgbClr val="A4A3A4"/>
          </p15:clr>
        </p15:guide>
        <p15:guide id="2" orient="horz" pos="2160">
          <p15:clr>
            <a:srgbClr val="A4A3A4"/>
          </p15:clr>
        </p15:guide>
        <p15:guide id="4" pos="5579">
          <p15:clr>
            <a:srgbClr val="A4A3A4"/>
          </p15:clr>
        </p15:guide>
        <p15:guide id="5" pos="2778">
          <p15:clr>
            <a:srgbClr val="A4A3A4"/>
          </p15:clr>
        </p15:guide>
        <p15:guide id="6" pos="182">
          <p15:clr>
            <a:srgbClr val="A4A3A4"/>
          </p15:clr>
        </p15:guide>
        <p15:guide id="7" pos="297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757575"/>
    <a:srgbClr val="C0504D"/>
    <a:srgbClr val="828282"/>
    <a:srgbClr val="000000"/>
    <a:srgbClr val="60606C"/>
    <a:srgbClr val="D9D9D9"/>
    <a:srgbClr val="FAFAFA"/>
    <a:srgbClr val="EEEEEE"/>
    <a:srgbClr val="EF3E36"/>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スタイル/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04"/>
    <p:restoredTop sz="89160" autoAdjust="0"/>
  </p:normalViewPr>
  <p:slideViewPr>
    <p:cSldViewPr snapToGrid="0" snapToObjects="1" showGuides="1">
      <p:cViewPr varScale="1">
        <p:scale>
          <a:sx n="68" d="100"/>
          <a:sy n="68" d="100"/>
        </p:scale>
        <p:origin x="1410" y="60"/>
      </p:cViewPr>
      <p:guideLst>
        <p:guide orient="horz" pos="4020"/>
        <p:guide orient="horz" pos="2160"/>
        <p:guide pos="5579"/>
        <p:guide pos="2778"/>
        <p:guide pos="182"/>
        <p:guide pos="2970"/>
      </p:guideLst>
    </p:cSldViewPr>
  </p:slideViewPr>
  <p:notesTextViewPr>
    <p:cViewPr>
      <p:scale>
        <a:sx n="100" d="100"/>
        <a:sy n="100" d="100"/>
      </p:scale>
      <p:origin x="0" y="0"/>
    </p:cViewPr>
  </p:notesTextViewPr>
  <p:sorterViewPr>
    <p:cViewPr>
      <p:scale>
        <a:sx n="85" d="100"/>
        <a:sy n="8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B0F6CEE-40B5-8742-AB0C-8FE9D5B27429}" type="datetimeFigureOut">
              <a:rPr kumimoji="1" lang="ja-JP" altLang="en-US" smtClean="0"/>
              <a:t>2016/12/7</a:t>
            </a:fld>
            <a:endParaRPr kumimoji="1" lang="ja-JP" altLang="en-US" dirty="0"/>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B34AE22-E083-CE4D-9F56-BE45DBD4D16C}" type="slidenum">
              <a:rPr kumimoji="1" lang="ja-JP" altLang="en-US" smtClean="0"/>
              <a:t>‹#›</a:t>
            </a:fld>
            <a:endParaRPr kumimoji="1" lang="ja-JP" altLang="en-US" dirty="0"/>
          </a:p>
        </p:txBody>
      </p:sp>
    </p:spTree>
    <p:extLst>
      <p:ext uri="{BB962C8B-B14F-4D97-AF65-F5344CB8AC3E}">
        <p14:creationId xmlns:p14="http://schemas.microsoft.com/office/powerpoint/2010/main" val="34842271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939BE9-5583-564F-BE23-BB256CE776E6}" type="datetimeFigureOut">
              <a:rPr kumimoji="1" lang="ja-JP" altLang="en-US" smtClean="0"/>
              <a:t>2016/12/7</a:t>
            </a:fld>
            <a:endParaRPr kumimoji="1" lang="ja-JP" altLang="en-US" dirty="0"/>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0852FA-02EF-1944-8A45-2882F349894A}" type="slidenum">
              <a:rPr kumimoji="1" lang="ja-JP" altLang="en-US" smtClean="0"/>
              <a:t>‹#›</a:t>
            </a:fld>
            <a:endParaRPr kumimoji="1" lang="ja-JP" altLang="en-US" dirty="0"/>
          </a:p>
        </p:txBody>
      </p:sp>
    </p:spTree>
    <p:extLst>
      <p:ext uri="{BB962C8B-B14F-4D97-AF65-F5344CB8AC3E}">
        <p14:creationId xmlns:p14="http://schemas.microsoft.com/office/powerpoint/2010/main" val="41981611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0852FA-02EF-1944-8A45-2882F349894A}" type="slidenum">
              <a:rPr kumimoji="1" lang="ja-JP" altLang="en-US" smtClean="0"/>
              <a:t>1</a:t>
            </a:fld>
            <a:endParaRPr kumimoji="1" lang="ja-JP" altLang="en-US"/>
          </a:p>
        </p:txBody>
      </p:sp>
    </p:spTree>
    <p:extLst>
      <p:ext uri="{BB962C8B-B14F-4D97-AF65-F5344CB8AC3E}">
        <p14:creationId xmlns:p14="http://schemas.microsoft.com/office/powerpoint/2010/main" val="1277574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0852FA-02EF-1944-8A45-2882F349894A}" type="slidenum">
              <a:rPr kumimoji="1" lang="ja-JP" altLang="en-US" smtClean="0"/>
              <a:t>2</a:t>
            </a:fld>
            <a:endParaRPr kumimoji="1" lang="ja-JP" altLang="en-US"/>
          </a:p>
        </p:txBody>
      </p:sp>
    </p:spTree>
    <p:extLst>
      <p:ext uri="{BB962C8B-B14F-4D97-AF65-F5344CB8AC3E}">
        <p14:creationId xmlns:p14="http://schemas.microsoft.com/office/powerpoint/2010/main" val="701642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0852FA-02EF-1944-8A45-2882F349894A}" type="slidenum">
              <a:rPr kumimoji="1" lang="ja-JP" altLang="en-US" smtClean="0"/>
              <a:t>3</a:t>
            </a:fld>
            <a:endParaRPr kumimoji="1" lang="ja-JP" altLang="en-US"/>
          </a:p>
        </p:txBody>
      </p:sp>
    </p:spTree>
    <p:extLst>
      <p:ext uri="{BB962C8B-B14F-4D97-AF65-F5344CB8AC3E}">
        <p14:creationId xmlns:p14="http://schemas.microsoft.com/office/powerpoint/2010/main" val="1432404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0852FA-02EF-1944-8A45-2882F349894A}" type="slidenum">
              <a:rPr kumimoji="1" lang="ja-JP" altLang="en-US" smtClean="0"/>
              <a:t>4</a:t>
            </a:fld>
            <a:endParaRPr kumimoji="1" lang="ja-JP" altLang="en-US"/>
          </a:p>
        </p:txBody>
      </p:sp>
    </p:spTree>
    <p:extLst>
      <p:ext uri="{BB962C8B-B14F-4D97-AF65-F5344CB8AC3E}">
        <p14:creationId xmlns:p14="http://schemas.microsoft.com/office/powerpoint/2010/main" val="994279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0852FA-02EF-1944-8A45-2882F349894A}" type="slidenum">
              <a:rPr kumimoji="1" lang="ja-JP" altLang="en-US" smtClean="0"/>
              <a:t>5</a:t>
            </a:fld>
            <a:endParaRPr kumimoji="1" lang="ja-JP" altLang="en-US"/>
          </a:p>
        </p:txBody>
      </p:sp>
    </p:spTree>
    <p:extLst>
      <p:ext uri="{BB962C8B-B14F-4D97-AF65-F5344CB8AC3E}">
        <p14:creationId xmlns:p14="http://schemas.microsoft.com/office/powerpoint/2010/main" val="2292772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0852FA-02EF-1944-8A45-2882F349894A}" type="slidenum">
              <a:rPr kumimoji="1" lang="ja-JP" altLang="en-US" smtClean="0"/>
              <a:t>6</a:t>
            </a:fld>
            <a:endParaRPr kumimoji="1" lang="ja-JP" altLang="en-US"/>
          </a:p>
        </p:txBody>
      </p:sp>
    </p:spTree>
    <p:extLst>
      <p:ext uri="{BB962C8B-B14F-4D97-AF65-F5344CB8AC3E}">
        <p14:creationId xmlns:p14="http://schemas.microsoft.com/office/powerpoint/2010/main" val="3478964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lvl1pPr>
              <a:defRPr>
                <a:latin typeface="Avenir Light"/>
                <a:cs typeface="Avenir Light"/>
              </a:defRPr>
            </a:lvl1pPr>
          </a:lstStyle>
          <a:p>
            <a:fld id="{78CFA527-9AAD-7243-9730-B2647F2E80CF}" type="datetime1">
              <a:rPr lang="ja-JP" altLang="en-US" smtClean="0"/>
              <a:t>2016/12/7</a:t>
            </a:fld>
            <a:endParaRPr lang="ja-JP" altLang="en-US" dirty="0"/>
          </a:p>
        </p:txBody>
      </p:sp>
      <p:sp>
        <p:nvSpPr>
          <p:cNvPr id="5" name="フッター プレースホルダー 4"/>
          <p:cNvSpPr>
            <a:spLocks noGrp="1"/>
          </p:cNvSpPr>
          <p:nvPr>
            <p:ph type="ftr" sz="quarter" idx="11"/>
          </p:nvPr>
        </p:nvSpPr>
        <p:spPr/>
        <p:txBody>
          <a:bodyPr/>
          <a:lstStyle>
            <a:lvl1pPr marL="0" marR="0" indent="0" algn="ctr" defTabSz="457200" rtl="0" eaLnBrk="1" fontAlgn="auto" latinLnBrk="0" hangingPunct="1">
              <a:lnSpc>
                <a:spcPct val="100000"/>
              </a:lnSpc>
              <a:spcBef>
                <a:spcPts val="0"/>
              </a:spcBef>
              <a:spcAft>
                <a:spcPts val="0"/>
              </a:spcAft>
              <a:buClrTx/>
              <a:buSzTx/>
              <a:buFontTx/>
              <a:buNone/>
              <a:tabLst/>
              <a:defRPr sz="800">
                <a:latin typeface="Avenir Light"/>
                <a:cs typeface="Avenir Light"/>
              </a:defRPr>
            </a:lvl1pPr>
          </a:lstStyle>
          <a:p>
            <a:r>
              <a:rPr lang="en-US" altLang="ja-JP" dirty="0" smtClean="0"/>
              <a:t>© 2016 PKSHA Technology All rights reserved.</a:t>
            </a:r>
            <a:endParaRPr lang="en-US" altLang="ja-JP" dirty="0"/>
          </a:p>
        </p:txBody>
      </p:sp>
      <p:sp>
        <p:nvSpPr>
          <p:cNvPr id="6" name="スライド番号プレースホルダー 5"/>
          <p:cNvSpPr>
            <a:spLocks noGrp="1"/>
          </p:cNvSpPr>
          <p:nvPr>
            <p:ph type="sldNum" sz="quarter" idx="12"/>
          </p:nvPr>
        </p:nvSpPr>
        <p:spPr/>
        <p:txBody>
          <a:bodyPr/>
          <a:lstStyle>
            <a:lvl1pPr>
              <a:defRPr>
                <a:latin typeface="Avenir Light"/>
                <a:cs typeface="Avenir Light"/>
              </a:defRPr>
            </a:lvl1pPr>
          </a:lstStyle>
          <a:p>
            <a:fld id="{EBB39137-EBDC-2D4F-98A6-83D1C4F5C52B}" type="slidenum">
              <a:rPr lang="ja-JP" altLang="en-US" smtClean="0"/>
              <a:pPr/>
              <a:t>‹#›</a:t>
            </a:fld>
            <a:endParaRPr lang="ja-JP" altLang="en-US" dirty="0"/>
          </a:p>
        </p:txBody>
      </p:sp>
    </p:spTree>
    <p:extLst>
      <p:ext uri="{BB962C8B-B14F-4D97-AF65-F5344CB8AC3E}">
        <p14:creationId xmlns:p14="http://schemas.microsoft.com/office/powerpoint/2010/main" val="2657153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803246B-A8ED-7941-B284-C1C6B9FBEA88}" type="datetime1">
              <a:rPr kumimoji="1" lang="ja-JP" altLang="en-US" smtClean="0"/>
              <a:t>2016/12/7</a:t>
            </a:fld>
            <a:endParaRPr kumimoji="1" lang="ja-JP" altLang="en-US" dirty="0"/>
          </a:p>
        </p:txBody>
      </p:sp>
      <p:sp>
        <p:nvSpPr>
          <p:cNvPr id="6" name="フッター プレースホルダー 5"/>
          <p:cNvSpPr>
            <a:spLocks noGrp="1"/>
          </p:cNvSpPr>
          <p:nvPr>
            <p:ph type="ftr" sz="quarter" idx="11"/>
          </p:nvPr>
        </p:nvSpPr>
        <p:spPr/>
        <p:txBody>
          <a:bodyPr/>
          <a:lstStyle/>
          <a:p>
            <a:r>
              <a:rPr kumimoji="1" lang="en-US" altLang="ja-JP" dirty="0" smtClean="0"/>
              <a:t>© 2016 PKSHA Technology All rights reserved.</a:t>
            </a:r>
            <a:endParaRPr kumimoji="1" lang="ja-JP" altLang="en-US" dirty="0"/>
          </a:p>
        </p:txBody>
      </p:sp>
      <p:sp>
        <p:nvSpPr>
          <p:cNvPr id="7" name="スライド番号プレースホルダー 6"/>
          <p:cNvSpPr>
            <a:spLocks noGrp="1"/>
          </p:cNvSpPr>
          <p:nvPr>
            <p:ph type="sldNum" sz="quarter" idx="12"/>
          </p:nvPr>
        </p:nvSpPr>
        <p:spPr/>
        <p:txBody>
          <a:bodyPr/>
          <a:lstStyle/>
          <a:p>
            <a:fld id="{EBB39137-EBDC-2D4F-98A6-83D1C4F5C52B}" type="slidenum">
              <a:rPr kumimoji="1" lang="ja-JP" altLang="en-US" smtClean="0"/>
              <a:t>‹#›</a:t>
            </a:fld>
            <a:endParaRPr kumimoji="1" lang="ja-JP" altLang="en-US" dirty="0"/>
          </a:p>
        </p:txBody>
      </p:sp>
    </p:spTree>
    <p:extLst>
      <p:ext uri="{BB962C8B-B14F-4D97-AF65-F5344CB8AC3E}">
        <p14:creationId xmlns:p14="http://schemas.microsoft.com/office/powerpoint/2010/main" val="3222885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A30A1F9-35FE-784B-8E76-51209971ED9E}" type="datetime1">
              <a:rPr kumimoji="1" lang="ja-JP" altLang="en-US" smtClean="0"/>
              <a:t>2016/12/7</a:t>
            </a:fld>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dirty="0" smtClean="0"/>
              <a:t>© 2016 PKSHA Technology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EBB39137-EBDC-2D4F-98A6-83D1C4F5C52B}" type="slidenum">
              <a:rPr kumimoji="1" lang="ja-JP" altLang="en-US" smtClean="0"/>
              <a:t>‹#›</a:t>
            </a:fld>
            <a:endParaRPr kumimoji="1" lang="ja-JP" altLang="en-US" dirty="0"/>
          </a:p>
        </p:txBody>
      </p:sp>
    </p:spTree>
    <p:extLst>
      <p:ext uri="{BB962C8B-B14F-4D97-AF65-F5344CB8AC3E}">
        <p14:creationId xmlns:p14="http://schemas.microsoft.com/office/powerpoint/2010/main" val="1852257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CF2BA45-EF75-1D49-9857-E0D9F2B90087}" type="datetime1">
              <a:rPr kumimoji="1" lang="ja-JP" altLang="en-US" smtClean="0"/>
              <a:t>2016/12/7</a:t>
            </a:fld>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dirty="0" smtClean="0"/>
              <a:t>© 2016 PKSHA Technology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EBB39137-EBDC-2D4F-98A6-83D1C4F5C52B}" type="slidenum">
              <a:rPr kumimoji="1" lang="ja-JP" altLang="en-US" smtClean="0"/>
              <a:t>‹#›</a:t>
            </a:fld>
            <a:endParaRPr kumimoji="1" lang="ja-JP" altLang="en-US" dirty="0"/>
          </a:p>
        </p:txBody>
      </p:sp>
    </p:spTree>
    <p:extLst>
      <p:ext uri="{BB962C8B-B14F-4D97-AF65-F5344CB8AC3E}">
        <p14:creationId xmlns:p14="http://schemas.microsoft.com/office/powerpoint/2010/main" val="3737937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215330" y="620688"/>
            <a:ext cx="8650510" cy="360040"/>
          </a:xfrm>
        </p:spPr>
        <p:txBody>
          <a:bodyPr>
            <a:noAutofit/>
          </a:bodyPr>
          <a:lstStyle>
            <a:lvl1pPr algn="l">
              <a:lnSpc>
                <a:spcPct val="110000"/>
              </a:lnSpc>
              <a:defRPr sz="2000" b="0" i="0">
                <a:solidFill>
                  <a:srgbClr val="A82831"/>
                </a:solidFill>
                <a:latin typeface="ヒラギノ角ゴ ProN W6"/>
                <a:ea typeface="ヒラギノ角ゴ ProN W6"/>
                <a:cs typeface="ヒラギノ角ゴ ProN W6"/>
              </a:defRPr>
            </a:lvl1pPr>
          </a:lstStyle>
          <a:p>
            <a:r>
              <a:rPr kumimoji="1" lang="ja-JP" altLang="en-US" dirty="0" smtClean="0"/>
              <a:t>タイトルは</a:t>
            </a:r>
            <a:r>
              <a:rPr kumimoji="1" lang="en-US" altLang="ja-JP" dirty="0" smtClean="0"/>
              <a:t>W6</a:t>
            </a:r>
            <a:endParaRPr kumimoji="1" lang="ja-JP" altLang="en-US" dirty="0"/>
          </a:p>
        </p:txBody>
      </p:sp>
      <p:sp>
        <p:nvSpPr>
          <p:cNvPr id="3" name="コンテンツ プレースホルダー 2"/>
          <p:cNvSpPr>
            <a:spLocks noGrp="1"/>
          </p:cNvSpPr>
          <p:nvPr>
            <p:ph idx="1"/>
          </p:nvPr>
        </p:nvSpPr>
        <p:spPr>
          <a:xfrm>
            <a:off x="213322" y="1224226"/>
            <a:ext cx="8643340" cy="4851401"/>
          </a:xfrm>
        </p:spPr>
        <p:txBody>
          <a:bodyPr>
            <a:normAutofit/>
          </a:bodyPr>
          <a:lstStyle>
            <a:lvl1pPr marL="198000" indent="-198000">
              <a:lnSpc>
                <a:spcPct val="140000"/>
              </a:lnSpc>
              <a:defRPr sz="1100"/>
            </a:lvl1pPr>
            <a:lvl2pPr marL="669600" indent="-212400">
              <a:lnSpc>
                <a:spcPct val="140000"/>
              </a:lnSpc>
              <a:defRPr sz="1100"/>
            </a:lvl2pPr>
            <a:lvl3pPr>
              <a:lnSpc>
                <a:spcPct val="140000"/>
              </a:lnSpc>
              <a:defRPr sz="1100"/>
            </a:lvl3pPr>
            <a:lvl4pPr>
              <a:lnSpc>
                <a:spcPct val="140000"/>
              </a:lnSpc>
              <a:defRPr sz="1100"/>
            </a:lvl4pPr>
            <a:lvl5pPr>
              <a:lnSpc>
                <a:spcPct val="140000"/>
              </a:lnSpc>
              <a:defRPr sz="1100"/>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a:xfrm>
            <a:off x="2870448" y="6506416"/>
            <a:ext cx="2133600" cy="180000"/>
          </a:xfrm>
        </p:spPr>
        <p:txBody>
          <a:bodyPr/>
          <a:lstStyle/>
          <a:p>
            <a:fld id="{2BA27432-2CAB-2D41-94DB-9B3950414CFB}" type="datetime1">
              <a:rPr kumimoji="1" lang="ja-JP" altLang="en-US" smtClean="0"/>
              <a:t>2016/12/7</a:t>
            </a:fld>
            <a:endParaRPr kumimoji="1" lang="ja-JP" altLang="en-US" dirty="0"/>
          </a:p>
        </p:txBody>
      </p:sp>
      <p:sp>
        <p:nvSpPr>
          <p:cNvPr id="5" name="フッター プレースホルダー 4"/>
          <p:cNvSpPr>
            <a:spLocks noGrp="1"/>
          </p:cNvSpPr>
          <p:nvPr>
            <p:ph type="ftr" sz="quarter" idx="11"/>
          </p:nvPr>
        </p:nvSpPr>
        <p:spPr>
          <a:xfrm>
            <a:off x="293573" y="6510016"/>
            <a:ext cx="2550235" cy="172801"/>
          </a:xfrm>
        </p:spPr>
        <p:txBody>
          <a:bodyPr/>
          <a:lstStyle>
            <a:lvl1pPr algn="l">
              <a:defRPr/>
            </a:lvl1pPr>
          </a:lstStyle>
          <a:p>
            <a:r>
              <a:rPr lang="en-US" altLang="ja-JP" dirty="0" smtClean="0"/>
              <a:t>© 2016 PKSHA Technology All rights reserved.</a:t>
            </a:r>
            <a:endParaRPr lang="ja-JP" altLang="en-US" dirty="0"/>
          </a:p>
        </p:txBody>
      </p:sp>
      <p:sp>
        <p:nvSpPr>
          <p:cNvPr id="6" name="スライド番号プレースホルダー 5"/>
          <p:cNvSpPr>
            <a:spLocks noGrp="1"/>
          </p:cNvSpPr>
          <p:nvPr>
            <p:ph type="sldNum" sz="quarter" idx="12"/>
          </p:nvPr>
        </p:nvSpPr>
        <p:spPr>
          <a:xfrm>
            <a:off x="6732240" y="6471359"/>
            <a:ext cx="2133600" cy="250115"/>
          </a:xfrm>
        </p:spPr>
        <p:txBody>
          <a:bodyPr/>
          <a:lstStyle/>
          <a:p>
            <a:fld id="{EBB39137-EBDC-2D4F-98A6-83D1C4F5C52B}" type="slidenum">
              <a:rPr kumimoji="1" lang="ja-JP" altLang="en-US" smtClean="0"/>
              <a:t>‹#›</a:t>
            </a:fld>
            <a:endParaRPr kumimoji="1" lang="ja-JP" altLang="en-US" dirty="0"/>
          </a:p>
        </p:txBody>
      </p:sp>
      <p:sp>
        <p:nvSpPr>
          <p:cNvPr id="29" name="テキスト プレースホルダー 28"/>
          <p:cNvSpPr>
            <a:spLocks noGrp="1"/>
          </p:cNvSpPr>
          <p:nvPr>
            <p:ph type="body" sz="quarter" idx="13"/>
          </p:nvPr>
        </p:nvSpPr>
        <p:spPr>
          <a:xfrm>
            <a:off x="213322" y="404664"/>
            <a:ext cx="8652512" cy="202034"/>
          </a:xfrm>
        </p:spPr>
        <p:txBody>
          <a:bodyPr anchor="ctr">
            <a:noAutofit/>
          </a:bodyPr>
          <a:lstStyle>
            <a:lvl1pPr marL="0" indent="0">
              <a:buNone/>
              <a:defRPr sz="1050" spc="-150">
                <a:solidFill>
                  <a:srgbClr val="A82831"/>
                </a:solidFill>
              </a:defRPr>
            </a:lvl1pPr>
            <a:lvl2pPr marL="457200" indent="0">
              <a:buNone/>
              <a:defRPr sz="900"/>
            </a:lvl2pPr>
            <a:lvl3pPr marL="914400" indent="0">
              <a:buNone/>
              <a:defRPr sz="900"/>
            </a:lvl3pPr>
            <a:lvl4pPr marL="1371600" indent="0">
              <a:buNone/>
              <a:defRPr sz="900"/>
            </a:lvl4pPr>
            <a:lvl5pPr marL="1828800" indent="0">
              <a:buNone/>
              <a:defRPr sz="900"/>
            </a:lvl5pPr>
          </a:lstStyle>
          <a:p>
            <a:pPr lvl="0"/>
            <a:r>
              <a:rPr kumimoji="1" lang="ja-JP" altLang="en-US" dirty="0" smtClean="0"/>
              <a:t>マスター テキストの書式設定</a:t>
            </a:r>
            <a:endParaRPr kumimoji="1" lang="ja-JP" altLang="en-US" dirty="0"/>
          </a:p>
        </p:txBody>
      </p:sp>
      <p:cxnSp>
        <p:nvCxnSpPr>
          <p:cNvPr id="33" name="直線コネクタ 32"/>
          <p:cNvCxnSpPr/>
          <p:nvPr userDrawn="1"/>
        </p:nvCxnSpPr>
        <p:spPr>
          <a:xfrm>
            <a:off x="293573" y="233783"/>
            <a:ext cx="7014731" cy="0"/>
          </a:xfrm>
          <a:prstGeom prst="line">
            <a:avLst/>
          </a:prstGeom>
          <a:ln w="6350" cmpd="sng">
            <a:solidFill>
              <a:srgbClr val="A8283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70572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922" y="274638"/>
            <a:ext cx="6661361" cy="623922"/>
          </a:xfrm>
        </p:spPr>
        <p:txBody>
          <a:bodyPr>
            <a:normAutofit/>
          </a:bodyPr>
          <a:lstStyle>
            <a:lvl1pPr algn="l">
              <a:lnSpc>
                <a:spcPct val="110000"/>
              </a:lnSpc>
              <a:defRPr sz="1400" b="0" i="0">
                <a:latin typeface="ヒラギノ角ゴ ProN W6"/>
                <a:ea typeface="ヒラギノ角ゴ ProN W6"/>
                <a:cs typeface="ヒラギノ角ゴ ProN W6"/>
              </a:defRPr>
            </a:lvl1pPr>
          </a:lstStyle>
          <a:p>
            <a:r>
              <a:rPr kumimoji="1" lang="ja-JP" altLang="en-US" dirty="0" smtClean="0"/>
              <a:t>グリッド</a:t>
            </a:r>
            <a:endParaRPr kumimoji="1" lang="ja-JP" altLang="en-US" dirty="0"/>
          </a:p>
        </p:txBody>
      </p:sp>
      <p:sp>
        <p:nvSpPr>
          <p:cNvPr id="3" name="コンテンツ プレースホルダー 2"/>
          <p:cNvSpPr>
            <a:spLocks noGrp="1"/>
          </p:cNvSpPr>
          <p:nvPr>
            <p:ph idx="1"/>
          </p:nvPr>
        </p:nvSpPr>
        <p:spPr>
          <a:xfrm>
            <a:off x="439922" y="1224226"/>
            <a:ext cx="8255000" cy="4851401"/>
          </a:xfrm>
        </p:spPr>
        <p:txBody>
          <a:bodyPr>
            <a:normAutofit/>
          </a:bodyPr>
          <a:lstStyle>
            <a:lvl1pPr>
              <a:lnSpc>
                <a:spcPct val="130000"/>
              </a:lnSpc>
              <a:defRPr sz="1100"/>
            </a:lvl1pPr>
            <a:lvl2pPr>
              <a:lnSpc>
                <a:spcPct val="130000"/>
              </a:lnSpc>
              <a:defRPr sz="1100"/>
            </a:lvl2pPr>
            <a:lvl3pPr>
              <a:lnSpc>
                <a:spcPct val="130000"/>
              </a:lnSpc>
              <a:defRPr sz="1100"/>
            </a:lvl3pPr>
            <a:lvl4pPr>
              <a:lnSpc>
                <a:spcPct val="130000"/>
              </a:lnSpc>
              <a:defRPr sz="1100"/>
            </a:lvl4pPr>
            <a:lvl5pPr>
              <a:lnSpc>
                <a:spcPct val="130000"/>
              </a:lnSpc>
              <a:defRPr sz="1100"/>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a:xfrm>
            <a:off x="431800" y="6644161"/>
            <a:ext cx="2133600" cy="155519"/>
          </a:xfrm>
        </p:spPr>
        <p:txBody>
          <a:bodyPr/>
          <a:lstStyle/>
          <a:p>
            <a:fld id="{29D4E747-0B65-5740-95A9-1BDC22306067}" type="datetime1">
              <a:rPr kumimoji="1" lang="ja-JP" altLang="en-US" smtClean="0"/>
              <a:t>2016/12/7</a:t>
            </a:fld>
            <a:endParaRPr kumimoji="1" lang="ja-JP" altLang="en-US" dirty="0"/>
          </a:p>
        </p:txBody>
      </p:sp>
      <p:sp>
        <p:nvSpPr>
          <p:cNvPr id="6" name="スライド番号プレースホルダー 5"/>
          <p:cNvSpPr>
            <a:spLocks noGrp="1"/>
          </p:cNvSpPr>
          <p:nvPr>
            <p:ph type="sldNum" sz="quarter" idx="12"/>
          </p:nvPr>
        </p:nvSpPr>
        <p:spPr>
          <a:xfrm>
            <a:off x="6553200" y="6471360"/>
            <a:ext cx="2133600" cy="250115"/>
          </a:xfrm>
        </p:spPr>
        <p:txBody>
          <a:bodyPr/>
          <a:lstStyle/>
          <a:p>
            <a:fld id="{EBB39137-EBDC-2D4F-98A6-83D1C4F5C52B}" type="slidenum">
              <a:rPr kumimoji="1" lang="ja-JP" altLang="en-US" smtClean="0"/>
              <a:t>‹#›</a:t>
            </a:fld>
            <a:endParaRPr kumimoji="1" lang="ja-JP" altLang="en-US" dirty="0"/>
          </a:p>
        </p:txBody>
      </p:sp>
      <p:cxnSp>
        <p:nvCxnSpPr>
          <p:cNvPr id="13" name="直線コネクタ 12"/>
          <p:cNvCxnSpPr/>
          <p:nvPr userDrawn="1"/>
        </p:nvCxnSpPr>
        <p:spPr>
          <a:xfrm>
            <a:off x="431800" y="190080"/>
            <a:ext cx="6669483" cy="0"/>
          </a:xfrm>
          <a:prstGeom prst="line">
            <a:avLst/>
          </a:prstGeom>
          <a:ln w="6350" cmpd="sng">
            <a:solidFill>
              <a:srgbClr val="00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320834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B434ACD-CCA1-2345-BD46-0DAD7667A790}" type="datetime1">
              <a:rPr kumimoji="1" lang="ja-JP" altLang="en-US" smtClean="0"/>
              <a:t>2016/12/7</a:t>
            </a:fld>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dirty="0" smtClean="0"/>
              <a:t>© 2016 PKSHA Technology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EBB39137-EBDC-2D4F-98A6-83D1C4F5C52B}" type="slidenum">
              <a:rPr kumimoji="1" lang="ja-JP" altLang="en-US" smtClean="0"/>
              <a:t>‹#›</a:t>
            </a:fld>
            <a:endParaRPr kumimoji="1" lang="ja-JP" altLang="en-US" dirty="0"/>
          </a:p>
        </p:txBody>
      </p:sp>
    </p:spTree>
    <p:extLst>
      <p:ext uri="{BB962C8B-B14F-4D97-AF65-F5344CB8AC3E}">
        <p14:creationId xmlns:p14="http://schemas.microsoft.com/office/powerpoint/2010/main" val="1560451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60090B1-75F3-344A-B78E-6D424503B66C}" type="datetime1">
              <a:rPr kumimoji="1" lang="ja-JP" altLang="en-US" smtClean="0"/>
              <a:t>2016/12/7</a:t>
            </a:fld>
            <a:endParaRPr kumimoji="1" lang="ja-JP" altLang="en-US" dirty="0"/>
          </a:p>
        </p:txBody>
      </p:sp>
      <p:sp>
        <p:nvSpPr>
          <p:cNvPr id="6" name="フッター プレースホルダー 5"/>
          <p:cNvSpPr>
            <a:spLocks noGrp="1"/>
          </p:cNvSpPr>
          <p:nvPr>
            <p:ph type="ftr" sz="quarter" idx="11"/>
          </p:nvPr>
        </p:nvSpPr>
        <p:spPr/>
        <p:txBody>
          <a:bodyPr/>
          <a:lstStyle/>
          <a:p>
            <a:r>
              <a:rPr kumimoji="1" lang="en-US" altLang="ja-JP" dirty="0" smtClean="0"/>
              <a:t>© 2016 PKSHA Technology All rights reserved.</a:t>
            </a:r>
            <a:endParaRPr kumimoji="1" lang="ja-JP" altLang="en-US" dirty="0"/>
          </a:p>
        </p:txBody>
      </p:sp>
      <p:sp>
        <p:nvSpPr>
          <p:cNvPr id="7" name="スライド番号プレースホルダー 6"/>
          <p:cNvSpPr>
            <a:spLocks noGrp="1"/>
          </p:cNvSpPr>
          <p:nvPr>
            <p:ph type="sldNum" sz="quarter" idx="12"/>
          </p:nvPr>
        </p:nvSpPr>
        <p:spPr/>
        <p:txBody>
          <a:bodyPr/>
          <a:lstStyle/>
          <a:p>
            <a:fld id="{EBB39137-EBDC-2D4F-98A6-83D1C4F5C52B}" type="slidenum">
              <a:rPr kumimoji="1" lang="ja-JP" altLang="en-US" smtClean="0"/>
              <a:t>‹#›</a:t>
            </a:fld>
            <a:endParaRPr kumimoji="1" lang="ja-JP" altLang="en-US" dirty="0"/>
          </a:p>
        </p:txBody>
      </p:sp>
    </p:spTree>
    <p:extLst>
      <p:ext uri="{BB962C8B-B14F-4D97-AF65-F5344CB8AC3E}">
        <p14:creationId xmlns:p14="http://schemas.microsoft.com/office/powerpoint/2010/main" val="1012496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6006B1D-EB23-D44F-B3BD-B0D1EF8AEC18}" type="datetime1">
              <a:rPr kumimoji="1" lang="ja-JP" altLang="en-US" smtClean="0"/>
              <a:t>2016/12/7</a:t>
            </a:fld>
            <a:endParaRPr kumimoji="1" lang="ja-JP" altLang="en-US" dirty="0"/>
          </a:p>
        </p:txBody>
      </p:sp>
      <p:sp>
        <p:nvSpPr>
          <p:cNvPr id="8" name="フッター プレースホルダー 7"/>
          <p:cNvSpPr>
            <a:spLocks noGrp="1"/>
          </p:cNvSpPr>
          <p:nvPr>
            <p:ph type="ftr" sz="quarter" idx="11"/>
          </p:nvPr>
        </p:nvSpPr>
        <p:spPr/>
        <p:txBody>
          <a:bodyPr/>
          <a:lstStyle/>
          <a:p>
            <a:r>
              <a:rPr kumimoji="1" lang="en-US" altLang="ja-JP" dirty="0" smtClean="0"/>
              <a:t>© 2016 PKSHA Technology All rights reserved.</a:t>
            </a:r>
            <a:endParaRPr kumimoji="1" lang="ja-JP" altLang="en-US" dirty="0"/>
          </a:p>
        </p:txBody>
      </p:sp>
      <p:sp>
        <p:nvSpPr>
          <p:cNvPr id="9" name="スライド番号プレースホルダー 8"/>
          <p:cNvSpPr>
            <a:spLocks noGrp="1"/>
          </p:cNvSpPr>
          <p:nvPr>
            <p:ph type="sldNum" sz="quarter" idx="12"/>
          </p:nvPr>
        </p:nvSpPr>
        <p:spPr/>
        <p:txBody>
          <a:bodyPr/>
          <a:lstStyle/>
          <a:p>
            <a:fld id="{EBB39137-EBDC-2D4F-98A6-83D1C4F5C52B}" type="slidenum">
              <a:rPr kumimoji="1" lang="ja-JP" altLang="en-US" smtClean="0"/>
              <a:t>‹#›</a:t>
            </a:fld>
            <a:endParaRPr kumimoji="1" lang="ja-JP" altLang="en-US" dirty="0"/>
          </a:p>
        </p:txBody>
      </p:sp>
    </p:spTree>
    <p:extLst>
      <p:ext uri="{BB962C8B-B14F-4D97-AF65-F5344CB8AC3E}">
        <p14:creationId xmlns:p14="http://schemas.microsoft.com/office/powerpoint/2010/main" val="3906099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664A17C-F314-3D40-93A0-D679626D7FCA}" type="datetime1">
              <a:rPr kumimoji="1" lang="ja-JP" altLang="en-US" smtClean="0"/>
              <a:t>2016/12/7</a:t>
            </a:fld>
            <a:endParaRPr kumimoji="1" lang="ja-JP" altLang="en-US" dirty="0"/>
          </a:p>
        </p:txBody>
      </p:sp>
      <p:sp>
        <p:nvSpPr>
          <p:cNvPr id="4" name="フッター プレースホルダー 3"/>
          <p:cNvSpPr>
            <a:spLocks noGrp="1"/>
          </p:cNvSpPr>
          <p:nvPr>
            <p:ph type="ftr" sz="quarter" idx="11"/>
          </p:nvPr>
        </p:nvSpPr>
        <p:spPr/>
        <p:txBody>
          <a:bodyPr/>
          <a:lstStyle/>
          <a:p>
            <a:r>
              <a:rPr kumimoji="1" lang="en-US" altLang="ja-JP" dirty="0" smtClean="0"/>
              <a:t>© 2016 PKSHA Technology All rights reserved.</a:t>
            </a:r>
            <a:endParaRPr kumimoji="1" lang="ja-JP" altLang="en-US" dirty="0"/>
          </a:p>
        </p:txBody>
      </p:sp>
      <p:sp>
        <p:nvSpPr>
          <p:cNvPr id="5" name="スライド番号プレースホルダー 4"/>
          <p:cNvSpPr>
            <a:spLocks noGrp="1"/>
          </p:cNvSpPr>
          <p:nvPr>
            <p:ph type="sldNum" sz="quarter" idx="12"/>
          </p:nvPr>
        </p:nvSpPr>
        <p:spPr/>
        <p:txBody>
          <a:bodyPr/>
          <a:lstStyle/>
          <a:p>
            <a:fld id="{EBB39137-EBDC-2D4F-98A6-83D1C4F5C52B}" type="slidenum">
              <a:rPr kumimoji="1" lang="ja-JP" altLang="en-US" smtClean="0"/>
              <a:t>‹#›</a:t>
            </a:fld>
            <a:endParaRPr kumimoji="1" lang="ja-JP" altLang="en-US" dirty="0"/>
          </a:p>
        </p:txBody>
      </p:sp>
    </p:spTree>
    <p:extLst>
      <p:ext uri="{BB962C8B-B14F-4D97-AF65-F5344CB8AC3E}">
        <p14:creationId xmlns:p14="http://schemas.microsoft.com/office/powerpoint/2010/main" val="2125716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1271593-34F6-724E-9C1F-F5BAD46AD726}" type="datetime1">
              <a:rPr kumimoji="1" lang="ja-JP" altLang="en-US" smtClean="0"/>
              <a:t>2016/12/7</a:t>
            </a:fld>
            <a:endParaRPr kumimoji="1" lang="ja-JP" altLang="en-US" dirty="0"/>
          </a:p>
        </p:txBody>
      </p:sp>
      <p:sp>
        <p:nvSpPr>
          <p:cNvPr id="3" name="フッター プレースホルダー 2"/>
          <p:cNvSpPr>
            <a:spLocks noGrp="1"/>
          </p:cNvSpPr>
          <p:nvPr>
            <p:ph type="ftr" sz="quarter" idx="11"/>
          </p:nvPr>
        </p:nvSpPr>
        <p:spPr/>
        <p:txBody>
          <a:bodyPr/>
          <a:lstStyle/>
          <a:p>
            <a:r>
              <a:rPr kumimoji="1" lang="en-US" altLang="ja-JP" dirty="0" smtClean="0"/>
              <a:t>© 2016 PKSHA Technology All rights reserved.</a:t>
            </a:r>
            <a:endParaRPr kumimoji="1" lang="ja-JP" altLang="en-US" dirty="0"/>
          </a:p>
        </p:txBody>
      </p:sp>
      <p:sp>
        <p:nvSpPr>
          <p:cNvPr id="4" name="スライド番号プレースホルダー 3"/>
          <p:cNvSpPr>
            <a:spLocks noGrp="1"/>
          </p:cNvSpPr>
          <p:nvPr>
            <p:ph type="sldNum" sz="quarter" idx="12"/>
          </p:nvPr>
        </p:nvSpPr>
        <p:spPr/>
        <p:txBody>
          <a:bodyPr/>
          <a:lstStyle/>
          <a:p>
            <a:fld id="{EBB39137-EBDC-2D4F-98A6-83D1C4F5C52B}" type="slidenum">
              <a:rPr kumimoji="1" lang="ja-JP" altLang="en-US" smtClean="0"/>
              <a:t>‹#›</a:t>
            </a:fld>
            <a:endParaRPr kumimoji="1" lang="ja-JP" altLang="en-US" dirty="0"/>
          </a:p>
        </p:txBody>
      </p:sp>
    </p:spTree>
    <p:extLst>
      <p:ext uri="{BB962C8B-B14F-4D97-AF65-F5344CB8AC3E}">
        <p14:creationId xmlns:p14="http://schemas.microsoft.com/office/powerpoint/2010/main" val="3849251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218DE23-0731-4A40-9AB8-F9D59E48706E}" type="datetime1">
              <a:rPr kumimoji="1" lang="ja-JP" altLang="en-US" smtClean="0"/>
              <a:t>2016/12/7</a:t>
            </a:fld>
            <a:endParaRPr kumimoji="1" lang="ja-JP" altLang="en-US" dirty="0"/>
          </a:p>
        </p:txBody>
      </p:sp>
      <p:sp>
        <p:nvSpPr>
          <p:cNvPr id="6" name="フッター プレースホルダー 5"/>
          <p:cNvSpPr>
            <a:spLocks noGrp="1"/>
          </p:cNvSpPr>
          <p:nvPr>
            <p:ph type="ftr" sz="quarter" idx="11"/>
          </p:nvPr>
        </p:nvSpPr>
        <p:spPr/>
        <p:txBody>
          <a:bodyPr/>
          <a:lstStyle/>
          <a:p>
            <a:r>
              <a:rPr kumimoji="1" lang="en-US" altLang="ja-JP" dirty="0" smtClean="0"/>
              <a:t>© 2016 PKSHA Technology All rights reserved.</a:t>
            </a:r>
            <a:endParaRPr kumimoji="1" lang="ja-JP" altLang="en-US" dirty="0"/>
          </a:p>
        </p:txBody>
      </p:sp>
      <p:sp>
        <p:nvSpPr>
          <p:cNvPr id="7" name="スライド番号プレースホルダー 6"/>
          <p:cNvSpPr>
            <a:spLocks noGrp="1"/>
          </p:cNvSpPr>
          <p:nvPr>
            <p:ph type="sldNum" sz="quarter" idx="12"/>
          </p:nvPr>
        </p:nvSpPr>
        <p:spPr/>
        <p:txBody>
          <a:bodyPr/>
          <a:lstStyle/>
          <a:p>
            <a:fld id="{EBB39137-EBDC-2D4F-98A6-83D1C4F5C52B}" type="slidenum">
              <a:rPr kumimoji="1" lang="ja-JP" altLang="en-US" smtClean="0"/>
              <a:t>‹#›</a:t>
            </a:fld>
            <a:endParaRPr kumimoji="1" lang="ja-JP" altLang="en-US" dirty="0"/>
          </a:p>
        </p:txBody>
      </p:sp>
    </p:spTree>
    <p:extLst>
      <p:ext uri="{BB962C8B-B14F-4D97-AF65-F5344CB8AC3E}">
        <p14:creationId xmlns:p14="http://schemas.microsoft.com/office/powerpoint/2010/main" val="2299649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800" b="0" i="0">
                <a:solidFill>
                  <a:schemeClr val="tx1">
                    <a:tint val="75000"/>
                  </a:schemeClr>
                </a:solidFill>
                <a:latin typeface="ヒラギノ角ゴ ProN W3"/>
                <a:ea typeface="ヒラギノ角ゴ ProN W3"/>
                <a:cs typeface="ヒラギノ角ゴ ProN W3"/>
              </a:defRPr>
            </a:lvl1pPr>
          </a:lstStyle>
          <a:p>
            <a:fld id="{8DC1A32D-9695-0448-98B6-02DFA635E062}" type="datetime1">
              <a:rPr lang="ja-JP" altLang="en-US" smtClean="0"/>
              <a:t>2016/12/7</a:t>
            </a:fld>
            <a:endParaRPr lang="ja-JP" altLang="en-US" dirty="0"/>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800" b="0" i="0">
                <a:solidFill>
                  <a:schemeClr val="tx1">
                    <a:tint val="75000"/>
                  </a:schemeClr>
                </a:solidFill>
                <a:latin typeface="ヒラギノ角ゴ ProN W3"/>
                <a:ea typeface="ヒラギノ角ゴ ProN W3"/>
                <a:cs typeface="ヒラギノ角ゴ ProN W3"/>
              </a:defRPr>
            </a:lvl1pPr>
          </a:lstStyle>
          <a:p>
            <a:r>
              <a:rPr lang="en-US" altLang="ja-JP" dirty="0" smtClean="0"/>
              <a:t>© 2016 PKSHA Technology All rights reserved.</a:t>
            </a:r>
            <a:endParaRPr lang="ja-JP" altLang="en-US" dirty="0"/>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800" b="0" i="0">
                <a:solidFill>
                  <a:schemeClr val="tx1">
                    <a:tint val="75000"/>
                  </a:schemeClr>
                </a:solidFill>
                <a:latin typeface="ヒラギノ角ゴ ProN W3"/>
                <a:ea typeface="ヒラギノ角ゴ ProN W3"/>
                <a:cs typeface="ヒラギノ角ゴ ProN W3"/>
              </a:defRPr>
            </a:lvl1pPr>
          </a:lstStyle>
          <a:p>
            <a:fld id="{EBB39137-EBDC-2D4F-98A6-83D1C4F5C52B}" type="slidenum">
              <a:rPr lang="ja-JP" altLang="en-US" smtClean="0"/>
              <a:pPr/>
              <a:t>‹#›</a:t>
            </a:fld>
            <a:endParaRPr lang="ja-JP" altLang="en-US" dirty="0"/>
          </a:p>
        </p:txBody>
      </p:sp>
    </p:spTree>
    <p:extLst>
      <p:ext uri="{BB962C8B-B14F-4D97-AF65-F5344CB8AC3E}">
        <p14:creationId xmlns:p14="http://schemas.microsoft.com/office/powerpoint/2010/main" val="1935579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dt="0"/>
  <p:txStyles>
    <p:titleStyle>
      <a:lvl1pPr algn="ctr" defTabSz="457200" rtl="0" eaLnBrk="1" latinLnBrk="0" hangingPunct="1">
        <a:spcBef>
          <a:spcPct val="0"/>
        </a:spcBef>
        <a:buNone/>
        <a:defRPr kumimoji="1" sz="4400" kern="1200">
          <a:solidFill>
            <a:schemeClr val="tx1"/>
          </a:solidFill>
          <a:latin typeface="ヒラギノ角ゴ ProN W3"/>
          <a:ea typeface="ヒラギノ角ゴ ProN W3"/>
          <a:cs typeface="ヒラギノ角ゴ ProN W3"/>
        </a:defRPr>
      </a:lvl1pPr>
    </p:titleStyle>
    <p:bodyStyle>
      <a:lvl1pPr marL="342900" indent="-342900" algn="l" defTabSz="457200" rtl="0" eaLnBrk="1" latinLnBrk="0" hangingPunct="1">
        <a:spcBef>
          <a:spcPct val="20000"/>
        </a:spcBef>
        <a:buClr>
          <a:schemeClr val="bg1">
            <a:lumMod val="50000"/>
          </a:schemeClr>
        </a:buClr>
        <a:buFont typeface="Arial"/>
        <a:buChar char="•"/>
        <a:defRPr kumimoji="1" sz="3200" kern="1200">
          <a:solidFill>
            <a:schemeClr val="tx1"/>
          </a:solidFill>
          <a:latin typeface="ヒラギノ角ゴ ProN W3"/>
          <a:ea typeface="ヒラギノ角ゴ ProN W3"/>
          <a:cs typeface="ヒラギノ角ゴ ProN W3"/>
        </a:defRPr>
      </a:lvl1pPr>
      <a:lvl2pPr marL="742950" indent="-285750" algn="l" defTabSz="457200" rtl="0" eaLnBrk="1" latinLnBrk="0" hangingPunct="1">
        <a:spcBef>
          <a:spcPct val="20000"/>
        </a:spcBef>
        <a:buClr>
          <a:schemeClr val="bg1">
            <a:lumMod val="50000"/>
          </a:schemeClr>
        </a:buClr>
        <a:buFont typeface="Arial"/>
        <a:buChar char="–"/>
        <a:defRPr kumimoji="1" sz="2800" kern="1200">
          <a:solidFill>
            <a:schemeClr val="tx1"/>
          </a:solidFill>
          <a:latin typeface="ヒラギノ角ゴ ProN W3"/>
          <a:ea typeface="ヒラギノ角ゴ ProN W3"/>
          <a:cs typeface="ヒラギノ角ゴ ProN W3"/>
        </a:defRPr>
      </a:lvl2pPr>
      <a:lvl3pPr marL="1143000" indent="-228600" algn="l" defTabSz="457200" rtl="0" eaLnBrk="1" latinLnBrk="0" hangingPunct="1">
        <a:spcBef>
          <a:spcPct val="20000"/>
        </a:spcBef>
        <a:buClr>
          <a:schemeClr val="bg1">
            <a:lumMod val="50000"/>
          </a:schemeClr>
        </a:buClr>
        <a:buFont typeface="Arial"/>
        <a:buChar char="•"/>
        <a:defRPr kumimoji="1" sz="2400" kern="1200">
          <a:solidFill>
            <a:schemeClr val="tx1"/>
          </a:solidFill>
          <a:latin typeface="ヒラギノ角ゴ ProN W3"/>
          <a:ea typeface="ヒラギノ角ゴ ProN W3"/>
          <a:cs typeface="ヒラギノ角ゴ ProN W3"/>
        </a:defRPr>
      </a:lvl3pPr>
      <a:lvl4pPr marL="1600200" indent="-228600" algn="l" defTabSz="457200" rtl="0" eaLnBrk="1" latinLnBrk="0" hangingPunct="1">
        <a:spcBef>
          <a:spcPct val="20000"/>
        </a:spcBef>
        <a:buClr>
          <a:schemeClr val="bg1">
            <a:lumMod val="50000"/>
          </a:schemeClr>
        </a:buClr>
        <a:buFont typeface="Arial"/>
        <a:buChar char="–"/>
        <a:defRPr kumimoji="1" sz="2000" kern="1200">
          <a:solidFill>
            <a:schemeClr val="tx1"/>
          </a:solidFill>
          <a:latin typeface="ヒラギノ角ゴ ProN W3"/>
          <a:ea typeface="ヒラギノ角ゴ ProN W3"/>
          <a:cs typeface="ヒラギノ角ゴ ProN W3"/>
        </a:defRPr>
      </a:lvl4pPr>
      <a:lvl5pPr marL="2057400" indent="-228600" algn="l" defTabSz="457200" rtl="0" eaLnBrk="1" latinLnBrk="0" hangingPunct="1">
        <a:spcBef>
          <a:spcPct val="20000"/>
        </a:spcBef>
        <a:buClr>
          <a:schemeClr val="bg1">
            <a:lumMod val="50000"/>
          </a:schemeClr>
        </a:buClr>
        <a:buFont typeface="Arial"/>
        <a:buChar char="»"/>
        <a:defRPr kumimoji="1" sz="2000" kern="1200">
          <a:solidFill>
            <a:schemeClr val="tx1"/>
          </a:solidFill>
          <a:latin typeface="ヒラギノ角ゴ ProN W3"/>
          <a:ea typeface="ヒラギノ角ゴ ProN W3"/>
          <a:cs typeface="ヒラギノ角ゴ ProN W3"/>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 name="図 9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0084" y="4838893"/>
            <a:ext cx="2591135" cy="1625810"/>
          </a:xfrm>
          <a:prstGeom prst="rect">
            <a:avLst/>
          </a:prstGeom>
        </p:spPr>
      </p:pic>
      <p:cxnSp>
        <p:nvCxnSpPr>
          <p:cNvPr id="96" name="直線矢印コネクタ 95"/>
          <p:cNvCxnSpPr/>
          <p:nvPr/>
        </p:nvCxnSpPr>
        <p:spPr>
          <a:xfrm flipV="1">
            <a:off x="6381056" y="3949008"/>
            <a:ext cx="2191511" cy="21722"/>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 name="タイトル 1"/>
          <p:cNvSpPr>
            <a:spLocks noGrp="1"/>
          </p:cNvSpPr>
          <p:nvPr>
            <p:ph type="title"/>
          </p:nvPr>
        </p:nvSpPr>
        <p:spPr>
          <a:xfrm>
            <a:off x="215330" y="531788"/>
            <a:ext cx="8650510" cy="360040"/>
          </a:xfrm>
        </p:spPr>
        <p:txBody>
          <a:bodyPr/>
          <a:lstStyle/>
          <a:p>
            <a:r>
              <a:rPr kumimoji="1" lang="ja-JP" altLang="en-US" sz="1600" dirty="0" smtClean="0">
                <a:latin typeface="メイリオ" panose="020B0604030504040204" pitchFamily="50" charset="-128"/>
                <a:ea typeface="メイリオ" panose="020B0604030504040204" pitchFamily="50" charset="-128"/>
              </a:rPr>
              <a:t>ロジスティック回帰の概要</a:t>
            </a:r>
            <a:r>
              <a:rPr kumimoji="1" lang="en-US" altLang="ja-JP" dirty="0" smtClean="0">
                <a:latin typeface="メイリオ" panose="020B0604030504040204" pitchFamily="50" charset="-128"/>
                <a:ea typeface="メイリオ" panose="020B0604030504040204" pitchFamily="50" charset="-128"/>
              </a:rPr>
              <a:t/>
            </a:r>
            <a:br>
              <a:rPr kumimoji="1" lang="en-US" altLang="ja-JP" dirty="0" smtClean="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サンプル</a:t>
            </a:r>
            <a:r>
              <a:rPr lang="ja-JP" altLang="en-US" dirty="0" smtClean="0">
                <a:latin typeface="メイリオ" panose="020B0604030504040204" pitchFamily="50" charset="-128"/>
                <a:ea typeface="メイリオ" panose="020B0604030504040204" pitchFamily="50" charset="-128"/>
              </a:rPr>
              <a:t>が特定クラスに属している確率を推測する分類アルゴリズム</a:t>
            </a:r>
            <a:endParaRPr kumimoji="1" lang="ja-JP" altLang="en-US" dirty="0">
              <a:latin typeface="メイリオ" panose="020B0604030504040204" pitchFamily="50" charset="-128"/>
              <a:ea typeface="メイリオ" panose="020B0604030504040204" pitchFamily="50" charset="-128"/>
            </a:endParaRPr>
          </a:p>
        </p:txBody>
      </p:sp>
      <p:sp>
        <p:nvSpPr>
          <p:cNvPr id="5" name="スライド番号プレースホルダー 4"/>
          <p:cNvSpPr>
            <a:spLocks noGrp="1"/>
          </p:cNvSpPr>
          <p:nvPr>
            <p:ph type="sldNum" sz="quarter" idx="12"/>
          </p:nvPr>
        </p:nvSpPr>
        <p:spPr>
          <a:xfrm>
            <a:off x="6732240" y="6510016"/>
            <a:ext cx="2133600" cy="250115"/>
          </a:xfrm>
        </p:spPr>
        <p:txBody>
          <a:bodyPr/>
          <a:lstStyle/>
          <a:p>
            <a:fld id="{EBB39137-EBDC-2D4F-98A6-83D1C4F5C52B}" type="slidenum">
              <a:rPr kumimoji="1" lang="ja-JP" altLang="en-US" smtClean="0"/>
              <a:t>1</a:t>
            </a:fld>
            <a:endParaRPr kumimoji="1" lang="ja-JP" altLang="en-US" dirty="0"/>
          </a:p>
        </p:txBody>
      </p:sp>
      <p:cxnSp>
        <p:nvCxnSpPr>
          <p:cNvPr id="13" name="直線コネクタ 12"/>
          <p:cNvCxnSpPr/>
          <p:nvPr/>
        </p:nvCxnSpPr>
        <p:spPr>
          <a:xfrm>
            <a:off x="1674055" y="1308290"/>
            <a:ext cx="3854548"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9" name="直線コネクタ 58"/>
          <p:cNvCxnSpPr/>
          <p:nvPr/>
        </p:nvCxnSpPr>
        <p:spPr>
          <a:xfrm>
            <a:off x="5671849" y="1308290"/>
            <a:ext cx="3205714"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テキスト ボックス 59"/>
          <p:cNvSpPr txBox="1"/>
          <p:nvPr/>
        </p:nvSpPr>
        <p:spPr>
          <a:xfrm>
            <a:off x="6951540" y="1009477"/>
            <a:ext cx="543739" cy="307777"/>
          </a:xfrm>
          <a:prstGeom prst="rect">
            <a:avLst/>
          </a:prstGeom>
          <a:noFill/>
        </p:spPr>
        <p:txBody>
          <a:bodyPr wrap="none" rtlCol="0">
            <a:spAutoFit/>
          </a:bodyPr>
          <a:lstStyle/>
          <a:p>
            <a:r>
              <a:rPr lang="ja-JP" altLang="en-US" sz="1400" dirty="0">
                <a:latin typeface="メイリオ" panose="020B0604030504040204" pitchFamily="50" charset="-128"/>
                <a:ea typeface="メイリオ" panose="020B0604030504040204" pitchFamily="50" charset="-128"/>
                <a:cs typeface="ヒラギノ角ゴ Pro W3"/>
              </a:rPr>
              <a:t>参考</a:t>
            </a:r>
          </a:p>
        </p:txBody>
      </p:sp>
      <p:sp>
        <p:nvSpPr>
          <p:cNvPr id="41" name="正方形/長方形 40"/>
          <p:cNvSpPr/>
          <p:nvPr/>
        </p:nvSpPr>
        <p:spPr bwMode="auto">
          <a:xfrm>
            <a:off x="126609" y="1542705"/>
            <a:ext cx="1547446" cy="1491175"/>
          </a:xfrm>
          <a:prstGeom prst="rect">
            <a:avLst/>
          </a:prstGeom>
          <a:solidFill>
            <a:schemeClr val="accent2">
              <a:lumMod val="60000"/>
              <a:lumOff val="4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61" name="正方形/長方形 60"/>
          <p:cNvSpPr/>
          <p:nvPr/>
        </p:nvSpPr>
        <p:spPr bwMode="auto">
          <a:xfrm>
            <a:off x="126609" y="4875415"/>
            <a:ext cx="1547446" cy="1491175"/>
          </a:xfrm>
          <a:prstGeom prst="rect">
            <a:avLst/>
          </a:prstGeom>
          <a:solidFill>
            <a:schemeClr val="accent2">
              <a:lumMod val="60000"/>
              <a:lumOff val="4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62" name="正方形/長方形 61"/>
          <p:cNvSpPr/>
          <p:nvPr/>
        </p:nvSpPr>
        <p:spPr bwMode="auto">
          <a:xfrm>
            <a:off x="126609" y="3192393"/>
            <a:ext cx="1547446" cy="1491175"/>
          </a:xfrm>
          <a:prstGeom prst="rect">
            <a:avLst/>
          </a:prstGeom>
          <a:solidFill>
            <a:schemeClr val="accent2">
              <a:lumMod val="60000"/>
              <a:lumOff val="4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cxnSp>
        <p:nvCxnSpPr>
          <p:cNvPr id="64" name="直線コネクタ 63"/>
          <p:cNvCxnSpPr/>
          <p:nvPr/>
        </p:nvCxnSpPr>
        <p:spPr>
          <a:xfrm>
            <a:off x="140677" y="3103249"/>
            <a:ext cx="8753299" cy="0"/>
          </a:xfrm>
          <a:prstGeom prst="line">
            <a:avLst/>
          </a:prstGeom>
          <a:ln w="25400">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65" name="直線コネクタ 64"/>
          <p:cNvCxnSpPr/>
          <p:nvPr/>
        </p:nvCxnSpPr>
        <p:spPr>
          <a:xfrm>
            <a:off x="126609" y="4784148"/>
            <a:ext cx="8765021" cy="0"/>
          </a:xfrm>
          <a:prstGeom prst="line">
            <a:avLst/>
          </a:prstGeom>
          <a:ln w="25400">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68" name="テキスト ボックス 67"/>
          <p:cNvSpPr txBox="1"/>
          <p:nvPr/>
        </p:nvSpPr>
        <p:spPr>
          <a:xfrm>
            <a:off x="500222" y="2143575"/>
            <a:ext cx="800219" cy="461665"/>
          </a:xfrm>
          <a:prstGeom prst="rect">
            <a:avLst/>
          </a:prstGeom>
          <a:noFill/>
        </p:spPr>
        <p:txBody>
          <a:bodyPr wrap="none" rtlCol="0">
            <a:spAutoFit/>
          </a:bodyPr>
          <a:lstStyle/>
          <a:p>
            <a:r>
              <a:rPr kumimoji="1" lang="ja-JP" altLang="en-US" sz="2400" b="1" dirty="0" smtClean="0">
                <a:latin typeface="メイリオ" panose="020B0604030504040204" pitchFamily="50" charset="-128"/>
                <a:ea typeface="メイリオ" panose="020B0604030504040204" pitchFamily="50" charset="-128"/>
                <a:cs typeface="ヒラギノ角ゴ Pro W3"/>
              </a:rPr>
              <a:t>概要</a:t>
            </a:r>
            <a:endParaRPr kumimoji="1" lang="ja-JP" altLang="en-US" sz="2400" b="1" dirty="0" smtClean="0">
              <a:latin typeface="メイリオ" panose="020B0604030504040204" pitchFamily="50" charset="-128"/>
              <a:ea typeface="メイリオ" panose="020B0604030504040204" pitchFamily="50" charset="-128"/>
              <a:cs typeface="ヒラギノ角ゴ Pro W3"/>
            </a:endParaRPr>
          </a:p>
        </p:txBody>
      </p:sp>
      <p:sp>
        <p:nvSpPr>
          <p:cNvPr id="69" name="テキスト ボックス 68"/>
          <p:cNvSpPr txBox="1"/>
          <p:nvPr/>
        </p:nvSpPr>
        <p:spPr>
          <a:xfrm>
            <a:off x="346333" y="3569201"/>
            <a:ext cx="1107996" cy="830997"/>
          </a:xfrm>
          <a:prstGeom prst="rect">
            <a:avLst/>
          </a:prstGeom>
          <a:noFill/>
        </p:spPr>
        <p:txBody>
          <a:bodyPr wrap="none" rtlCol="0">
            <a:spAutoFit/>
          </a:bodyPr>
          <a:lstStyle/>
          <a:p>
            <a:pPr algn="ctr"/>
            <a:r>
              <a:rPr lang="ja-JP" altLang="en-US" sz="2400" b="1" dirty="0" smtClean="0">
                <a:latin typeface="メイリオ" panose="020B0604030504040204" pitchFamily="50" charset="-128"/>
                <a:ea typeface="メイリオ" panose="020B0604030504040204" pitchFamily="50" charset="-128"/>
                <a:cs typeface="ヒラギノ角ゴ Pro W3"/>
              </a:rPr>
              <a:t>モデル</a:t>
            </a:r>
            <a:endParaRPr lang="en-US" altLang="ja-JP" sz="2400" b="1" dirty="0" smtClean="0">
              <a:latin typeface="メイリオ" panose="020B0604030504040204" pitchFamily="50" charset="-128"/>
              <a:ea typeface="メイリオ" panose="020B0604030504040204" pitchFamily="50" charset="-128"/>
              <a:cs typeface="ヒラギノ角ゴ Pro W3"/>
            </a:endParaRPr>
          </a:p>
          <a:p>
            <a:pPr algn="ctr"/>
            <a:r>
              <a:rPr lang="ja-JP" altLang="en-US" sz="2400" b="1" dirty="0" smtClean="0">
                <a:latin typeface="メイリオ" panose="020B0604030504040204" pitchFamily="50" charset="-128"/>
                <a:ea typeface="メイリオ" panose="020B0604030504040204" pitchFamily="50" charset="-128"/>
                <a:cs typeface="ヒラギノ角ゴ Pro W3"/>
              </a:rPr>
              <a:t>関数</a:t>
            </a:r>
            <a:endParaRPr kumimoji="1" lang="ja-JP" altLang="en-US" sz="2400" b="1" dirty="0" smtClean="0">
              <a:latin typeface="メイリオ" panose="020B0604030504040204" pitchFamily="50" charset="-128"/>
              <a:ea typeface="メイリオ" panose="020B0604030504040204" pitchFamily="50" charset="-128"/>
              <a:cs typeface="ヒラギノ角ゴ Pro W3"/>
            </a:endParaRPr>
          </a:p>
        </p:txBody>
      </p:sp>
      <p:sp>
        <p:nvSpPr>
          <p:cNvPr id="70" name="テキスト ボックス 69"/>
          <p:cNvSpPr txBox="1"/>
          <p:nvPr/>
        </p:nvSpPr>
        <p:spPr>
          <a:xfrm>
            <a:off x="115502" y="5409391"/>
            <a:ext cx="1569660" cy="369332"/>
          </a:xfrm>
          <a:prstGeom prst="rect">
            <a:avLst/>
          </a:prstGeom>
          <a:noFill/>
        </p:spPr>
        <p:txBody>
          <a:bodyPr wrap="none" rtlCol="0">
            <a:spAutoFit/>
          </a:bodyPr>
          <a:lstStyle/>
          <a:p>
            <a:pPr algn="ctr"/>
            <a:r>
              <a:rPr kumimoji="1" lang="ja-JP" altLang="en-US" b="1" dirty="0" smtClean="0">
                <a:latin typeface="メイリオ" panose="020B0604030504040204" pitchFamily="50" charset="-128"/>
                <a:ea typeface="メイリオ" panose="020B0604030504040204" pitchFamily="50" charset="-128"/>
                <a:cs typeface="ヒラギノ角ゴ Pro W3"/>
              </a:rPr>
              <a:t>チューニング</a:t>
            </a:r>
            <a:endParaRPr kumimoji="1" lang="ja-JP" altLang="en-US" b="1" dirty="0" smtClean="0">
              <a:latin typeface="メイリオ" panose="020B0604030504040204" pitchFamily="50" charset="-128"/>
              <a:ea typeface="メイリオ" panose="020B0604030504040204" pitchFamily="50" charset="-128"/>
              <a:cs typeface="ヒラギノ角ゴ Pro W3"/>
            </a:endParaRPr>
          </a:p>
        </p:txBody>
      </p:sp>
      <p:sp>
        <p:nvSpPr>
          <p:cNvPr id="71" name="テキスト ボックス 70"/>
          <p:cNvSpPr txBox="1"/>
          <p:nvPr/>
        </p:nvSpPr>
        <p:spPr>
          <a:xfrm>
            <a:off x="1793864" y="1662636"/>
            <a:ext cx="3877985" cy="1200329"/>
          </a:xfrm>
          <a:prstGeom prst="rect">
            <a:avLst/>
          </a:prstGeom>
          <a:noFill/>
        </p:spPr>
        <p:txBody>
          <a:bodyPr wrap="none" rtlCol="0">
            <a:spAutoFit/>
          </a:bodyPr>
          <a:lstStyle/>
          <a:p>
            <a:pPr>
              <a:lnSpc>
                <a:spcPct val="150000"/>
              </a:lnSpc>
            </a:pPr>
            <a:r>
              <a:rPr kumimoji="1" lang="ja-JP" altLang="en-US" sz="1600" dirty="0" smtClean="0">
                <a:latin typeface="メイリオ" panose="020B0604030504040204" pitchFamily="50" charset="-128"/>
                <a:ea typeface="メイリオ" panose="020B0604030504040204" pitchFamily="50" charset="-128"/>
                <a:cs typeface="ヒラギノ角ゴ Pro W3"/>
              </a:rPr>
              <a:t>あるサンプルが</a:t>
            </a:r>
            <a:r>
              <a:rPr kumimoji="1" lang="ja-JP" altLang="en-US" sz="1600" b="1" dirty="0" smtClean="0">
                <a:solidFill>
                  <a:srgbClr val="C00000"/>
                </a:solidFill>
                <a:latin typeface="メイリオ" panose="020B0604030504040204" pitchFamily="50" charset="-128"/>
                <a:ea typeface="メイリオ" panose="020B0604030504040204" pitchFamily="50" charset="-128"/>
                <a:cs typeface="ヒラギノ角ゴ Pro W3"/>
              </a:rPr>
              <a:t>特定クラスに分類される</a:t>
            </a:r>
            <a:endParaRPr kumimoji="1" lang="en-US" altLang="ja-JP" sz="1600" b="1" dirty="0" smtClean="0">
              <a:solidFill>
                <a:srgbClr val="C00000"/>
              </a:solidFill>
              <a:latin typeface="メイリオ" panose="020B0604030504040204" pitchFamily="50" charset="-128"/>
              <a:ea typeface="メイリオ" panose="020B0604030504040204" pitchFamily="50" charset="-128"/>
              <a:cs typeface="ヒラギノ角ゴ Pro W3"/>
            </a:endParaRPr>
          </a:p>
          <a:p>
            <a:pPr>
              <a:lnSpc>
                <a:spcPct val="150000"/>
              </a:lnSpc>
            </a:pPr>
            <a:r>
              <a:rPr lang="ja-JP" altLang="en-US" sz="1600" b="1" dirty="0" smtClean="0">
                <a:solidFill>
                  <a:srgbClr val="C00000"/>
                </a:solidFill>
                <a:latin typeface="メイリオ" panose="020B0604030504040204" pitchFamily="50" charset="-128"/>
                <a:ea typeface="メイリオ" panose="020B0604030504040204" pitchFamily="50" charset="-128"/>
                <a:cs typeface="ヒラギノ角ゴ Pro W3"/>
              </a:rPr>
              <a:t>確率</a:t>
            </a:r>
            <a:r>
              <a:rPr lang="en-US" altLang="ja-JP" sz="1600" b="1" dirty="0" smtClean="0">
                <a:solidFill>
                  <a:srgbClr val="C00000"/>
                </a:solidFill>
                <a:latin typeface="メイリオ" panose="020B0604030504040204" pitchFamily="50" charset="-128"/>
                <a:ea typeface="メイリオ" panose="020B0604030504040204" pitchFamily="50" charset="-128"/>
                <a:cs typeface="ヒラギノ角ゴ Pro W3"/>
              </a:rPr>
              <a:t>p</a:t>
            </a:r>
            <a:r>
              <a:rPr lang="ja-JP" altLang="en-US" sz="1600" dirty="0" smtClean="0">
                <a:latin typeface="メイリオ" panose="020B0604030504040204" pitchFamily="50" charset="-128"/>
                <a:ea typeface="メイリオ" panose="020B0604030504040204" pitchFamily="50" charset="-128"/>
                <a:cs typeface="ヒラギノ角ゴ Pro W3"/>
              </a:rPr>
              <a:t>を入力から導くモデルを立て、</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a:lnSpc>
                <a:spcPct val="150000"/>
              </a:lnSpc>
            </a:pPr>
            <a:r>
              <a:rPr lang="ja-JP" altLang="en-US" sz="1600" b="1" dirty="0" smtClean="0">
                <a:latin typeface="メイリオ" panose="020B0604030504040204" pitchFamily="50" charset="-128"/>
                <a:ea typeface="メイリオ" panose="020B0604030504040204" pitchFamily="50" charset="-128"/>
                <a:cs typeface="ヒラギノ角ゴ Pro W3"/>
              </a:rPr>
              <a:t>最尤推定</a:t>
            </a:r>
            <a:r>
              <a:rPr lang="ja-JP" altLang="en-US" sz="1600" dirty="0" smtClean="0">
                <a:latin typeface="メイリオ" panose="020B0604030504040204" pitchFamily="50" charset="-128"/>
                <a:ea typeface="メイリオ" panose="020B0604030504040204" pitchFamily="50" charset="-128"/>
                <a:cs typeface="ヒラギノ角ゴ Pro W3"/>
              </a:rPr>
              <a:t>でパラメーターを</a:t>
            </a:r>
            <a:r>
              <a:rPr lang="ja-JP" altLang="en-US" sz="1600" dirty="0">
                <a:latin typeface="メイリオ" panose="020B0604030504040204" pitchFamily="50" charset="-128"/>
                <a:ea typeface="メイリオ" panose="020B0604030504040204" pitchFamily="50" charset="-128"/>
                <a:cs typeface="ヒラギノ角ゴ Pro W3"/>
              </a:rPr>
              <a:t>決定</a:t>
            </a:r>
            <a:r>
              <a:rPr lang="ja-JP" altLang="en-US" sz="1600" dirty="0" smtClean="0">
                <a:latin typeface="メイリオ" panose="020B0604030504040204" pitchFamily="50" charset="-128"/>
                <a:ea typeface="メイリオ" panose="020B0604030504040204" pitchFamily="50" charset="-128"/>
                <a:cs typeface="ヒラギノ角ゴ Pro W3"/>
              </a:rPr>
              <a:t>する。</a:t>
            </a:r>
            <a:endParaRPr lang="en-US" altLang="ja-JP" sz="1600" dirty="0" smtClean="0">
              <a:latin typeface="メイリオ" panose="020B0604030504040204" pitchFamily="50" charset="-128"/>
              <a:ea typeface="メイリオ" panose="020B0604030504040204" pitchFamily="50" charset="-128"/>
              <a:cs typeface="ヒラギノ角ゴ Pro W3"/>
            </a:endParaRPr>
          </a:p>
        </p:txBody>
      </p:sp>
      <mc:AlternateContent xmlns:mc="http://schemas.openxmlformats.org/markup-compatibility/2006">
        <mc:Choice xmlns:a14="http://schemas.microsoft.com/office/drawing/2010/main" Requires="a14">
          <p:sp>
            <p:nvSpPr>
              <p:cNvPr id="72" name="テキスト ボックス 71"/>
              <p:cNvSpPr txBox="1"/>
              <p:nvPr/>
            </p:nvSpPr>
            <p:spPr>
              <a:xfrm>
                <a:off x="5859288" y="1478516"/>
                <a:ext cx="325987"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smtClean="0">
                  <a:latin typeface="ヒラギノ角ゴ Pro W3"/>
                  <a:ea typeface="ヒラギノ角ゴ Pro W3"/>
                  <a:cs typeface="ヒラギノ角ゴ Pro W3"/>
                </a:endParaRPr>
              </a:p>
            </p:txBody>
          </p:sp>
        </mc:Choice>
        <mc:Fallback>
          <p:sp>
            <p:nvSpPr>
              <p:cNvPr id="72" name="テキスト ボックス 71"/>
              <p:cNvSpPr txBox="1">
                <a:spLocks noRot="1" noChangeAspect="1" noMove="1" noResize="1" noEditPoints="1" noAdjustHandles="1" noChangeArrowheads="1" noChangeShapeType="1" noTextEdit="1"/>
              </p:cNvSpPr>
              <p:nvPr/>
            </p:nvSpPr>
            <p:spPr>
              <a:xfrm>
                <a:off x="5859288" y="1478516"/>
                <a:ext cx="325987" cy="307777"/>
              </a:xfrm>
              <a:prstGeom prst="rect">
                <a:avLst/>
              </a:prstGeom>
              <a:blipFill rotWithShape="0">
                <a:blip r:embed="rId4"/>
                <a:stretch>
                  <a:fillRect l="-5556" r="-3704"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3" name="テキスト ボックス 72"/>
              <p:cNvSpPr txBox="1"/>
              <p:nvPr/>
            </p:nvSpPr>
            <p:spPr>
              <a:xfrm>
                <a:off x="5845219" y="1810466"/>
                <a:ext cx="331949"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smtClean="0">
                  <a:latin typeface="ヒラギノ角ゴ Pro W3"/>
                  <a:ea typeface="ヒラギノ角ゴ Pro W3"/>
                  <a:cs typeface="ヒラギノ角ゴ Pro W3"/>
                </a:endParaRPr>
              </a:p>
            </p:txBody>
          </p:sp>
        </mc:Choice>
        <mc:Fallback>
          <p:sp>
            <p:nvSpPr>
              <p:cNvPr id="73" name="テキスト ボックス 72"/>
              <p:cNvSpPr txBox="1">
                <a:spLocks noRot="1" noChangeAspect="1" noMove="1" noResize="1" noEditPoints="1" noAdjustHandles="1" noChangeArrowheads="1" noChangeShapeType="1" noTextEdit="1"/>
              </p:cNvSpPr>
              <p:nvPr/>
            </p:nvSpPr>
            <p:spPr>
              <a:xfrm>
                <a:off x="5845219" y="1810466"/>
                <a:ext cx="331949" cy="307777"/>
              </a:xfrm>
              <a:prstGeom prst="rect">
                <a:avLst/>
              </a:prstGeom>
              <a:blipFill rotWithShape="0">
                <a:blip r:embed="rId5"/>
                <a:stretch>
                  <a:fillRect l="-7407" r="-5556"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4" name="テキスト ボックス 73"/>
              <p:cNvSpPr txBox="1"/>
              <p:nvPr/>
            </p:nvSpPr>
            <p:spPr>
              <a:xfrm>
                <a:off x="5846667" y="2135436"/>
                <a:ext cx="331949"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smtClean="0">
                  <a:latin typeface="ヒラギノ角ゴ Pro W3"/>
                  <a:ea typeface="ヒラギノ角ゴ Pro W3"/>
                  <a:cs typeface="ヒラギノ角ゴ Pro W3"/>
                </a:endParaRPr>
              </a:p>
            </p:txBody>
          </p:sp>
        </mc:Choice>
        <mc:Fallback>
          <p:sp>
            <p:nvSpPr>
              <p:cNvPr id="74" name="テキスト ボックス 73"/>
              <p:cNvSpPr txBox="1">
                <a:spLocks noRot="1" noChangeAspect="1" noMove="1" noResize="1" noEditPoints="1" noAdjustHandles="1" noChangeArrowheads="1" noChangeShapeType="1" noTextEdit="1"/>
              </p:cNvSpPr>
              <p:nvPr/>
            </p:nvSpPr>
            <p:spPr>
              <a:xfrm>
                <a:off x="5846667" y="2135436"/>
                <a:ext cx="331949" cy="307777"/>
              </a:xfrm>
              <a:prstGeom prst="rect">
                <a:avLst/>
              </a:prstGeom>
              <a:blipFill rotWithShape="0">
                <a:blip r:embed="rId6"/>
                <a:stretch>
                  <a:fillRect l="-5455" r="-5455" b="-19608"/>
                </a:stretch>
              </a:blipFill>
            </p:spPr>
            <p:txBody>
              <a:bodyPr/>
              <a:lstStyle/>
              <a:p>
                <a:r>
                  <a:rPr lang="ja-JP" altLang="en-US">
                    <a:noFill/>
                  </a:rPr>
                  <a:t> </a:t>
                </a:r>
              </a:p>
            </p:txBody>
          </p:sp>
        </mc:Fallback>
      </mc:AlternateContent>
      <p:sp>
        <p:nvSpPr>
          <p:cNvPr id="75" name="テキスト ボックス 74"/>
          <p:cNvSpPr txBox="1"/>
          <p:nvPr/>
        </p:nvSpPr>
        <p:spPr>
          <a:xfrm>
            <a:off x="5859288" y="2502680"/>
            <a:ext cx="247184" cy="461665"/>
          </a:xfrm>
          <a:prstGeom prst="rect">
            <a:avLst/>
          </a:prstGeom>
          <a:noFill/>
        </p:spPr>
        <p:txBody>
          <a:bodyPr wrap="none" rtlCol="0">
            <a:spAutoFit/>
          </a:bodyPr>
          <a:lstStyle/>
          <a:p>
            <a:r>
              <a:rPr kumimoji="1" lang="en-US" altLang="ja-JP" sz="1200" b="1" dirty="0" smtClean="0">
                <a:latin typeface="メイリオ" panose="020B0604030504040204" pitchFamily="50" charset="-128"/>
                <a:ea typeface="メイリオ" panose="020B0604030504040204" pitchFamily="50" charset="-128"/>
                <a:cs typeface="ヒラギノ角ゴ Pro W3"/>
              </a:rPr>
              <a:t>:</a:t>
            </a:r>
          </a:p>
          <a:p>
            <a:r>
              <a:rPr lang="en-US" altLang="ja-JP" sz="1200" b="1" dirty="0">
                <a:latin typeface="メイリオ" panose="020B0604030504040204" pitchFamily="50" charset="-128"/>
                <a:ea typeface="メイリオ" panose="020B0604030504040204" pitchFamily="50" charset="-128"/>
                <a:cs typeface="ヒラギノ角ゴ Pro W3"/>
              </a:rPr>
              <a:t>:</a:t>
            </a:r>
            <a:endParaRPr kumimoji="1" lang="ja-JP" altLang="en-US" sz="1200" b="1" dirty="0" smtClean="0">
              <a:latin typeface="メイリオ" panose="020B0604030504040204" pitchFamily="50" charset="-128"/>
              <a:ea typeface="メイリオ" panose="020B0604030504040204" pitchFamily="50" charset="-128"/>
              <a:cs typeface="ヒラギノ角ゴ Pro W3"/>
            </a:endParaRPr>
          </a:p>
        </p:txBody>
      </p:sp>
      <p:sp>
        <p:nvSpPr>
          <p:cNvPr id="76" name="正方形/長方形 75"/>
          <p:cNvSpPr/>
          <p:nvPr/>
        </p:nvSpPr>
        <p:spPr bwMode="auto">
          <a:xfrm>
            <a:off x="6732240" y="1810466"/>
            <a:ext cx="1209822" cy="794774"/>
          </a:xfrm>
          <a:prstGeom prst="rect">
            <a:avLst/>
          </a:prstGeom>
          <a:solidFill>
            <a:schemeClr val="bg1">
              <a:lumMod val="95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78" name="テキスト ボックス 77"/>
          <p:cNvSpPr txBox="1"/>
          <p:nvPr/>
        </p:nvSpPr>
        <p:spPr>
          <a:xfrm>
            <a:off x="6706209" y="2025940"/>
            <a:ext cx="1261884" cy="461665"/>
          </a:xfrm>
          <a:prstGeom prst="rect">
            <a:avLst/>
          </a:prstGeom>
          <a:noFill/>
        </p:spPr>
        <p:txBody>
          <a:bodyPr wrap="none" rtlCol="0">
            <a:spAutoFit/>
          </a:bodyPr>
          <a:lstStyle/>
          <a:p>
            <a:pPr algn="ctr"/>
            <a:r>
              <a:rPr kumimoji="1" lang="ja-JP" altLang="en-US" sz="1200" dirty="0" smtClean="0">
                <a:latin typeface="メイリオ" panose="020B0604030504040204" pitchFamily="50" charset="-128"/>
                <a:ea typeface="メイリオ" panose="020B0604030504040204" pitchFamily="50" charset="-128"/>
                <a:cs typeface="ヒラギノ角ゴ Pro W3"/>
              </a:rPr>
              <a:t>ロジスティック</a:t>
            </a:r>
            <a:endParaRPr kumimoji="1" lang="en-US" altLang="ja-JP" sz="1200" dirty="0" smtClean="0">
              <a:latin typeface="メイリオ" panose="020B0604030504040204" pitchFamily="50" charset="-128"/>
              <a:ea typeface="メイリオ" panose="020B0604030504040204" pitchFamily="50" charset="-128"/>
              <a:cs typeface="ヒラギノ角ゴ Pro W3"/>
            </a:endParaRPr>
          </a:p>
          <a:p>
            <a:pPr algn="ctr"/>
            <a:r>
              <a:rPr kumimoji="1" lang="ja-JP" altLang="en-US" sz="1200" dirty="0" smtClean="0">
                <a:latin typeface="メイリオ" panose="020B0604030504040204" pitchFamily="50" charset="-128"/>
                <a:ea typeface="メイリオ" panose="020B0604030504040204" pitchFamily="50" charset="-128"/>
                <a:cs typeface="ヒラギノ角ゴ Pro W3"/>
              </a:rPr>
              <a:t>回帰モデル</a:t>
            </a:r>
            <a:endParaRPr kumimoji="1" lang="en-US" altLang="ja-JP" sz="1200" dirty="0" smtClean="0">
              <a:latin typeface="メイリオ" panose="020B0604030504040204" pitchFamily="50" charset="-128"/>
              <a:ea typeface="メイリオ" panose="020B0604030504040204" pitchFamily="50" charset="-128"/>
              <a:cs typeface="ヒラギノ角ゴ Pro W3"/>
            </a:endParaRPr>
          </a:p>
        </p:txBody>
      </p:sp>
      <p:sp>
        <p:nvSpPr>
          <p:cNvPr id="79" name="テキスト ボックス 78"/>
          <p:cNvSpPr txBox="1"/>
          <p:nvPr/>
        </p:nvSpPr>
        <p:spPr>
          <a:xfrm>
            <a:off x="8342142" y="1576207"/>
            <a:ext cx="636713" cy="923330"/>
          </a:xfrm>
          <a:prstGeom prst="rect">
            <a:avLst/>
          </a:prstGeom>
          <a:noFill/>
        </p:spPr>
        <p:txBody>
          <a:bodyPr wrap="none" rtlCol="0">
            <a:spAutoFit/>
          </a:bodyPr>
          <a:lstStyle/>
          <a:p>
            <a:pPr>
              <a:lnSpc>
                <a:spcPct val="150000"/>
              </a:lnSpc>
            </a:pPr>
            <a:r>
              <a:rPr kumimoji="1" lang="en-US" altLang="ja-JP" sz="1200" dirty="0" smtClean="0">
                <a:latin typeface="メイリオ" panose="020B0604030504040204" pitchFamily="50" charset="-128"/>
                <a:ea typeface="メイリオ" panose="020B0604030504040204" pitchFamily="50" charset="-128"/>
                <a:cs typeface="ヒラギノ角ゴ Pro W3"/>
              </a:rPr>
              <a:t>0.98..</a:t>
            </a:r>
          </a:p>
          <a:p>
            <a:pPr>
              <a:lnSpc>
                <a:spcPct val="150000"/>
              </a:lnSpc>
            </a:pPr>
            <a:r>
              <a:rPr lang="en-US" altLang="ja-JP" sz="1200" dirty="0" smtClean="0">
                <a:latin typeface="メイリオ" panose="020B0604030504040204" pitchFamily="50" charset="-128"/>
                <a:ea typeface="メイリオ" panose="020B0604030504040204" pitchFamily="50" charset="-128"/>
                <a:cs typeface="ヒラギノ角ゴ Pro W3"/>
              </a:rPr>
              <a:t>0.26..</a:t>
            </a:r>
          </a:p>
          <a:p>
            <a:pPr>
              <a:lnSpc>
                <a:spcPct val="150000"/>
              </a:lnSpc>
            </a:pPr>
            <a:r>
              <a:rPr kumimoji="1" lang="en-US" altLang="ja-JP" sz="1200" dirty="0" smtClean="0">
                <a:latin typeface="メイリオ" panose="020B0604030504040204" pitchFamily="50" charset="-128"/>
                <a:ea typeface="メイリオ" panose="020B0604030504040204" pitchFamily="50" charset="-128"/>
                <a:cs typeface="ヒラギノ角ゴ Pro W3"/>
              </a:rPr>
              <a:t>0.37..</a:t>
            </a:r>
            <a:endParaRPr kumimoji="1" lang="ja-JP" altLang="en-US" sz="1200" dirty="0" smtClean="0">
              <a:latin typeface="メイリオ" panose="020B0604030504040204" pitchFamily="50" charset="-128"/>
              <a:ea typeface="メイリオ" panose="020B0604030504040204" pitchFamily="50" charset="-128"/>
              <a:cs typeface="ヒラギノ角ゴ Pro W3"/>
            </a:endParaRPr>
          </a:p>
        </p:txBody>
      </p:sp>
      <p:sp>
        <p:nvSpPr>
          <p:cNvPr id="80" name="テキスト ボックス 79"/>
          <p:cNvSpPr txBox="1"/>
          <p:nvPr/>
        </p:nvSpPr>
        <p:spPr>
          <a:xfrm>
            <a:off x="8536906" y="2499537"/>
            <a:ext cx="247184" cy="461665"/>
          </a:xfrm>
          <a:prstGeom prst="rect">
            <a:avLst/>
          </a:prstGeom>
          <a:noFill/>
        </p:spPr>
        <p:txBody>
          <a:bodyPr wrap="none" rtlCol="0">
            <a:spAutoFit/>
          </a:bodyPr>
          <a:lstStyle/>
          <a:p>
            <a:r>
              <a:rPr kumimoji="1" lang="en-US" altLang="ja-JP" sz="1200" b="1" dirty="0" smtClean="0">
                <a:latin typeface="メイリオ" panose="020B0604030504040204" pitchFamily="50" charset="-128"/>
                <a:ea typeface="メイリオ" panose="020B0604030504040204" pitchFamily="50" charset="-128"/>
                <a:cs typeface="ヒラギノ角ゴ Pro W3"/>
              </a:rPr>
              <a:t>:</a:t>
            </a:r>
          </a:p>
          <a:p>
            <a:r>
              <a:rPr lang="en-US" altLang="ja-JP" sz="1200" b="1" dirty="0">
                <a:latin typeface="メイリオ" panose="020B0604030504040204" pitchFamily="50" charset="-128"/>
                <a:ea typeface="メイリオ" panose="020B0604030504040204" pitchFamily="50" charset="-128"/>
                <a:cs typeface="ヒラギノ角ゴ Pro W3"/>
              </a:rPr>
              <a:t>:</a:t>
            </a:r>
            <a:endParaRPr kumimoji="1" lang="ja-JP" altLang="en-US" sz="1200" b="1" dirty="0" smtClean="0">
              <a:latin typeface="メイリオ" panose="020B0604030504040204" pitchFamily="50" charset="-128"/>
              <a:ea typeface="メイリオ" panose="020B0604030504040204" pitchFamily="50" charset="-128"/>
              <a:cs typeface="ヒラギノ角ゴ Pro W3"/>
            </a:endParaRPr>
          </a:p>
        </p:txBody>
      </p:sp>
      <p:sp>
        <p:nvSpPr>
          <p:cNvPr id="81" name="右矢印 80"/>
          <p:cNvSpPr/>
          <p:nvPr/>
        </p:nvSpPr>
        <p:spPr bwMode="auto">
          <a:xfrm>
            <a:off x="6250336" y="2037872"/>
            <a:ext cx="273729" cy="336535"/>
          </a:xfrm>
          <a:prstGeom prst="rightArrow">
            <a:avLst/>
          </a:prstGeom>
          <a:solidFill>
            <a:schemeClr val="accent2">
              <a:lumMod val="20000"/>
              <a:lumOff val="8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82" name="右矢印 81"/>
          <p:cNvSpPr/>
          <p:nvPr/>
        </p:nvSpPr>
        <p:spPr bwMode="auto">
          <a:xfrm>
            <a:off x="8102120" y="2037133"/>
            <a:ext cx="273729" cy="336535"/>
          </a:xfrm>
          <a:prstGeom prst="rightArrow">
            <a:avLst/>
          </a:prstGeom>
          <a:solidFill>
            <a:schemeClr val="accent2">
              <a:lumMod val="20000"/>
              <a:lumOff val="8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mc:AlternateContent xmlns:mc="http://schemas.openxmlformats.org/markup-compatibility/2006">
        <mc:Choice xmlns:a14="http://schemas.microsoft.com/office/drawing/2010/main" Requires="a14">
          <p:sp>
            <p:nvSpPr>
              <p:cNvPr id="83" name="テキスト ボックス 82"/>
              <p:cNvSpPr txBox="1"/>
              <p:nvPr/>
            </p:nvSpPr>
            <p:spPr>
              <a:xfrm>
                <a:off x="1793864" y="3277115"/>
                <a:ext cx="3224729" cy="57894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ea typeface="ヒラギノ角ゴ Pro W3"/>
                          <a:cs typeface="ヒラギノ角ゴ Pro W3"/>
                        </a:rPr>
                        <m:t>𝑙𝑜𝑔𝑖𝑡</m:t>
                      </m:r>
                      <m:d>
                        <m:dPr>
                          <m:ctrlPr>
                            <a:rPr kumimoji="1" lang="en-US" altLang="ja-JP" sz="2000" b="0" i="1" smtClean="0">
                              <a:latin typeface="Cambria Math" panose="02040503050406030204" pitchFamily="18" charset="0"/>
                              <a:ea typeface="ヒラギノ角ゴ Pro W3"/>
                              <a:cs typeface="ヒラギノ角ゴ Pro W3"/>
                            </a:rPr>
                          </m:ctrlPr>
                        </m:dPr>
                        <m:e>
                          <m:r>
                            <a:rPr kumimoji="1" lang="en-US" altLang="ja-JP" sz="2000" b="0" i="1" smtClean="0">
                              <a:latin typeface="Cambria Math" panose="02040503050406030204" pitchFamily="18" charset="0"/>
                              <a:ea typeface="ヒラギノ角ゴ Pro W3"/>
                              <a:cs typeface="ヒラギノ角ゴ Pro W3"/>
                            </a:rPr>
                            <m:t>𝑝</m:t>
                          </m:r>
                        </m:e>
                      </m:d>
                      <m:r>
                        <a:rPr kumimoji="1" lang="en-US" altLang="ja-JP" sz="2000" b="0" i="1" smtClean="0">
                          <a:latin typeface="Cambria Math" panose="02040503050406030204" pitchFamily="18" charset="0"/>
                          <a:ea typeface="ヒラギノ角ゴ Pro W3"/>
                          <a:cs typeface="ヒラギノ角ゴ Pro W3"/>
                        </a:rPr>
                        <m:t>=</m:t>
                      </m:r>
                      <m:r>
                        <a:rPr kumimoji="1" lang="en-US" altLang="ja-JP" sz="2000" b="0" i="1" smtClean="0">
                          <a:latin typeface="Cambria Math" panose="02040503050406030204" pitchFamily="18" charset="0"/>
                          <a:ea typeface="ヒラギノ角ゴ Pro W3"/>
                          <a:cs typeface="ヒラギノ角ゴ Pro W3"/>
                        </a:rPr>
                        <m:t>𝑙𝑜𝑔</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𝑝</m:t>
                          </m:r>
                        </m:num>
                        <m:den>
                          <m:r>
                            <a:rPr kumimoji="1" lang="en-US" altLang="ja-JP" sz="2000" b="0" i="1" smtClean="0">
                              <a:latin typeface="Cambria Math" panose="02040503050406030204" pitchFamily="18" charset="0"/>
                            </a:rPr>
                            <m:t>1−</m:t>
                          </m:r>
                          <m:r>
                            <a:rPr kumimoji="1" lang="en-US" altLang="ja-JP" sz="2000" b="0" i="1" smtClean="0">
                              <a:latin typeface="Cambria Math" panose="02040503050406030204" pitchFamily="18" charset="0"/>
                            </a:rPr>
                            <m:t>𝑝</m:t>
                          </m:r>
                        </m:den>
                      </m:f>
                      <m:r>
                        <a:rPr kumimoji="1" lang="en-US" altLang="ja-JP" sz="2000" b="0" i="1" smtClean="0">
                          <a:latin typeface="Cambria Math" panose="02040503050406030204" pitchFamily="18" charset="0"/>
                        </a:rPr>
                        <m:t>= </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𝑤</m:t>
                          </m:r>
                        </m:e>
                        <m:sup>
                          <m:r>
                            <a:rPr kumimoji="1" lang="en-US" altLang="ja-JP" sz="2000" b="0" i="1" smtClean="0">
                              <a:latin typeface="Cambria Math" panose="02040503050406030204" pitchFamily="18" charset="0"/>
                            </a:rPr>
                            <m:t>𝑇</m:t>
                          </m:r>
                        </m:sup>
                      </m:sSup>
                      <m:r>
                        <a:rPr kumimoji="1" lang="en-US" altLang="ja-JP" sz="2000" b="0" i="1" smtClean="0">
                          <a:latin typeface="Cambria Math" panose="02040503050406030204" pitchFamily="18" charset="0"/>
                        </a:rPr>
                        <m:t>𝑥</m:t>
                      </m:r>
                    </m:oMath>
                  </m:oMathPara>
                </a14:m>
                <a:endParaRPr kumimoji="1" lang="en-US" altLang="ja-JP" sz="2000" b="0" dirty="0" smtClean="0">
                  <a:latin typeface="ヒラギノ角ゴ Pro W3"/>
                </a:endParaRPr>
              </a:p>
            </p:txBody>
          </p:sp>
        </mc:Choice>
        <mc:Fallback>
          <p:sp>
            <p:nvSpPr>
              <p:cNvPr id="83" name="テキスト ボックス 82"/>
              <p:cNvSpPr txBox="1">
                <a:spLocks noRot="1" noChangeAspect="1" noMove="1" noResize="1" noEditPoints="1" noAdjustHandles="1" noChangeArrowheads="1" noChangeShapeType="1" noTextEdit="1"/>
              </p:cNvSpPr>
              <p:nvPr/>
            </p:nvSpPr>
            <p:spPr>
              <a:xfrm>
                <a:off x="1793864" y="3277115"/>
                <a:ext cx="3224729" cy="578941"/>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4" name="テキスト ボックス 83"/>
              <p:cNvSpPr txBox="1"/>
              <p:nvPr/>
            </p:nvSpPr>
            <p:spPr>
              <a:xfrm>
                <a:off x="1893778" y="3977144"/>
                <a:ext cx="1741502" cy="61523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𝑝</m:t>
                      </m:r>
                      <m:r>
                        <a:rPr kumimoji="1" lang="en-US" altLang="ja-JP" sz="2000" b="0" i="1" smtClean="0">
                          <a:latin typeface="Cambria Math" panose="02040503050406030204" pitchFamily="18" charset="0"/>
                        </a:rPr>
                        <m:t>= </m:t>
                      </m:r>
                      <m:f>
                        <m:fPr>
                          <m:ctrlPr>
                            <a:rPr kumimoji="1" lang="en-US" altLang="ja-JP" sz="2000" i="1" smtClean="0">
                              <a:latin typeface="Cambria Math" panose="02040503050406030204" pitchFamily="18" charset="0"/>
                            </a:rPr>
                          </m:ctrlPr>
                        </m:fPr>
                        <m:num>
                          <m:r>
                            <a:rPr kumimoji="1" lang="en-US" altLang="ja-JP" sz="2000" b="0" i="1" smtClean="0">
                              <a:latin typeface="Cambria Math" panose="02040503050406030204" pitchFamily="18" charset="0"/>
                            </a:rPr>
                            <m:t>1</m:t>
                          </m:r>
                        </m:num>
                        <m:den>
                          <m:r>
                            <a:rPr kumimoji="1" lang="en-US" altLang="ja-JP" sz="2000" b="0" i="1" smtClean="0">
                              <a:latin typeface="Cambria Math" panose="02040503050406030204" pitchFamily="18" charset="0"/>
                            </a:rPr>
                            <m:t>1+</m:t>
                          </m:r>
                          <m:sSup>
                            <m:sSupPr>
                              <m:ctrlPr>
                                <a:rPr kumimoji="1" lang="en-US" altLang="ja-JP" sz="2000" i="1" smtClean="0">
                                  <a:latin typeface="Cambria Math" panose="02040503050406030204" pitchFamily="18" charset="0"/>
                                </a:rPr>
                              </m:ctrlPr>
                            </m:sSupPr>
                            <m:e>
                              <m:r>
                                <a:rPr kumimoji="1" lang="en-US" altLang="ja-JP" sz="2000" b="0" i="1" smtClean="0">
                                  <a:latin typeface="Cambria Math" panose="02040503050406030204" pitchFamily="18" charset="0"/>
                                </a:rPr>
                                <m:t>𝑒</m:t>
                              </m:r>
                            </m:e>
                            <m:sup>
                              <m:r>
                                <a:rPr kumimoji="1" lang="en-US" altLang="ja-JP" sz="2000" b="0" i="1" smtClean="0">
                                  <a:latin typeface="Cambria Math" panose="02040503050406030204" pitchFamily="18" charset="0"/>
                                </a:rPr>
                                <m:t>−</m:t>
                              </m:r>
                              <m:sSup>
                                <m:sSupPr>
                                  <m:ctrlPr>
                                    <a:rPr kumimoji="1" lang="en-US" altLang="ja-JP" sz="2000" i="1" smtClean="0">
                                      <a:latin typeface="Cambria Math" panose="02040503050406030204" pitchFamily="18" charset="0"/>
                                    </a:rPr>
                                  </m:ctrlPr>
                                </m:sSupPr>
                                <m:e>
                                  <m:r>
                                    <a:rPr kumimoji="1" lang="en-US" altLang="ja-JP" sz="2000" b="0" i="1" smtClean="0">
                                      <a:latin typeface="Cambria Math" panose="02040503050406030204" pitchFamily="18" charset="0"/>
                                    </a:rPr>
                                    <m:t>𝑤</m:t>
                                  </m:r>
                                </m:e>
                                <m:sup>
                                  <m:r>
                                    <a:rPr kumimoji="1" lang="en-US" altLang="ja-JP" sz="2000" b="0" i="1" smtClean="0">
                                      <a:latin typeface="Cambria Math" panose="02040503050406030204" pitchFamily="18" charset="0"/>
                                    </a:rPr>
                                    <m:t>𝑇</m:t>
                                  </m:r>
                                </m:sup>
                              </m:sSup>
                              <m:r>
                                <a:rPr kumimoji="1" lang="en-US" altLang="ja-JP" sz="2000" b="0" i="1" smtClean="0">
                                  <a:latin typeface="Cambria Math" panose="02040503050406030204" pitchFamily="18" charset="0"/>
                                </a:rPr>
                                <m:t>𝑥</m:t>
                              </m:r>
                            </m:sup>
                          </m:sSup>
                        </m:den>
                      </m:f>
                    </m:oMath>
                  </m:oMathPara>
                </a14:m>
                <a:endParaRPr kumimoji="1" lang="en-US" altLang="ja-JP" sz="2000" dirty="0" smtClean="0">
                  <a:latin typeface="ヒラギノ角ゴ Pro W3"/>
                </a:endParaRPr>
              </a:p>
            </p:txBody>
          </p:sp>
        </mc:Choice>
        <mc:Fallback>
          <p:sp>
            <p:nvSpPr>
              <p:cNvPr id="84" name="テキスト ボックス 83"/>
              <p:cNvSpPr txBox="1">
                <a:spLocks noRot="1" noChangeAspect="1" noMove="1" noResize="1" noEditPoints="1" noAdjustHandles="1" noChangeArrowheads="1" noChangeShapeType="1" noTextEdit="1"/>
              </p:cNvSpPr>
              <p:nvPr/>
            </p:nvSpPr>
            <p:spPr>
              <a:xfrm>
                <a:off x="1893778" y="3977144"/>
                <a:ext cx="1741502" cy="615233"/>
              </a:xfrm>
              <a:prstGeom prst="rect">
                <a:avLst/>
              </a:prstGeom>
              <a:blipFill rotWithShape="0">
                <a:blip r:embed="rId8"/>
                <a:stretch>
                  <a:fillRect/>
                </a:stretch>
              </a:blipFill>
            </p:spPr>
            <p:txBody>
              <a:bodyPr/>
              <a:lstStyle/>
              <a:p>
                <a:r>
                  <a:rPr lang="ja-JP" altLang="en-US">
                    <a:noFill/>
                  </a:rPr>
                  <a:t> </a:t>
                </a:r>
              </a:p>
            </p:txBody>
          </p:sp>
        </mc:Fallback>
      </mc:AlternateContent>
      <p:sp>
        <p:nvSpPr>
          <p:cNvPr id="87" name="円/楕円 86"/>
          <p:cNvSpPr/>
          <p:nvPr/>
        </p:nvSpPr>
        <p:spPr bwMode="auto">
          <a:xfrm>
            <a:off x="5684499" y="3606785"/>
            <a:ext cx="678846" cy="678846"/>
          </a:xfrm>
          <a:prstGeom prst="ellipse">
            <a:avLst/>
          </a:prstGeom>
          <a:grp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88" name="円/楕円 87"/>
          <p:cNvSpPr/>
          <p:nvPr/>
        </p:nvSpPr>
        <p:spPr bwMode="auto">
          <a:xfrm>
            <a:off x="6706209" y="3609741"/>
            <a:ext cx="678846" cy="678846"/>
          </a:xfrm>
          <a:prstGeom prst="ellipse">
            <a:avLst/>
          </a:prstGeom>
          <a:solidFill>
            <a:schemeClr val="bg1"/>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89" name="円/楕円 88"/>
          <p:cNvSpPr/>
          <p:nvPr/>
        </p:nvSpPr>
        <p:spPr bwMode="auto">
          <a:xfrm>
            <a:off x="7727919" y="3606785"/>
            <a:ext cx="678846" cy="678846"/>
          </a:xfrm>
          <a:prstGeom prst="ellipse">
            <a:avLst/>
          </a:prstGeom>
          <a:solidFill>
            <a:schemeClr val="bg1"/>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mc:AlternateContent xmlns:mc="http://schemas.openxmlformats.org/markup-compatibility/2006">
        <mc:Choice xmlns:a14="http://schemas.microsoft.com/office/drawing/2010/main" Requires="a14">
          <p:sp>
            <p:nvSpPr>
              <p:cNvPr id="90" name="テキスト ボックス 89"/>
              <p:cNvSpPr txBox="1"/>
              <p:nvPr/>
            </p:nvSpPr>
            <p:spPr>
              <a:xfrm>
                <a:off x="8586635" y="3767445"/>
                <a:ext cx="404983"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𝑦</m:t>
                          </m:r>
                        </m:e>
                        <m:sub/>
                      </m:sSub>
                    </m:oMath>
                  </m:oMathPara>
                </a14:m>
                <a:endParaRPr kumimoji="1" lang="ja-JP" altLang="en-US" sz="2000" dirty="0" smtClean="0">
                  <a:latin typeface="ヒラギノ角ゴ Pro W3"/>
                  <a:ea typeface="ヒラギノ角ゴ Pro W3"/>
                  <a:cs typeface="ヒラギノ角ゴ Pro W3"/>
                </a:endParaRPr>
              </a:p>
            </p:txBody>
          </p:sp>
        </mc:Choice>
        <mc:Fallback>
          <p:sp>
            <p:nvSpPr>
              <p:cNvPr id="90" name="テキスト ボックス 89"/>
              <p:cNvSpPr txBox="1">
                <a:spLocks noRot="1" noChangeAspect="1" noMove="1" noResize="1" noEditPoints="1" noAdjustHandles="1" noChangeArrowheads="1" noChangeShapeType="1" noTextEdit="1"/>
              </p:cNvSpPr>
              <p:nvPr/>
            </p:nvSpPr>
            <p:spPr>
              <a:xfrm>
                <a:off x="8586635" y="3767445"/>
                <a:ext cx="404983" cy="307777"/>
              </a:xfrm>
              <a:prstGeom prst="rect">
                <a:avLst/>
              </a:prstGeom>
              <a:blipFill rotWithShape="0">
                <a:blip r:embed="rId9"/>
                <a:stretch>
                  <a:fillRect l="-12121" b="-27451"/>
                </a:stretch>
              </a:blipFill>
            </p:spPr>
            <p:txBody>
              <a:bodyPr/>
              <a:lstStyle/>
              <a:p>
                <a:r>
                  <a:rPr lang="ja-JP" altLang="en-US">
                    <a:noFill/>
                  </a:rPr>
                  <a:t> </a:t>
                </a:r>
              </a:p>
            </p:txBody>
          </p:sp>
        </mc:Fallback>
      </mc:AlternateContent>
      <p:sp>
        <p:nvSpPr>
          <p:cNvPr id="91" name="テキスト ボックス 90"/>
          <p:cNvSpPr txBox="1"/>
          <p:nvPr/>
        </p:nvSpPr>
        <p:spPr>
          <a:xfrm>
            <a:off x="5671849" y="3737256"/>
            <a:ext cx="723275" cy="523220"/>
          </a:xfrm>
          <a:prstGeom prst="rect">
            <a:avLst/>
          </a:prstGeom>
          <a:noFill/>
        </p:spPr>
        <p:txBody>
          <a:bodyPr wrap="none" rtlCol="0">
            <a:spAutoFit/>
          </a:bodyPr>
          <a:lstStyle/>
          <a:p>
            <a:pPr algn="ctr"/>
            <a:r>
              <a:rPr lang="ja-JP" altLang="en-US" sz="1400" dirty="0" smtClean="0">
                <a:latin typeface="メイリオ" panose="020B0604030504040204" pitchFamily="50" charset="-128"/>
                <a:ea typeface="メイリオ" panose="020B0604030504040204" pitchFamily="50" charset="-128"/>
                <a:cs typeface="ヒラギノ角ゴ Pro W3"/>
              </a:rPr>
              <a:t>総</a:t>
            </a:r>
            <a:r>
              <a:rPr kumimoji="1" lang="ja-JP" altLang="en-US" sz="1400" dirty="0" smtClean="0">
                <a:latin typeface="メイリオ" panose="020B0604030504040204" pitchFamily="50" charset="-128"/>
                <a:ea typeface="メイリオ" panose="020B0604030504040204" pitchFamily="50" charset="-128"/>
                <a:cs typeface="ヒラギノ角ゴ Pro W3"/>
              </a:rPr>
              <a:t>入力</a:t>
            </a:r>
            <a:endParaRPr kumimoji="1" lang="en-US" altLang="ja-JP" sz="1400" dirty="0" smtClean="0">
              <a:latin typeface="メイリオ" panose="020B0604030504040204" pitchFamily="50" charset="-128"/>
              <a:ea typeface="メイリオ" panose="020B0604030504040204" pitchFamily="50" charset="-128"/>
              <a:cs typeface="ヒラギノ角ゴ Pro W3"/>
            </a:endParaRPr>
          </a:p>
          <a:p>
            <a:pPr algn="ctr"/>
            <a:r>
              <a:rPr lang="ja-JP" altLang="en-US" sz="1400" dirty="0">
                <a:latin typeface="メイリオ" panose="020B0604030504040204" pitchFamily="50" charset="-128"/>
                <a:ea typeface="メイリオ" panose="020B0604030504040204" pitchFamily="50" charset="-128"/>
                <a:cs typeface="ヒラギノ角ゴ Pro W3"/>
              </a:rPr>
              <a:t>関数</a:t>
            </a:r>
            <a:endParaRPr kumimoji="1" lang="ja-JP" altLang="en-US" sz="1400" dirty="0" smtClean="0">
              <a:latin typeface="メイリオ" panose="020B0604030504040204" pitchFamily="50" charset="-128"/>
              <a:ea typeface="メイリオ" panose="020B0604030504040204" pitchFamily="50" charset="-128"/>
              <a:cs typeface="ヒラギノ角ゴ Pro W3"/>
            </a:endParaRPr>
          </a:p>
        </p:txBody>
      </p:sp>
      <p:sp>
        <p:nvSpPr>
          <p:cNvPr id="92" name="テキスト ボックス 91"/>
          <p:cNvSpPr txBox="1"/>
          <p:nvPr/>
        </p:nvSpPr>
        <p:spPr>
          <a:xfrm>
            <a:off x="6504457" y="3718894"/>
            <a:ext cx="1082349" cy="523220"/>
          </a:xfrm>
          <a:prstGeom prst="rect">
            <a:avLst/>
          </a:prstGeom>
          <a:noFill/>
        </p:spPr>
        <p:txBody>
          <a:bodyPr wrap="none" rtlCol="0">
            <a:spAutoFit/>
          </a:bodyPr>
          <a:lstStyle/>
          <a:p>
            <a:pPr algn="ctr"/>
            <a:r>
              <a:rPr lang="ja-JP" altLang="en-US" sz="1400" dirty="0">
                <a:latin typeface="メイリオ" panose="020B0604030504040204" pitchFamily="50" charset="-128"/>
                <a:ea typeface="メイリオ" panose="020B0604030504040204" pitchFamily="50" charset="-128"/>
                <a:cs typeface="ヒラギノ角ゴ Pro W3"/>
              </a:rPr>
              <a:t>シグモイド</a:t>
            </a:r>
            <a:endParaRPr kumimoji="1" lang="en-US" altLang="ja-JP" sz="1400" dirty="0" smtClean="0">
              <a:latin typeface="メイリオ" panose="020B0604030504040204" pitchFamily="50" charset="-128"/>
              <a:ea typeface="メイリオ" panose="020B0604030504040204" pitchFamily="50" charset="-128"/>
              <a:cs typeface="ヒラギノ角ゴ Pro W3"/>
            </a:endParaRPr>
          </a:p>
          <a:p>
            <a:pPr algn="ctr"/>
            <a:r>
              <a:rPr lang="ja-JP" altLang="en-US" sz="1400" dirty="0">
                <a:latin typeface="メイリオ" panose="020B0604030504040204" pitchFamily="50" charset="-128"/>
                <a:ea typeface="メイリオ" panose="020B0604030504040204" pitchFamily="50" charset="-128"/>
                <a:cs typeface="ヒラギノ角ゴ Pro W3"/>
              </a:rPr>
              <a:t>関数</a:t>
            </a:r>
            <a:endParaRPr kumimoji="1" lang="ja-JP" altLang="en-US" sz="1400" dirty="0" smtClean="0">
              <a:latin typeface="メイリオ" panose="020B0604030504040204" pitchFamily="50" charset="-128"/>
              <a:ea typeface="メイリオ" panose="020B0604030504040204" pitchFamily="50" charset="-128"/>
              <a:cs typeface="ヒラギノ角ゴ Pro W3"/>
            </a:endParaRPr>
          </a:p>
        </p:txBody>
      </p:sp>
      <p:sp>
        <p:nvSpPr>
          <p:cNvPr id="93" name="テキスト ボックス 92"/>
          <p:cNvSpPr txBox="1"/>
          <p:nvPr/>
        </p:nvSpPr>
        <p:spPr>
          <a:xfrm>
            <a:off x="7738162" y="3690624"/>
            <a:ext cx="723275" cy="523220"/>
          </a:xfrm>
          <a:prstGeom prst="rect">
            <a:avLst/>
          </a:prstGeom>
          <a:noFill/>
        </p:spPr>
        <p:txBody>
          <a:bodyPr wrap="none" rtlCol="0">
            <a:spAutoFit/>
          </a:bodyPr>
          <a:lstStyle/>
          <a:p>
            <a:pPr algn="ctr"/>
            <a:r>
              <a:rPr lang="ja-JP" altLang="en-US" sz="1400" dirty="0" smtClean="0">
                <a:latin typeface="メイリオ" panose="020B0604030504040204" pitchFamily="50" charset="-128"/>
                <a:ea typeface="メイリオ" panose="020B0604030504040204" pitchFamily="50" charset="-128"/>
                <a:cs typeface="ヒラギノ角ゴ Pro W3"/>
              </a:rPr>
              <a:t>量子化</a:t>
            </a:r>
            <a:endParaRPr lang="en-US" altLang="ja-JP" sz="1400" dirty="0" smtClean="0">
              <a:latin typeface="メイリオ" panose="020B0604030504040204" pitchFamily="50" charset="-128"/>
              <a:ea typeface="メイリオ" panose="020B0604030504040204" pitchFamily="50" charset="-128"/>
              <a:cs typeface="ヒラギノ角ゴ Pro W3"/>
            </a:endParaRPr>
          </a:p>
          <a:p>
            <a:pPr algn="ctr"/>
            <a:r>
              <a:rPr kumimoji="1" lang="ja-JP" altLang="en-US" sz="1400" dirty="0" smtClean="0">
                <a:latin typeface="メイリオ" panose="020B0604030504040204" pitchFamily="50" charset="-128"/>
                <a:ea typeface="メイリオ" panose="020B0604030504040204" pitchFamily="50" charset="-128"/>
                <a:cs typeface="ヒラギノ角ゴ Pro W3"/>
              </a:rPr>
              <a:t>機</a:t>
            </a:r>
            <a:endParaRPr kumimoji="1" lang="ja-JP" altLang="en-US" sz="1400" dirty="0" smtClean="0">
              <a:latin typeface="メイリオ" panose="020B0604030504040204" pitchFamily="50" charset="-128"/>
              <a:ea typeface="メイリオ" panose="020B0604030504040204" pitchFamily="50" charset="-128"/>
              <a:cs typeface="ヒラギノ角ゴ Pro W3"/>
            </a:endParaRPr>
          </a:p>
        </p:txBody>
      </p:sp>
      <p:sp>
        <p:nvSpPr>
          <p:cNvPr id="94" name="テキスト ボックス 93"/>
          <p:cNvSpPr txBox="1"/>
          <p:nvPr/>
        </p:nvSpPr>
        <p:spPr>
          <a:xfrm>
            <a:off x="3744613" y="4191219"/>
            <a:ext cx="1620957" cy="338554"/>
          </a:xfrm>
          <a:prstGeom prst="rect">
            <a:avLst/>
          </a:prstGeom>
          <a:noFill/>
        </p:spPr>
        <p:txBody>
          <a:bodyPr wrap="none" rtlCol="0">
            <a:spAutoFit/>
          </a:bodyPr>
          <a:lstStyle/>
          <a:p>
            <a:pPr algn="ctr"/>
            <a:r>
              <a:rPr lang="ja-JP" altLang="en-US" sz="1600" b="1" dirty="0" smtClean="0">
                <a:solidFill>
                  <a:srgbClr val="C00000"/>
                </a:solidFill>
                <a:latin typeface="メイリオ" panose="020B0604030504040204" pitchFamily="50" charset="-128"/>
                <a:ea typeface="メイリオ" panose="020B0604030504040204" pitchFamily="50" charset="-128"/>
                <a:cs typeface="ヒラギノ角ゴ Pro W3"/>
              </a:rPr>
              <a:t>シグモイド</a:t>
            </a:r>
            <a:r>
              <a:rPr lang="ja-JP" altLang="en-US" sz="1600" b="1" dirty="0" smtClean="0">
                <a:solidFill>
                  <a:srgbClr val="C00000"/>
                </a:solidFill>
                <a:latin typeface="メイリオ" panose="020B0604030504040204" pitchFamily="50" charset="-128"/>
                <a:ea typeface="メイリオ" panose="020B0604030504040204" pitchFamily="50" charset="-128"/>
                <a:cs typeface="ヒラギノ角ゴ Pro W3"/>
              </a:rPr>
              <a:t>関数</a:t>
            </a:r>
            <a:endParaRPr kumimoji="1" lang="ja-JP" altLang="en-US" sz="1600" b="1" dirty="0" smtClean="0">
              <a:solidFill>
                <a:srgbClr val="C00000"/>
              </a:solidFill>
              <a:latin typeface="メイリオ" panose="020B0604030504040204" pitchFamily="50" charset="-128"/>
              <a:ea typeface="メイリオ" panose="020B0604030504040204" pitchFamily="50" charset="-128"/>
              <a:cs typeface="ヒラギノ角ゴ Pro W3"/>
            </a:endParaRPr>
          </a:p>
        </p:txBody>
      </p:sp>
      <p:sp>
        <p:nvSpPr>
          <p:cNvPr id="98" name="テキスト ボックス 97"/>
          <p:cNvSpPr txBox="1"/>
          <p:nvPr/>
        </p:nvSpPr>
        <p:spPr>
          <a:xfrm>
            <a:off x="1793864" y="5240114"/>
            <a:ext cx="2986715" cy="707886"/>
          </a:xfrm>
          <a:prstGeom prst="rect">
            <a:avLst/>
          </a:prstGeom>
          <a:noFill/>
        </p:spPr>
        <p:txBody>
          <a:bodyPr wrap="none" rtlCol="0">
            <a:spAutoFit/>
          </a:bodyPr>
          <a:lstStyle/>
          <a:p>
            <a:pPr marL="171450" indent="-171450">
              <a:buFontTx/>
              <a:buChar char="-"/>
            </a:pPr>
            <a:r>
              <a:rPr kumimoji="1" lang="ja-JP" altLang="en-US" sz="2000" dirty="0" smtClean="0">
                <a:latin typeface="メイリオ" panose="020B0604030504040204" pitchFamily="50" charset="-128"/>
                <a:ea typeface="メイリオ" panose="020B0604030504040204" pitchFamily="50" charset="-128"/>
                <a:cs typeface="ヒラギノ角ゴ Pro W3"/>
              </a:rPr>
              <a:t>正則化</a:t>
            </a:r>
            <a:endParaRPr lang="en-US" altLang="ja-JP" sz="2000" dirty="0">
              <a:latin typeface="メイリオ" panose="020B0604030504040204" pitchFamily="50" charset="-128"/>
              <a:ea typeface="メイリオ" panose="020B0604030504040204" pitchFamily="50" charset="-128"/>
              <a:cs typeface="ヒラギノ角ゴ Pro W3"/>
            </a:endParaRPr>
          </a:p>
          <a:p>
            <a:pPr marL="628650" lvl="1" indent="-171450">
              <a:buFontTx/>
              <a:buChar char="-"/>
            </a:pPr>
            <a:r>
              <a:rPr lang="ja-JP" altLang="en-US" sz="2000" dirty="0" smtClean="0">
                <a:latin typeface="メイリオ" panose="020B0604030504040204" pitchFamily="50" charset="-128"/>
                <a:ea typeface="メイリオ" panose="020B0604030504040204" pitchFamily="50" charset="-128"/>
                <a:cs typeface="ヒラギノ角ゴ Pro W3"/>
              </a:rPr>
              <a:t>関数</a:t>
            </a:r>
            <a:r>
              <a:rPr lang="en-US" altLang="ja-JP" sz="2000" dirty="0" smtClean="0">
                <a:latin typeface="メイリオ" panose="020B0604030504040204" pitchFamily="50" charset="-128"/>
                <a:ea typeface="メイリオ" panose="020B0604030504040204" pitchFamily="50" charset="-128"/>
                <a:cs typeface="ヒラギノ角ゴ Pro W3"/>
              </a:rPr>
              <a:t>/</a:t>
            </a:r>
            <a:r>
              <a:rPr lang="ja-JP" altLang="en-US" sz="2000" dirty="0" smtClean="0">
                <a:latin typeface="メイリオ" panose="020B0604030504040204" pitchFamily="50" charset="-128"/>
                <a:ea typeface="メイリオ" panose="020B0604030504040204" pitchFamily="50" charset="-128"/>
                <a:cs typeface="ヒラギノ角ゴ Pro W3"/>
              </a:rPr>
              <a:t>パラメーター</a:t>
            </a:r>
            <a:endParaRPr lang="en-US" altLang="ja-JP" sz="2000" dirty="0" smtClean="0">
              <a:latin typeface="メイリオ" panose="020B0604030504040204" pitchFamily="50" charset="-128"/>
              <a:ea typeface="メイリオ" panose="020B0604030504040204" pitchFamily="50" charset="-128"/>
              <a:cs typeface="ヒラギノ角ゴ Pro W3"/>
            </a:endParaRPr>
          </a:p>
        </p:txBody>
      </p:sp>
    </p:spTree>
    <p:extLst>
      <p:ext uri="{BB962C8B-B14F-4D97-AF65-F5344CB8AC3E}">
        <p14:creationId xmlns:p14="http://schemas.microsoft.com/office/powerpoint/2010/main" val="18860079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5330" y="531788"/>
            <a:ext cx="8650510" cy="360040"/>
          </a:xfrm>
        </p:spPr>
        <p:txBody>
          <a:bodyPr/>
          <a:lstStyle/>
          <a:p>
            <a:r>
              <a:rPr lang="ja-JP" altLang="en-US" sz="1600" dirty="0" smtClean="0">
                <a:latin typeface="メイリオ" panose="020B0604030504040204" pitchFamily="50" charset="-128"/>
                <a:ea typeface="メイリオ" panose="020B0604030504040204" pitchFamily="50" charset="-128"/>
              </a:rPr>
              <a:t>モデル関数</a:t>
            </a:r>
            <a:r>
              <a:rPr kumimoji="1" lang="en-US" altLang="ja-JP" dirty="0" smtClean="0">
                <a:latin typeface="メイリオ" panose="020B0604030504040204" pitchFamily="50" charset="-128"/>
                <a:ea typeface="メイリオ" panose="020B0604030504040204" pitchFamily="50" charset="-128"/>
              </a:rPr>
              <a:t/>
            </a:r>
            <a:br>
              <a:rPr kumimoji="1" lang="en-US" altLang="ja-JP" dirty="0" smtClean="0">
                <a:latin typeface="メイリオ" panose="020B0604030504040204" pitchFamily="50" charset="-128"/>
                <a:ea typeface="メイリオ" panose="020B0604030504040204" pitchFamily="50" charset="-128"/>
              </a:rPr>
            </a:br>
            <a:r>
              <a:rPr kumimoji="1" lang="ja-JP" altLang="en-US" dirty="0" smtClean="0">
                <a:latin typeface="メイリオ" panose="020B0604030504040204" pitchFamily="50" charset="-128"/>
                <a:ea typeface="メイリオ" panose="020B0604030504040204" pitchFamily="50" charset="-128"/>
              </a:rPr>
              <a:t>シグモイド関数</a:t>
            </a:r>
            <a:r>
              <a:rPr kumimoji="1" lang="en-US" altLang="ja-JP" dirty="0" smtClean="0">
                <a:latin typeface="メイリオ" panose="020B0604030504040204" pitchFamily="50" charset="-128"/>
                <a:ea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rPr>
              <a:t>logit</a:t>
            </a:r>
            <a:r>
              <a:rPr lang="ja-JP" altLang="en-US" dirty="0">
                <a:latin typeface="メイリオ" panose="020B0604030504040204" pitchFamily="50" charset="-128"/>
                <a:ea typeface="メイリオ" panose="020B0604030504040204" pitchFamily="50" charset="-128"/>
              </a:rPr>
              <a:t>関数</a:t>
            </a:r>
            <a:r>
              <a:rPr lang="ja-JP" altLang="en-US" dirty="0" smtClean="0">
                <a:latin typeface="メイリオ" panose="020B0604030504040204" pitchFamily="50" charset="-128"/>
                <a:ea typeface="メイリオ" panose="020B0604030504040204" pitchFamily="50" charset="-128"/>
              </a:rPr>
              <a:t>の逆関数</a:t>
            </a:r>
            <a:r>
              <a:rPr lang="en-US" altLang="ja-JP" dirty="0" smtClean="0">
                <a:latin typeface="メイリオ" panose="020B0604030504040204" pitchFamily="50" charset="-128"/>
                <a:ea typeface="メイリオ" panose="020B0604030504040204" pitchFamily="50" charset="-128"/>
              </a:rPr>
              <a:t>)</a:t>
            </a:r>
            <a:r>
              <a:rPr lang="ja-JP" altLang="en-US" dirty="0" err="1" smtClean="0">
                <a:latin typeface="メイリオ" panose="020B0604030504040204" pitchFamily="50" charset="-128"/>
                <a:ea typeface="メイリオ" panose="020B0604030504040204" pitchFamily="50" charset="-128"/>
              </a:rPr>
              <a:t>を最尤</a:t>
            </a:r>
            <a:r>
              <a:rPr lang="ja-JP" altLang="en-US" dirty="0" smtClean="0">
                <a:latin typeface="メイリオ" panose="020B0604030504040204" pitchFamily="50" charset="-128"/>
                <a:ea typeface="メイリオ" panose="020B0604030504040204" pitchFamily="50" charset="-128"/>
              </a:rPr>
              <a:t>推定で推定する</a:t>
            </a:r>
            <a:endParaRPr kumimoji="1" lang="ja-JP" altLang="en-US" dirty="0">
              <a:latin typeface="メイリオ" panose="020B0604030504040204" pitchFamily="50" charset="-128"/>
              <a:ea typeface="メイリオ" panose="020B0604030504040204" pitchFamily="50" charset="-128"/>
            </a:endParaRPr>
          </a:p>
        </p:txBody>
      </p:sp>
      <p:sp>
        <p:nvSpPr>
          <p:cNvPr id="5" name="スライド番号プレースホルダー 4"/>
          <p:cNvSpPr>
            <a:spLocks noGrp="1"/>
          </p:cNvSpPr>
          <p:nvPr>
            <p:ph type="sldNum" sz="quarter" idx="12"/>
          </p:nvPr>
        </p:nvSpPr>
        <p:spPr>
          <a:xfrm>
            <a:off x="6732240" y="6510016"/>
            <a:ext cx="2133600" cy="250115"/>
          </a:xfrm>
        </p:spPr>
        <p:txBody>
          <a:bodyPr/>
          <a:lstStyle/>
          <a:p>
            <a:fld id="{EBB39137-EBDC-2D4F-98A6-83D1C4F5C52B}" type="slidenum">
              <a:rPr kumimoji="1" lang="ja-JP" altLang="en-US" smtClean="0"/>
              <a:t>2</a:t>
            </a:fld>
            <a:endParaRPr kumimoji="1" lang="ja-JP" altLang="en-US" dirty="0"/>
          </a:p>
        </p:txBody>
      </p:sp>
      <mc:AlternateContent xmlns:mc="http://schemas.openxmlformats.org/markup-compatibility/2006">
        <mc:Choice xmlns:a14="http://schemas.microsoft.com/office/drawing/2010/main" Requires="a14">
          <p:sp>
            <p:nvSpPr>
              <p:cNvPr id="4" name="テキスト ボックス 3"/>
              <p:cNvSpPr txBox="1"/>
              <p:nvPr/>
            </p:nvSpPr>
            <p:spPr>
              <a:xfrm>
                <a:off x="215330" y="1751711"/>
                <a:ext cx="8371331" cy="81047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ヒラギノ角ゴ Pro W3"/>
                          <a:cs typeface="ヒラギノ角ゴ Pro W3"/>
                        </a:rPr>
                        <m:t>𝑙𝑜𝑔𝑖𝑡</m:t>
                      </m:r>
                      <m:d>
                        <m:dPr>
                          <m:ctrlPr>
                            <a:rPr kumimoji="1" lang="en-US" altLang="ja-JP" sz="2800" b="0" i="1" smtClean="0">
                              <a:latin typeface="Cambria Math" panose="02040503050406030204" pitchFamily="18" charset="0"/>
                              <a:ea typeface="ヒラギノ角ゴ Pro W3"/>
                              <a:cs typeface="ヒラギノ角ゴ Pro W3"/>
                            </a:rPr>
                          </m:ctrlPr>
                        </m:dPr>
                        <m:e>
                          <m:r>
                            <a:rPr kumimoji="1" lang="en-US" altLang="ja-JP" sz="2800" b="0" i="1" smtClean="0">
                              <a:latin typeface="Cambria Math" panose="02040503050406030204" pitchFamily="18" charset="0"/>
                              <a:ea typeface="ヒラギノ角ゴ Pro W3"/>
                              <a:cs typeface="ヒラギノ角ゴ Pro W3"/>
                            </a:rPr>
                            <m:t>𝑝</m:t>
                          </m:r>
                        </m:e>
                      </m:d>
                      <m:r>
                        <a:rPr kumimoji="1" lang="en-US" altLang="ja-JP" sz="2800" b="0" i="1" smtClean="0">
                          <a:latin typeface="Cambria Math" panose="02040503050406030204" pitchFamily="18" charset="0"/>
                          <a:ea typeface="ヒラギノ角ゴ Pro W3"/>
                          <a:cs typeface="ヒラギノ角ゴ Pro W3"/>
                        </a:rPr>
                        <m:t>=</m:t>
                      </m:r>
                      <m:r>
                        <a:rPr kumimoji="1" lang="en-US" altLang="ja-JP" sz="2800" b="0" i="1" smtClean="0">
                          <a:latin typeface="Cambria Math" panose="02040503050406030204" pitchFamily="18" charset="0"/>
                          <a:ea typeface="ヒラギノ角ゴ Pro W3"/>
                          <a:cs typeface="ヒラギノ角ゴ Pro W3"/>
                        </a:rPr>
                        <m:t>𝑙𝑜𝑔</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𝑝</m:t>
                          </m:r>
                        </m:num>
                        <m:den>
                          <m:r>
                            <a:rPr kumimoji="1" lang="en-US" altLang="ja-JP" sz="2800" b="0" i="1" smtClean="0">
                              <a:latin typeface="Cambria Math" panose="02040503050406030204" pitchFamily="18" charset="0"/>
                            </a:rPr>
                            <m:t>1−</m:t>
                          </m:r>
                          <m:r>
                            <a:rPr kumimoji="1" lang="en-US" altLang="ja-JP" sz="2800" b="0" i="1" smtClean="0">
                              <a:latin typeface="Cambria Math" panose="02040503050406030204" pitchFamily="18" charset="0"/>
                            </a:rPr>
                            <m:t>𝑝</m:t>
                          </m:r>
                        </m:den>
                      </m:f>
                      <m:r>
                        <a:rPr kumimoji="1" lang="en-US" altLang="ja-JP" sz="2800" b="0" i="1" smtClean="0">
                          <a:latin typeface="Cambria Math" panose="02040503050406030204" pitchFamily="18" charset="0"/>
                        </a:rPr>
                        <m:t>=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𝑤</m:t>
                          </m:r>
                        </m:e>
                        <m:sub>
                          <m:r>
                            <a:rPr kumimoji="1" lang="en-US" altLang="ja-JP" sz="2800" b="0" i="1" smtClean="0">
                              <a:latin typeface="Cambria Math" panose="02040503050406030204" pitchFamily="18" charset="0"/>
                            </a:rPr>
                            <m:t>0</m:t>
                          </m:r>
                        </m:sub>
                      </m:sSub>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b="0" i="1" smtClean="0">
                              <a:latin typeface="Cambria Math" panose="02040503050406030204" pitchFamily="18" charset="0"/>
                            </a:rPr>
                            <m:t>𝑥</m:t>
                          </m:r>
                        </m:e>
                        <m:sub>
                          <m:r>
                            <a:rPr lang="en-US" altLang="ja-JP" sz="2800" i="1">
                              <a:latin typeface="Cambria Math" panose="02040503050406030204" pitchFamily="18" charset="0"/>
                            </a:rPr>
                            <m:t>0</m:t>
                          </m:r>
                        </m:sub>
                      </m:sSub>
                      <m:r>
                        <a:rPr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𝑤</m:t>
                          </m:r>
                        </m:e>
                        <m:sub>
                          <m:r>
                            <a:rPr lang="en-US" altLang="ja-JP" sz="2800" b="0" i="1" smtClean="0">
                              <a:latin typeface="Cambria Math" panose="02040503050406030204" pitchFamily="18" charset="0"/>
                            </a:rPr>
                            <m:t>1</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b="0" i="1" smtClean="0">
                              <a:latin typeface="Cambria Math" panose="02040503050406030204" pitchFamily="18" charset="0"/>
                            </a:rPr>
                            <m:t>1</m:t>
                          </m:r>
                        </m:sub>
                      </m:sSub>
                      <m:r>
                        <a:rPr lang="en-US" altLang="ja-JP" sz="2800" b="0" i="1" smtClean="0">
                          <a:latin typeface="Cambria Math" panose="02040503050406030204" pitchFamily="18" charset="0"/>
                        </a:rPr>
                        <m:t>+ …</m:t>
                      </m:r>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𝑤</m:t>
                          </m:r>
                        </m:e>
                        <m:sup>
                          <m:r>
                            <a:rPr kumimoji="1" lang="en-US" altLang="ja-JP" sz="2800" b="0" i="1" smtClean="0">
                              <a:latin typeface="Cambria Math" panose="02040503050406030204" pitchFamily="18" charset="0"/>
                            </a:rPr>
                            <m:t>𝑇</m:t>
                          </m:r>
                        </m:sup>
                      </m:sSup>
                      <m:r>
                        <a:rPr kumimoji="1" lang="en-US" altLang="ja-JP" sz="2800" b="0" i="1" smtClean="0">
                          <a:latin typeface="Cambria Math" panose="02040503050406030204" pitchFamily="18" charset="0"/>
                        </a:rPr>
                        <m:t>𝑥</m:t>
                      </m:r>
                    </m:oMath>
                  </m:oMathPara>
                </a14:m>
                <a:endParaRPr kumimoji="1" lang="en-US" altLang="ja-JP" sz="2800" b="0" dirty="0" smtClean="0">
                  <a:latin typeface="ヒラギノ角ゴ Pro W3"/>
                </a:endParaRPr>
              </a:p>
            </p:txBody>
          </p:sp>
        </mc:Choice>
        <mc:Fallback>
          <p:sp>
            <p:nvSpPr>
              <p:cNvPr id="4" name="テキスト ボックス 3"/>
              <p:cNvSpPr txBox="1">
                <a:spLocks noRot="1" noChangeAspect="1" noMove="1" noResize="1" noEditPoints="1" noAdjustHandles="1" noChangeArrowheads="1" noChangeShapeType="1" noTextEdit="1"/>
              </p:cNvSpPr>
              <p:nvPr/>
            </p:nvSpPr>
            <p:spPr>
              <a:xfrm>
                <a:off x="215330" y="1751711"/>
                <a:ext cx="8371331" cy="810478"/>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p:cNvSpPr txBox="1"/>
              <p:nvPr/>
            </p:nvSpPr>
            <p:spPr>
              <a:xfrm>
                <a:off x="354918" y="1269404"/>
                <a:ext cx="4860305" cy="276999"/>
              </a:xfrm>
              <a:prstGeom prst="rect">
                <a:avLst/>
              </a:prstGeom>
              <a:noFill/>
            </p:spPr>
            <p:txBody>
              <a:bodyPr wrap="none" lIns="0" tIns="0" rIns="0" bIns="0" rtlCol="0">
                <a:spAutoFit/>
              </a:bodyPr>
              <a:lstStyle/>
              <a:p>
                <a14:m>
                  <m:oMath xmlns:m="http://schemas.openxmlformats.org/officeDocument/2006/math">
                    <m:r>
                      <a:rPr kumimoji="1" lang="en-US" altLang="ja-JP" b="0" i="1" u="sng" smtClean="0">
                        <a:latin typeface="メイリオおおおおおおおおおおおおおおお"/>
                        <a:ea typeface="ヒラギノ角ゴ Pro W3"/>
                        <a:cs typeface="ヒラギノ角ゴ Pro W3"/>
                      </a:rPr>
                      <m:t>𝑝</m:t>
                    </m:r>
                    <m:r>
                      <a:rPr lang="ja-JP" altLang="en-US" i="1" u="sng">
                        <a:latin typeface="メイリオおおおおおおおおおおおおおおお"/>
                        <a:ea typeface="ヒラギノ角ゴ Pro W3"/>
                        <a:cs typeface="ヒラギノ角ゴ Pro W3"/>
                      </a:rPr>
                      <m:t>・</m:t>
                    </m:r>
                    <m:r>
                      <a:rPr lang="ja-JP" altLang="en-US" i="1" u="sng">
                        <a:latin typeface="メイリオおおおおおおおおおおおおおおお"/>
                      </a:rPr>
                      <m:t>・・</m:t>
                    </m:r>
                  </m:oMath>
                </a14:m>
                <a:r>
                  <a:rPr kumimoji="1" lang="ja-JP" altLang="en-US" b="0" u="sng" dirty="0" smtClean="0">
                    <a:latin typeface="メイリオ" panose="020B0604030504040204" pitchFamily="50" charset="-128"/>
                    <a:ea typeface="メイリオ" panose="020B0604030504040204" pitchFamily="50" charset="-128"/>
                  </a:rPr>
                  <a:t>あるサンプルが特定のクラスに属する確率</a:t>
                </a:r>
                <a:endParaRPr kumimoji="1" lang="en-US" altLang="ja-JP" b="0" u="sng" dirty="0" smtClean="0">
                  <a:latin typeface="メイリオ" panose="020B0604030504040204" pitchFamily="50" charset="-128"/>
                  <a:ea typeface="メイリオ" panose="020B0604030504040204" pitchFamily="50" charset="-128"/>
                </a:endParaRPr>
              </a:p>
            </p:txBody>
          </p:sp>
        </mc:Choice>
        <mc:Fallback>
          <p:sp>
            <p:nvSpPr>
              <p:cNvPr id="6" name="テキスト ボックス 5"/>
              <p:cNvSpPr txBox="1">
                <a:spLocks noRot="1" noChangeAspect="1" noMove="1" noResize="1" noEditPoints="1" noAdjustHandles="1" noChangeArrowheads="1" noChangeShapeType="1" noTextEdit="1"/>
              </p:cNvSpPr>
              <p:nvPr/>
            </p:nvSpPr>
            <p:spPr>
              <a:xfrm>
                <a:off x="354918" y="1269404"/>
                <a:ext cx="4860305" cy="276999"/>
              </a:xfrm>
              <a:prstGeom prst="rect">
                <a:avLst/>
              </a:prstGeom>
              <a:blipFill rotWithShape="0">
                <a:blip r:embed="rId4"/>
                <a:stretch>
                  <a:fillRect l="-1754" t="-23913" r="-2256" b="-54348"/>
                </a:stretch>
              </a:blipFill>
            </p:spPr>
            <p:txBody>
              <a:bodyPr/>
              <a:lstStyle/>
              <a:p>
                <a:r>
                  <a:rPr lang="ja-JP" altLang="en-US">
                    <a:noFill/>
                  </a:rPr>
                  <a:t> </a:t>
                </a:r>
              </a:p>
            </p:txBody>
          </p:sp>
        </mc:Fallback>
      </mc:AlternateContent>
      <p:sp>
        <p:nvSpPr>
          <p:cNvPr id="7" name="テキスト ボックス 6"/>
          <p:cNvSpPr txBox="1"/>
          <p:nvPr/>
        </p:nvSpPr>
        <p:spPr>
          <a:xfrm>
            <a:off x="354918" y="2838361"/>
            <a:ext cx="4305666" cy="276999"/>
          </a:xfrm>
          <a:prstGeom prst="rect">
            <a:avLst/>
          </a:prstGeom>
          <a:noFill/>
        </p:spPr>
        <p:txBody>
          <a:bodyPr wrap="none" lIns="0" tIns="0" rIns="0" bIns="0" rtlCol="0">
            <a:spAutoFit/>
          </a:bodyPr>
          <a:lstStyle/>
          <a:p>
            <a:r>
              <a:rPr kumimoji="1" lang="ja-JP" altLang="en-US" b="0" u="sng" dirty="0" smtClean="0">
                <a:latin typeface="メイリオ" panose="020B0604030504040204" pitchFamily="50" charset="-128"/>
                <a:ea typeface="メイリオ" panose="020B0604030504040204" pitchFamily="50" charset="-128"/>
              </a:rPr>
              <a:t>求めたいのは</a:t>
            </a:r>
            <a:r>
              <a:rPr lang="en-US" altLang="ja-JP" u="sng" dirty="0" smtClean="0">
                <a:latin typeface="メイリオ" panose="020B0604030504040204" pitchFamily="50" charset="-128"/>
                <a:ea typeface="メイリオ" panose="020B0604030504040204" pitchFamily="50" charset="-128"/>
              </a:rPr>
              <a:t>p</a:t>
            </a:r>
            <a:r>
              <a:rPr lang="ja-JP" altLang="en-US" u="sng" dirty="0" err="1" smtClean="0">
                <a:latin typeface="メイリオ" panose="020B0604030504040204" pitchFamily="50" charset="-128"/>
                <a:ea typeface="メイリオ" panose="020B0604030504040204" pitchFamily="50" charset="-128"/>
              </a:rPr>
              <a:t>なので</a:t>
            </a:r>
            <a:r>
              <a:rPr lang="ja-JP" altLang="en-US" u="sng" dirty="0" smtClean="0">
                <a:latin typeface="メイリオ" panose="020B0604030504040204" pitchFamily="50" charset="-128"/>
                <a:ea typeface="メイリオ" panose="020B0604030504040204" pitchFamily="50" charset="-128"/>
              </a:rPr>
              <a:t>逆関数を考えると</a:t>
            </a:r>
            <a:r>
              <a:rPr lang="en-US" altLang="ja-JP" u="sng" dirty="0" smtClean="0">
                <a:latin typeface="メイリオ" panose="020B0604030504040204" pitchFamily="50" charset="-128"/>
                <a:ea typeface="メイリオ" panose="020B0604030504040204" pitchFamily="50" charset="-128"/>
              </a:rPr>
              <a:t>…</a:t>
            </a:r>
          </a:p>
        </p:txBody>
      </p:sp>
      <mc:AlternateContent xmlns:mc="http://schemas.openxmlformats.org/markup-compatibility/2006">
        <mc:Choice xmlns:a14="http://schemas.microsoft.com/office/drawing/2010/main" Requires="a14">
          <p:sp>
            <p:nvSpPr>
              <p:cNvPr id="8" name="テキスト ボックス 7"/>
              <p:cNvSpPr txBox="1"/>
              <p:nvPr/>
            </p:nvSpPr>
            <p:spPr>
              <a:xfrm>
                <a:off x="2665357" y="3331348"/>
                <a:ext cx="4066883" cy="81663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cs typeface="ヒラギノ角ゴ Pro W3"/>
                        </a:rPr>
                        <m:t>∅</m:t>
                      </m:r>
                      <m:d>
                        <m:dPr>
                          <m:ctrlPr>
                            <a:rPr kumimoji="1" lang="en-US" altLang="ja-JP" sz="2800" b="0" i="1" smtClean="0">
                              <a:latin typeface="Cambria Math" panose="02040503050406030204" pitchFamily="18" charset="0"/>
                              <a:ea typeface="ヒラギノ角ゴ Pro W3"/>
                              <a:cs typeface="ヒラギノ角ゴ Pro W3"/>
                            </a:rPr>
                          </m:ctrlPr>
                        </m:dPr>
                        <m:e>
                          <m:r>
                            <a:rPr kumimoji="1" lang="en-US" altLang="ja-JP" sz="2800" b="0" i="1" smtClean="0">
                              <a:latin typeface="Cambria Math" panose="02040503050406030204" pitchFamily="18" charset="0"/>
                              <a:ea typeface="ヒラギノ角ゴ Pro W3"/>
                              <a:cs typeface="ヒラギノ角ゴ Pro W3"/>
                            </a:rPr>
                            <m:t>𝑧</m:t>
                          </m:r>
                        </m:e>
                      </m:d>
                      <m:r>
                        <a:rPr kumimoji="1" lang="en-US" altLang="ja-JP" sz="2800" b="0" i="1" smtClean="0">
                          <a:latin typeface="Cambria Math" panose="02040503050406030204" pitchFamily="18" charset="0"/>
                          <a:ea typeface="ヒラギノ角ゴ Pro W3"/>
                          <a:cs typeface="ヒラギノ角ゴ Pro W3"/>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1+</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𝑒</m:t>
                              </m:r>
                            </m:e>
                            <m:sup>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𝑧</m:t>
                              </m:r>
                            </m:sup>
                          </m:sSup>
                        </m:den>
                      </m:f>
                      <m:r>
                        <a:rPr kumimoji="1" lang="en-US" altLang="ja-JP" sz="2800" b="0" i="1" smtClean="0">
                          <a:latin typeface="Cambria Math" panose="02040503050406030204" pitchFamily="18" charset="0"/>
                        </a:rPr>
                        <m:t>   </m:t>
                      </m:r>
                      <m:r>
                        <a:rPr kumimoji="1" lang="en-US" altLang="ja-JP" sz="2800" b="0" i="1" smtClean="0">
                          <a:latin typeface="Cambria Math" panose="02040503050406030204" pitchFamily="18" charset="0"/>
                        </a:rPr>
                        <m:t>𝑧</m:t>
                      </m:r>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𝑤</m:t>
                          </m:r>
                        </m:e>
                        <m:sup>
                          <m:r>
                            <a:rPr kumimoji="1" lang="en-US" altLang="ja-JP" sz="2800" b="0" i="1" smtClean="0">
                              <a:latin typeface="Cambria Math" panose="02040503050406030204" pitchFamily="18" charset="0"/>
                            </a:rPr>
                            <m:t>𝑇</m:t>
                          </m:r>
                        </m:sup>
                      </m:sSup>
                      <m:r>
                        <a:rPr kumimoji="1" lang="en-US" altLang="ja-JP" sz="2800" b="0" i="1" smtClean="0">
                          <a:latin typeface="Cambria Math" panose="02040503050406030204" pitchFamily="18" charset="0"/>
                        </a:rPr>
                        <m:t>𝑥</m:t>
                      </m:r>
                    </m:oMath>
                  </m:oMathPara>
                </a14:m>
                <a:endParaRPr kumimoji="1" lang="en-US" altLang="ja-JP" sz="2800" b="0" dirty="0" smtClean="0">
                  <a:latin typeface="ヒラギノ角ゴ Pro W3"/>
                </a:endParaRPr>
              </a:p>
            </p:txBody>
          </p:sp>
        </mc:Choice>
        <mc:Fallback>
          <p:sp>
            <p:nvSpPr>
              <p:cNvPr id="8" name="テキスト ボックス 7"/>
              <p:cNvSpPr txBox="1">
                <a:spLocks noRot="1" noChangeAspect="1" noMove="1" noResize="1" noEditPoints="1" noAdjustHandles="1" noChangeArrowheads="1" noChangeShapeType="1" noTextEdit="1"/>
              </p:cNvSpPr>
              <p:nvPr/>
            </p:nvSpPr>
            <p:spPr>
              <a:xfrm>
                <a:off x="2665357" y="3331348"/>
                <a:ext cx="4066883" cy="816634"/>
              </a:xfrm>
              <a:prstGeom prst="rect">
                <a:avLst/>
              </a:prstGeom>
              <a:blipFill rotWithShape="0">
                <a:blip r:embed="rId5"/>
                <a:stretch>
                  <a:fillRect/>
                </a:stretch>
              </a:blipFill>
            </p:spPr>
            <p:txBody>
              <a:bodyPr/>
              <a:lstStyle/>
              <a:p>
                <a:r>
                  <a:rPr lang="ja-JP" altLang="en-US">
                    <a:noFill/>
                  </a:rPr>
                  <a:t> </a:t>
                </a:r>
              </a:p>
            </p:txBody>
          </p:sp>
        </mc:Fallback>
      </mc:AlternateContent>
      <p:sp>
        <p:nvSpPr>
          <p:cNvPr id="9" name="テキスト ボックス 8"/>
          <p:cNvSpPr txBox="1"/>
          <p:nvPr/>
        </p:nvSpPr>
        <p:spPr>
          <a:xfrm>
            <a:off x="354918" y="4701155"/>
            <a:ext cx="5770811" cy="276999"/>
          </a:xfrm>
          <a:prstGeom prst="rect">
            <a:avLst/>
          </a:prstGeom>
          <a:noFill/>
        </p:spPr>
        <p:txBody>
          <a:bodyPr wrap="none" lIns="0" tIns="0" rIns="0" bIns="0" rtlCol="0">
            <a:spAutoFit/>
          </a:bodyPr>
          <a:lstStyle/>
          <a:p>
            <a:r>
              <a:rPr lang="ja-JP" altLang="en-US" u="sng" dirty="0">
                <a:latin typeface="メイリオ" panose="020B0604030504040204" pitchFamily="50" charset="-128"/>
                <a:ea typeface="メイリオ" panose="020B0604030504040204" pitchFamily="50" charset="-128"/>
              </a:rPr>
              <a:t>パラメータ</a:t>
            </a:r>
            <a:r>
              <a:rPr lang="ja-JP" altLang="en-US" u="sng" dirty="0" smtClean="0">
                <a:latin typeface="メイリオ" panose="020B0604030504040204" pitchFamily="50" charset="-128"/>
                <a:ea typeface="メイリオ" panose="020B0604030504040204" pitchFamily="50" charset="-128"/>
              </a:rPr>
              <a:t>ーの学習は尤度関数の最大化問題として記述</a:t>
            </a:r>
            <a:endParaRPr lang="en-US" altLang="ja-JP" u="sng" dirty="0" smtClean="0">
              <a:latin typeface="メイリオ" panose="020B0604030504040204" pitchFamily="50" charset="-128"/>
              <a:ea typeface="メイリオ" panose="020B0604030504040204" pitchFamily="50" charset="-128"/>
            </a:endParaRPr>
          </a:p>
        </p:txBody>
      </p:sp>
      <mc:AlternateContent xmlns:mc="http://schemas.openxmlformats.org/markup-compatibility/2006">
        <mc:Choice xmlns:a14="http://schemas.microsoft.com/office/drawing/2010/main" Requires="a14">
          <p:sp>
            <p:nvSpPr>
              <p:cNvPr id="10" name="テキスト ボックス 9"/>
              <p:cNvSpPr txBox="1"/>
              <p:nvPr/>
            </p:nvSpPr>
            <p:spPr>
              <a:xfrm>
                <a:off x="1822661" y="5194142"/>
                <a:ext cx="5156668" cy="104336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nary>
                        <m:naryPr>
                          <m:chr m:val="∏"/>
                          <m:subHide m:val="on"/>
                          <m:supHide m:val="on"/>
                          <m:ctrlPr>
                            <a:rPr kumimoji="1" lang="en-US" altLang="ja-JP" sz="2800" b="0" i="1" smtClean="0">
                              <a:latin typeface="Cambria Math" panose="02040503050406030204" pitchFamily="18" charset="0"/>
                            </a:rPr>
                          </m:ctrlPr>
                        </m:naryPr>
                        <m:sub/>
                        <m:sup/>
                        <m:e>
                          <m:r>
                            <a:rPr kumimoji="1" lang="en-US" altLang="ja-JP" sz="2800" b="0" i="1" smtClean="0">
                              <a:latin typeface="Cambria Math" panose="02040503050406030204" pitchFamily="18" charset="0"/>
                            </a:rPr>
                            <m:t>𝑛</m:t>
                          </m:r>
                        </m:e>
                      </m:nary>
                      <m:r>
                        <a:rPr kumimoji="1" lang="en-US" altLang="ja-JP" sz="2800" b="0" i="1" smtClean="0">
                          <a:latin typeface="Cambria Math" panose="02040503050406030204" pitchFamily="18" charset="0"/>
                        </a:rPr>
                        <m:t>(</m:t>
                      </m:r>
                      <m:r>
                        <a:rPr lang="en-US" altLang="ja-JP" sz="2800" i="1">
                          <a:latin typeface="Cambria Math" panose="02040503050406030204" pitchFamily="18" charset="0"/>
                          <a:ea typeface="Cambria Math" panose="02040503050406030204" pitchFamily="18" charset="0"/>
                          <a:cs typeface="ヒラギノ角ゴ Pro W3"/>
                        </a:rPr>
                        <m:t>∅</m:t>
                      </m:r>
                      <m:d>
                        <m:dPr>
                          <m:ctrlPr>
                            <a:rPr lang="en-US" altLang="ja-JP" sz="2800" i="1">
                              <a:latin typeface="Cambria Math" panose="02040503050406030204" pitchFamily="18" charset="0"/>
                              <a:ea typeface="ヒラギノ角ゴ Pro W3"/>
                              <a:cs typeface="ヒラギノ角ゴ Pro W3"/>
                            </a:rPr>
                          </m:ctrlPr>
                        </m:dPr>
                        <m:e>
                          <m:sSup>
                            <m:sSupPr>
                              <m:ctrlPr>
                                <a:rPr lang="en-US" altLang="ja-JP" sz="2800" i="1" smtClean="0">
                                  <a:latin typeface="Cambria Math" panose="02040503050406030204" pitchFamily="18" charset="0"/>
                                </a:rPr>
                              </m:ctrlPr>
                            </m:sSupPr>
                            <m:e>
                              <m:r>
                                <a:rPr lang="en-US" altLang="ja-JP" sz="2800" b="0" i="1" smtClean="0">
                                  <a:latin typeface="Cambria Math" panose="02040503050406030204" pitchFamily="18" charset="0"/>
                                </a:rPr>
                                <m:t>𝑧</m:t>
                              </m:r>
                            </m:e>
                            <m:sup>
                              <m:r>
                                <a:rPr lang="en-US" altLang="ja-JP" sz="2800" b="0" i="1" smtClean="0">
                                  <a:latin typeface="Cambria Math" panose="02040503050406030204" pitchFamily="18" charset="0"/>
                                </a:rPr>
                                <m:t>𝑖</m:t>
                              </m:r>
                            </m:sup>
                          </m:sSup>
                        </m:e>
                      </m:d>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m:t>
                          </m:r>
                        </m:e>
                        <m:sup>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𝑦</m:t>
                              </m:r>
                            </m:e>
                            <m:sup>
                              <m:r>
                                <a:rPr lang="en-US" altLang="ja-JP" sz="2800" b="0" i="1" smtClean="0">
                                  <a:latin typeface="Cambria Math" panose="02040503050406030204" pitchFamily="18" charset="0"/>
                                </a:rPr>
                                <m:t>𝑖</m:t>
                              </m:r>
                            </m:sup>
                          </m:sSup>
                        </m:sup>
                      </m:sSup>
                      <m:r>
                        <a:rPr lang="en-US" altLang="ja-JP" sz="2800" b="0" i="1" smtClean="0">
                          <a:latin typeface="Cambria Math" panose="02040503050406030204" pitchFamily="18" charset="0"/>
                        </a:rPr>
                        <m:t>∗(1−</m:t>
                      </m:r>
                      <m:r>
                        <a:rPr lang="en-US" altLang="ja-JP" sz="2800" i="1">
                          <a:latin typeface="Cambria Math" panose="02040503050406030204" pitchFamily="18" charset="0"/>
                          <a:ea typeface="Cambria Math" panose="02040503050406030204" pitchFamily="18" charset="0"/>
                          <a:cs typeface="ヒラギノ角ゴ Pro W3"/>
                        </a:rPr>
                        <m:t>∅</m:t>
                      </m:r>
                      <m:d>
                        <m:dPr>
                          <m:ctrlPr>
                            <a:rPr lang="en-US" altLang="ja-JP" sz="2800" i="1">
                              <a:latin typeface="Cambria Math" panose="02040503050406030204" pitchFamily="18" charset="0"/>
                              <a:ea typeface="ヒラギノ角ゴ Pro W3"/>
                              <a:cs typeface="ヒラギノ角ゴ Pro W3"/>
                            </a:rPr>
                          </m:ctrlPr>
                        </m:dPr>
                        <m:e>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𝑧</m:t>
                              </m:r>
                            </m:e>
                            <m:sup>
                              <m:r>
                                <a:rPr lang="en-US" altLang="ja-JP" sz="2800" i="1">
                                  <a:latin typeface="Cambria Math" panose="02040503050406030204" pitchFamily="18" charset="0"/>
                                </a:rPr>
                                <m:t>𝑖</m:t>
                              </m:r>
                            </m:sup>
                          </m:sSup>
                        </m:e>
                      </m:d>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m:t>
                          </m:r>
                        </m:e>
                        <m:sup>
                          <m:sSup>
                            <m:sSupPr>
                              <m:ctrlPr>
                                <a:rPr lang="en-US" altLang="ja-JP" sz="2800" i="1">
                                  <a:latin typeface="Cambria Math" panose="02040503050406030204" pitchFamily="18" charset="0"/>
                                </a:rPr>
                              </m:ctrlPr>
                            </m:sSupPr>
                            <m:e>
                              <m:r>
                                <a:rPr lang="en-US" altLang="ja-JP" sz="2800" b="0" i="1" smtClean="0">
                                  <a:latin typeface="Cambria Math" panose="02040503050406030204" pitchFamily="18" charset="0"/>
                                </a:rPr>
                                <m:t>1−</m:t>
                              </m:r>
                              <m:r>
                                <a:rPr lang="en-US" altLang="ja-JP" sz="2800" i="1">
                                  <a:latin typeface="Cambria Math" panose="02040503050406030204" pitchFamily="18" charset="0"/>
                                </a:rPr>
                                <m:t>𝑦</m:t>
                              </m:r>
                            </m:e>
                            <m:sup>
                              <m:r>
                                <a:rPr lang="en-US" altLang="ja-JP" sz="2800" i="1">
                                  <a:latin typeface="Cambria Math" panose="02040503050406030204" pitchFamily="18" charset="0"/>
                                </a:rPr>
                                <m:t>𝑖</m:t>
                              </m:r>
                            </m:sup>
                          </m:sSup>
                        </m:sup>
                      </m:sSup>
                    </m:oMath>
                  </m:oMathPara>
                </a14:m>
                <a:endParaRPr kumimoji="1" lang="en-US" altLang="ja-JP" sz="2800" b="0" dirty="0" smtClean="0">
                  <a:latin typeface="ヒラギノ角ゴ Pro W3"/>
                </a:endParaRPr>
              </a:p>
            </p:txBody>
          </p:sp>
        </mc:Choice>
        <mc:Fallback>
          <p:sp>
            <p:nvSpPr>
              <p:cNvPr id="10" name="テキスト ボックス 9"/>
              <p:cNvSpPr txBox="1">
                <a:spLocks noRot="1" noChangeAspect="1" noMove="1" noResize="1" noEditPoints="1" noAdjustHandles="1" noChangeArrowheads="1" noChangeShapeType="1" noTextEdit="1"/>
              </p:cNvSpPr>
              <p:nvPr/>
            </p:nvSpPr>
            <p:spPr>
              <a:xfrm>
                <a:off x="1822661" y="5194142"/>
                <a:ext cx="5156668" cy="1043363"/>
              </a:xfrm>
              <a:prstGeom prst="rect">
                <a:avLst/>
              </a:prstGeom>
              <a:blipFill rotWithShape="0">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44486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5330" y="531788"/>
            <a:ext cx="8650510" cy="360040"/>
          </a:xfrm>
        </p:spPr>
        <p:txBody>
          <a:bodyPr/>
          <a:lstStyle/>
          <a:p>
            <a:r>
              <a:rPr lang="ja-JP" altLang="en-US" sz="1600" dirty="0" smtClean="0">
                <a:latin typeface="メイリオ" panose="020B0604030504040204" pitchFamily="50" charset="-128"/>
                <a:ea typeface="メイリオ" panose="020B0604030504040204" pitchFamily="50" charset="-128"/>
              </a:rPr>
              <a:t>過学習への滞欧</a:t>
            </a:r>
            <a:r>
              <a:rPr kumimoji="1" lang="en-US" altLang="ja-JP" dirty="0" smtClean="0">
                <a:latin typeface="メイリオ" panose="020B0604030504040204" pitchFamily="50" charset="-128"/>
                <a:ea typeface="メイリオ" panose="020B0604030504040204" pitchFamily="50" charset="-128"/>
              </a:rPr>
              <a:t/>
            </a:r>
            <a:br>
              <a:rPr kumimoji="1" lang="en-US" altLang="ja-JP" dirty="0" smtClean="0">
                <a:latin typeface="メイリオ" panose="020B0604030504040204" pitchFamily="50" charset="-128"/>
                <a:ea typeface="メイリオ" panose="020B0604030504040204" pitchFamily="50" charset="-128"/>
              </a:rPr>
            </a:br>
            <a:r>
              <a:rPr kumimoji="1" lang="ja-JP" altLang="en-US" dirty="0" smtClean="0">
                <a:latin typeface="メイリオ" panose="020B0604030504040204" pitchFamily="50" charset="-128"/>
                <a:ea typeface="メイリオ" panose="020B0604030504040204" pitchFamily="50" charset="-128"/>
              </a:rPr>
              <a:t>ペナルティ項の導入による正則化</a:t>
            </a:r>
            <a:endParaRPr kumimoji="1" lang="ja-JP" altLang="en-US" dirty="0">
              <a:latin typeface="メイリオ" panose="020B0604030504040204" pitchFamily="50" charset="-128"/>
              <a:ea typeface="メイリオ" panose="020B0604030504040204" pitchFamily="50" charset="-128"/>
            </a:endParaRPr>
          </a:p>
        </p:txBody>
      </p:sp>
      <p:sp>
        <p:nvSpPr>
          <p:cNvPr id="5" name="スライド番号プレースホルダー 4"/>
          <p:cNvSpPr>
            <a:spLocks noGrp="1"/>
          </p:cNvSpPr>
          <p:nvPr>
            <p:ph type="sldNum" sz="quarter" idx="12"/>
          </p:nvPr>
        </p:nvSpPr>
        <p:spPr>
          <a:xfrm>
            <a:off x="6732240" y="6510016"/>
            <a:ext cx="2133600" cy="250115"/>
          </a:xfrm>
        </p:spPr>
        <p:txBody>
          <a:bodyPr/>
          <a:lstStyle/>
          <a:p>
            <a:fld id="{EBB39137-EBDC-2D4F-98A6-83D1C4F5C52B}" type="slidenum">
              <a:rPr kumimoji="1" lang="ja-JP" altLang="en-US" smtClean="0"/>
              <a:t>3</a:t>
            </a:fld>
            <a:endParaRPr kumimoji="1" lang="ja-JP" altLang="en-US"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536" y="1533097"/>
            <a:ext cx="8495304" cy="5124546"/>
          </a:xfrm>
          <a:prstGeom prst="rect">
            <a:avLst/>
          </a:prstGeom>
        </p:spPr>
      </p:pic>
      <mc:AlternateContent xmlns:mc="http://schemas.openxmlformats.org/markup-compatibility/2006">
        <mc:Choice xmlns:a14="http://schemas.microsoft.com/office/drawing/2010/main" Requires="a14">
          <p:sp>
            <p:nvSpPr>
              <p:cNvPr id="11" name="テキスト ボックス 10"/>
              <p:cNvSpPr txBox="1"/>
              <p:nvPr/>
            </p:nvSpPr>
            <p:spPr>
              <a:xfrm>
                <a:off x="1096148" y="1102210"/>
                <a:ext cx="1691232"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1</m:t>
                              </m:r>
                            </m:sub>
                          </m:sSub>
                        </m:e>
                      </m:d>
                      <m:r>
                        <a:rPr kumimoji="1" lang="en-US" altLang="ja-JP" sz="2800" b="0" i="1" smtClean="0">
                          <a:latin typeface="Cambria Math" panose="02040503050406030204" pitchFamily="18" charset="0"/>
                        </a:rPr>
                        <m:t>+</m:t>
                      </m:r>
                      <m:d>
                        <m:dPr>
                          <m:begChr m:val="|"/>
                          <m:endChr m:val="|"/>
                          <m:ctrlPr>
                            <a:rPr lang="en-US" altLang="ja-JP" sz="2800" i="1">
                              <a:latin typeface="Cambria Math" panose="02040503050406030204" pitchFamily="18" charset="0"/>
                            </a:rPr>
                          </m:ctrlPr>
                        </m:d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b="0" i="1" smtClean="0">
                                  <a:latin typeface="Cambria Math" panose="02040503050406030204" pitchFamily="18" charset="0"/>
                                </a:rPr>
                                <m:t>2</m:t>
                              </m:r>
                            </m:sub>
                          </m:sSub>
                        </m:e>
                      </m:d>
                    </m:oMath>
                  </m:oMathPara>
                </a14:m>
                <a:endParaRPr kumimoji="1" lang="en-US" altLang="ja-JP" sz="2800" b="0" dirty="0" smtClean="0">
                  <a:latin typeface="ヒラギノ角ゴ Pro W3"/>
                </a:endParaRPr>
              </a:p>
            </p:txBody>
          </p:sp>
        </mc:Choice>
        <mc:Fallback>
          <p:sp>
            <p:nvSpPr>
              <p:cNvPr id="11" name="テキスト ボックス 10"/>
              <p:cNvSpPr txBox="1">
                <a:spLocks noRot="1" noChangeAspect="1" noMove="1" noResize="1" noEditPoints="1" noAdjustHandles="1" noChangeArrowheads="1" noChangeShapeType="1" noTextEdit="1"/>
              </p:cNvSpPr>
              <p:nvPr/>
            </p:nvSpPr>
            <p:spPr>
              <a:xfrm>
                <a:off x="1096148" y="1102210"/>
                <a:ext cx="1691232" cy="430887"/>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テキスト ボックス 11"/>
              <p:cNvSpPr txBox="1"/>
              <p:nvPr/>
            </p:nvSpPr>
            <p:spPr>
              <a:xfrm>
                <a:off x="4980994" y="995129"/>
                <a:ext cx="2639248" cy="64504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ad>
                            <m:radPr>
                              <m:degHide m:val="on"/>
                              <m:ctrlPr>
                                <a:rPr kumimoji="1" lang="en-US" altLang="ja-JP" sz="2800" b="0" i="1" smtClean="0">
                                  <a:latin typeface="Cambria Math" panose="02040503050406030204" pitchFamily="18" charset="0"/>
                                </a:rPr>
                              </m:ctrlPr>
                            </m:radPr>
                            <m:deg/>
                            <m:e>
                              <m:sSup>
                                <m:sSupPr>
                                  <m:ctrlPr>
                                    <a:rPr kumimoji="1" lang="en-US" altLang="ja-JP" sz="2800" b="0" i="1" smtClean="0">
                                      <a:latin typeface="Cambria Math" panose="02040503050406030204" pitchFamily="18" charset="0"/>
                                    </a:rPr>
                                  </m:ctrlPr>
                                </m:sSupPr>
                                <m:e>
                                  <m:d>
                                    <m:dPr>
                                      <m:begChr m:val="|"/>
                                      <m:endChr m:val="|"/>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1</m:t>
                                          </m:r>
                                        </m:sub>
                                      </m:sSub>
                                    </m:e>
                                  </m:d>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m:t>
                              </m:r>
                            </m:e>
                          </m:rad>
                          <m:sSup>
                            <m:sSupPr>
                              <m:ctrlPr>
                                <a:rPr lang="en-US" altLang="ja-JP" sz="2800" i="1">
                                  <a:latin typeface="Cambria Math" panose="02040503050406030204" pitchFamily="18" charset="0"/>
                                </a:rPr>
                              </m:ctrlPr>
                            </m:sSupPr>
                            <m:e>
                              <m:d>
                                <m:dPr>
                                  <m:begChr m:val="|"/>
                                  <m:endChr m:val="|"/>
                                  <m:ctrlPr>
                                    <a:rPr lang="en-US" altLang="ja-JP" sz="2800" i="1">
                                      <a:latin typeface="Cambria Math" panose="02040503050406030204" pitchFamily="18" charset="0"/>
                                    </a:rPr>
                                  </m:ctrlPr>
                                </m:d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b="0" i="1" smtClean="0">
                                          <a:latin typeface="Cambria Math" panose="02040503050406030204" pitchFamily="18" charset="0"/>
                                        </a:rPr>
                                        <m:t>2</m:t>
                                      </m:r>
                                    </m:sub>
                                  </m:sSub>
                                </m:e>
                              </m:d>
                            </m:e>
                            <m:sup>
                              <m:r>
                                <a:rPr lang="en-US" altLang="ja-JP" sz="2800" i="1">
                                  <a:latin typeface="Cambria Math" panose="02040503050406030204" pitchFamily="18" charset="0"/>
                                </a:rPr>
                                <m:t>2</m:t>
                              </m:r>
                            </m:sup>
                          </m:sSup>
                        </m:e>
                        <m:sup/>
                      </m:sSup>
                    </m:oMath>
                  </m:oMathPara>
                </a14:m>
                <a:endParaRPr kumimoji="1" lang="en-US" altLang="ja-JP" sz="2800" b="0" dirty="0" smtClean="0">
                  <a:latin typeface="ヒラギノ角ゴ Pro W3"/>
                </a:endParaRPr>
              </a:p>
            </p:txBody>
          </p:sp>
        </mc:Choice>
        <mc:Fallback>
          <p:sp>
            <p:nvSpPr>
              <p:cNvPr id="12" name="テキスト ボックス 11"/>
              <p:cNvSpPr txBox="1">
                <a:spLocks noRot="1" noChangeAspect="1" noMove="1" noResize="1" noEditPoints="1" noAdjustHandles="1" noChangeArrowheads="1" noChangeShapeType="1" noTextEdit="1"/>
              </p:cNvSpPr>
              <p:nvPr/>
            </p:nvSpPr>
            <p:spPr>
              <a:xfrm>
                <a:off x="4980994" y="995129"/>
                <a:ext cx="2639248" cy="645048"/>
              </a:xfrm>
              <a:prstGeom prst="rect">
                <a:avLst/>
              </a:prstGeom>
              <a:blipFill rotWithShape="0">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513933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5330" y="531788"/>
            <a:ext cx="8650510" cy="360040"/>
          </a:xfrm>
        </p:spPr>
        <p:txBody>
          <a:bodyPr/>
          <a:lstStyle/>
          <a:p>
            <a:r>
              <a:rPr lang="ja-JP" altLang="en-US" sz="1600" dirty="0" smtClean="0">
                <a:latin typeface="メイリオ" panose="020B0604030504040204" pitchFamily="50" charset="-128"/>
                <a:ea typeface="メイリオ" panose="020B0604030504040204" pitchFamily="50" charset="-128"/>
              </a:rPr>
              <a:t>ランダム</a:t>
            </a:r>
            <a:r>
              <a:rPr lang="ja-JP" altLang="en-US" sz="1600" dirty="0">
                <a:latin typeface="メイリオ" panose="020B0604030504040204" pitchFamily="50" charset="-128"/>
                <a:ea typeface="メイリオ" panose="020B0604030504040204" pitchFamily="50" charset="-128"/>
              </a:rPr>
              <a:t>フォレスト</a:t>
            </a:r>
            <a:r>
              <a:rPr kumimoji="1" lang="ja-JP" altLang="en-US" sz="1600" dirty="0" smtClean="0">
                <a:latin typeface="メイリオ" panose="020B0604030504040204" pitchFamily="50" charset="-128"/>
                <a:ea typeface="メイリオ" panose="020B0604030504040204" pitchFamily="50" charset="-128"/>
              </a:rPr>
              <a:t>回帰の概要</a:t>
            </a:r>
            <a:r>
              <a:rPr kumimoji="1" lang="en-US" altLang="ja-JP" dirty="0" smtClean="0">
                <a:latin typeface="メイリオ" panose="020B0604030504040204" pitchFamily="50" charset="-128"/>
                <a:ea typeface="メイリオ" panose="020B0604030504040204" pitchFamily="50" charset="-128"/>
              </a:rPr>
              <a:t/>
            </a:r>
            <a:br>
              <a:rPr kumimoji="1" lang="en-US" altLang="ja-JP" dirty="0" smtClean="0">
                <a:latin typeface="メイリオ" panose="020B0604030504040204" pitchFamily="50" charset="-128"/>
                <a:ea typeface="メイリオ" panose="020B0604030504040204" pitchFamily="50" charset="-128"/>
              </a:rPr>
            </a:br>
            <a:r>
              <a:rPr kumimoji="1" lang="ja-JP" altLang="en-US" dirty="0" smtClean="0">
                <a:latin typeface="メイリオ" panose="020B0604030504040204" pitchFamily="50" charset="-128"/>
                <a:ea typeface="メイリオ" panose="020B0604030504040204" pitchFamily="50" charset="-128"/>
              </a:rPr>
              <a:t>情報利得が最大</a:t>
            </a:r>
            <a:r>
              <a:rPr lang="ja-JP" altLang="en-US" dirty="0" smtClean="0">
                <a:latin typeface="メイリオ" panose="020B0604030504040204" pitchFamily="50" charset="-128"/>
                <a:ea typeface="メイリオ" panose="020B0604030504040204" pitchFamily="50" charset="-128"/>
              </a:rPr>
              <a:t>となる特徴量でノードを分割していく</a:t>
            </a:r>
            <a:endParaRPr kumimoji="1" lang="ja-JP" altLang="en-US" dirty="0">
              <a:latin typeface="メイリオ" panose="020B0604030504040204" pitchFamily="50" charset="-128"/>
              <a:ea typeface="メイリオ" panose="020B0604030504040204" pitchFamily="50" charset="-128"/>
            </a:endParaRPr>
          </a:p>
        </p:txBody>
      </p:sp>
      <p:sp>
        <p:nvSpPr>
          <p:cNvPr id="5" name="スライド番号プレースホルダー 4"/>
          <p:cNvSpPr>
            <a:spLocks noGrp="1"/>
          </p:cNvSpPr>
          <p:nvPr>
            <p:ph type="sldNum" sz="quarter" idx="12"/>
          </p:nvPr>
        </p:nvSpPr>
        <p:spPr>
          <a:xfrm>
            <a:off x="6732240" y="6510016"/>
            <a:ext cx="2133600" cy="250115"/>
          </a:xfrm>
        </p:spPr>
        <p:txBody>
          <a:bodyPr/>
          <a:lstStyle/>
          <a:p>
            <a:fld id="{EBB39137-EBDC-2D4F-98A6-83D1C4F5C52B}" type="slidenum">
              <a:rPr kumimoji="1" lang="ja-JP" altLang="en-US" smtClean="0"/>
              <a:t>4</a:t>
            </a:fld>
            <a:endParaRPr kumimoji="1" lang="ja-JP" altLang="en-US" dirty="0"/>
          </a:p>
        </p:txBody>
      </p:sp>
      <p:cxnSp>
        <p:nvCxnSpPr>
          <p:cNvPr id="13" name="直線コネクタ 12"/>
          <p:cNvCxnSpPr/>
          <p:nvPr/>
        </p:nvCxnSpPr>
        <p:spPr>
          <a:xfrm>
            <a:off x="1674055" y="1308290"/>
            <a:ext cx="3854548"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9" name="直線コネクタ 58"/>
          <p:cNvCxnSpPr/>
          <p:nvPr/>
        </p:nvCxnSpPr>
        <p:spPr>
          <a:xfrm>
            <a:off x="5671849" y="1308290"/>
            <a:ext cx="3205714"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テキスト ボックス 59"/>
          <p:cNvSpPr txBox="1"/>
          <p:nvPr/>
        </p:nvSpPr>
        <p:spPr>
          <a:xfrm>
            <a:off x="6951540" y="1009477"/>
            <a:ext cx="543739" cy="307777"/>
          </a:xfrm>
          <a:prstGeom prst="rect">
            <a:avLst/>
          </a:prstGeom>
          <a:noFill/>
        </p:spPr>
        <p:txBody>
          <a:bodyPr wrap="none" rtlCol="0">
            <a:spAutoFit/>
          </a:bodyPr>
          <a:lstStyle/>
          <a:p>
            <a:r>
              <a:rPr lang="ja-JP" altLang="en-US" sz="1400" dirty="0">
                <a:latin typeface="メイリオ" panose="020B0604030504040204" pitchFamily="50" charset="-128"/>
                <a:ea typeface="メイリオ" panose="020B0604030504040204" pitchFamily="50" charset="-128"/>
                <a:cs typeface="ヒラギノ角ゴ Pro W3"/>
              </a:rPr>
              <a:t>参考</a:t>
            </a:r>
          </a:p>
        </p:txBody>
      </p:sp>
      <p:sp>
        <p:nvSpPr>
          <p:cNvPr id="41" name="正方形/長方形 40"/>
          <p:cNvSpPr/>
          <p:nvPr/>
        </p:nvSpPr>
        <p:spPr bwMode="auto">
          <a:xfrm>
            <a:off x="126609" y="1542705"/>
            <a:ext cx="1547446" cy="1491175"/>
          </a:xfrm>
          <a:prstGeom prst="rect">
            <a:avLst/>
          </a:prstGeom>
          <a:solidFill>
            <a:schemeClr val="accent2">
              <a:lumMod val="60000"/>
              <a:lumOff val="4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61" name="正方形/長方形 60"/>
          <p:cNvSpPr/>
          <p:nvPr/>
        </p:nvSpPr>
        <p:spPr bwMode="auto">
          <a:xfrm>
            <a:off x="126609" y="4875415"/>
            <a:ext cx="1547446" cy="1491175"/>
          </a:xfrm>
          <a:prstGeom prst="rect">
            <a:avLst/>
          </a:prstGeom>
          <a:solidFill>
            <a:schemeClr val="accent2">
              <a:lumMod val="60000"/>
              <a:lumOff val="4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62" name="正方形/長方形 61"/>
          <p:cNvSpPr/>
          <p:nvPr/>
        </p:nvSpPr>
        <p:spPr bwMode="auto">
          <a:xfrm>
            <a:off x="126609" y="3192393"/>
            <a:ext cx="1547446" cy="1491175"/>
          </a:xfrm>
          <a:prstGeom prst="rect">
            <a:avLst/>
          </a:prstGeom>
          <a:solidFill>
            <a:schemeClr val="accent2">
              <a:lumMod val="60000"/>
              <a:lumOff val="4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cxnSp>
        <p:nvCxnSpPr>
          <p:cNvPr id="64" name="直線コネクタ 63"/>
          <p:cNvCxnSpPr/>
          <p:nvPr/>
        </p:nvCxnSpPr>
        <p:spPr>
          <a:xfrm>
            <a:off x="140677" y="3103249"/>
            <a:ext cx="8753299" cy="0"/>
          </a:xfrm>
          <a:prstGeom prst="line">
            <a:avLst/>
          </a:prstGeom>
          <a:ln w="25400">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65" name="直線コネクタ 64"/>
          <p:cNvCxnSpPr/>
          <p:nvPr/>
        </p:nvCxnSpPr>
        <p:spPr>
          <a:xfrm>
            <a:off x="126609" y="4784148"/>
            <a:ext cx="8765021" cy="0"/>
          </a:xfrm>
          <a:prstGeom prst="line">
            <a:avLst/>
          </a:prstGeom>
          <a:ln w="25400">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68" name="テキスト ボックス 67"/>
          <p:cNvSpPr txBox="1"/>
          <p:nvPr/>
        </p:nvSpPr>
        <p:spPr>
          <a:xfrm>
            <a:off x="500222" y="2143575"/>
            <a:ext cx="800219" cy="461665"/>
          </a:xfrm>
          <a:prstGeom prst="rect">
            <a:avLst/>
          </a:prstGeom>
          <a:noFill/>
        </p:spPr>
        <p:txBody>
          <a:bodyPr wrap="none" rtlCol="0">
            <a:spAutoFit/>
          </a:bodyPr>
          <a:lstStyle/>
          <a:p>
            <a:r>
              <a:rPr kumimoji="1" lang="ja-JP" altLang="en-US" sz="2400" b="1" dirty="0" smtClean="0">
                <a:latin typeface="メイリオ" panose="020B0604030504040204" pitchFamily="50" charset="-128"/>
                <a:ea typeface="メイリオ" panose="020B0604030504040204" pitchFamily="50" charset="-128"/>
                <a:cs typeface="ヒラギノ角ゴ Pro W3"/>
              </a:rPr>
              <a:t>概要</a:t>
            </a:r>
            <a:endParaRPr kumimoji="1" lang="ja-JP" altLang="en-US" sz="2400" b="1" dirty="0" smtClean="0">
              <a:latin typeface="メイリオ" panose="020B0604030504040204" pitchFamily="50" charset="-128"/>
              <a:ea typeface="メイリオ" panose="020B0604030504040204" pitchFamily="50" charset="-128"/>
              <a:cs typeface="ヒラギノ角ゴ Pro W3"/>
            </a:endParaRPr>
          </a:p>
        </p:txBody>
      </p:sp>
      <p:sp>
        <p:nvSpPr>
          <p:cNvPr id="69" name="テキスト ボックス 68"/>
          <p:cNvSpPr txBox="1"/>
          <p:nvPr/>
        </p:nvSpPr>
        <p:spPr>
          <a:xfrm>
            <a:off x="346333" y="3569201"/>
            <a:ext cx="1107996" cy="830997"/>
          </a:xfrm>
          <a:prstGeom prst="rect">
            <a:avLst/>
          </a:prstGeom>
          <a:noFill/>
        </p:spPr>
        <p:txBody>
          <a:bodyPr wrap="none" rtlCol="0">
            <a:spAutoFit/>
          </a:bodyPr>
          <a:lstStyle/>
          <a:p>
            <a:pPr algn="ctr"/>
            <a:r>
              <a:rPr lang="ja-JP" altLang="en-US" sz="2400" b="1" dirty="0" smtClean="0">
                <a:latin typeface="メイリオ" panose="020B0604030504040204" pitchFamily="50" charset="-128"/>
                <a:ea typeface="メイリオ" panose="020B0604030504040204" pitchFamily="50" charset="-128"/>
                <a:cs typeface="ヒラギノ角ゴ Pro W3"/>
              </a:rPr>
              <a:t>モデル</a:t>
            </a:r>
            <a:endParaRPr lang="en-US" altLang="ja-JP" sz="2400" b="1" dirty="0" smtClean="0">
              <a:latin typeface="メイリオ" panose="020B0604030504040204" pitchFamily="50" charset="-128"/>
              <a:ea typeface="メイリオ" panose="020B0604030504040204" pitchFamily="50" charset="-128"/>
              <a:cs typeface="ヒラギノ角ゴ Pro W3"/>
            </a:endParaRPr>
          </a:p>
          <a:p>
            <a:pPr algn="ctr"/>
            <a:r>
              <a:rPr lang="ja-JP" altLang="en-US" sz="2400" b="1" dirty="0" smtClean="0">
                <a:latin typeface="メイリオ" panose="020B0604030504040204" pitchFamily="50" charset="-128"/>
                <a:ea typeface="メイリオ" panose="020B0604030504040204" pitchFamily="50" charset="-128"/>
                <a:cs typeface="ヒラギノ角ゴ Pro W3"/>
              </a:rPr>
              <a:t>関数</a:t>
            </a:r>
            <a:endParaRPr kumimoji="1" lang="ja-JP" altLang="en-US" sz="2400" b="1" dirty="0" smtClean="0">
              <a:latin typeface="メイリオ" panose="020B0604030504040204" pitchFamily="50" charset="-128"/>
              <a:ea typeface="メイリオ" panose="020B0604030504040204" pitchFamily="50" charset="-128"/>
              <a:cs typeface="ヒラギノ角ゴ Pro W3"/>
            </a:endParaRPr>
          </a:p>
        </p:txBody>
      </p:sp>
      <p:sp>
        <p:nvSpPr>
          <p:cNvPr id="70" name="テキスト ボックス 69"/>
          <p:cNvSpPr txBox="1"/>
          <p:nvPr/>
        </p:nvSpPr>
        <p:spPr>
          <a:xfrm>
            <a:off x="115502" y="5409391"/>
            <a:ext cx="1569660" cy="369332"/>
          </a:xfrm>
          <a:prstGeom prst="rect">
            <a:avLst/>
          </a:prstGeom>
          <a:noFill/>
        </p:spPr>
        <p:txBody>
          <a:bodyPr wrap="none" rtlCol="0">
            <a:spAutoFit/>
          </a:bodyPr>
          <a:lstStyle/>
          <a:p>
            <a:pPr algn="ctr"/>
            <a:r>
              <a:rPr kumimoji="1" lang="ja-JP" altLang="en-US" b="1" dirty="0" smtClean="0">
                <a:latin typeface="メイリオ" panose="020B0604030504040204" pitchFamily="50" charset="-128"/>
                <a:ea typeface="メイリオ" panose="020B0604030504040204" pitchFamily="50" charset="-128"/>
                <a:cs typeface="ヒラギノ角ゴ Pro W3"/>
              </a:rPr>
              <a:t>チューニング</a:t>
            </a:r>
            <a:endParaRPr kumimoji="1" lang="ja-JP" altLang="en-US" b="1" dirty="0" smtClean="0">
              <a:latin typeface="メイリオ" panose="020B0604030504040204" pitchFamily="50" charset="-128"/>
              <a:ea typeface="メイリオ" panose="020B0604030504040204" pitchFamily="50" charset="-128"/>
              <a:cs typeface="ヒラギノ角ゴ Pro W3"/>
            </a:endParaRPr>
          </a:p>
        </p:txBody>
      </p:sp>
      <p:sp>
        <p:nvSpPr>
          <p:cNvPr id="71" name="テキスト ボックス 70"/>
          <p:cNvSpPr txBox="1"/>
          <p:nvPr/>
        </p:nvSpPr>
        <p:spPr>
          <a:xfrm>
            <a:off x="1793864" y="1662636"/>
            <a:ext cx="3467616" cy="1200329"/>
          </a:xfrm>
          <a:prstGeom prst="rect">
            <a:avLst/>
          </a:prstGeom>
          <a:noFill/>
        </p:spPr>
        <p:txBody>
          <a:bodyPr wrap="none" rtlCol="0">
            <a:spAutoFit/>
          </a:bodyPr>
          <a:lstStyle/>
          <a:p>
            <a:pPr>
              <a:lnSpc>
                <a:spcPct val="150000"/>
              </a:lnSpc>
            </a:pPr>
            <a:r>
              <a:rPr lang="ja-JP" altLang="en-US" sz="1600" dirty="0" smtClean="0">
                <a:latin typeface="メイリオ" panose="020B0604030504040204" pitchFamily="50" charset="-128"/>
                <a:ea typeface="メイリオ" panose="020B0604030504040204" pitchFamily="50" charset="-128"/>
                <a:cs typeface="ヒラギノ角ゴ Pro W3"/>
              </a:rPr>
              <a:t>あるラベル付データ集合について、</a:t>
            </a:r>
            <a:endParaRPr lang="en-US" altLang="ja-JP" sz="1600" dirty="0">
              <a:latin typeface="メイリオ" panose="020B0604030504040204" pitchFamily="50" charset="-128"/>
              <a:ea typeface="メイリオ" panose="020B0604030504040204" pitchFamily="50" charset="-128"/>
              <a:cs typeface="ヒラギノ角ゴ Pro W3"/>
            </a:endParaRPr>
          </a:p>
          <a:p>
            <a:pPr>
              <a:lnSpc>
                <a:spcPct val="150000"/>
              </a:lnSpc>
            </a:pPr>
            <a:r>
              <a:rPr lang="en-US" altLang="ja-JP" sz="1600" dirty="0" smtClean="0">
                <a:latin typeface="メイリオ" panose="020B0604030504040204" pitchFamily="50" charset="-128"/>
                <a:ea typeface="メイリオ" panose="020B0604030504040204" pitchFamily="50" charset="-128"/>
                <a:cs typeface="ヒラギノ角ゴ Pro W3"/>
              </a:rPr>
              <a:t>n</a:t>
            </a:r>
            <a:r>
              <a:rPr lang="ja-JP" altLang="en-US" sz="1600" dirty="0" smtClean="0">
                <a:latin typeface="メイリオ" panose="020B0604030504040204" pitchFamily="50" charset="-128"/>
                <a:ea typeface="メイリオ" panose="020B0604030504040204" pitchFamily="50" charset="-128"/>
                <a:cs typeface="ヒラギノ角ゴ Pro W3"/>
              </a:rPr>
              <a:t>分割して</a:t>
            </a:r>
            <a:r>
              <a:rPr lang="en-US" altLang="ja-JP" sz="1600" dirty="0" smtClean="0">
                <a:latin typeface="メイリオ" panose="020B0604030504040204" pitchFamily="50" charset="-128"/>
                <a:ea typeface="メイリオ" panose="020B0604030504040204" pitchFamily="50" charset="-128"/>
                <a:cs typeface="ヒラギノ角ゴ Pro W3"/>
              </a:rPr>
              <a:t>n</a:t>
            </a:r>
            <a:r>
              <a:rPr lang="ja-JP" altLang="en-US" sz="1600" dirty="0" smtClean="0">
                <a:latin typeface="メイリオ" panose="020B0604030504040204" pitchFamily="50" charset="-128"/>
                <a:ea typeface="メイリオ" panose="020B0604030504040204" pitchFamily="50" charset="-128"/>
                <a:cs typeface="ヒラギノ角ゴ Pro W3"/>
              </a:rPr>
              <a:t>本の決定木を生成し、</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a:lnSpc>
                <a:spcPct val="150000"/>
              </a:lnSpc>
            </a:pPr>
            <a:r>
              <a:rPr lang="ja-JP" altLang="en-US" sz="1600" dirty="0" smtClean="0">
                <a:latin typeface="メイリオ" panose="020B0604030504040204" pitchFamily="50" charset="-128"/>
                <a:ea typeface="メイリオ" panose="020B0604030504040204" pitchFamily="50" charset="-128"/>
                <a:cs typeface="ヒラギノ角ゴ Pro W3"/>
              </a:rPr>
              <a:t>それらを統合して推定をおこなう。</a:t>
            </a:r>
            <a:endParaRPr lang="en-US" altLang="ja-JP" sz="1600" dirty="0" smtClean="0">
              <a:latin typeface="メイリオ" panose="020B0604030504040204" pitchFamily="50" charset="-128"/>
              <a:ea typeface="メイリオ" panose="020B0604030504040204" pitchFamily="50" charset="-128"/>
              <a:cs typeface="ヒラギノ角ゴ Pro W3"/>
            </a:endParaRPr>
          </a:p>
        </p:txBody>
      </p:sp>
      <p:sp>
        <p:nvSpPr>
          <p:cNvPr id="98" name="テキスト ボックス 97"/>
          <p:cNvSpPr txBox="1"/>
          <p:nvPr/>
        </p:nvSpPr>
        <p:spPr>
          <a:xfrm>
            <a:off x="1850298" y="4952179"/>
            <a:ext cx="2409634" cy="1569660"/>
          </a:xfrm>
          <a:prstGeom prst="rect">
            <a:avLst/>
          </a:prstGeom>
          <a:noFill/>
        </p:spPr>
        <p:txBody>
          <a:bodyPr wrap="none" rtlCol="0">
            <a:spAutoFit/>
          </a:bodyPr>
          <a:lstStyle/>
          <a:p>
            <a:pPr marL="171450" indent="-171450">
              <a:buFontTx/>
              <a:buChar char="-"/>
            </a:pPr>
            <a:r>
              <a:rPr lang="ja-JP" altLang="en-US" sz="1600" dirty="0" smtClean="0">
                <a:latin typeface="メイリオ" panose="020B0604030504040204" pitchFamily="50" charset="-128"/>
                <a:ea typeface="メイリオ" panose="020B0604030504040204" pitchFamily="50" charset="-128"/>
                <a:cs typeface="ヒラギノ角ゴ Pro W3"/>
              </a:rPr>
              <a:t>ハイパー</a:t>
            </a:r>
            <a:r>
              <a:rPr lang="ja-JP" altLang="en-US" sz="1600" dirty="0">
                <a:latin typeface="メイリオ" panose="020B0604030504040204" pitchFamily="50" charset="-128"/>
                <a:ea typeface="メイリオ" panose="020B0604030504040204" pitchFamily="50" charset="-128"/>
                <a:cs typeface="ヒラギノ角ゴ Pro W3"/>
              </a:rPr>
              <a:t>パラメータ</a:t>
            </a:r>
            <a:r>
              <a:rPr lang="ja-JP" altLang="en-US" sz="1600" dirty="0" smtClean="0">
                <a:latin typeface="メイリオ" panose="020B0604030504040204" pitchFamily="50" charset="-128"/>
                <a:ea typeface="メイリオ" panose="020B0604030504040204" pitchFamily="50" charset="-128"/>
                <a:cs typeface="ヒラギノ角ゴ Pro W3"/>
              </a:rPr>
              <a:t>ー</a:t>
            </a:r>
            <a:endParaRPr lang="en-US" altLang="ja-JP" sz="1600" dirty="0">
              <a:latin typeface="メイリオ" panose="020B0604030504040204" pitchFamily="50" charset="-128"/>
              <a:ea typeface="メイリオ" panose="020B0604030504040204" pitchFamily="50" charset="-128"/>
              <a:cs typeface="ヒラギノ角ゴ Pro W3"/>
            </a:endParaRPr>
          </a:p>
          <a:p>
            <a:pPr marL="628650" lvl="1" indent="-171450">
              <a:buFontTx/>
              <a:buChar char="-"/>
            </a:pPr>
            <a:r>
              <a:rPr lang="ja-JP" altLang="en-US" sz="1600" dirty="0">
                <a:latin typeface="メイリオ" panose="020B0604030504040204" pitchFamily="50" charset="-128"/>
                <a:ea typeface="メイリオ" panose="020B0604030504040204" pitchFamily="50" charset="-128"/>
                <a:cs typeface="ヒラギノ角ゴ Pro W3"/>
              </a:rPr>
              <a:t>木</a:t>
            </a:r>
            <a:r>
              <a:rPr lang="ja-JP" altLang="en-US" sz="1600" dirty="0" smtClean="0">
                <a:latin typeface="メイリオ" panose="020B0604030504040204" pitchFamily="50" charset="-128"/>
                <a:ea typeface="メイリオ" panose="020B0604030504040204" pitchFamily="50" charset="-128"/>
                <a:cs typeface="ヒラギノ角ゴ Pro W3"/>
              </a:rPr>
              <a:t>の数</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marL="628650" lvl="1" indent="-171450">
              <a:buFontTx/>
              <a:buChar char="-"/>
            </a:pPr>
            <a:r>
              <a:rPr lang="ja-JP" altLang="en-US" sz="1600" dirty="0">
                <a:latin typeface="メイリオ" panose="020B0604030504040204" pitchFamily="50" charset="-128"/>
                <a:ea typeface="メイリオ" panose="020B0604030504040204" pitchFamily="50" charset="-128"/>
                <a:cs typeface="ヒラギノ角ゴ Pro W3"/>
              </a:rPr>
              <a:t>葉</a:t>
            </a:r>
            <a:r>
              <a:rPr lang="ja-JP" altLang="en-US" sz="1600" dirty="0" smtClean="0">
                <a:latin typeface="メイリオ" panose="020B0604030504040204" pitchFamily="50" charset="-128"/>
                <a:ea typeface="メイリオ" panose="020B0604030504040204" pitchFamily="50" charset="-128"/>
                <a:cs typeface="ヒラギノ角ゴ Pro W3"/>
              </a:rPr>
              <a:t>の数</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marL="628650" lvl="1" indent="-171450">
              <a:buFontTx/>
              <a:buChar char="-"/>
            </a:pPr>
            <a:r>
              <a:rPr lang="ja-JP" altLang="en-US" sz="1600" dirty="0" smtClean="0">
                <a:latin typeface="メイリオ" panose="020B0604030504040204" pitchFamily="50" charset="-128"/>
                <a:ea typeface="メイリオ" panose="020B0604030504040204" pitchFamily="50" charset="-128"/>
                <a:cs typeface="ヒラギノ角ゴ Pro W3"/>
              </a:rPr>
              <a:t>深さ</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marL="628650" lvl="1" indent="-171450">
              <a:buFontTx/>
              <a:buChar char="-"/>
            </a:pPr>
            <a:r>
              <a:rPr lang="ja-JP" altLang="en-US" sz="1600" dirty="0" smtClean="0">
                <a:latin typeface="メイリオ" panose="020B0604030504040204" pitchFamily="50" charset="-128"/>
                <a:ea typeface="メイリオ" panose="020B0604030504040204" pitchFamily="50" charset="-128"/>
                <a:cs typeface="ヒラギノ角ゴ Pro W3"/>
              </a:rPr>
              <a:t>重みづけ</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lvl="1"/>
            <a:r>
              <a:rPr lang="en-US" altLang="ja-JP" sz="1600" dirty="0">
                <a:latin typeface="メイリオ" panose="020B0604030504040204" pitchFamily="50" charset="-128"/>
                <a:ea typeface="メイリオ" panose="020B0604030504040204" pitchFamily="50" charset="-128"/>
                <a:cs typeface="ヒラギノ角ゴ Pro W3"/>
              </a:rPr>
              <a:t>:</a:t>
            </a:r>
            <a:endParaRPr lang="en-US" altLang="ja-JP" sz="1600" dirty="0" smtClean="0">
              <a:latin typeface="メイリオ" panose="020B0604030504040204" pitchFamily="50" charset="-128"/>
              <a:ea typeface="メイリオ" panose="020B0604030504040204" pitchFamily="50" charset="-128"/>
              <a:cs typeface="ヒラギノ角ゴ Pro W3"/>
            </a:endParaRPr>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2964" y="1524214"/>
            <a:ext cx="3229164" cy="1341921"/>
          </a:xfrm>
          <a:prstGeom prst="rect">
            <a:avLst/>
          </a:prstGeom>
        </p:spPr>
      </p:pic>
      <mc:AlternateContent xmlns:mc="http://schemas.openxmlformats.org/markup-compatibility/2006">
        <mc:Choice xmlns:a14="http://schemas.microsoft.com/office/drawing/2010/main" Requires="a14">
          <p:sp>
            <p:nvSpPr>
              <p:cNvPr id="4" name="テキスト ボックス 3"/>
              <p:cNvSpPr txBox="1"/>
              <p:nvPr/>
            </p:nvSpPr>
            <p:spPr>
              <a:xfrm>
                <a:off x="1850298" y="3569201"/>
                <a:ext cx="7069371" cy="80541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𝐼𝐺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𝐷</m:t>
                          </m:r>
                        </m:e>
                        <m:sub>
                          <m:r>
                            <a:rPr kumimoji="1" lang="en-US" altLang="ja-JP" sz="2400" b="0" i="1" smtClean="0">
                              <a:latin typeface="Cambria Math" panose="02040503050406030204" pitchFamily="18" charset="0"/>
                            </a:rPr>
                            <m:t>𝑝</m:t>
                          </m:r>
                        </m:sub>
                      </m:sSub>
                      <m:r>
                        <a:rPr lang="en-US" altLang="ja-JP" sz="2400" i="1">
                          <a:latin typeface="Cambria Math" panose="02040503050406030204" pitchFamily="18" charset="0"/>
                        </a:rPr>
                        <m:t>,</m:t>
                      </m:r>
                      <m:r>
                        <a:rPr lang="en-US" altLang="ja-JP" sz="2400" i="1">
                          <a:latin typeface="Cambria Math" panose="02040503050406030204" pitchFamily="18" charset="0"/>
                        </a:rPr>
                        <m:t>𝑓</m:t>
                      </m:r>
                      <m:r>
                        <a:rPr lang="en-US" altLang="ja-JP" sz="2400" i="1">
                          <a:latin typeface="Cambria Math" panose="02040503050406030204" pitchFamily="18" charset="0"/>
                        </a:rPr>
                        <m:t>)=</m:t>
                      </m:r>
                      <m:r>
                        <a:rPr lang="en-US" altLang="ja-JP" sz="2400" i="1">
                          <a:latin typeface="Cambria Math" panose="02040503050406030204" pitchFamily="18" charset="0"/>
                        </a:rPr>
                        <m:t>𝐼</m:t>
                      </m:r>
                      <m:d>
                        <m:dPr>
                          <m:ctrlPr>
                            <a:rPr lang="en-US" altLang="ja-JP" sz="2400" i="1">
                              <a:latin typeface="Cambria Math" panose="02040503050406030204" pitchFamily="18" charset="0"/>
                            </a:rPr>
                          </m:ctrlPr>
                        </m:dPr>
                        <m:e>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𝐷</m:t>
                              </m:r>
                            </m:e>
                            <m:sub>
                              <m:r>
                                <a:rPr lang="en-US" altLang="ja-JP" sz="2400" b="0" i="1" smtClean="0">
                                  <a:latin typeface="Cambria Math" panose="02040503050406030204" pitchFamily="18" charset="0"/>
                                </a:rPr>
                                <m:t>𝑝</m:t>
                              </m:r>
                            </m:sub>
                          </m:sSub>
                        </m:e>
                      </m:d>
                      <m:r>
                        <a:rPr lang="en-US" altLang="ja-JP" sz="2400" b="0" i="1" smtClean="0">
                          <a:latin typeface="Cambria Math" panose="02040503050406030204" pitchFamily="18" charset="0"/>
                        </a:rPr>
                        <m:t>− </m:t>
                      </m:r>
                      <m:f>
                        <m:fPr>
                          <m:ctrlPr>
                            <a:rPr lang="en-US" altLang="ja-JP" sz="2400" b="0" i="1" smtClean="0">
                              <a:latin typeface="Cambria Math" panose="02040503050406030204" pitchFamily="18" charset="0"/>
                            </a:rPr>
                          </m:ctrlPr>
                        </m:fPr>
                        <m:num>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𝑁</m:t>
                              </m:r>
                            </m:e>
                            <m:sub>
                              <m:r>
                                <a:rPr lang="en-US" altLang="ja-JP" sz="2400" b="0" i="1" smtClean="0">
                                  <a:latin typeface="Cambria Math" panose="02040503050406030204" pitchFamily="18" charset="0"/>
                                </a:rPr>
                                <m:t>𝑙𝑒𝑓𝑡</m:t>
                              </m:r>
                            </m:sub>
                          </m:sSub>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𝑁</m:t>
                              </m:r>
                            </m:e>
                            <m:sub>
                              <m:r>
                                <a:rPr lang="en-US" altLang="ja-JP" sz="2400" b="0" i="1" smtClean="0">
                                  <a:latin typeface="Cambria Math" panose="02040503050406030204" pitchFamily="18" charset="0"/>
                                </a:rPr>
                                <m:t>𝑝</m:t>
                              </m:r>
                            </m:sub>
                          </m:sSub>
                        </m:den>
                      </m:f>
                      <m:r>
                        <a:rPr lang="en-US" altLang="ja-JP" sz="2400" b="0" i="1" smtClean="0">
                          <a:latin typeface="Cambria Math" panose="02040503050406030204" pitchFamily="18" charset="0"/>
                        </a:rPr>
                        <m:t>𝐼</m:t>
                      </m:r>
                      <m:d>
                        <m:dPr>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𝐷</m:t>
                              </m:r>
                            </m:e>
                            <m:sub>
                              <m:r>
                                <a:rPr lang="en-US" altLang="ja-JP" sz="2400" b="0" i="1" smtClean="0">
                                  <a:latin typeface="Cambria Math" panose="02040503050406030204" pitchFamily="18" charset="0"/>
                                </a:rPr>
                                <m:t>𝑙𝑒𝑓𝑡</m:t>
                              </m:r>
                            </m:sub>
                          </m:sSub>
                        </m:e>
                      </m:d>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𝑁</m:t>
                              </m:r>
                            </m:e>
                            <m:sub>
                              <m:r>
                                <a:rPr lang="en-US" altLang="ja-JP" sz="2400" b="0" i="1" smtClean="0">
                                  <a:latin typeface="Cambria Math" panose="02040503050406030204" pitchFamily="18" charset="0"/>
                                </a:rPr>
                                <m:t>𝑟𝑖𝑔h𝑡</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𝑁</m:t>
                              </m:r>
                            </m:e>
                            <m:sub>
                              <m:r>
                                <a:rPr lang="en-US" altLang="ja-JP" sz="2400" i="1">
                                  <a:latin typeface="Cambria Math" panose="02040503050406030204" pitchFamily="18" charset="0"/>
                                </a:rPr>
                                <m:t>𝑝</m:t>
                              </m:r>
                            </m:sub>
                          </m:sSub>
                        </m:den>
                      </m:f>
                      <m:r>
                        <a:rPr lang="en-US" altLang="ja-JP" sz="2400" i="1">
                          <a:latin typeface="Cambria Math" panose="02040503050406030204" pitchFamily="18" charset="0"/>
                        </a:rPr>
                        <m:t>𝐼</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𝐷</m:t>
                          </m:r>
                        </m:e>
                        <m:sub>
                          <m:r>
                            <a:rPr lang="en-US" altLang="ja-JP" sz="2400" b="0" i="1" smtClean="0">
                              <a:latin typeface="Cambria Math" panose="02040503050406030204" pitchFamily="18" charset="0"/>
                            </a:rPr>
                            <m:t>𝑟𝑖𝑔h𝑡</m:t>
                          </m:r>
                        </m:sub>
                      </m:sSub>
                      <m:r>
                        <a:rPr lang="en-US" altLang="ja-JP" sz="2400" i="1">
                          <a:latin typeface="Cambria Math" panose="02040503050406030204" pitchFamily="18" charset="0"/>
                        </a:rPr>
                        <m:t>)</m:t>
                      </m:r>
                    </m:oMath>
                  </m:oMathPara>
                </a14:m>
                <a:endParaRPr kumimoji="1" lang="ja-JP" altLang="en-US" sz="2400" dirty="0" smtClean="0">
                  <a:latin typeface="ヒラギノ角ゴ Pro W3"/>
                  <a:ea typeface="ヒラギノ角ゴ Pro W3"/>
                  <a:cs typeface="ヒラギノ角ゴ Pro W3"/>
                </a:endParaRPr>
              </a:p>
            </p:txBody>
          </p:sp>
        </mc:Choice>
        <mc:Fallback>
          <p:sp>
            <p:nvSpPr>
              <p:cNvPr id="4" name="テキスト ボックス 3"/>
              <p:cNvSpPr txBox="1">
                <a:spLocks noRot="1" noChangeAspect="1" noMove="1" noResize="1" noEditPoints="1" noAdjustHandles="1" noChangeArrowheads="1" noChangeShapeType="1" noTextEdit="1"/>
              </p:cNvSpPr>
              <p:nvPr/>
            </p:nvSpPr>
            <p:spPr>
              <a:xfrm>
                <a:off x="1850298" y="3569201"/>
                <a:ext cx="7069371" cy="805413"/>
              </a:xfrm>
              <a:prstGeom prst="rect">
                <a:avLst/>
              </a:prstGeom>
              <a:blipFill rotWithShape="0">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445542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正方形/長方形 128"/>
          <p:cNvSpPr/>
          <p:nvPr/>
        </p:nvSpPr>
        <p:spPr bwMode="auto">
          <a:xfrm>
            <a:off x="7536356" y="4352841"/>
            <a:ext cx="1403511" cy="1938349"/>
          </a:xfrm>
          <a:prstGeom prst="rect">
            <a:avLst/>
          </a:prstGeom>
          <a:solidFill>
            <a:srgbClr val="FFFFFF"/>
          </a:solidFill>
          <a:ln w="25400">
            <a:solidFill>
              <a:schemeClr val="bg1">
                <a:lumMod val="65000"/>
              </a:schemeClr>
            </a:solidFill>
            <a:miter lim="800000"/>
            <a:headEnd/>
            <a:tailEnd/>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5" name="スライド番号プレースホルダー 4"/>
          <p:cNvSpPr>
            <a:spLocks noGrp="1"/>
          </p:cNvSpPr>
          <p:nvPr>
            <p:ph type="sldNum" sz="quarter" idx="12"/>
          </p:nvPr>
        </p:nvSpPr>
        <p:spPr/>
        <p:txBody>
          <a:bodyPr/>
          <a:lstStyle/>
          <a:p>
            <a:fld id="{EBB39137-EBDC-2D4F-98A6-83D1C4F5C52B}" type="slidenum">
              <a:rPr kumimoji="1" lang="ja-JP" altLang="en-US" smtClean="0"/>
              <a:t>5</a:t>
            </a:fld>
            <a:endParaRPr kumimoji="1" lang="ja-JP" altLang="en-US" dirty="0"/>
          </a:p>
        </p:txBody>
      </p:sp>
      <p:sp>
        <p:nvSpPr>
          <p:cNvPr id="39" name="タイトル 1"/>
          <p:cNvSpPr txBox="1">
            <a:spLocks/>
          </p:cNvSpPr>
          <p:nvPr/>
        </p:nvSpPr>
        <p:spPr>
          <a:xfrm>
            <a:off x="215329" y="499098"/>
            <a:ext cx="8763679" cy="576064"/>
          </a:xfrm>
          <a:prstGeom prst="rect">
            <a:avLst/>
          </a:prstGeom>
        </p:spPr>
        <p:txBody>
          <a:bodyPr vert="horz" lIns="91440" tIns="45720" rIns="91440" bIns="45720" rtlCol="0" anchor="ctr">
            <a:noAutofit/>
          </a:bodyPr>
          <a:lstStyle>
            <a:lvl1pPr algn="l" defTabSz="457200" rtl="0" eaLnBrk="1" latinLnBrk="0" hangingPunct="1">
              <a:lnSpc>
                <a:spcPct val="110000"/>
              </a:lnSpc>
              <a:spcBef>
                <a:spcPct val="0"/>
              </a:spcBef>
              <a:buNone/>
              <a:defRPr kumimoji="1" sz="2000" b="0" i="0" kern="1200">
                <a:solidFill>
                  <a:srgbClr val="A82831"/>
                </a:solidFill>
                <a:latin typeface="ヒラギノ角ゴ ProN W6"/>
                <a:ea typeface="ヒラギノ角ゴ ProN W6"/>
                <a:cs typeface="ヒラギノ角ゴ ProN W6"/>
              </a:defRPr>
            </a:lvl1pPr>
          </a:lstStyle>
          <a:p>
            <a:pPr defTabSz="914400" fontAlgn="base">
              <a:spcAft>
                <a:spcPct val="0"/>
              </a:spcAft>
            </a:pPr>
            <a:r>
              <a:rPr lang="ja-JP" altLang="en-US" dirty="0" smtClean="0">
                <a:latin typeface="メイリオ" panose="020B0604030504040204" pitchFamily="50" charset="-128"/>
                <a:ea typeface="メイリオ" panose="020B0604030504040204" pitchFamily="50" charset="-128"/>
              </a:rPr>
              <a:t>データ群をもっともきれいに分割できる属性と閾値を</a:t>
            </a:r>
            <a:r>
              <a:rPr lang="ja-JP" altLang="en-US" dirty="0">
                <a:latin typeface="メイリオ" panose="020B0604030504040204" pitchFamily="50" charset="-128"/>
                <a:ea typeface="メイリオ" panose="020B0604030504040204" pitchFamily="50" charset="-128"/>
              </a:rPr>
              <a:t>計算</a:t>
            </a:r>
            <a:r>
              <a:rPr lang="ja-JP" altLang="en-US" dirty="0" smtClean="0">
                <a:latin typeface="メイリオ" panose="020B0604030504040204" pitchFamily="50" charset="-128"/>
                <a:ea typeface="メイリオ" panose="020B0604030504040204" pitchFamily="50" charset="-128"/>
              </a:rPr>
              <a:t>し、分岐させる</a:t>
            </a:r>
            <a:endParaRPr lang="en-US" altLang="ja-JP" dirty="0" smtClean="0">
              <a:latin typeface="メイリオ" panose="020B0604030504040204" pitchFamily="50" charset="-128"/>
              <a:ea typeface="メイリオ" panose="020B0604030504040204" pitchFamily="50" charset="-128"/>
            </a:endParaRPr>
          </a:p>
        </p:txBody>
      </p:sp>
      <p:sp>
        <p:nvSpPr>
          <p:cNvPr id="40" name="テキスト プレースホルダー 6"/>
          <p:cNvSpPr>
            <a:spLocks noGrp="1"/>
          </p:cNvSpPr>
          <p:nvPr>
            <p:ph type="body" sz="quarter" idx="13"/>
          </p:nvPr>
        </p:nvSpPr>
        <p:spPr>
          <a:xfrm>
            <a:off x="213322" y="404664"/>
            <a:ext cx="8652512" cy="202034"/>
          </a:xfrm>
        </p:spPr>
        <p:txBody>
          <a:bodyPr>
            <a:noAutofit/>
          </a:bodyPr>
          <a:lstStyle/>
          <a:p>
            <a:r>
              <a:rPr lang="ja-JP" altLang="en-US" sz="1400" dirty="0" smtClean="0">
                <a:latin typeface="メイリオ" panose="020B0604030504040204" pitchFamily="50" charset="-128"/>
                <a:ea typeface="メイリオ" panose="020B0604030504040204" pitchFamily="50" charset="-128"/>
              </a:rPr>
              <a:t>ランダムフォレスト</a:t>
            </a:r>
            <a:r>
              <a:rPr lang="en-US" altLang="ja-JP" sz="1400" dirty="0" smtClean="0">
                <a:latin typeface="メイリオ" panose="020B0604030504040204" pitchFamily="50" charset="-128"/>
                <a:ea typeface="メイリオ" panose="020B0604030504040204" pitchFamily="50" charset="-128"/>
              </a:rPr>
              <a:t>(</a:t>
            </a:r>
            <a:r>
              <a:rPr lang="ja-JP" altLang="en-US" sz="1400" dirty="0" smtClean="0">
                <a:latin typeface="メイリオ" panose="020B0604030504040204" pitchFamily="50" charset="-128"/>
                <a:ea typeface="メイリオ" panose="020B0604030504040204" pitchFamily="50" charset="-128"/>
              </a:rPr>
              <a:t>決定木</a:t>
            </a:r>
            <a:r>
              <a:rPr lang="en-US" altLang="ja-JP" sz="1400" dirty="0" smtClean="0">
                <a:latin typeface="メイリオ" panose="020B0604030504040204" pitchFamily="50" charset="-128"/>
                <a:ea typeface="メイリオ" panose="020B0604030504040204" pitchFamily="50" charset="-128"/>
              </a:rPr>
              <a:t>)</a:t>
            </a:r>
            <a:endParaRPr kumimoji="1" lang="ja-JP" altLang="en-US" sz="1400" dirty="0">
              <a:latin typeface="メイリオ" panose="020B0604030504040204" pitchFamily="50" charset="-128"/>
              <a:ea typeface="メイリオ" panose="020B0604030504040204" pitchFamily="50" charset="-128"/>
            </a:endParaRPr>
          </a:p>
        </p:txBody>
      </p:sp>
      <p:sp>
        <p:nvSpPr>
          <p:cNvPr id="69" name="正方形/長方形 68"/>
          <p:cNvSpPr/>
          <p:nvPr/>
        </p:nvSpPr>
        <p:spPr bwMode="auto">
          <a:xfrm>
            <a:off x="255521" y="1502228"/>
            <a:ext cx="8610313" cy="1210492"/>
          </a:xfrm>
          <a:prstGeom prst="rect">
            <a:avLst/>
          </a:prstGeom>
          <a:solidFill>
            <a:srgbClr val="FFFFFF"/>
          </a:solidFill>
          <a:ln w="25400">
            <a:solidFill>
              <a:schemeClr val="bg1">
                <a:lumMod val="65000"/>
              </a:schemeClr>
            </a:solidFill>
            <a:miter lim="800000"/>
            <a:headEnd/>
            <a:tailEnd/>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70" name="テキスト ボックス 69"/>
          <p:cNvSpPr txBox="1"/>
          <p:nvPr/>
        </p:nvSpPr>
        <p:spPr>
          <a:xfrm>
            <a:off x="3696921" y="1184117"/>
            <a:ext cx="1800493" cy="307777"/>
          </a:xfrm>
          <a:prstGeom prst="rect">
            <a:avLst/>
          </a:prstGeom>
          <a:noFill/>
        </p:spPr>
        <p:txBody>
          <a:bodyPr wrap="none" rtlCol="0">
            <a:spAutoFit/>
          </a:bodyPr>
          <a:lstStyle/>
          <a:p>
            <a:r>
              <a:rPr kumimoji="1" lang="ja-JP" altLang="en-US" sz="1400" dirty="0" smtClean="0">
                <a:latin typeface="メイリオ" panose="020B0604030504040204" pitchFamily="50" charset="-128"/>
                <a:ea typeface="メイリオ" panose="020B0604030504040204" pitchFamily="50" charset="-128"/>
              </a:rPr>
              <a:t>トレーニングデータ</a:t>
            </a:r>
            <a:endParaRPr kumimoji="1" lang="ja-JP" altLang="en-US" sz="1400"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6732240" y="1074850"/>
            <a:ext cx="2223686" cy="461665"/>
          </a:xfrm>
          <a:prstGeom prst="rect">
            <a:avLst/>
          </a:prstGeom>
          <a:noFill/>
        </p:spPr>
        <p:txBody>
          <a:bodyPr wrap="none" rtlCol="0">
            <a:spAutoFit/>
          </a:bodyPr>
          <a:lstStyle/>
          <a:p>
            <a:r>
              <a:rPr lang="en-US" altLang="ja-JP" sz="1200" dirty="0" smtClean="0">
                <a:solidFill>
                  <a:srgbClr val="A82831"/>
                </a:solidFill>
                <a:latin typeface="メイリオ" panose="020B0604030504040204" pitchFamily="50" charset="-128"/>
                <a:ea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rPr>
              <a:t>・・・家賃</a:t>
            </a:r>
            <a:r>
              <a:rPr lang="en-US" altLang="ja-JP" sz="1200" dirty="0" smtClean="0">
                <a:latin typeface="メイリオ" panose="020B0604030504040204" pitchFamily="50" charset="-128"/>
                <a:ea typeface="メイリオ" panose="020B0604030504040204" pitchFamily="50" charset="-128"/>
              </a:rPr>
              <a:t>15</a:t>
            </a:r>
            <a:r>
              <a:rPr lang="ja-JP" altLang="en-US" sz="1200" dirty="0" smtClean="0">
                <a:latin typeface="メイリオ" panose="020B0604030504040204" pitchFamily="50" charset="-128"/>
                <a:ea typeface="メイリオ" panose="020B0604030504040204" pitchFamily="50" charset="-128"/>
              </a:rPr>
              <a:t>万以上の物件</a:t>
            </a:r>
            <a:endParaRPr lang="en-US" altLang="ja-JP" sz="1200" dirty="0" smtClean="0">
              <a:latin typeface="メイリオ" panose="020B0604030504040204" pitchFamily="50" charset="-128"/>
              <a:ea typeface="メイリオ" panose="020B0604030504040204" pitchFamily="50" charset="-128"/>
            </a:endParaRPr>
          </a:p>
          <a:p>
            <a:r>
              <a:rPr kumimoji="1" lang="ja-JP" altLang="en-US" sz="1200" dirty="0" smtClean="0">
                <a:latin typeface="メイリオ" panose="020B0604030504040204" pitchFamily="50" charset="-128"/>
                <a:ea typeface="メイリオ" panose="020B0604030504040204" pitchFamily="50" charset="-128"/>
              </a:rPr>
              <a:t>○・・・家賃</a:t>
            </a:r>
            <a:r>
              <a:rPr kumimoji="1" lang="en-US" altLang="ja-JP" sz="1200" dirty="0" smtClean="0">
                <a:latin typeface="メイリオ" panose="020B0604030504040204" pitchFamily="50" charset="-128"/>
                <a:ea typeface="メイリオ" panose="020B0604030504040204" pitchFamily="50" charset="-128"/>
              </a:rPr>
              <a:t>15</a:t>
            </a:r>
            <a:r>
              <a:rPr kumimoji="1" lang="ja-JP" altLang="en-US" sz="1200" dirty="0" smtClean="0">
                <a:latin typeface="メイリオ" panose="020B0604030504040204" pitchFamily="50" charset="-128"/>
                <a:ea typeface="メイリオ" panose="020B0604030504040204" pitchFamily="50" charset="-128"/>
              </a:rPr>
              <a:t>万以下の物件</a:t>
            </a:r>
            <a:endParaRPr kumimoji="1" lang="ja-JP" altLang="en-US" sz="1200" dirty="0">
              <a:latin typeface="メイリオ" panose="020B0604030504040204" pitchFamily="50" charset="-128"/>
              <a:ea typeface="メイリオ" panose="020B0604030504040204" pitchFamily="50" charset="-128"/>
            </a:endParaRPr>
          </a:p>
        </p:txBody>
      </p:sp>
      <p:sp>
        <p:nvSpPr>
          <p:cNvPr id="14" name="テキスト ボックス 13"/>
          <p:cNvSpPr txBox="1"/>
          <p:nvPr/>
        </p:nvSpPr>
        <p:spPr>
          <a:xfrm>
            <a:off x="1333132" y="161515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1" name="テキスト ボックス 70"/>
          <p:cNvSpPr txBox="1"/>
          <p:nvPr/>
        </p:nvSpPr>
        <p:spPr>
          <a:xfrm>
            <a:off x="1103120" y="1686006"/>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2" name="テキスト ボックス 71"/>
          <p:cNvSpPr txBox="1"/>
          <p:nvPr/>
        </p:nvSpPr>
        <p:spPr>
          <a:xfrm>
            <a:off x="1637932" y="2087737"/>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3" name="テキスト ボックス 72"/>
          <p:cNvSpPr txBox="1"/>
          <p:nvPr/>
        </p:nvSpPr>
        <p:spPr>
          <a:xfrm>
            <a:off x="2033590" y="187676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4" name="テキスト ボックス 73"/>
          <p:cNvSpPr txBox="1"/>
          <p:nvPr/>
        </p:nvSpPr>
        <p:spPr>
          <a:xfrm>
            <a:off x="2270193" y="222475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5" name="テキスト ボックス 74"/>
          <p:cNvSpPr txBox="1"/>
          <p:nvPr/>
        </p:nvSpPr>
        <p:spPr>
          <a:xfrm>
            <a:off x="2213374" y="154913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6" name="テキスト ボックス 75"/>
          <p:cNvSpPr txBox="1"/>
          <p:nvPr/>
        </p:nvSpPr>
        <p:spPr>
          <a:xfrm>
            <a:off x="2549117" y="188694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7" name="テキスト ボックス 76"/>
          <p:cNvSpPr txBox="1"/>
          <p:nvPr/>
        </p:nvSpPr>
        <p:spPr>
          <a:xfrm>
            <a:off x="3026815" y="1491894"/>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8" name="テキスト ボックス 77"/>
          <p:cNvSpPr txBox="1"/>
          <p:nvPr/>
        </p:nvSpPr>
        <p:spPr>
          <a:xfrm>
            <a:off x="3112415" y="207235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9" name="テキスト ボックス 78"/>
          <p:cNvSpPr txBox="1"/>
          <p:nvPr/>
        </p:nvSpPr>
        <p:spPr>
          <a:xfrm>
            <a:off x="3687857" y="1940170"/>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80" name="テキスト ボックス 79"/>
          <p:cNvSpPr txBox="1"/>
          <p:nvPr/>
        </p:nvSpPr>
        <p:spPr>
          <a:xfrm>
            <a:off x="5009001" y="1625333"/>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1" name="テキスト ボックス 80"/>
          <p:cNvSpPr txBox="1"/>
          <p:nvPr/>
        </p:nvSpPr>
        <p:spPr>
          <a:xfrm>
            <a:off x="5709280" y="1777733"/>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2" name="テキスト ボックス 81"/>
          <p:cNvSpPr txBox="1"/>
          <p:nvPr/>
        </p:nvSpPr>
        <p:spPr>
          <a:xfrm>
            <a:off x="5129170" y="1962797"/>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3" name="テキスト ボックス 82"/>
          <p:cNvSpPr txBox="1"/>
          <p:nvPr/>
        </p:nvSpPr>
        <p:spPr>
          <a:xfrm>
            <a:off x="5630492" y="2145390"/>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4" name="テキスト ボックス 83"/>
          <p:cNvSpPr txBox="1"/>
          <p:nvPr/>
        </p:nvSpPr>
        <p:spPr>
          <a:xfrm>
            <a:off x="5401039" y="1581223"/>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5" name="テキスト ボックス 84"/>
          <p:cNvSpPr txBox="1"/>
          <p:nvPr/>
        </p:nvSpPr>
        <p:spPr>
          <a:xfrm>
            <a:off x="6523047" y="1581223"/>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6" name="テキスト ボックス 85"/>
          <p:cNvSpPr txBox="1"/>
          <p:nvPr/>
        </p:nvSpPr>
        <p:spPr>
          <a:xfrm>
            <a:off x="6295747" y="2008289"/>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7" name="テキスト ボックス 86"/>
          <p:cNvSpPr txBox="1"/>
          <p:nvPr/>
        </p:nvSpPr>
        <p:spPr>
          <a:xfrm>
            <a:off x="6720016" y="2224407"/>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8" name="テキスト ボックス 87"/>
          <p:cNvSpPr txBox="1"/>
          <p:nvPr/>
        </p:nvSpPr>
        <p:spPr>
          <a:xfrm>
            <a:off x="7040328" y="1921828"/>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9" name="テキスト ボックス 88"/>
          <p:cNvSpPr txBox="1"/>
          <p:nvPr/>
        </p:nvSpPr>
        <p:spPr>
          <a:xfrm>
            <a:off x="7588436" y="2126567"/>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cxnSp>
        <p:nvCxnSpPr>
          <p:cNvPr id="91" name="直線コネクタ 90"/>
          <p:cNvCxnSpPr/>
          <p:nvPr/>
        </p:nvCxnSpPr>
        <p:spPr>
          <a:xfrm>
            <a:off x="4591771" y="2712720"/>
            <a:ext cx="0" cy="411480"/>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92" name="直線コネクタ 91"/>
          <p:cNvCxnSpPr/>
          <p:nvPr/>
        </p:nvCxnSpPr>
        <p:spPr>
          <a:xfrm>
            <a:off x="1822866" y="3129561"/>
            <a:ext cx="5440889"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00" name="正方形/長方形 99"/>
          <p:cNvSpPr/>
          <p:nvPr/>
        </p:nvSpPr>
        <p:spPr bwMode="auto">
          <a:xfrm>
            <a:off x="2023004" y="4354606"/>
            <a:ext cx="1403511" cy="1938349"/>
          </a:xfrm>
          <a:prstGeom prst="rect">
            <a:avLst/>
          </a:prstGeom>
          <a:solidFill>
            <a:srgbClr val="FFFFFF"/>
          </a:solidFill>
          <a:ln w="25400">
            <a:solidFill>
              <a:schemeClr val="bg1">
                <a:lumMod val="65000"/>
              </a:schemeClr>
            </a:solidFill>
            <a:miter lim="800000"/>
            <a:headEnd/>
            <a:tailEnd/>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grpSp>
        <p:nvGrpSpPr>
          <p:cNvPr id="36" name="グループ化 35"/>
          <p:cNvGrpSpPr/>
          <p:nvPr/>
        </p:nvGrpSpPr>
        <p:grpSpPr>
          <a:xfrm>
            <a:off x="234421" y="3129561"/>
            <a:ext cx="3084420" cy="3179798"/>
            <a:chOff x="234421" y="3129561"/>
            <a:chExt cx="3084420" cy="3179798"/>
          </a:xfrm>
        </p:grpSpPr>
        <p:cxnSp>
          <p:nvCxnSpPr>
            <p:cNvPr id="96" name="直線コネクタ 95"/>
            <p:cNvCxnSpPr/>
            <p:nvPr/>
          </p:nvCxnSpPr>
          <p:spPr>
            <a:xfrm>
              <a:off x="899160" y="3895417"/>
              <a:ext cx="1798519"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3" name="直線コネクタ 92"/>
            <p:cNvCxnSpPr/>
            <p:nvPr/>
          </p:nvCxnSpPr>
          <p:spPr>
            <a:xfrm>
              <a:off x="1806338" y="3129561"/>
              <a:ext cx="0" cy="638072"/>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94" name="円/楕円 93"/>
            <p:cNvSpPr/>
            <p:nvPr/>
          </p:nvSpPr>
          <p:spPr bwMode="auto">
            <a:xfrm>
              <a:off x="1697261" y="3767633"/>
              <a:ext cx="251210" cy="251210"/>
            </a:xfrm>
            <a:prstGeom prst="ellipse">
              <a:avLst/>
            </a:prstGeom>
            <a:solidFill>
              <a:schemeClr val="accent2">
                <a:lumMod val="20000"/>
                <a:lumOff val="80000"/>
              </a:schemeClr>
            </a:solidFill>
            <a:ln>
              <a:noFill/>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95" name="テキスト ボックス 94"/>
            <p:cNvSpPr txBox="1"/>
            <p:nvPr/>
          </p:nvSpPr>
          <p:spPr>
            <a:xfrm>
              <a:off x="1984070" y="3448597"/>
              <a:ext cx="1029449" cy="338554"/>
            </a:xfrm>
            <a:prstGeom prst="rect">
              <a:avLst/>
            </a:prstGeom>
            <a:noFill/>
          </p:spPr>
          <p:txBody>
            <a:bodyPr wrap="none" rtlCol="0">
              <a:spAutoFit/>
            </a:bodyPr>
            <a:lstStyle/>
            <a:p>
              <a:r>
                <a:rPr lang="ja-JP" altLang="en-US" sz="1600" dirty="0" smtClean="0">
                  <a:latin typeface="メイリオ" panose="020B0604030504040204" pitchFamily="50" charset="-128"/>
                  <a:ea typeface="メイリオ" panose="020B0604030504040204" pitchFamily="50" charset="-128"/>
                </a:rPr>
                <a:t>階数 </a:t>
              </a:r>
              <a:r>
                <a:rPr lang="en-US" altLang="ja-JP" sz="1600" dirty="0" smtClean="0">
                  <a:latin typeface="メイリオ" panose="020B0604030504040204" pitchFamily="50" charset="-128"/>
                  <a:ea typeface="メイリオ" panose="020B0604030504040204" pitchFamily="50" charset="-128"/>
                </a:rPr>
                <a:t>&gt; 7</a:t>
              </a:r>
              <a:endParaRPr kumimoji="1" lang="ja-JP" altLang="en-US" sz="1600" dirty="0">
                <a:latin typeface="メイリオ" panose="020B0604030504040204" pitchFamily="50" charset="-128"/>
                <a:ea typeface="メイリオ" panose="020B0604030504040204" pitchFamily="50" charset="-128"/>
              </a:endParaRPr>
            </a:p>
          </p:txBody>
        </p:sp>
        <p:cxnSp>
          <p:nvCxnSpPr>
            <p:cNvPr id="97" name="直線コネクタ 96"/>
            <p:cNvCxnSpPr/>
            <p:nvPr/>
          </p:nvCxnSpPr>
          <p:spPr>
            <a:xfrm>
              <a:off x="899160" y="3895417"/>
              <a:ext cx="0" cy="411480"/>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98" name="直線コネクタ 97"/>
            <p:cNvCxnSpPr/>
            <p:nvPr/>
          </p:nvCxnSpPr>
          <p:spPr>
            <a:xfrm>
              <a:off x="2702210" y="3895417"/>
              <a:ext cx="0" cy="411480"/>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99" name="正方形/長方形 98"/>
            <p:cNvSpPr/>
            <p:nvPr/>
          </p:nvSpPr>
          <p:spPr bwMode="auto">
            <a:xfrm>
              <a:off x="234421" y="4371010"/>
              <a:ext cx="1403511" cy="1938349"/>
            </a:xfrm>
            <a:prstGeom prst="rect">
              <a:avLst/>
            </a:prstGeom>
            <a:solidFill>
              <a:srgbClr val="FFFFFF"/>
            </a:solidFill>
            <a:ln w="25400">
              <a:solidFill>
                <a:schemeClr val="bg1">
                  <a:lumMod val="65000"/>
                </a:schemeClr>
              </a:solidFill>
              <a:miter lim="800000"/>
              <a:headEnd/>
              <a:tailEnd/>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101" name="テキスト ボックス 100"/>
            <p:cNvSpPr txBox="1"/>
            <p:nvPr/>
          </p:nvSpPr>
          <p:spPr>
            <a:xfrm>
              <a:off x="340354" y="5077596"/>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102" name="テキスト ボックス 101"/>
            <p:cNvSpPr txBox="1"/>
            <p:nvPr/>
          </p:nvSpPr>
          <p:spPr>
            <a:xfrm>
              <a:off x="425954" y="5658055"/>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103" name="テキスト ボックス 102"/>
            <p:cNvSpPr txBox="1"/>
            <p:nvPr/>
          </p:nvSpPr>
          <p:spPr>
            <a:xfrm>
              <a:off x="1001396" y="5525872"/>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104" name="テキスト ボックス 103"/>
            <p:cNvSpPr txBox="1"/>
            <p:nvPr/>
          </p:nvSpPr>
          <p:spPr>
            <a:xfrm>
              <a:off x="795627" y="4662883"/>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05" name="テキスト ボックス 104"/>
            <p:cNvSpPr txBox="1"/>
            <p:nvPr/>
          </p:nvSpPr>
          <p:spPr>
            <a:xfrm>
              <a:off x="915796" y="5000347"/>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06" name="テキスト ボックス 105"/>
            <p:cNvSpPr txBox="1"/>
            <p:nvPr/>
          </p:nvSpPr>
          <p:spPr>
            <a:xfrm>
              <a:off x="2121408" y="5063966"/>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07" name="テキスト ボックス 106"/>
            <p:cNvSpPr txBox="1"/>
            <p:nvPr/>
          </p:nvSpPr>
          <p:spPr>
            <a:xfrm>
              <a:off x="2241577" y="5401430"/>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08" name="テキスト ボックス 107"/>
            <p:cNvSpPr txBox="1"/>
            <p:nvPr/>
          </p:nvSpPr>
          <p:spPr>
            <a:xfrm>
              <a:off x="2742899" y="5584023"/>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09" name="テキスト ボックス 108"/>
            <p:cNvSpPr txBox="1"/>
            <p:nvPr/>
          </p:nvSpPr>
          <p:spPr>
            <a:xfrm>
              <a:off x="2270193" y="463068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110" name="テキスト ボックス 109"/>
            <p:cNvSpPr txBox="1"/>
            <p:nvPr/>
          </p:nvSpPr>
          <p:spPr>
            <a:xfrm>
              <a:off x="2845635" y="4498500"/>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grpSp>
      <p:grpSp>
        <p:nvGrpSpPr>
          <p:cNvPr id="111" name="グループ化 110"/>
          <p:cNvGrpSpPr/>
          <p:nvPr/>
        </p:nvGrpSpPr>
        <p:grpSpPr>
          <a:xfrm>
            <a:off x="5672341" y="3129561"/>
            <a:ext cx="3102420" cy="3179798"/>
            <a:chOff x="216421" y="3129561"/>
            <a:chExt cx="3102420" cy="3179798"/>
          </a:xfrm>
        </p:grpSpPr>
        <p:cxnSp>
          <p:nvCxnSpPr>
            <p:cNvPr id="112" name="直線コネクタ 111"/>
            <p:cNvCxnSpPr/>
            <p:nvPr/>
          </p:nvCxnSpPr>
          <p:spPr>
            <a:xfrm>
              <a:off x="899160" y="3895417"/>
              <a:ext cx="1798519"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13" name="直線コネクタ 112"/>
            <p:cNvCxnSpPr/>
            <p:nvPr/>
          </p:nvCxnSpPr>
          <p:spPr>
            <a:xfrm>
              <a:off x="1806338" y="3129561"/>
              <a:ext cx="0" cy="638072"/>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114" name="円/楕円 113"/>
            <p:cNvSpPr/>
            <p:nvPr/>
          </p:nvSpPr>
          <p:spPr bwMode="auto">
            <a:xfrm>
              <a:off x="1697261" y="3767633"/>
              <a:ext cx="251210" cy="251210"/>
            </a:xfrm>
            <a:prstGeom prst="ellipse">
              <a:avLst/>
            </a:prstGeom>
            <a:solidFill>
              <a:schemeClr val="accent2">
                <a:lumMod val="20000"/>
                <a:lumOff val="80000"/>
              </a:schemeClr>
            </a:solidFill>
            <a:ln>
              <a:noFill/>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115" name="テキスト ボックス 114"/>
            <p:cNvSpPr txBox="1"/>
            <p:nvPr/>
          </p:nvSpPr>
          <p:spPr>
            <a:xfrm>
              <a:off x="1984070" y="3448597"/>
              <a:ext cx="1157689" cy="338554"/>
            </a:xfrm>
            <a:prstGeom prst="rect">
              <a:avLst/>
            </a:prstGeom>
            <a:noFill/>
          </p:spPr>
          <p:txBody>
            <a:bodyPr wrap="none" rtlCol="0">
              <a:spAutoFit/>
            </a:bodyPr>
            <a:lstStyle/>
            <a:p>
              <a:r>
                <a:rPr lang="ja-JP" altLang="en-US" sz="1600" dirty="0">
                  <a:latin typeface="メイリオ" panose="020B0604030504040204" pitchFamily="50" charset="-128"/>
                  <a:ea typeface="メイリオ" panose="020B0604030504040204" pitchFamily="50" charset="-128"/>
                </a:rPr>
                <a:t>面積</a:t>
              </a:r>
              <a:r>
                <a:rPr lang="ja-JP" altLang="en-US" sz="1600" dirty="0" smtClean="0">
                  <a:latin typeface="メイリオ" panose="020B0604030504040204" pitchFamily="50" charset="-128"/>
                  <a:ea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rPr>
                <a:t>&gt; 30</a:t>
              </a:r>
              <a:endParaRPr kumimoji="1" lang="ja-JP" altLang="en-US" sz="1600" dirty="0">
                <a:latin typeface="メイリオ" panose="020B0604030504040204" pitchFamily="50" charset="-128"/>
                <a:ea typeface="メイリオ" panose="020B0604030504040204" pitchFamily="50" charset="-128"/>
              </a:endParaRPr>
            </a:p>
          </p:txBody>
        </p:sp>
        <p:cxnSp>
          <p:nvCxnSpPr>
            <p:cNvPr id="116" name="直線コネクタ 115"/>
            <p:cNvCxnSpPr/>
            <p:nvPr/>
          </p:nvCxnSpPr>
          <p:spPr>
            <a:xfrm>
              <a:off x="899160" y="3895417"/>
              <a:ext cx="0" cy="411480"/>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17" name="直線コネクタ 116"/>
            <p:cNvCxnSpPr/>
            <p:nvPr/>
          </p:nvCxnSpPr>
          <p:spPr>
            <a:xfrm>
              <a:off x="2702210" y="3895417"/>
              <a:ext cx="0" cy="411480"/>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118" name="正方形/長方形 117"/>
            <p:cNvSpPr/>
            <p:nvPr/>
          </p:nvSpPr>
          <p:spPr bwMode="auto">
            <a:xfrm>
              <a:off x="234421" y="4371010"/>
              <a:ext cx="1403511" cy="1938349"/>
            </a:xfrm>
            <a:prstGeom prst="rect">
              <a:avLst/>
            </a:prstGeom>
            <a:solidFill>
              <a:srgbClr val="FFFFFF"/>
            </a:solidFill>
            <a:ln w="25400">
              <a:solidFill>
                <a:schemeClr val="bg1">
                  <a:lumMod val="65000"/>
                </a:schemeClr>
              </a:solidFill>
              <a:miter lim="800000"/>
              <a:headEnd/>
              <a:tailEnd/>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119" name="テキスト ボックス 118"/>
            <p:cNvSpPr txBox="1"/>
            <p:nvPr/>
          </p:nvSpPr>
          <p:spPr>
            <a:xfrm>
              <a:off x="2308219" y="5253388"/>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120" name="テキスト ボックス 119"/>
            <p:cNvSpPr txBox="1"/>
            <p:nvPr/>
          </p:nvSpPr>
          <p:spPr>
            <a:xfrm>
              <a:off x="425954" y="5658055"/>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121" name="テキスト ボックス 120"/>
            <p:cNvSpPr txBox="1"/>
            <p:nvPr/>
          </p:nvSpPr>
          <p:spPr>
            <a:xfrm>
              <a:off x="2738470" y="497980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122" name="テキスト ボックス 121"/>
            <p:cNvSpPr txBox="1"/>
            <p:nvPr/>
          </p:nvSpPr>
          <p:spPr>
            <a:xfrm>
              <a:off x="795627" y="4662883"/>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23" name="テキスト ボックス 122"/>
            <p:cNvSpPr txBox="1"/>
            <p:nvPr/>
          </p:nvSpPr>
          <p:spPr>
            <a:xfrm>
              <a:off x="915796" y="5000347"/>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24" name="テキスト ボックス 123"/>
            <p:cNvSpPr txBox="1"/>
            <p:nvPr/>
          </p:nvSpPr>
          <p:spPr>
            <a:xfrm>
              <a:off x="216421" y="5060405"/>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25" name="テキスト ボックス 124"/>
            <p:cNvSpPr txBox="1"/>
            <p:nvPr/>
          </p:nvSpPr>
          <p:spPr>
            <a:xfrm>
              <a:off x="873442" y="5553830"/>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26" name="テキスト ボックス 125"/>
            <p:cNvSpPr txBox="1"/>
            <p:nvPr/>
          </p:nvSpPr>
          <p:spPr>
            <a:xfrm>
              <a:off x="2742899" y="5584023"/>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27" name="テキスト ボックス 126"/>
            <p:cNvSpPr txBox="1"/>
            <p:nvPr/>
          </p:nvSpPr>
          <p:spPr>
            <a:xfrm>
              <a:off x="2270193" y="463068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128" name="テキスト ボックス 127"/>
            <p:cNvSpPr txBox="1"/>
            <p:nvPr/>
          </p:nvSpPr>
          <p:spPr>
            <a:xfrm>
              <a:off x="2845635" y="4498500"/>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grpSp>
      <p:sp>
        <p:nvSpPr>
          <p:cNvPr id="132" name="テキスト ボックス 131"/>
          <p:cNvSpPr txBox="1"/>
          <p:nvPr/>
        </p:nvSpPr>
        <p:spPr>
          <a:xfrm>
            <a:off x="1505289" y="2823235"/>
            <a:ext cx="654346" cy="769441"/>
          </a:xfrm>
          <a:prstGeom prst="rect">
            <a:avLst/>
          </a:prstGeom>
          <a:noFill/>
        </p:spPr>
        <p:txBody>
          <a:bodyPr wrap="none" rtlCol="0">
            <a:spAutoFit/>
          </a:bodyPr>
          <a:lstStyle/>
          <a:p>
            <a:r>
              <a:rPr kumimoji="1" lang="en-US" altLang="ja-JP" sz="4400" b="1" dirty="0" smtClean="0">
                <a:solidFill>
                  <a:srgbClr val="A82831"/>
                </a:solidFill>
                <a:latin typeface="メイリオ" panose="020B0604030504040204" pitchFamily="50" charset="-128"/>
                <a:ea typeface="メイリオ" panose="020B0604030504040204" pitchFamily="50" charset="-128"/>
              </a:rPr>
              <a:t>×</a:t>
            </a:r>
            <a:endParaRPr kumimoji="1" lang="ja-JP" altLang="en-US" sz="3200" b="1" dirty="0">
              <a:solidFill>
                <a:srgbClr val="A82831"/>
              </a:solidFill>
              <a:latin typeface="メイリオ" panose="020B0604030504040204" pitchFamily="50" charset="-128"/>
              <a:ea typeface="メイリオ" panose="020B0604030504040204" pitchFamily="50" charset="-128"/>
            </a:endParaRPr>
          </a:p>
        </p:txBody>
      </p:sp>
      <p:sp>
        <p:nvSpPr>
          <p:cNvPr id="133" name="テキスト ボックス 132"/>
          <p:cNvSpPr txBox="1"/>
          <p:nvPr/>
        </p:nvSpPr>
        <p:spPr>
          <a:xfrm>
            <a:off x="6915455" y="2823235"/>
            <a:ext cx="748923" cy="769441"/>
          </a:xfrm>
          <a:prstGeom prst="rect">
            <a:avLst/>
          </a:prstGeom>
          <a:noFill/>
        </p:spPr>
        <p:txBody>
          <a:bodyPr wrap="none" rtlCol="0">
            <a:spAutoFit/>
          </a:bodyPr>
          <a:lstStyle/>
          <a:p>
            <a:r>
              <a:rPr lang="ja-JP" altLang="en-US" sz="4400" b="1" dirty="0">
                <a:solidFill>
                  <a:srgbClr val="A82831"/>
                </a:solidFill>
                <a:latin typeface="メイリオ" panose="020B0604030504040204" pitchFamily="50" charset="-128"/>
                <a:ea typeface="メイリオ" panose="020B0604030504040204" pitchFamily="50" charset="-128"/>
              </a:rPr>
              <a:t>○</a:t>
            </a:r>
            <a:endParaRPr kumimoji="1" lang="ja-JP" altLang="en-US" sz="3200" b="1" dirty="0">
              <a:solidFill>
                <a:srgbClr val="A8283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44360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p:txBody>
          <a:bodyPr/>
          <a:lstStyle/>
          <a:p>
            <a:fld id="{EBB39137-EBDC-2D4F-98A6-83D1C4F5C52B}" type="slidenum">
              <a:rPr kumimoji="1" lang="ja-JP" altLang="en-US" smtClean="0"/>
              <a:t>6</a:t>
            </a:fld>
            <a:endParaRPr kumimoji="1" lang="ja-JP" altLang="en-US" dirty="0"/>
          </a:p>
        </p:txBody>
      </p:sp>
      <p:sp>
        <p:nvSpPr>
          <p:cNvPr id="39" name="タイトル 1"/>
          <p:cNvSpPr txBox="1">
            <a:spLocks/>
          </p:cNvSpPr>
          <p:nvPr/>
        </p:nvSpPr>
        <p:spPr>
          <a:xfrm>
            <a:off x="215329" y="499098"/>
            <a:ext cx="8763679" cy="576064"/>
          </a:xfrm>
          <a:prstGeom prst="rect">
            <a:avLst/>
          </a:prstGeom>
        </p:spPr>
        <p:txBody>
          <a:bodyPr vert="horz" lIns="91440" tIns="45720" rIns="91440" bIns="45720" rtlCol="0" anchor="ctr">
            <a:noAutofit/>
          </a:bodyPr>
          <a:lstStyle>
            <a:lvl1pPr algn="l" defTabSz="457200" rtl="0" eaLnBrk="1" latinLnBrk="0" hangingPunct="1">
              <a:lnSpc>
                <a:spcPct val="110000"/>
              </a:lnSpc>
              <a:spcBef>
                <a:spcPct val="0"/>
              </a:spcBef>
              <a:buNone/>
              <a:defRPr kumimoji="1" sz="2000" b="0" i="0" kern="1200">
                <a:solidFill>
                  <a:srgbClr val="A82831"/>
                </a:solidFill>
                <a:latin typeface="ヒラギノ角ゴ ProN W6"/>
                <a:ea typeface="ヒラギノ角ゴ ProN W6"/>
                <a:cs typeface="ヒラギノ角ゴ ProN W6"/>
              </a:defRPr>
            </a:lvl1pPr>
          </a:lstStyle>
          <a:p>
            <a:pPr defTabSz="914400" fontAlgn="base">
              <a:spcAft>
                <a:spcPct val="0"/>
              </a:spcAft>
            </a:pPr>
            <a:r>
              <a:rPr lang="ja-JP" altLang="en-US" dirty="0" smtClean="0">
                <a:latin typeface="メイリオ" panose="020B0604030504040204" pitchFamily="50" charset="-128"/>
                <a:ea typeface="メイリオ" panose="020B0604030504040204" pitchFamily="50" charset="-128"/>
              </a:rPr>
              <a:t>与えられたデータを分割し、複数の決定木モデルを生成、統合する</a:t>
            </a:r>
            <a:endParaRPr lang="en-US" altLang="ja-JP" dirty="0" smtClean="0">
              <a:latin typeface="メイリオ" panose="020B0604030504040204" pitchFamily="50" charset="-128"/>
              <a:ea typeface="メイリオ" panose="020B0604030504040204" pitchFamily="50" charset="-128"/>
            </a:endParaRPr>
          </a:p>
        </p:txBody>
      </p:sp>
      <p:sp>
        <p:nvSpPr>
          <p:cNvPr id="40" name="テキスト プレースホルダー 6"/>
          <p:cNvSpPr>
            <a:spLocks noGrp="1"/>
          </p:cNvSpPr>
          <p:nvPr>
            <p:ph type="body" sz="quarter" idx="13"/>
          </p:nvPr>
        </p:nvSpPr>
        <p:spPr>
          <a:xfrm>
            <a:off x="213322" y="404664"/>
            <a:ext cx="8652512" cy="202034"/>
          </a:xfrm>
        </p:spPr>
        <p:txBody>
          <a:bodyPr>
            <a:noAutofit/>
          </a:bodyPr>
          <a:lstStyle/>
          <a:p>
            <a:r>
              <a:rPr lang="ja-JP" altLang="en-US" sz="1400" dirty="0" smtClean="0">
                <a:latin typeface="メイリオ" panose="020B0604030504040204" pitchFamily="50" charset="-128"/>
                <a:ea typeface="メイリオ" panose="020B0604030504040204" pitchFamily="50" charset="-128"/>
              </a:rPr>
              <a:t>ランダム</a:t>
            </a:r>
            <a:r>
              <a:rPr lang="ja-JP" altLang="en-US" sz="1400" dirty="0">
                <a:latin typeface="メイリオ" panose="020B0604030504040204" pitchFamily="50" charset="-128"/>
                <a:ea typeface="メイリオ" panose="020B0604030504040204" pitchFamily="50" charset="-128"/>
              </a:rPr>
              <a:t>フォレスト</a:t>
            </a:r>
            <a:endParaRPr kumimoji="1" lang="ja-JP" altLang="en-US" sz="1400" dirty="0">
              <a:latin typeface="メイリオ" panose="020B0604030504040204" pitchFamily="50" charset="-128"/>
              <a:ea typeface="メイリオ" panose="020B0604030504040204" pitchFamily="50" charset="-128"/>
            </a:endParaRPr>
          </a:p>
        </p:txBody>
      </p:sp>
      <p:sp>
        <p:nvSpPr>
          <p:cNvPr id="2" name="正方形/長方形 1"/>
          <p:cNvSpPr/>
          <p:nvPr/>
        </p:nvSpPr>
        <p:spPr bwMode="auto">
          <a:xfrm>
            <a:off x="255521" y="1502228"/>
            <a:ext cx="8650511" cy="753626"/>
          </a:xfrm>
          <a:prstGeom prst="rect">
            <a:avLst/>
          </a:prstGeom>
          <a:solidFill>
            <a:srgbClr val="FFFFFF"/>
          </a:solidFill>
          <a:ln w="25400">
            <a:solidFill>
              <a:schemeClr val="bg1">
                <a:lumMod val="65000"/>
              </a:schemeClr>
            </a:solidFill>
            <a:miter lim="800000"/>
            <a:headEnd/>
            <a:tailEnd/>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3" name="円/楕円 2"/>
          <p:cNvSpPr/>
          <p:nvPr/>
        </p:nvSpPr>
        <p:spPr bwMode="auto">
          <a:xfrm>
            <a:off x="462224" y="1632856"/>
            <a:ext cx="2069961" cy="492369"/>
          </a:xfrm>
          <a:prstGeom prst="ellipse">
            <a:avLst/>
          </a:prstGeom>
          <a:solidFill>
            <a:srgbClr val="FFFFFF"/>
          </a:solidFill>
          <a:ln w="9525">
            <a:solidFill>
              <a:srgbClr val="A82831"/>
            </a:solidFill>
            <a:miter lim="800000"/>
            <a:headEnd/>
            <a:tailEnd/>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7" name="円/楕円 6"/>
          <p:cNvSpPr/>
          <p:nvPr/>
        </p:nvSpPr>
        <p:spPr bwMode="auto">
          <a:xfrm>
            <a:off x="2738888" y="1632856"/>
            <a:ext cx="2069961" cy="492369"/>
          </a:xfrm>
          <a:prstGeom prst="ellipse">
            <a:avLst/>
          </a:prstGeom>
          <a:solidFill>
            <a:srgbClr val="FFFFFF"/>
          </a:solidFill>
          <a:ln w="9525">
            <a:solidFill>
              <a:srgbClr val="A82831"/>
            </a:solidFill>
            <a:miter lim="800000"/>
            <a:headEnd/>
            <a:tailEnd/>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8" name="円/楕円 7"/>
          <p:cNvSpPr/>
          <p:nvPr/>
        </p:nvSpPr>
        <p:spPr bwMode="auto">
          <a:xfrm>
            <a:off x="6619226" y="1632856"/>
            <a:ext cx="2069961" cy="492369"/>
          </a:xfrm>
          <a:prstGeom prst="ellipse">
            <a:avLst/>
          </a:prstGeom>
          <a:solidFill>
            <a:srgbClr val="FFFFFF"/>
          </a:solidFill>
          <a:ln w="9525">
            <a:solidFill>
              <a:srgbClr val="A82831"/>
            </a:solidFill>
            <a:miter lim="800000"/>
            <a:headEnd/>
            <a:tailEnd/>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4" name="テキスト ボックス 3"/>
          <p:cNvSpPr txBox="1"/>
          <p:nvPr/>
        </p:nvSpPr>
        <p:spPr>
          <a:xfrm>
            <a:off x="3696921" y="1184117"/>
            <a:ext cx="1800493" cy="307777"/>
          </a:xfrm>
          <a:prstGeom prst="rect">
            <a:avLst/>
          </a:prstGeom>
          <a:noFill/>
        </p:spPr>
        <p:txBody>
          <a:bodyPr wrap="none" rtlCol="0">
            <a:spAutoFit/>
          </a:bodyPr>
          <a:lstStyle/>
          <a:p>
            <a:r>
              <a:rPr kumimoji="1" lang="ja-JP" altLang="en-US" sz="1400" dirty="0" smtClean="0">
                <a:latin typeface="メイリオ" panose="020B0604030504040204" pitchFamily="50" charset="-128"/>
                <a:ea typeface="メイリオ" panose="020B0604030504040204" pitchFamily="50" charset="-128"/>
              </a:rPr>
              <a:t>トレーニングデータ</a:t>
            </a:r>
            <a:endParaRPr kumimoji="1" lang="ja-JP" altLang="en-US" sz="1400" dirty="0">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1044996" y="1755295"/>
            <a:ext cx="904415" cy="276999"/>
          </a:xfrm>
          <a:prstGeom prst="rect">
            <a:avLst/>
          </a:prstGeom>
          <a:noFill/>
        </p:spPr>
        <p:txBody>
          <a:bodyPr wrap="none" rtlCol="0">
            <a:spAutoFit/>
          </a:bodyPr>
          <a:lstStyle/>
          <a:p>
            <a:r>
              <a:rPr kumimoji="1" lang="ja-JP" altLang="en-US" sz="1200" dirty="0" smtClean="0">
                <a:latin typeface="メイリオ" panose="020B0604030504040204" pitchFamily="50" charset="-128"/>
                <a:ea typeface="メイリオ" panose="020B0604030504040204" pitchFamily="50" charset="-128"/>
              </a:rPr>
              <a:t>データ群</a:t>
            </a:r>
            <a:r>
              <a:rPr kumimoji="1" lang="en-US" altLang="ja-JP" sz="1200" dirty="0" smtClean="0">
                <a:latin typeface="メイリオ" panose="020B0604030504040204" pitchFamily="50" charset="-128"/>
                <a:ea typeface="メイリオ" panose="020B0604030504040204" pitchFamily="50" charset="-128"/>
              </a:rPr>
              <a:t>A</a:t>
            </a:r>
            <a:endParaRPr kumimoji="1" lang="ja-JP" altLang="en-US" sz="1200" dirty="0">
              <a:latin typeface="メイリオ" panose="020B0604030504040204" pitchFamily="50" charset="-128"/>
              <a:ea typeface="メイリオ" panose="020B0604030504040204" pitchFamily="50" charset="-128"/>
            </a:endParaRPr>
          </a:p>
        </p:txBody>
      </p:sp>
      <p:sp>
        <p:nvSpPr>
          <p:cNvPr id="11" name="テキスト ボックス 10"/>
          <p:cNvSpPr txBox="1"/>
          <p:nvPr/>
        </p:nvSpPr>
        <p:spPr>
          <a:xfrm>
            <a:off x="3377859" y="1740540"/>
            <a:ext cx="904415" cy="276999"/>
          </a:xfrm>
          <a:prstGeom prst="rect">
            <a:avLst/>
          </a:prstGeom>
          <a:noFill/>
        </p:spPr>
        <p:txBody>
          <a:bodyPr wrap="none" rtlCol="0">
            <a:spAutoFit/>
          </a:bodyPr>
          <a:lstStyle/>
          <a:p>
            <a:r>
              <a:rPr kumimoji="1" lang="ja-JP" altLang="en-US" sz="1200" dirty="0" smtClean="0">
                <a:latin typeface="メイリオ" panose="020B0604030504040204" pitchFamily="50" charset="-128"/>
                <a:ea typeface="メイリオ" panose="020B0604030504040204" pitchFamily="50" charset="-128"/>
              </a:rPr>
              <a:t>データ群</a:t>
            </a:r>
            <a:r>
              <a:rPr lang="en-US" altLang="ja-JP" sz="1200" dirty="0">
                <a:latin typeface="メイリオ" panose="020B0604030504040204" pitchFamily="50" charset="-128"/>
                <a:ea typeface="メイリオ" panose="020B0604030504040204" pitchFamily="50" charset="-128"/>
              </a:rPr>
              <a:t>B</a:t>
            </a:r>
            <a:endParaRPr kumimoji="1" lang="ja-JP" altLang="en-US" sz="1200" dirty="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7201998" y="1775041"/>
            <a:ext cx="902811" cy="276999"/>
          </a:xfrm>
          <a:prstGeom prst="rect">
            <a:avLst/>
          </a:prstGeom>
          <a:noFill/>
        </p:spPr>
        <p:txBody>
          <a:bodyPr wrap="none" rtlCol="0">
            <a:spAutoFit/>
          </a:bodyPr>
          <a:lstStyle/>
          <a:p>
            <a:r>
              <a:rPr kumimoji="1" lang="ja-JP" altLang="en-US" sz="1200" dirty="0" smtClean="0">
                <a:latin typeface="メイリオ" panose="020B0604030504040204" pitchFamily="50" charset="-128"/>
                <a:ea typeface="メイリオ" panose="020B0604030504040204" pitchFamily="50" charset="-128"/>
              </a:rPr>
              <a:t>データ群</a:t>
            </a:r>
            <a:r>
              <a:rPr lang="en-US" altLang="ja-JP" sz="1200" dirty="0">
                <a:latin typeface="メイリオ" panose="020B0604030504040204" pitchFamily="50" charset="-128"/>
                <a:ea typeface="メイリオ" panose="020B0604030504040204" pitchFamily="50" charset="-128"/>
              </a:rPr>
              <a:t>X</a:t>
            </a:r>
            <a:endParaRPr kumimoji="1" lang="ja-JP" altLang="en-US" sz="1200" dirty="0">
              <a:latin typeface="メイリオ" panose="020B0604030504040204" pitchFamily="50" charset="-128"/>
              <a:ea typeface="メイリオ" panose="020B0604030504040204" pitchFamily="50" charset="-128"/>
            </a:endParaRPr>
          </a:p>
        </p:txBody>
      </p:sp>
      <p:sp>
        <p:nvSpPr>
          <p:cNvPr id="13" name="テキスト ボックス 12"/>
          <p:cNvSpPr txBox="1"/>
          <p:nvPr/>
        </p:nvSpPr>
        <p:spPr>
          <a:xfrm>
            <a:off x="5017786" y="1755295"/>
            <a:ext cx="1261884" cy="276999"/>
          </a:xfrm>
          <a:prstGeom prst="rect">
            <a:avLst/>
          </a:prstGeom>
          <a:noFill/>
        </p:spPr>
        <p:txBody>
          <a:bodyPr wrap="none" rtlCol="0">
            <a:spAutoFit/>
          </a:bodyPr>
          <a:lstStyle/>
          <a:p>
            <a:r>
              <a:rPr lang="ja-JP" altLang="en-US" sz="1200" dirty="0" smtClean="0">
                <a:latin typeface="メイリオ" panose="020B0604030504040204" pitchFamily="50" charset="-128"/>
                <a:ea typeface="メイリオ" panose="020B0604030504040204" pitchFamily="50" charset="-128"/>
              </a:rPr>
              <a:t>・・・・・・・</a:t>
            </a:r>
            <a:endParaRPr kumimoji="1" lang="ja-JP" altLang="en-US" sz="1200" dirty="0">
              <a:latin typeface="メイリオ" panose="020B0604030504040204" pitchFamily="50" charset="-128"/>
              <a:ea typeface="メイリオ" panose="020B0604030504040204" pitchFamily="50" charset="-128"/>
            </a:endParaRPr>
          </a:p>
        </p:txBody>
      </p:sp>
      <p:grpSp>
        <p:nvGrpSpPr>
          <p:cNvPr id="31" name="グループ化 30"/>
          <p:cNvGrpSpPr/>
          <p:nvPr/>
        </p:nvGrpSpPr>
        <p:grpSpPr>
          <a:xfrm>
            <a:off x="63350" y="2125225"/>
            <a:ext cx="2319312" cy="2174718"/>
            <a:chOff x="63350" y="2125225"/>
            <a:chExt cx="2319312" cy="2174718"/>
          </a:xfrm>
        </p:grpSpPr>
        <p:cxnSp>
          <p:nvCxnSpPr>
            <p:cNvPr id="26" name="直線コネクタ 25"/>
            <p:cNvCxnSpPr/>
            <p:nvPr/>
          </p:nvCxnSpPr>
          <p:spPr>
            <a:xfrm>
              <a:off x="393545" y="3473379"/>
              <a:ext cx="1085253"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直線コネクタ 26"/>
            <p:cNvCxnSpPr/>
            <p:nvPr/>
          </p:nvCxnSpPr>
          <p:spPr>
            <a:xfrm>
              <a:off x="405269" y="3478401"/>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28" name="直線コネクタ 27"/>
            <p:cNvCxnSpPr/>
            <p:nvPr/>
          </p:nvCxnSpPr>
          <p:spPr>
            <a:xfrm>
              <a:off x="1478798" y="3473379"/>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8" name="直線コネクタ 17"/>
            <p:cNvCxnSpPr/>
            <p:nvPr/>
          </p:nvCxnSpPr>
          <p:spPr>
            <a:xfrm>
              <a:off x="964626" y="2878854"/>
              <a:ext cx="1085253"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 name="直線コネクタ 8"/>
            <p:cNvCxnSpPr>
              <a:stCxn id="3" idx="4"/>
            </p:cNvCxnSpPr>
            <p:nvPr/>
          </p:nvCxnSpPr>
          <p:spPr>
            <a:xfrm>
              <a:off x="1497205" y="2125225"/>
              <a:ext cx="0" cy="638072"/>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16" name="円/楕円 15"/>
            <p:cNvSpPr/>
            <p:nvPr/>
          </p:nvSpPr>
          <p:spPr bwMode="auto">
            <a:xfrm>
              <a:off x="1371600" y="2763297"/>
              <a:ext cx="251210" cy="251210"/>
            </a:xfrm>
            <a:prstGeom prst="ellipse">
              <a:avLst/>
            </a:prstGeom>
            <a:solidFill>
              <a:schemeClr val="accent2">
                <a:lumMod val="20000"/>
                <a:lumOff val="80000"/>
              </a:schemeClr>
            </a:solidFill>
            <a:ln>
              <a:noFill/>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cxnSp>
          <p:nvCxnSpPr>
            <p:cNvPr id="21" name="直線コネクタ 20"/>
            <p:cNvCxnSpPr/>
            <p:nvPr/>
          </p:nvCxnSpPr>
          <p:spPr>
            <a:xfrm>
              <a:off x="976350" y="2883876"/>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23" name="直線コネクタ 22"/>
            <p:cNvCxnSpPr/>
            <p:nvPr/>
          </p:nvCxnSpPr>
          <p:spPr>
            <a:xfrm>
              <a:off x="2049879" y="2878854"/>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24" name="円/楕円 23"/>
            <p:cNvSpPr/>
            <p:nvPr/>
          </p:nvSpPr>
          <p:spPr bwMode="auto">
            <a:xfrm>
              <a:off x="850745" y="3356154"/>
              <a:ext cx="251210" cy="251210"/>
            </a:xfrm>
            <a:prstGeom prst="ellipse">
              <a:avLst/>
            </a:prstGeom>
            <a:solidFill>
              <a:schemeClr val="accent2">
                <a:lumMod val="20000"/>
                <a:lumOff val="80000"/>
              </a:schemeClr>
            </a:solidFill>
            <a:ln>
              <a:noFill/>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20" name="テキスト ボックス 19"/>
            <p:cNvSpPr txBox="1"/>
            <p:nvPr/>
          </p:nvSpPr>
          <p:spPr>
            <a:xfrm>
              <a:off x="1554110" y="2577350"/>
              <a:ext cx="790601" cy="246221"/>
            </a:xfrm>
            <a:prstGeom prst="rect">
              <a:avLst/>
            </a:prstGeom>
            <a:noFill/>
          </p:spPr>
          <p:txBody>
            <a:bodyPr wrap="none" rtlCol="0">
              <a:spAutoFit/>
            </a:bodyPr>
            <a:lstStyle/>
            <a:p>
              <a:r>
                <a:rPr kumimoji="1" lang="ja-JP" altLang="en-US" sz="1000" dirty="0" smtClean="0">
                  <a:latin typeface="メイリオ" panose="020B0604030504040204" pitchFamily="50" charset="-128"/>
                  <a:ea typeface="メイリオ" panose="020B0604030504040204" pitchFamily="50" charset="-128"/>
                </a:rPr>
                <a:t>面積 </a:t>
              </a:r>
              <a:r>
                <a:rPr lang="en-US" altLang="ja-JP" sz="1000" dirty="0" smtClean="0">
                  <a:latin typeface="メイリオ" panose="020B0604030504040204" pitchFamily="50" charset="-128"/>
                  <a:ea typeface="メイリオ" panose="020B0604030504040204" pitchFamily="50" charset="-128"/>
                </a:rPr>
                <a:t>&gt; 18</a:t>
              </a:r>
              <a:endParaRPr kumimoji="1" lang="ja-JP" altLang="en-US" sz="1000" dirty="0">
                <a:latin typeface="メイリオ" panose="020B0604030504040204" pitchFamily="50" charset="-128"/>
                <a:ea typeface="メイリオ" panose="020B0604030504040204" pitchFamily="50" charset="-128"/>
              </a:endParaRPr>
            </a:p>
          </p:txBody>
        </p:sp>
        <p:sp>
          <p:nvSpPr>
            <p:cNvPr id="32" name="テキスト ボックス 31"/>
            <p:cNvSpPr txBox="1"/>
            <p:nvPr/>
          </p:nvSpPr>
          <p:spPr>
            <a:xfrm>
              <a:off x="1008119" y="3147629"/>
              <a:ext cx="838691" cy="246221"/>
            </a:xfrm>
            <a:prstGeom prst="rect">
              <a:avLst/>
            </a:prstGeom>
            <a:noFill/>
          </p:spPr>
          <p:txBody>
            <a:bodyPr wrap="none" rtlCol="0">
              <a:spAutoFit/>
            </a:bodyPr>
            <a:lstStyle/>
            <a:p>
              <a:r>
                <a:rPr lang="ja-JP" altLang="en-US" sz="1000" dirty="0" smtClean="0">
                  <a:latin typeface="メイリオ" panose="020B0604030504040204" pitchFamily="50" charset="-128"/>
                  <a:ea typeface="メイリオ" panose="020B0604030504040204" pitchFamily="50" charset="-128"/>
                </a:rPr>
                <a:t>駅</a:t>
              </a:r>
              <a:r>
                <a:rPr lang="ja-JP" altLang="en-US" sz="1000" dirty="0">
                  <a:latin typeface="メイリオ" panose="020B0604030504040204" pitchFamily="50" charset="-128"/>
                  <a:ea typeface="メイリオ" panose="020B0604030504040204" pitchFamily="50" charset="-128"/>
                </a:rPr>
                <a:t>徒歩</a:t>
              </a:r>
              <a:r>
                <a:rPr kumimoji="1" lang="ja-JP" altLang="en-US" sz="1000" dirty="0" smtClean="0">
                  <a:latin typeface="メイリオ" panose="020B0604030504040204" pitchFamily="50" charset="-128"/>
                  <a:ea typeface="メイリオ" panose="020B0604030504040204" pitchFamily="50" charset="-128"/>
                </a:rPr>
                <a:t> </a:t>
              </a:r>
              <a:r>
                <a:rPr lang="en-US" altLang="ja-JP" sz="1000" dirty="0">
                  <a:latin typeface="メイリオ" panose="020B0604030504040204" pitchFamily="50" charset="-128"/>
                  <a:ea typeface="メイリオ" panose="020B0604030504040204" pitchFamily="50" charset="-128"/>
                </a:rPr>
                <a:t>&lt;</a:t>
              </a:r>
              <a:r>
                <a:rPr lang="en-US" altLang="ja-JP" sz="1000" dirty="0" smtClean="0">
                  <a:latin typeface="メイリオ" panose="020B0604030504040204" pitchFamily="50" charset="-128"/>
                  <a:ea typeface="メイリオ" panose="020B0604030504040204" pitchFamily="50" charset="-128"/>
                </a:rPr>
                <a:t> 5</a:t>
              </a:r>
              <a:endParaRPr kumimoji="1" lang="ja-JP" altLang="en-US" sz="1000" dirty="0">
                <a:latin typeface="メイリオ" panose="020B0604030504040204" pitchFamily="50" charset="-128"/>
                <a:ea typeface="メイリオ" panose="020B0604030504040204" pitchFamily="50" charset="-128"/>
              </a:endParaRPr>
            </a:p>
          </p:txBody>
        </p:sp>
        <p:sp>
          <p:nvSpPr>
            <p:cNvPr id="22" name="テキスト ボックス 21"/>
            <p:cNvSpPr txBox="1"/>
            <p:nvPr/>
          </p:nvSpPr>
          <p:spPr>
            <a:xfrm>
              <a:off x="63350" y="3992166"/>
              <a:ext cx="787395" cy="307777"/>
            </a:xfrm>
            <a:prstGeom prst="rect">
              <a:avLst/>
            </a:prstGeom>
            <a:noFill/>
          </p:spPr>
          <p:txBody>
            <a:bodyPr wrap="none" rtlCol="0">
              <a:spAutoFit/>
            </a:bodyPr>
            <a:lstStyle/>
            <a:p>
              <a:r>
                <a:rPr kumimoji="1" lang="en-US" altLang="ja-JP" sz="1400" b="1" dirty="0" smtClean="0">
                  <a:solidFill>
                    <a:srgbClr val="FF0000"/>
                  </a:solidFill>
                  <a:latin typeface="メイリオ" panose="020B0604030504040204" pitchFamily="50" charset="-128"/>
                  <a:ea typeface="メイリオ" panose="020B0604030504040204" pitchFamily="50" charset="-128"/>
                </a:rPr>
                <a:t>12</a:t>
              </a:r>
              <a:r>
                <a:rPr kumimoji="1" lang="ja-JP" altLang="en-US" sz="1400" b="1" dirty="0" smtClean="0">
                  <a:solidFill>
                    <a:srgbClr val="FF0000"/>
                  </a:solidFill>
                  <a:latin typeface="メイリオ" panose="020B0604030504040204" pitchFamily="50" charset="-128"/>
                  <a:ea typeface="メイリオ" panose="020B0604030504040204" pitchFamily="50" charset="-128"/>
                </a:rPr>
                <a:t>万円</a:t>
              </a:r>
              <a:endParaRPr kumimoji="1" lang="ja-JP" altLang="en-US" sz="1400" b="1" dirty="0">
                <a:solidFill>
                  <a:srgbClr val="FF0000"/>
                </a:solidFill>
                <a:latin typeface="メイリオ" panose="020B0604030504040204" pitchFamily="50" charset="-128"/>
                <a:ea typeface="メイリオ" panose="020B0604030504040204" pitchFamily="50" charset="-128"/>
              </a:endParaRPr>
            </a:p>
          </p:txBody>
        </p:sp>
        <p:sp>
          <p:nvSpPr>
            <p:cNvPr id="34" name="テキスト ボックス 33"/>
            <p:cNvSpPr txBox="1"/>
            <p:nvPr/>
          </p:nvSpPr>
          <p:spPr>
            <a:xfrm>
              <a:off x="1146014" y="3992166"/>
              <a:ext cx="665567" cy="307777"/>
            </a:xfrm>
            <a:prstGeom prst="rect">
              <a:avLst/>
            </a:prstGeom>
            <a:noFill/>
          </p:spPr>
          <p:txBody>
            <a:bodyPr wrap="none" rtlCol="0">
              <a:spAutoFit/>
            </a:bodyPr>
            <a:lstStyle/>
            <a:p>
              <a:r>
                <a:rPr lang="en-US" altLang="ja-JP" sz="1400" b="1" dirty="0">
                  <a:latin typeface="メイリオ" panose="020B0604030504040204" pitchFamily="50" charset="-128"/>
                  <a:ea typeface="メイリオ" panose="020B0604030504040204" pitchFamily="50" charset="-128"/>
                </a:rPr>
                <a:t>9</a:t>
              </a:r>
              <a:r>
                <a:rPr kumimoji="1" lang="ja-JP" altLang="en-US" sz="1400" b="1" dirty="0" smtClean="0">
                  <a:latin typeface="メイリオ" panose="020B0604030504040204" pitchFamily="50" charset="-128"/>
                  <a:ea typeface="メイリオ" panose="020B0604030504040204" pitchFamily="50" charset="-128"/>
                </a:rPr>
                <a:t>万円</a:t>
              </a:r>
              <a:endParaRPr kumimoji="1" lang="ja-JP" altLang="en-US" sz="1400" b="1" dirty="0">
                <a:latin typeface="メイリオ" panose="020B0604030504040204" pitchFamily="50" charset="-128"/>
                <a:ea typeface="メイリオ" panose="020B0604030504040204" pitchFamily="50" charset="-128"/>
              </a:endParaRPr>
            </a:p>
          </p:txBody>
        </p:sp>
        <p:sp>
          <p:nvSpPr>
            <p:cNvPr id="35" name="テキスト ボックス 34"/>
            <p:cNvSpPr txBox="1"/>
            <p:nvPr/>
          </p:nvSpPr>
          <p:spPr>
            <a:xfrm>
              <a:off x="1717095" y="3421887"/>
              <a:ext cx="665567" cy="307777"/>
            </a:xfrm>
            <a:prstGeom prst="rect">
              <a:avLst/>
            </a:prstGeom>
            <a:noFill/>
          </p:spPr>
          <p:txBody>
            <a:bodyPr wrap="none" rtlCol="0">
              <a:spAutoFit/>
            </a:bodyPr>
            <a:lstStyle/>
            <a:p>
              <a:r>
                <a:rPr lang="en-US" altLang="ja-JP" sz="1400" b="1" dirty="0" smtClean="0">
                  <a:latin typeface="メイリオ" panose="020B0604030504040204" pitchFamily="50" charset="-128"/>
                  <a:ea typeface="メイリオ" panose="020B0604030504040204" pitchFamily="50" charset="-128"/>
                </a:rPr>
                <a:t>6</a:t>
              </a:r>
              <a:r>
                <a:rPr kumimoji="1" lang="ja-JP" altLang="en-US" sz="1400" b="1" dirty="0" smtClean="0">
                  <a:latin typeface="メイリオ" panose="020B0604030504040204" pitchFamily="50" charset="-128"/>
                  <a:ea typeface="メイリオ" panose="020B0604030504040204" pitchFamily="50" charset="-128"/>
                </a:rPr>
                <a:t>万円</a:t>
              </a:r>
              <a:endParaRPr kumimoji="1" lang="ja-JP" altLang="en-US" sz="1400" b="1" dirty="0">
                <a:latin typeface="メイリオ" panose="020B0604030504040204" pitchFamily="50" charset="-128"/>
                <a:ea typeface="メイリオ" panose="020B0604030504040204" pitchFamily="50" charset="-128"/>
              </a:endParaRPr>
            </a:p>
          </p:txBody>
        </p:sp>
      </p:grpSp>
      <p:grpSp>
        <p:nvGrpSpPr>
          <p:cNvPr id="37" name="グループ化 36"/>
          <p:cNvGrpSpPr/>
          <p:nvPr/>
        </p:nvGrpSpPr>
        <p:grpSpPr>
          <a:xfrm>
            <a:off x="2426396" y="2116852"/>
            <a:ext cx="2319312" cy="2174718"/>
            <a:chOff x="63350" y="2125225"/>
            <a:chExt cx="2319312" cy="2174718"/>
          </a:xfrm>
        </p:grpSpPr>
        <p:cxnSp>
          <p:nvCxnSpPr>
            <p:cNvPr id="38" name="直線コネクタ 37"/>
            <p:cNvCxnSpPr/>
            <p:nvPr/>
          </p:nvCxnSpPr>
          <p:spPr>
            <a:xfrm>
              <a:off x="393545" y="3473379"/>
              <a:ext cx="1085253"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1" name="直線コネクタ 40"/>
            <p:cNvCxnSpPr/>
            <p:nvPr/>
          </p:nvCxnSpPr>
          <p:spPr>
            <a:xfrm>
              <a:off x="405269" y="3478401"/>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42" name="直線コネクタ 41"/>
            <p:cNvCxnSpPr/>
            <p:nvPr/>
          </p:nvCxnSpPr>
          <p:spPr>
            <a:xfrm>
              <a:off x="1478798" y="3473379"/>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43" name="直線コネクタ 42"/>
            <p:cNvCxnSpPr/>
            <p:nvPr/>
          </p:nvCxnSpPr>
          <p:spPr>
            <a:xfrm>
              <a:off x="964626" y="2878854"/>
              <a:ext cx="1085253"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直線コネクタ 43"/>
            <p:cNvCxnSpPr/>
            <p:nvPr/>
          </p:nvCxnSpPr>
          <p:spPr>
            <a:xfrm>
              <a:off x="1497205" y="2125225"/>
              <a:ext cx="0" cy="638072"/>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45" name="円/楕円 44"/>
            <p:cNvSpPr/>
            <p:nvPr/>
          </p:nvSpPr>
          <p:spPr bwMode="auto">
            <a:xfrm>
              <a:off x="1371600" y="2763297"/>
              <a:ext cx="251210" cy="251210"/>
            </a:xfrm>
            <a:prstGeom prst="ellipse">
              <a:avLst/>
            </a:prstGeom>
            <a:solidFill>
              <a:schemeClr val="accent2">
                <a:lumMod val="20000"/>
                <a:lumOff val="80000"/>
              </a:schemeClr>
            </a:solidFill>
            <a:ln>
              <a:noFill/>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cxnSp>
          <p:nvCxnSpPr>
            <p:cNvPr id="46" name="直線コネクタ 45"/>
            <p:cNvCxnSpPr/>
            <p:nvPr/>
          </p:nvCxnSpPr>
          <p:spPr>
            <a:xfrm>
              <a:off x="976350" y="2883876"/>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47" name="直線コネクタ 46"/>
            <p:cNvCxnSpPr/>
            <p:nvPr/>
          </p:nvCxnSpPr>
          <p:spPr>
            <a:xfrm>
              <a:off x="2049879" y="2878854"/>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48" name="円/楕円 47"/>
            <p:cNvSpPr/>
            <p:nvPr/>
          </p:nvSpPr>
          <p:spPr bwMode="auto">
            <a:xfrm>
              <a:off x="850745" y="3356154"/>
              <a:ext cx="251210" cy="251210"/>
            </a:xfrm>
            <a:prstGeom prst="ellipse">
              <a:avLst/>
            </a:prstGeom>
            <a:solidFill>
              <a:schemeClr val="accent2">
                <a:lumMod val="20000"/>
                <a:lumOff val="80000"/>
              </a:schemeClr>
            </a:solidFill>
            <a:ln>
              <a:noFill/>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49" name="テキスト ボックス 48"/>
            <p:cNvSpPr txBox="1"/>
            <p:nvPr/>
          </p:nvSpPr>
          <p:spPr>
            <a:xfrm>
              <a:off x="1554110" y="2577350"/>
              <a:ext cx="825867" cy="246221"/>
            </a:xfrm>
            <a:prstGeom prst="rect">
              <a:avLst/>
            </a:prstGeom>
            <a:noFill/>
          </p:spPr>
          <p:txBody>
            <a:bodyPr wrap="none" rtlCol="0">
              <a:spAutoFit/>
            </a:bodyPr>
            <a:lstStyle/>
            <a:p>
              <a:r>
                <a:rPr kumimoji="1" lang="ja-JP" altLang="en-US" sz="1000" dirty="0" smtClean="0">
                  <a:latin typeface="メイリオ" panose="020B0604030504040204" pitchFamily="50" charset="-128"/>
                  <a:ea typeface="メイリオ" panose="020B0604030504040204" pitchFamily="50" charset="-128"/>
                </a:rPr>
                <a:t>ロフトあり</a:t>
              </a:r>
              <a:endParaRPr kumimoji="1" lang="ja-JP" altLang="en-US" sz="1000" dirty="0">
                <a:latin typeface="メイリオ" panose="020B0604030504040204" pitchFamily="50" charset="-128"/>
                <a:ea typeface="メイリオ" panose="020B0604030504040204" pitchFamily="50" charset="-128"/>
              </a:endParaRPr>
            </a:p>
          </p:txBody>
        </p:sp>
        <p:sp>
          <p:nvSpPr>
            <p:cNvPr id="50" name="テキスト ボックス 49"/>
            <p:cNvSpPr txBox="1"/>
            <p:nvPr/>
          </p:nvSpPr>
          <p:spPr>
            <a:xfrm>
              <a:off x="1008119" y="3147629"/>
              <a:ext cx="569387" cy="246221"/>
            </a:xfrm>
            <a:prstGeom prst="rect">
              <a:avLst/>
            </a:prstGeom>
            <a:noFill/>
          </p:spPr>
          <p:txBody>
            <a:bodyPr wrap="none" rtlCol="0">
              <a:spAutoFit/>
            </a:bodyPr>
            <a:lstStyle/>
            <a:p>
              <a:r>
                <a:rPr lang="ja-JP" altLang="en-US" sz="1000" dirty="0">
                  <a:latin typeface="メイリオ" panose="020B0604030504040204" pitchFamily="50" charset="-128"/>
                  <a:ea typeface="メイリオ" panose="020B0604030504040204" pitchFamily="50" charset="-128"/>
                </a:rPr>
                <a:t>山手線</a:t>
              </a:r>
              <a:endParaRPr kumimoji="1" lang="ja-JP" altLang="en-US" sz="1000" dirty="0">
                <a:latin typeface="メイリオ" panose="020B0604030504040204" pitchFamily="50" charset="-128"/>
                <a:ea typeface="メイリオ" panose="020B0604030504040204" pitchFamily="50" charset="-128"/>
              </a:endParaRPr>
            </a:p>
          </p:txBody>
        </p:sp>
        <p:sp>
          <p:nvSpPr>
            <p:cNvPr id="51" name="テキスト ボックス 50"/>
            <p:cNvSpPr txBox="1"/>
            <p:nvPr/>
          </p:nvSpPr>
          <p:spPr>
            <a:xfrm>
              <a:off x="63350" y="3992166"/>
              <a:ext cx="787395" cy="307777"/>
            </a:xfrm>
            <a:prstGeom prst="rect">
              <a:avLst/>
            </a:prstGeom>
            <a:noFill/>
          </p:spPr>
          <p:txBody>
            <a:bodyPr wrap="none" rtlCol="0">
              <a:spAutoFit/>
            </a:bodyPr>
            <a:lstStyle/>
            <a:p>
              <a:r>
                <a:rPr kumimoji="1" lang="en-US" altLang="ja-JP" sz="1400" b="1" dirty="0" smtClean="0">
                  <a:solidFill>
                    <a:srgbClr val="FF0000"/>
                  </a:solidFill>
                  <a:latin typeface="メイリオ" panose="020B0604030504040204" pitchFamily="50" charset="-128"/>
                  <a:ea typeface="メイリオ" panose="020B0604030504040204" pitchFamily="50" charset="-128"/>
                </a:rPr>
                <a:t>11</a:t>
              </a:r>
              <a:r>
                <a:rPr kumimoji="1" lang="ja-JP" altLang="en-US" sz="1400" b="1" dirty="0" smtClean="0">
                  <a:solidFill>
                    <a:srgbClr val="FF0000"/>
                  </a:solidFill>
                  <a:latin typeface="メイリオ" panose="020B0604030504040204" pitchFamily="50" charset="-128"/>
                  <a:ea typeface="メイリオ" panose="020B0604030504040204" pitchFamily="50" charset="-128"/>
                </a:rPr>
                <a:t>万円</a:t>
              </a:r>
              <a:endParaRPr kumimoji="1" lang="ja-JP" altLang="en-US" sz="1400" b="1" dirty="0">
                <a:solidFill>
                  <a:srgbClr val="FF0000"/>
                </a:solidFill>
                <a:latin typeface="メイリオ" panose="020B0604030504040204" pitchFamily="50" charset="-128"/>
                <a:ea typeface="メイリオ" panose="020B0604030504040204" pitchFamily="50" charset="-128"/>
              </a:endParaRPr>
            </a:p>
          </p:txBody>
        </p:sp>
        <p:sp>
          <p:nvSpPr>
            <p:cNvPr id="52" name="テキスト ボックス 51"/>
            <p:cNvSpPr txBox="1"/>
            <p:nvPr/>
          </p:nvSpPr>
          <p:spPr>
            <a:xfrm>
              <a:off x="1146014" y="3992166"/>
              <a:ext cx="665567" cy="307777"/>
            </a:xfrm>
            <a:prstGeom prst="rect">
              <a:avLst/>
            </a:prstGeom>
            <a:noFill/>
          </p:spPr>
          <p:txBody>
            <a:bodyPr wrap="none" rtlCol="0">
              <a:spAutoFit/>
            </a:bodyPr>
            <a:lstStyle/>
            <a:p>
              <a:r>
                <a:rPr lang="en-US" altLang="ja-JP" sz="1400" b="1" dirty="0">
                  <a:latin typeface="メイリオ" panose="020B0604030504040204" pitchFamily="50" charset="-128"/>
                  <a:ea typeface="メイリオ" panose="020B0604030504040204" pitchFamily="50" charset="-128"/>
                </a:rPr>
                <a:t>9</a:t>
              </a:r>
              <a:r>
                <a:rPr kumimoji="1" lang="ja-JP" altLang="en-US" sz="1400" b="1" dirty="0" smtClean="0">
                  <a:latin typeface="メイリオ" panose="020B0604030504040204" pitchFamily="50" charset="-128"/>
                  <a:ea typeface="メイリオ" panose="020B0604030504040204" pitchFamily="50" charset="-128"/>
                </a:rPr>
                <a:t>万円</a:t>
              </a:r>
              <a:endParaRPr kumimoji="1" lang="ja-JP" altLang="en-US" sz="1400" b="1" dirty="0">
                <a:latin typeface="メイリオ" panose="020B0604030504040204" pitchFamily="50" charset="-128"/>
                <a:ea typeface="メイリオ" panose="020B0604030504040204" pitchFamily="50" charset="-128"/>
              </a:endParaRPr>
            </a:p>
          </p:txBody>
        </p:sp>
        <p:sp>
          <p:nvSpPr>
            <p:cNvPr id="53" name="テキスト ボックス 52"/>
            <p:cNvSpPr txBox="1"/>
            <p:nvPr/>
          </p:nvSpPr>
          <p:spPr>
            <a:xfrm>
              <a:off x="1717095" y="3421887"/>
              <a:ext cx="665567" cy="307777"/>
            </a:xfrm>
            <a:prstGeom prst="rect">
              <a:avLst/>
            </a:prstGeom>
            <a:noFill/>
          </p:spPr>
          <p:txBody>
            <a:bodyPr wrap="none" rtlCol="0">
              <a:spAutoFit/>
            </a:bodyPr>
            <a:lstStyle/>
            <a:p>
              <a:r>
                <a:rPr lang="en-US" altLang="ja-JP" sz="1400" b="1" dirty="0">
                  <a:latin typeface="メイリオ" panose="020B0604030504040204" pitchFamily="50" charset="-128"/>
                  <a:ea typeface="メイリオ" panose="020B0604030504040204" pitchFamily="50" charset="-128"/>
                </a:rPr>
                <a:t>9</a:t>
              </a:r>
              <a:r>
                <a:rPr kumimoji="1" lang="ja-JP" altLang="en-US" sz="1400" b="1" dirty="0" smtClean="0">
                  <a:latin typeface="メイリオ" panose="020B0604030504040204" pitchFamily="50" charset="-128"/>
                  <a:ea typeface="メイリオ" panose="020B0604030504040204" pitchFamily="50" charset="-128"/>
                </a:rPr>
                <a:t>万円</a:t>
              </a:r>
              <a:endParaRPr kumimoji="1" lang="ja-JP" altLang="en-US" sz="1400" b="1" dirty="0">
                <a:latin typeface="メイリオ" panose="020B0604030504040204" pitchFamily="50" charset="-128"/>
                <a:ea typeface="メイリオ" panose="020B0604030504040204" pitchFamily="50" charset="-128"/>
              </a:endParaRPr>
            </a:p>
          </p:txBody>
        </p:sp>
      </p:grpSp>
      <p:grpSp>
        <p:nvGrpSpPr>
          <p:cNvPr id="54" name="グループ化 53"/>
          <p:cNvGrpSpPr/>
          <p:nvPr/>
        </p:nvGrpSpPr>
        <p:grpSpPr>
          <a:xfrm>
            <a:off x="6286655" y="2118528"/>
            <a:ext cx="2441140" cy="2174718"/>
            <a:chOff x="63350" y="2125225"/>
            <a:chExt cx="2441140" cy="2174718"/>
          </a:xfrm>
        </p:grpSpPr>
        <p:cxnSp>
          <p:nvCxnSpPr>
            <p:cNvPr id="55" name="直線コネクタ 54"/>
            <p:cNvCxnSpPr/>
            <p:nvPr/>
          </p:nvCxnSpPr>
          <p:spPr>
            <a:xfrm>
              <a:off x="393545" y="3473379"/>
              <a:ext cx="1085253"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6" name="直線コネクタ 55"/>
            <p:cNvCxnSpPr/>
            <p:nvPr/>
          </p:nvCxnSpPr>
          <p:spPr>
            <a:xfrm>
              <a:off x="405269" y="3478401"/>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57" name="直線コネクタ 56"/>
            <p:cNvCxnSpPr/>
            <p:nvPr/>
          </p:nvCxnSpPr>
          <p:spPr>
            <a:xfrm>
              <a:off x="1478798" y="3473379"/>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58" name="直線コネクタ 57"/>
            <p:cNvCxnSpPr/>
            <p:nvPr/>
          </p:nvCxnSpPr>
          <p:spPr>
            <a:xfrm>
              <a:off x="964626" y="2878854"/>
              <a:ext cx="1085253"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直線コネクタ 58"/>
            <p:cNvCxnSpPr/>
            <p:nvPr/>
          </p:nvCxnSpPr>
          <p:spPr>
            <a:xfrm>
              <a:off x="1497205" y="2125225"/>
              <a:ext cx="0" cy="638072"/>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60" name="円/楕円 59"/>
            <p:cNvSpPr/>
            <p:nvPr/>
          </p:nvSpPr>
          <p:spPr bwMode="auto">
            <a:xfrm>
              <a:off x="1371600" y="2763297"/>
              <a:ext cx="251210" cy="251210"/>
            </a:xfrm>
            <a:prstGeom prst="ellipse">
              <a:avLst/>
            </a:prstGeom>
            <a:solidFill>
              <a:schemeClr val="accent2">
                <a:lumMod val="20000"/>
                <a:lumOff val="80000"/>
              </a:schemeClr>
            </a:solidFill>
            <a:ln>
              <a:noFill/>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cxnSp>
          <p:nvCxnSpPr>
            <p:cNvPr id="61" name="直線コネクタ 60"/>
            <p:cNvCxnSpPr/>
            <p:nvPr/>
          </p:nvCxnSpPr>
          <p:spPr>
            <a:xfrm>
              <a:off x="976350" y="2883876"/>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62" name="直線コネクタ 61"/>
            <p:cNvCxnSpPr/>
            <p:nvPr/>
          </p:nvCxnSpPr>
          <p:spPr>
            <a:xfrm>
              <a:off x="2049879" y="2878854"/>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63" name="円/楕円 62"/>
            <p:cNvSpPr/>
            <p:nvPr/>
          </p:nvSpPr>
          <p:spPr bwMode="auto">
            <a:xfrm>
              <a:off x="850745" y="3356154"/>
              <a:ext cx="251210" cy="251210"/>
            </a:xfrm>
            <a:prstGeom prst="ellipse">
              <a:avLst/>
            </a:prstGeom>
            <a:solidFill>
              <a:schemeClr val="accent2">
                <a:lumMod val="20000"/>
                <a:lumOff val="80000"/>
              </a:schemeClr>
            </a:solidFill>
            <a:ln>
              <a:noFill/>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64" name="テキスト ボックス 63"/>
            <p:cNvSpPr txBox="1"/>
            <p:nvPr/>
          </p:nvSpPr>
          <p:spPr>
            <a:xfrm>
              <a:off x="1554110" y="2577350"/>
              <a:ext cx="918841" cy="246221"/>
            </a:xfrm>
            <a:prstGeom prst="rect">
              <a:avLst/>
            </a:prstGeom>
            <a:noFill/>
          </p:spPr>
          <p:txBody>
            <a:bodyPr wrap="none" rtlCol="0">
              <a:spAutoFit/>
            </a:bodyPr>
            <a:lstStyle/>
            <a:p>
              <a:r>
                <a:rPr lang="ja-JP" altLang="en-US" sz="1000" dirty="0" smtClean="0">
                  <a:latin typeface="メイリオ" panose="020B0604030504040204" pitchFamily="50" charset="-128"/>
                  <a:ea typeface="メイリオ" panose="020B0604030504040204" pitchFamily="50" charset="-128"/>
                </a:rPr>
                <a:t>築</a:t>
              </a:r>
              <a:r>
                <a:rPr lang="ja-JP" altLang="en-US" sz="1000" dirty="0">
                  <a:latin typeface="メイリオ" panose="020B0604030504040204" pitchFamily="50" charset="-128"/>
                  <a:ea typeface="メイリオ" panose="020B0604030504040204" pitchFamily="50" charset="-128"/>
                </a:rPr>
                <a:t>年数</a:t>
              </a:r>
              <a:r>
                <a:rPr kumimoji="1" lang="ja-JP" altLang="en-US" sz="1000" dirty="0" smtClean="0">
                  <a:latin typeface="メイリオ" panose="020B0604030504040204" pitchFamily="50" charset="-128"/>
                  <a:ea typeface="メイリオ" panose="020B0604030504040204" pitchFamily="50" charset="-128"/>
                </a:rPr>
                <a:t> </a:t>
              </a:r>
              <a:r>
                <a:rPr lang="en-US" altLang="ja-JP" sz="1000" dirty="0" smtClean="0">
                  <a:latin typeface="メイリオ" panose="020B0604030504040204" pitchFamily="50" charset="-128"/>
                  <a:ea typeface="メイリオ" panose="020B0604030504040204" pitchFamily="50" charset="-128"/>
                </a:rPr>
                <a:t>&gt; 10</a:t>
              </a:r>
              <a:endParaRPr kumimoji="1" lang="ja-JP" altLang="en-US" sz="1000" dirty="0">
                <a:latin typeface="メイリオ" panose="020B0604030504040204" pitchFamily="50" charset="-128"/>
                <a:ea typeface="メイリオ" panose="020B0604030504040204" pitchFamily="50" charset="-128"/>
              </a:endParaRPr>
            </a:p>
          </p:txBody>
        </p:sp>
        <p:sp>
          <p:nvSpPr>
            <p:cNvPr id="65" name="テキスト ボックス 64"/>
            <p:cNvSpPr txBox="1"/>
            <p:nvPr/>
          </p:nvSpPr>
          <p:spPr>
            <a:xfrm>
              <a:off x="1008119" y="3147629"/>
              <a:ext cx="441146" cy="246221"/>
            </a:xfrm>
            <a:prstGeom prst="rect">
              <a:avLst/>
            </a:prstGeom>
            <a:noFill/>
          </p:spPr>
          <p:txBody>
            <a:bodyPr wrap="none" rtlCol="0">
              <a:spAutoFit/>
            </a:bodyPr>
            <a:lstStyle/>
            <a:p>
              <a:r>
                <a:rPr lang="ja-JP" altLang="en-US" sz="1000" dirty="0" smtClean="0">
                  <a:latin typeface="メイリオ" panose="020B0604030504040204" pitchFamily="50" charset="-128"/>
                  <a:ea typeface="メイリオ" panose="020B0604030504040204" pitchFamily="50" charset="-128"/>
                </a:rPr>
                <a:t>木造</a:t>
              </a:r>
              <a:endParaRPr kumimoji="1" lang="ja-JP" altLang="en-US" sz="1000" dirty="0">
                <a:latin typeface="メイリオ" panose="020B0604030504040204" pitchFamily="50" charset="-128"/>
                <a:ea typeface="メイリオ" panose="020B0604030504040204" pitchFamily="50" charset="-128"/>
              </a:endParaRPr>
            </a:p>
          </p:txBody>
        </p:sp>
        <p:sp>
          <p:nvSpPr>
            <p:cNvPr id="66" name="テキスト ボックス 65"/>
            <p:cNvSpPr txBox="1"/>
            <p:nvPr/>
          </p:nvSpPr>
          <p:spPr>
            <a:xfrm>
              <a:off x="63350" y="3992166"/>
              <a:ext cx="665567" cy="307777"/>
            </a:xfrm>
            <a:prstGeom prst="rect">
              <a:avLst/>
            </a:prstGeom>
            <a:noFill/>
          </p:spPr>
          <p:txBody>
            <a:bodyPr wrap="none" rtlCol="0">
              <a:spAutoFit/>
            </a:bodyPr>
            <a:lstStyle/>
            <a:p>
              <a:r>
                <a:rPr lang="en-US" altLang="ja-JP" sz="1400" b="1" dirty="0">
                  <a:solidFill>
                    <a:srgbClr val="FF0000"/>
                  </a:solidFill>
                  <a:latin typeface="メイリオ" panose="020B0604030504040204" pitchFamily="50" charset="-128"/>
                  <a:ea typeface="メイリオ" panose="020B0604030504040204" pitchFamily="50" charset="-128"/>
                </a:rPr>
                <a:t>9</a:t>
              </a:r>
              <a:r>
                <a:rPr kumimoji="1" lang="ja-JP" altLang="en-US" sz="1400" b="1" dirty="0" smtClean="0">
                  <a:solidFill>
                    <a:srgbClr val="FF0000"/>
                  </a:solidFill>
                  <a:latin typeface="メイリオ" panose="020B0604030504040204" pitchFamily="50" charset="-128"/>
                  <a:ea typeface="メイリオ" panose="020B0604030504040204" pitchFamily="50" charset="-128"/>
                </a:rPr>
                <a:t>万円</a:t>
              </a:r>
              <a:endParaRPr kumimoji="1" lang="ja-JP" altLang="en-US" sz="1400" b="1" dirty="0">
                <a:solidFill>
                  <a:srgbClr val="FF0000"/>
                </a:solidFill>
                <a:latin typeface="メイリオ" panose="020B0604030504040204" pitchFamily="50" charset="-128"/>
                <a:ea typeface="メイリオ" panose="020B0604030504040204" pitchFamily="50" charset="-128"/>
              </a:endParaRPr>
            </a:p>
          </p:txBody>
        </p:sp>
        <p:sp>
          <p:nvSpPr>
            <p:cNvPr id="67" name="テキスト ボックス 66"/>
            <p:cNvSpPr txBox="1"/>
            <p:nvPr/>
          </p:nvSpPr>
          <p:spPr>
            <a:xfrm>
              <a:off x="1146014" y="3992166"/>
              <a:ext cx="787395" cy="307777"/>
            </a:xfrm>
            <a:prstGeom prst="rect">
              <a:avLst/>
            </a:prstGeom>
            <a:noFill/>
          </p:spPr>
          <p:txBody>
            <a:bodyPr wrap="none" rtlCol="0">
              <a:spAutoFit/>
            </a:bodyPr>
            <a:lstStyle/>
            <a:p>
              <a:r>
                <a:rPr lang="en-US" altLang="ja-JP" sz="1400" b="1" dirty="0" smtClean="0">
                  <a:latin typeface="メイリオ" panose="020B0604030504040204" pitchFamily="50" charset="-128"/>
                  <a:ea typeface="メイリオ" panose="020B0604030504040204" pitchFamily="50" charset="-128"/>
                </a:rPr>
                <a:t>10</a:t>
              </a:r>
              <a:r>
                <a:rPr kumimoji="1" lang="ja-JP" altLang="en-US" sz="1400" b="1" dirty="0" smtClean="0">
                  <a:latin typeface="メイリオ" panose="020B0604030504040204" pitchFamily="50" charset="-128"/>
                  <a:ea typeface="メイリオ" panose="020B0604030504040204" pitchFamily="50" charset="-128"/>
                </a:rPr>
                <a:t>万円</a:t>
              </a:r>
              <a:endParaRPr kumimoji="1" lang="ja-JP" altLang="en-US" sz="1400" b="1" dirty="0">
                <a:latin typeface="メイリオ" panose="020B0604030504040204" pitchFamily="50" charset="-128"/>
                <a:ea typeface="メイリオ" panose="020B0604030504040204" pitchFamily="50" charset="-128"/>
              </a:endParaRPr>
            </a:p>
          </p:txBody>
        </p:sp>
        <p:sp>
          <p:nvSpPr>
            <p:cNvPr id="68" name="テキスト ボックス 67"/>
            <p:cNvSpPr txBox="1"/>
            <p:nvPr/>
          </p:nvSpPr>
          <p:spPr>
            <a:xfrm>
              <a:off x="1717095" y="3421887"/>
              <a:ext cx="787395" cy="307777"/>
            </a:xfrm>
            <a:prstGeom prst="rect">
              <a:avLst/>
            </a:prstGeom>
            <a:noFill/>
          </p:spPr>
          <p:txBody>
            <a:bodyPr wrap="none" rtlCol="0">
              <a:spAutoFit/>
            </a:bodyPr>
            <a:lstStyle/>
            <a:p>
              <a:r>
                <a:rPr lang="en-US" altLang="ja-JP" sz="1400" b="1" dirty="0" smtClean="0">
                  <a:latin typeface="メイリオ" panose="020B0604030504040204" pitchFamily="50" charset="-128"/>
                  <a:ea typeface="メイリオ" panose="020B0604030504040204" pitchFamily="50" charset="-128"/>
                </a:rPr>
                <a:t>12</a:t>
              </a:r>
              <a:r>
                <a:rPr kumimoji="1" lang="ja-JP" altLang="en-US" sz="1400" b="1" dirty="0" smtClean="0">
                  <a:latin typeface="メイリオ" panose="020B0604030504040204" pitchFamily="50" charset="-128"/>
                  <a:ea typeface="メイリオ" panose="020B0604030504040204" pitchFamily="50" charset="-128"/>
                </a:rPr>
                <a:t>万円</a:t>
              </a:r>
              <a:endParaRPr kumimoji="1" lang="ja-JP" altLang="en-US" sz="1400" b="1" dirty="0">
                <a:latin typeface="メイリオ" panose="020B0604030504040204" pitchFamily="50" charset="-128"/>
                <a:ea typeface="メイリオ" panose="020B0604030504040204" pitchFamily="50" charset="-128"/>
              </a:endParaRPr>
            </a:p>
          </p:txBody>
        </p:sp>
      </p:grpSp>
      <p:sp>
        <p:nvSpPr>
          <p:cNvPr id="33" name="テキスト ボックス 32"/>
          <p:cNvSpPr txBox="1"/>
          <p:nvPr/>
        </p:nvSpPr>
        <p:spPr>
          <a:xfrm>
            <a:off x="660031" y="4812963"/>
            <a:ext cx="7874271" cy="1338828"/>
          </a:xfrm>
          <a:prstGeom prst="rect">
            <a:avLst/>
          </a:prstGeom>
          <a:noFill/>
        </p:spPr>
        <p:txBody>
          <a:bodyPr wrap="none" rtlCol="0">
            <a:spAutoFit/>
          </a:bodyPr>
          <a:lstStyle/>
          <a:p>
            <a:pPr>
              <a:lnSpc>
                <a:spcPct val="150000"/>
              </a:lnSpc>
            </a:pPr>
            <a:r>
              <a:rPr lang="ja-JP" altLang="en-US" dirty="0" smtClean="0">
                <a:latin typeface="メイリオ" panose="020B0604030504040204" pitchFamily="50" charset="-128"/>
                <a:ea typeface="メイリオ" panose="020B0604030504040204" pitchFamily="50" charset="-128"/>
              </a:rPr>
              <a:t>ある物件のデータを上記のモデルに入力した</a:t>
            </a:r>
            <a:endParaRPr lang="en-US" altLang="ja-JP" dirty="0" smtClean="0">
              <a:latin typeface="メイリオ" panose="020B0604030504040204" pitchFamily="50" charset="-128"/>
              <a:ea typeface="メイリオ" panose="020B0604030504040204" pitchFamily="50" charset="-128"/>
            </a:endParaRPr>
          </a:p>
          <a:p>
            <a:pPr lvl="1">
              <a:lnSpc>
                <a:spcPct val="150000"/>
              </a:lnSpc>
            </a:pPr>
            <a:r>
              <a:rPr kumimoji="1" lang="ja-JP" altLang="en-US" dirty="0" smtClean="0">
                <a:latin typeface="メイリオ" panose="020B0604030504040204" pitchFamily="50" charset="-128"/>
                <a:ea typeface="メイリオ" panose="020B0604030504040204" pitchFamily="50" charset="-128"/>
              </a:rPr>
              <a:t>＝＞各決定木でそれぞれ、</a:t>
            </a:r>
            <a:r>
              <a:rPr kumimoji="1" lang="en-US" altLang="ja-JP" b="1" dirty="0" smtClean="0">
                <a:solidFill>
                  <a:srgbClr val="FF0000"/>
                </a:solidFill>
                <a:latin typeface="メイリオ" panose="020B0604030504040204" pitchFamily="50" charset="-128"/>
                <a:ea typeface="メイリオ" panose="020B0604030504040204" pitchFamily="50" charset="-128"/>
              </a:rPr>
              <a:t>12</a:t>
            </a:r>
            <a:r>
              <a:rPr kumimoji="1" lang="ja-JP" altLang="en-US" b="1" dirty="0" smtClean="0">
                <a:solidFill>
                  <a:srgbClr val="FF0000"/>
                </a:solidFill>
                <a:latin typeface="メイリオ" panose="020B0604030504040204" pitchFamily="50" charset="-128"/>
                <a:ea typeface="メイリオ" panose="020B0604030504040204" pitchFamily="50" charset="-128"/>
              </a:rPr>
              <a:t>万円</a:t>
            </a:r>
            <a:r>
              <a:rPr kumimoji="1" lang="ja-JP" altLang="en-US" dirty="0" smtClean="0">
                <a:latin typeface="メイリオ" panose="020B0604030504040204" pitchFamily="50" charset="-128"/>
                <a:ea typeface="メイリオ" panose="020B0604030504040204" pitchFamily="50" charset="-128"/>
              </a:rPr>
              <a:t>、</a:t>
            </a:r>
            <a:r>
              <a:rPr kumimoji="1" lang="en-US" altLang="ja-JP" b="1" dirty="0" smtClean="0">
                <a:solidFill>
                  <a:srgbClr val="FF0000"/>
                </a:solidFill>
                <a:latin typeface="メイリオ" panose="020B0604030504040204" pitchFamily="50" charset="-128"/>
                <a:ea typeface="メイリオ" panose="020B0604030504040204" pitchFamily="50" charset="-128"/>
              </a:rPr>
              <a:t>11</a:t>
            </a:r>
            <a:r>
              <a:rPr kumimoji="1" lang="ja-JP" altLang="en-US" b="1" dirty="0" smtClean="0">
                <a:solidFill>
                  <a:srgbClr val="FF0000"/>
                </a:solidFill>
                <a:latin typeface="メイリオ" panose="020B0604030504040204" pitchFamily="50" charset="-128"/>
                <a:ea typeface="メイリオ" panose="020B0604030504040204" pitchFamily="50" charset="-128"/>
              </a:rPr>
              <a:t>万円</a:t>
            </a:r>
            <a:r>
              <a:rPr kumimoji="1" lang="ja-JP" altLang="en-US" dirty="0" smtClean="0">
                <a:latin typeface="メイリオ" panose="020B0604030504040204" pitchFamily="50" charset="-128"/>
                <a:ea typeface="メイリオ" panose="020B0604030504040204" pitchFamily="50" charset="-128"/>
              </a:rPr>
              <a:t>、</a:t>
            </a:r>
            <a:r>
              <a:rPr kumimoji="1" lang="en-US" altLang="ja-JP" b="1" dirty="0" smtClean="0">
                <a:solidFill>
                  <a:srgbClr val="FF0000"/>
                </a:solidFill>
                <a:latin typeface="メイリオ" panose="020B0604030504040204" pitchFamily="50" charset="-128"/>
                <a:ea typeface="メイリオ" panose="020B0604030504040204" pitchFamily="50" charset="-128"/>
              </a:rPr>
              <a:t>9</a:t>
            </a:r>
            <a:r>
              <a:rPr kumimoji="1" lang="ja-JP" altLang="en-US" b="1" dirty="0" smtClean="0">
                <a:solidFill>
                  <a:srgbClr val="FF0000"/>
                </a:solidFill>
                <a:latin typeface="メイリオ" panose="020B0604030504040204" pitchFamily="50" charset="-128"/>
                <a:ea typeface="メイリオ" panose="020B0604030504040204" pitchFamily="50" charset="-128"/>
              </a:rPr>
              <a:t>万円</a:t>
            </a:r>
            <a:r>
              <a:rPr kumimoji="1" lang="ja-JP" altLang="en-US" dirty="0" smtClean="0">
                <a:latin typeface="メイリオ" panose="020B0604030504040204" pitchFamily="50" charset="-128"/>
                <a:ea typeface="メイリオ" panose="020B0604030504040204" pitchFamily="50" charset="-128"/>
              </a:rPr>
              <a:t>と推定された</a:t>
            </a:r>
            <a:endParaRPr kumimoji="1" lang="en-US" altLang="ja-JP" dirty="0" smtClean="0">
              <a:latin typeface="メイリオ" panose="020B0604030504040204" pitchFamily="50" charset="-128"/>
              <a:ea typeface="メイリオ" panose="020B0604030504040204" pitchFamily="50" charset="-128"/>
            </a:endParaRPr>
          </a:p>
          <a:p>
            <a:pPr lvl="1">
              <a:lnSpc>
                <a:spcPct val="150000"/>
              </a:lnSpc>
            </a:pPr>
            <a:r>
              <a:rPr lang="en-US" altLang="ja-JP" dirty="0" smtClean="0">
                <a:latin typeface="メイリオ" panose="020B0604030504040204" pitchFamily="50" charset="-128"/>
                <a:ea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rPr>
              <a:t>＝＞その物件の家賃の</a:t>
            </a:r>
            <a:r>
              <a:rPr lang="ja-JP" altLang="en-US" b="1" dirty="0" smtClean="0">
                <a:solidFill>
                  <a:srgbClr val="FF0000"/>
                </a:solidFill>
                <a:latin typeface="メイリオ" panose="020B0604030504040204" pitchFamily="50" charset="-128"/>
                <a:ea typeface="メイリオ" panose="020B0604030504040204" pitchFamily="50" charset="-128"/>
              </a:rPr>
              <a:t>予測値は</a:t>
            </a:r>
            <a:r>
              <a:rPr lang="en-US" altLang="ja-JP" b="1" dirty="0" smtClean="0">
                <a:solidFill>
                  <a:srgbClr val="FF0000"/>
                </a:solidFill>
                <a:latin typeface="メイリオ" panose="020B0604030504040204" pitchFamily="50" charset="-128"/>
                <a:ea typeface="メイリオ" panose="020B0604030504040204" pitchFamily="50" charset="-128"/>
              </a:rPr>
              <a:t>(12 + 11 + 9)/3 = 10.66</a:t>
            </a:r>
            <a:r>
              <a:rPr lang="ja-JP" altLang="en-US" b="1" dirty="0" smtClean="0">
                <a:solidFill>
                  <a:srgbClr val="FF0000"/>
                </a:solidFill>
                <a:latin typeface="メイリオ" panose="020B0604030504040204" pitchFamily="50" charset="-128"/>
                <a:ea typeface="メイリオ" panose="020B0604030504040204" pitchFamily="50" charset="-128"/>
              </a:rPr>
              <a:t>万円</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44425659"/>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pFill/>
        <a:ln w="9525">
          <a:solidFill>
            <a:srgbClr val="BFBFBF"/>
          </a:solidFill>
          <a:miter lim="800000"/>
          <a:headEnd/>
          <a:tailEnd/>
        </a:ln>
      </a:spPr>
      <a:bodyPr wrap="none" lIns="36000" rIns="36000" rtlCol="0" anchor="ctr"/>
      <a:lstStyle>
        <a:defPPr algn="ctr">
          <a:defRPr kumimoji="1" sz="1400" dirty="0">
            <a:solidFill>
              <a:srgbClr val="FFFFFF"/>
            </a:solidFill>
            <a:latin typeface="ヒラギノ角ゴ Pro W3"/>
            <a:ea typeface="ヒラギノ角ゴ Pro W3"/>
            <a:cs typeface="ヒラギノ角ゴ Pro W3"/>
          </a:defRPr>
        </a:defPPr>
      </a:lstStyle>
    </a:spDef>
    <a:lnDef>
      <a:spPr>
        <a:ln w="1270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kumimoji="1" sz="1200" dirty="0" smtClean="0">
            <a:latin typeface="ヒラギノ角ゴ Pro W3"/>
            <a:ea typeface="ヒラギノ角ゴ Pro W3"/>
            <a:cs typeface="ヒラギノ角ゴ Pro W3"/>
          </a:defRPr>
        </a:defPPr>
      </a:lstStyle>
    </a:tx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33096</TotalTime>
  <Words>352</Words>
  <Application>Microsoft Office PowerPoint</Application>
  <PresentationFormat>画面に合わせる (4:3)</PresentationFormat>
  <Paragraphs>145</Paragraphs>
  <Slides>6</Slides>
  <Notes>6</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6</vt:i4>
      </vt:variant>
    </vt:vector>
  </HeadingPairs>
  <TitlesOfParts>
    <vt:vector size="17" baseType="lpstr">
      <vt:lpstr>Avenir Light</vt:lpstr>
      <vt:lpstr>ＭＳ Ｐゴシック</vt:lpstr>
      <vt:lpstr>ヒラギノ角ゴ Pro W3</vt:lpstr>
      <vt:lpstr>ヒラギノ角ゴ ProN W3</vt:lpstr>
      <vt:lpstr>ヒラギノ角ゴ ProN W6</vt:lpstr>
      <vt:lpstr>メイリオ</vt:lpstr>
      <vt:lpstr>メイリオおおおおおおおおおおおおおおお</vt:lpstr>
      <vt:lpstr>Arial</vt:lpstr>
      <vt:lpstr>Calibri</vt:lpstr>
      <vt:lpstr>Cambria Math</vt:lpstr>
      <vt:lpstr>ホワイト</vt:lpstr>
      <vt:lpstr>ロジスティック回帰の概要 サンプルが特定クラスに属している確率を推測する分類アルゴリズム</vt:lpstr>
      <vt:lpstr>モデル関数 シグモイド関数(logit関数の逆関数)を最尤推定で推定する</vt:lpstr>
      <vt:lpstr>過学習への滞欧 ペナルティ項の導入による正則化</vt:lpstr>
      <vt:lpstr>ランダムフォレスト回帰の概要 情報利得が最大となる特徴量でノードを分割していく</vt:lpstr>
      <vt:lpstr>PowerPoint プレゼンテーション</vt:lpstr>
      <vt:lpstr>PowerPoint プレゼンテーション</vt:lpstr>
    </vt:vector>
  </TitlesOfParts>
  <Company>ヴォラーレ株式会社</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株式会社xx御中</dc:title>
  <dc:creator>Hibiya Sumire</dc:creator>
  <cp:lastModifiedBy>杉山慶人</cp:lastModifiedBy>
  <cp:revision>748</cp:revision>
  <cp:lastPrinted>2015-12-21T11:12:48Z</cp:lastPrinted>
  <dcterms:created xsi:type="dcterms:W3CDTF">2014-10-22T18:03:47Z</dcterms:created>
  <dcterms:modified xsi:type="dcterms:W3CDTF">2016-12-07T13:04:37Z</dcterms:modified>
</cp:coreProperties>
</file>