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7" r:id="rId2"/>
    <p:sldId id="471" r:id="rId3"/>
    <p:sldId id="473" r:id="rId4"/>
    <p:sldId id="457" r:id="rId5"/>
    <p:sldId id="458" r:id="rId6"/>
    <p:sldId id="474" r:id="rId7"/>
    <p:sldId id="459" r:id="rId8"/>
    <p:sldId id="470" r:id="rId9"/>
    <p:sldId id="475" r:id="rId10"/>
    <p:sldId id="463" r:id="rId11"/>
    <p:sldId id="476" r:id="rId12"/>
    <p:sldId id="461" r:id="rId13"/>
    <p:sldId id="477" r:id="rId14"/>
    <p:sldId id="462" r:id="rId1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4" pos="5579">
          <p15:clr>
            <a:srgbClr val="A4A3A4"/>
          </p15:clr>
        </p15:guide>
        <p15:guide id="5" pos="2778">
          <p15:clr>
            <a:srgbClr val="A4A3A4"/>
          </p15:clr>
        </p15:guide>
        <p15:guide id="6" pos="182">
          <p15:clr>
            <a:srgbClr val="A4A3A4"/>
          </p15:clr>
        </p15:guide>
        <p15:guide id="7" pos="29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柳博俊" initials="柳博俊" lastIdx="1" clrIdx="0">
    <p:extLst>
      <p:ext uri="{19B8F6BF-5375-455C-9EA6-DF929625EA0E}">
        <p15:presenceInfo xmlns:p15="http://schemas.microsoft.com/office/powerpoint/2012/main" userId="柳博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757575"/>
    <a:srgbClr val="C0504D"/>
    <a:srgbClr val="828282"/>
    <a:srgbClr val="60606C"/>
    <a:srgbClr val="D9D9D9"/>
    <a:srgbClr val="FAFAFA"/>
    <a:srgbClr val="EEEEEE"/>
    <a:srgbClr val="EF3E36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89160" autoAdjust="0"/>
  </p:normalViewPr>
  <p:slideViewPr>
    <p:cSldViewPr snapToGrid="0" snapToObjects="1" showGuides="1">
      <p:cViewPr varScale="1">
        <p:scale>
          <a:sx n="66" d="100"/>
          <a:sy n="66" d="100"/>
        </p:scale>
        <p:origin x="252" y="24"/>
      </p:cViewPr>
      <p:guideLst>
        <p:guide orient="horz" pos="4020"/>
        <p:guide orient="horz" pos="2160"/>
        <p:guide pos="5579"/>
        <p:guide pos="2778"/>
        <p:guide pos="182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F6CEE-40B5-8742-AB0C-8FE9D5B27429}" type="datetimeFigureOut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AE22-E083-CE4D-9F56-BE45DBD4D16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227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39BE9-5583-564F-BE23-BB256CE776E6}" type="datetimeFigureOut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852FA-02EF-1944-8A45-2882F349894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161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01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970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72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4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96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17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57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64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49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404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70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6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27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Light"/>
                <a:cs typeface="Avenir Light"/>
              </a:defRPr>
            </a:lvl1pPr>
          </a:lstStyle>
          <a:p>
            <a:fld id="{78CFA527-9AAD-7243-9730-B2647F2E80CF}" type="datetime1">
              <a:rPr lang="ja-JP" altLang="en-US" smtClean="0"/>
              <a:t>2017/1/22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venir Light"/>
                <a:cs typeface="Avenir Light"/>
              </a:defRPr>
            </a:lvl1pPr>
          </a:lstStyle>
          <a:p>
            <a:r>
              <a:rPr lang="en-US" altLang="ja-JP" dirty="0" smtClean="0"/>
              <a:t>© 2016 PKSHA Technology All rights reserved.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Light"/>
                <a:cs typeface="Avenir Light"/>
              </a:defRPr>
            </a:lvl1pPr>
          </a:lstStyle>
          <a:p>
            <a:fld id="{EBB39137-EBDC-2D4F-98A6-83D1C4F5C52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1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46B-A8ED-7941-B284-C1C6B9FBEA88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288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A1F9-35FE-784B-8E76-51209971ED9E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25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BA45-EF75-1D49-9857-E0D9F2B90087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793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5330" y="620688"/>
            <a:ext cx="8650510" cy="360040"/>
          </a:xfrm>
        </p:spPr>
        <p:txBody>
          <a:bodyPr>
            <a:noAutofit/>
          </a:bodyPr>
          <a:lstStyle>
            <a:lvl1pPr algn="l">
              <a:lnSpc>
                <a:spcPct val="110000"/>
              </a:lnSpc>
              <a:defRPr sz="2000" b="0" i="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kumimoji="1" lang="ja-JP" altLang="en-US" dirty="0" smtClean="0"/>
              <a:t>タイトルは</a:t>
            </a:r>
            <a:r>
              <a:rPr kumimoji="1" lang="en-US" altLang="ja-JP" dirty="0" smtClean="0"/>
              <a:t>W6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22" y="1224226"/>
            <a:ext cx="8643340" cy="4851401"/>
          </a:xfrm>
        </p:spPr>
        <p:txBody>
          <a:bodyPr>
            <a:normAutofit/>
          </a:bodyPr>
          <a:lstStyle>
            <a:lvl1pPr marL="198000" indent="-198000">
              <a:lnSpc>
                <a:spcPct val="140000"/>
              </a:lnSpc>
              <a:defRPr sz="1100"/>
            </a:lvl1pPr>
            <a:lvl2pPr marL="669600" indent="-212400">
              <a:lnSpc>
                <a:spcPct val="140000"/>
              </a:lnSpc>
              <a:defRPr sz="1100"/>
            </a:lvl2pPr>
            <a:lvl3pPr>
              <a:lnSpc>
                <a:spcPct val="140000"/>
              </a:lnSpc>
              <a:defRPr sz="1100"/>
            </a:lvl3pPr>
            <a:lvl4pPr>
              <a:lnSpc>
                <a:spcPct val="140000"/>
              </a:lnSpc>
              <a:defRPr sz="1100"/>
            </a:lvl4pPr>
            <a:lvl5pPr>
              <a:lnSpc>
                <a:spcPct val="140000"/>
              </a:lnSpc>
              <a:defRPr sz="11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870448" y="6506416"/>
            <a:ext cx="2133600" cy="180000"/>
          </a:xfrm>
        </p:spPr>
        <p:txBody>
          <a:bodyPr/>
          <a:lstStyle/>
          <a:p>
            <a:fld id="{2BA27432-2CAB-2D41-94DB-9B3950414CFB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93573" y="6510016"/>
            <a:ext cx="2550235" cy="17280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dirty="0" smtClean="0"/>
              <a:t>© 2016 PKSHA Technology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732240" y="6471359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 anchor="ctr">
            <a:noAutofit/>
          </a:bodyPr>
          <a:lstStyle>
            <a:lvl1pPr marL="0" indent="0">
              <a:buNone/>
              <a:defRPr sz="1050" spc="-150">
                <a:solidFill>
                  <a:srgbClr val="A82831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>
          <a:xfrm>
            <a:off x="293573" y="233783"/>
            <a:ext cx="7014731" cy="0"/>
          </a:xfrm>
          <a:prstGeom prst="line">
            <a:avLst/>
          </a:prstGeom>
          <a:ln w="6350" cmpd="sng">
            <a:solidFill>
              <a:srgbClr val="A828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57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922" y="274638"/>
            <a:ext cx="6661361" cy="623922"/>
          </a:xfrm>
        </p:spPr>
        <p:txBody>
          <a:bodyPr>
            <a:normAutofit/>
          </a:bodyPr>
          <a:lstStyle>
            <a:lvl1pPr algn="l">
              <a:lnSpc>
                <a:spcPct val="110000"/>
              </a:lnSpc>
              <a:defRPr sz="1400" b="0" i="0"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kumimoji="1" lang="ja-JP" altLang="en-US" dirty="0" smtClean="0"/>
              <a:t>グリッド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9922" y="1224226"/>
            <a:ext cx="8255000" cy="4851401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100"/>
            </a:lvl1pPr>
            <a:lvl2pPr>
              <a:lnSpc>
                <a:spcPct val="130000"/>
              </a:lnSpc>
              <a:defRPr sz="1100"/>
            </a:lvl2pPr>
            <a:lvl3pPr>
              <a:lnSpc>
                <a:spcPct val="130000"/>
              </a:lnSpc>
              <a:defRPr sz="1100"/>
            </a:lvl3pPr>
            <a:lvl4pPr>
              <a:lnSpc>
                <a:spcPct val="130000"/>
              </a:lnSpc>
              <a:defRPr sz="1100"/>
            </a:lvl4pPr>
            <a:lvl5pPr>
              <a:lnSpc>
                <a:spcPct val="130000"/>
              </a:lnSpc>
              <a:defRPr sz="11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31800" y="6644161"/>
            <a:ext cx="2133600" cy="155519"/>
          </a:xfrm>
        </p:spPr>
        <p:txBody>
          <a:bodyPr/>
          <a:lstStyle/>
          <a:p>
            <a:fld id="{29D4E747-0B65-5740-95A9-1BDC22306067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471360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431800" y="190080"/>
            <a:ext cx="666948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0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4ACD-CCA1-2345-BD46-0DAD7667A790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45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0B1-75F3-344A-B78E-6D424503B66C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4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1D-EB23-D44F-B3BD-B0D1EF8AEC18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609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A17C-F314-3D40-93A0-D679626D7FCA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71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1593-34F6-724E-9C1F-F5BAD46AD726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925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DE23-0731-4A40-9AB8-F9D59E48706E}" type="datetime1">
              <a:rPr kumimoji="1" lang="ja-JP" altLang="en-US" smtClean="0"/>
              <a:t>2017/1/22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964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fld id="{8DC1A32D-9695-0448-98B6-02DFA635E062}" type="datetime1">
              <a:rPr lang="ja-JP" altLang="en-US" smtClean="0"/>
              <a:t>2017/1/22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r>
              <a:rPr lang="en-US" altLang="ja-JP" dirty="0" smtClean="0"/>
              <a:t>© 2016 PKSHA Technology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fld id="{EBB39137-EBDC-2D4F-98A6-83D1C4F5C52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5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kumimoji="1" sz="32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–"/>
        <a:defRPr kumimoji="1" sz="28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kumimoji="1" sz="24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–"/>
        <a:defRPr kumimoji="1" sz="20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kumimoji="1" sz="20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bert2005.co.jp/technology/mining/cluster3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 bwMode="auto">
          <a:xfrm>
            <a:off x="400928" y="3176987"/>
            <a:ext cx="8445500" cy="1143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第一回 データサイエンス勉強会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</a:b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- </a:t>
            </a:r>
            <a:r>
              <a:rPr lang="ja-JP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ロジスティック回帰とランダムフォレスト回帰、勾配ブースティング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-  </a:t>
            </a:r>
            <a:endParaRPr lang="ja-JP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の概要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正解値がない状態から正解値を作るアルゴリズム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1674055" y="1308290"/>
            <a:ext cx="385454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671849" y="1308290"/>
            <a:ext cx="320571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951540" y="1009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参考</a:t>
            </a: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126609" y="1542705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126609" y="4875415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126609" y="3192393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40677" y="3103249"/>
            <a:ext cx="875329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26609" y="4784148"/>
            <a:ext cx="876502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00222" y="21435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概要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46333" y="356920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モデル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関数</a:t>
            </a:r>
            <a:endParaRPr kumimoji="1" lang="ja-JP" altLang="en-US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15502" y="54093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チューニング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793864" y="166263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ラベル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なしのデータを近いもの同士で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まとめてグルーピングするアルゴリズム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850298" y="4952179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クラスタの数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171450" indent="-171450">
              <a:buFontTx/>
              <a:buChar char="-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分類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の試行回数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904774" y="3689112"/>
                <a:ext cx="5590505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altLang="ja-JP" sz="2400" dirty="0" smtClean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i="1" smtClean="0">
                        <a:latin typeface="Cambria Math" panose="02040503050406030204" pitchFamily="18" charset="0"/>
                      </a:rPr>
                      <m:t>NN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ja-JP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/>
                    </m:nary>
                    <m:nary>
                      <m:naryPr>
                        <m:chr m:val="∑"/>
                        <m:ctrlPr>
                          <a:rPr lang="pt-BR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ja-JP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ja-JP" sz="24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ja-JP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ja-JP" sz="2400" b="0" i="1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^(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)||</m:t>
                    </m:r>
                  </m:oMath>
                </a14:m>
                <a:endParaRPr kumimoji="1" lang="ja-JP" altLang="en-US" sz="2400" dirty="0" smtClean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74" y="3689112"/>
                <a:ext cx="5590505" cy="391389"/>
              </a:xfrm>
              <a:prstGeom prst="rect">
                <a:avLst/>
              </a:prstGeom>
              <a:blipFill>
                <a:blip r:embed="rId3"/>
                <a:stretch>
                  <a:fillRect l="-3268" t="-17188" b="-48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10" y="1551593"/>
            <a:ext cx="3265753" cy="147775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161297" y="4269525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分類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したクラスタ内の誤差の最小化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445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215329" y="499098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pPr defTabSz="914400" fontAlgn="base">
              <a:spcAft>
                <a:spcPct val="0"/>
              </a:spcAft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の重心が動かなくなるまで分類を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続ける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>
            <a:noAutofit/>
          </a:bodyPr>
          <a:lstStyle/>
          <a:p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359060" y="5818229"/>
            <a:ext cx="650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http://www.albert2005.co.jp/technology/mining/cluster3.html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929755" y="4113468"/>
            <a:ext cx="61189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①　クラスター</a:t>
            </a:r>
            <a:r>
              <a:rPr lang="ja-JP" altLang="en-US" dirty="0">
                <a:solidFill>
                  <a:srgbClr val="434343"/>
                </a:solidFill>
                <a:latin typeface="LucidaGrande"/>
              </a:rPr>
              <a:t>の「核」となる</a:t>
            </a:r>
            <a:r>
              <a:rPr lang="en-US" altLang="ja-JP" dirty="0">
                <a:solidFill>
                  <a:srgbClr val="434343"/>
                </a:solidFill>
                <a:latin typeface="LucidaGrande"/>
              </a:rPr>
              <a:t>k</a:t>
            </a:r>
            <a:r>
              <a:rPr lang="ja-JP" altLang="en-US" dirty="0">
                <a:solidFill>
                  <a:srgbClr val="434343"/>
                </a:solidFill>
                <a:latin typeface="LucidaGrande"/>
              </a:rPr>
              <a:t>個のサンプルを選ぶ</a:t>
            </a:r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。</a:t>
            </a:r>
            <a:endParaRPr lang="en-US" altLang="ja-JP" dirty="0" smtClean="0">
              <a:solidFill>
                <a:srgbClr val="434343"/>
              </a:solidFill>
              <a:latin typeface="LucidaGrande"/>
            </a:endParaRPr>
          </a:p>
          <a:p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②　</a:t>
            </a:r>
            <a:r>
              <a:rPr lang="ja-JP" altLang="en-US" dirty="0"/>
              <a:t>全てのサンプルと</a:t>
            </a:r>
            <a:r>
              <a:rPr lang="en-US" altLang="ja-JP" dirty="0"/>
              <a:t>k</a:t>
            </a:r>
            <a:r>
              <a:rPr lang="ja-JP" altLang="en-US" dirty="0"/>
              <a:t>個の「核」の距離を測る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③　</a:t>
            </a:r>
            <a:r>
              <a:rPr lang="ja-JP" altLang="en-US" dirty="0"/>
              <a:t>各サンプルを最も近い「核」と同じ</a:t>
            </a:r>
            <a:r>
              <a:rPr lang="ja-JP" altLang="en-US" dirty="0" smtClean="0"/>
              <a:t>クラスタに</a:t>
            </a:r>
            <a:r>
              <a:rPr lang="ja-JP" altLang="en-US" dirty="0"/>
              <a:t>分割する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④　</a:t>
            </a:r>
            <a:r>
              <a:rPr lang="en-US" altLang="ja-JP" dirty="0"/>
              <a:t>k</a:t>
            </a:r>
            <a:r>
              <a:rPr lang="ja-JP" altLang="en-US" dirty="0"/>
              <a:t>個のクラスターの重心点を求め、それを新たな核とする。</a:t>
            </a:r>
            <a:endParaRPr lang="en-US" altLang="ja-JP" dirty="0" smtClean="0"/>
          </a:p>
          <a:p>
            <a:r>
              <a:rPr lang="ja-JP" altLang="en-US" dirty="0" smtClean="0"/>
              <a:t>⑤　</a:t>
            </a:r>
            <a:r>
              <a:rPr lang="ja-JP" altLang="en-US" dirty="0"/>
              <a:t>重心点の位置が変化したら</a:t>
            </a:r>
            <a:r>
              <a:rPr lang="ja-JP" altLang="en-US" dirty="0" smtClean="0"/>
              <a:t>、②に</a:t>
            </a:r>
            <a:r>
              <a:rPr lang="ja-JP" altLang="en-US" dirty="0"/>
              <a:t>戻る。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05" y="1358960"/>
            <a:ext cx="6013726" cy="23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215329" y="499098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pPr defTabSz="914400" fontAlgn="base">
              <a:spcAft>
                <a:spcPct val="0"/>
              </a:spcAft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>
            <a:noAutofit/>
          </a:bodyPr>
          <a:lstStyle/>
          <a:p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0" name="図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16" y="1169596"/>
            <a:ext cx="4278619" cy="2950396"/>
          </a:xfrm>
          <a:prstGeom prst="rect">
            <a:avLst/>
          </a:prstGeom>
        </p:spPr>
      </p:pic>
      <p:sp>
        <p:nvSpPr>
          <p:cNvPr id="130" name="タイトル 1"/>
          <p:cNvSpPr txBox="1">
            <a:spLocks/>
          </p:cNvSpPr>
          <p:nvPr/>
        </p:nvSpPr>
        <p:spPr>
          <a:xfrm>
            <a:off x="367729" y="490839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クラスタ数の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決め方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エルボー法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dirty="0"/>
          </a:p>
        </p:txBody>
      </p:sp>
      <p:sp>
        <p:nvSpPr>
          <p:cNvPr id="131" name="正方形/長方形 130"/>
          <p:cNvSpPr/>
          <p:nvPr/>
        </p:nvSpPr>
        <p:spPr>
          <a:xfrm>
            <a:off x="717057" y="4676457"/>
            <a:ext cx="7645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クラスタの数を増やしていって</a:t>
            </a:r>
            <a:endParaRPr lang="en-US" altLang="ja-JP" dirty="0" smtClean="0">
              <a:solidFill>
                <a:srgbClr val="434343"/>
              </a:solidFill>
              <a:latin typeface="LucidaGrande"/>
            </a:endParaRPr>
          </a:p>
          <a:p>
            <a:r>
              <a:rPr lang="ja-JP" altLang="en-US" dirty="0">
                <a:solidFill>
                  <a:srgbClr val="434343"/>
                </a:solidFill>
                <a:latin typeface="LucidaGrande"/>
              </a:rPr>
              <a:t>　</a:t>
            </a:r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　　　　「これ以上下げても誤差はあまり改善しない」というポイントを見つける</a:t>
            </a:r>
            <a:endParaRPr lang="en-US" altLang="ja-JP" dirty="0" smtClean="0">
              <a:solidFill>
                <a:srgbClr val="434343"/>
              </a:solidFill>
              <a:latin typeface="LucidaGrande"/>
            </a:endParaRPr>
          </a:p>
        </p:txBody>
      </p:sp>
    </p:spTree>
    <p:extLst>
      <p:ext uri="{BB962C8B-B14F-4D97-AF65-F5344CB8AC3E}">
        <p14:creationId xmlns:p14="http://schemas.microsoft.com/office/powerpoint/2010/main" val="34443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215329" y="499098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pPr defTabSz="914400" fontAlgn="base">
              <a:spcAft>
                <a:spcPct val="0"/>
              </a:spcAft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>
            <a:noAutofit/>
          </a:bodyPr>
          <a:lstStyle/>
          <a:p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K-means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0" name="タイトル 1"/>
          <p:cNvSpPr txBox="1">
            <a:spLocks/>
          </p:cNvSpPr>
          <p:nvPr/>
        </p:nvSpPr>
        <p:spPr>
          <a:xfrm>
            <a:off x="367729" y="490839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クラスタ数の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決め方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シルエット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9" y="1210343"/>
            <a:ext cx="6584898" cy="380149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717057" y="5142653"/>
            <a:ext cx="62953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縦軸：サンプルの数</a:t>
            </a:r>
            <a:r>
              <a:rPr lang="en-US" altLang="ja-JP" dirty="0" smtClean="0">
                <a:solidFill>
                  <a:srgbClr val="434343"/>
                </a:solidFill>
                <a:latin typeface="LucidaGrande"/>
              </a:rPr>
              <a:t/>
            </a:r>
            <a:br>
              <a:rPr lang="en-US" altLang="ja-JP" dirty="0" smtClean="0">
                <a:solidFill>
                  <a:srgbClr val="434343"/>
                </a:solidFill>
                <a:latin typeface="LucidaGrande"/>
              </a:rPr>
            </a:br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横軸：ほかのクラスタからの距離</a:t>
            </a:r>
            <a:endParaRPr lang="en-US" altLang="ja-JP" dirty="0" smtClean="0">
              <a:solidFill>
                <a:srgbClr val="434343"/>
              </a:solidFill>
              <a:latin typeface="LucidaGrande"/>
            </a:endParaRPr>
          </a:p>
          <a:p>
            <a:r>
              <a:rPr lang="ja-JP" altLang="en-US" dirty="0">
                <a:solidFill>
                  <a:srgbClr val="434343"/>
                </a:solidFill>
                <a:latin typeface="LucidaGrande"/>
              </a:rPr>
              <a:t>の</a:t>
            </a:r>
            <a:r>
              <a:rPr lang="ja-JP" altLang="en-US" dirty="0" smtClean="0">
                <a:solidFill>
                  <a:srgbClr val="434343"/>
                </a:solidFill>
                <a:latin typeface="LucidaGrande"/>
              </a:rPr>
              <a:t>シルエット図からどれか一つに偏ったクラスタがないか調べる</a:t>
            </a:r>
            <a:endParaRPr lang="en-US" altLang="ja-JP" dirty="0" smtClean="0">
              <a:solidFill>
                <a:srgbClr val="434343"/>
              </a:solidFill>
              <a:latin typeface="LucidaGrande"/>
            </a:endParaRPr>
          </a:p>
        </p:txBody>
      </p:sp>
    </p:spTree>
    <p:extLst>
      <p:ext uri="{BB962C8B-B14F-4D97-AF65-F5344CB8AC3E}">
        <p14:creationId xmlns:p14="http://schemas.microsoft.com/office/powerpoint/2010/main" val="12981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タイトル 1"/>
          <p:cNvSpPr txBox="1">
            <a:spLocks/>
          </p:cNvSpPr>
          <p:nvPr/>
        </p:nvSpPr>
        <p:spPr>
          <a:xfrm>
            <a:off x="215329" y="499098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pPr defTabSz="914400" fontAlgn="base">
              <a:spcAft>
                <a:spcPct val="0"/>
              </a:spcAft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本日扱ったアルゴリズムの長所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短所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>
            <a:no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まと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め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3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cxnSp>
        <p:nvCxnSpPr>
          <p:cNvPr id="356" name="直線コネクタ 355"/>
          <p:cNvCxnSpPr/>
          <p:nvPr/>
        </p:nvCxnSpPr>
        <p:spPr>
          <a:xfrm>
            <a:off x="2168324" y="1795171"/>
            <a:ext cx="302870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テキスト ボックス 358"/>
          <p:cNvSpPr txBox="1"/>
          <p:nvPr/>
        </p:nvSpPr>
        <p:spPr>
          <a:xfrm>
            <a:off x="3318492" y="1401281"/>
            <a:ext cx="74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ヒラギノ角ゴ Pro W3"/>
                <a:ea typeface="ヒラギノ角ゴ Pro W3"/>
                <a:cs typeface="ヒラギノ角ゴ Pro W3"/>
              </a:rPr>
              <a:t>長所</a:t>
            </a:r>
            <a:endParaRPr kumimoji="1" lang="ja-JP" altLang="en-US" sz="16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60" name="テキスト ボックス 359"/>
          <p:cNvSpPr txBox="1"/>
          <p:nvPr/>
        </p:nvSpPr>
        <p:spPr>
          <a:xfrm>
            <a:off x="6657787" y="1368867"/>
            <a:ext cx="85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ヒラギノ角ゴ Pro W3"/>
                <a:ea typeface="ヒラギノ角ゴ Pro W3"/>
                <a:cs typeface="ヒラギノ角ゴ Pro W3"/>
              </a:rPr>
              <a:t>短所</a:t>
            </a:r>
            <a:endParaRPr kumimoji="1" lang="ja-JP" altLang="en-US" sz="20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62" name="テキスト ボックス 361"/>
          <p:cNvSpPr txBox="1"/>
          <p:nvPr/>
        </p:nvSpPr>
        <p:spPr>
          <a:xfrm>
            <a:off x="2051067" y="2739364"/>
            <a:ext cx="337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単純かつ強力な分類ができる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285750" indent="-285750">
              <a:buFontTx/>
              <a:buChar char="-"/>
            </a:pP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非線形分離が可能で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ある</a:t>
            </a:r>
            <a:endParaRPr lang="en-US" altLang="ja-JP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374" name="直線コネクタ 373"/>
          <p:cNvCxnSpPr/>
          <p:nvPr/>
        </p:nvCxnSpPr>
        <p:spPr>
          <a:xfrm>
            <a:off x="1917336" y="2181181"/>
            <a:ext cx="0" cy="175054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/>
          <p:cNvCxnSpPr/>
          <p:nvPr/>
        </p:nvCxnSpPr>
        <p:spPr>
          <a:xfrm>
            <a:off x="1917336" y="4297105"/>
            <a:ext cx="0" cy="175054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/>
          <p:cNvCxnSpPr/>
          <p:nvPr/>
        </p:nvCxnSpPr>
        <p:spPr>
          <a:xfrm>
            <a:off x="5515337" y="1795171"/>
            <a:ext cx="302870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037659" y="2847080"/>
            <a:ext cx="76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latin typeface="ヒラギノ角ゴ Pro W3"/>
                <a:ea typeface="ヒラギノ角ゴ Pro W3"/>
                <a:cs typeface="ヒラギノ角ゴ Pro W3"/>
              </a:rPr>
              <a:t>SVM</a:t>
            </a:r>
            <a:endParaRPr kumimoji="1" lang="ja-JP" altLang="en-US" sz="20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7" name="テキスト ボックス 376"/>
          <p:cNvSpPr txBox="1"/>
          <p:nvPr/>
        </p:nvSpPr>
        <p:spPr>
          <a:xfrm>
            <a:off x="783016" y="5027289"/>
            <a:ext cx="1279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ヒラギノ角ゴ Pro W3"/>
                <a:ea typeface="ヒラギノ角ゴ Pro W3"/>
                <a:cs typeface="ヒラギノ角ゴ Pro W3"/>
              </a:rPr>
              <a:t>K</a:t>
            </a:r>
            <a:r>
              <a:rPr lang="ja-JP" altLang="en-US" sz="2000" b="1" dirty="0" err="1" smtClean="0">
                <a:latin typeface="ヒラギノ角ゴ Pro W3"/>
                <a:ea typeface="ヒラギノ角ゴ Pro W3"/>
                <a:cs typeface="ヒラギノ角ゴ Pro W3"/>
              </a:rPr>
              <a:t>ｰ</a:t>
            </a:r>
            <a:r>
              <a:rPr lang="en-US" altLang="ja-JP" sz="2000" b="1" dirty="0" smtClean="0">
                <a:latin typeface="ヒラギノ角ゴ Pro W3"/>
                <a:ea typeface="ヒラギノ角ゴ Pro W3"/>
                <a:cs typeface="ヒラギノ角ゴ Pro W3"/>
              </a:rPr>
              <a:t>means</a:t>
            </a:r>
            <a:endParaRPr kumimoji="1" lang="ja-JP" altLang="en-US" sz="20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9" name="テキスト ボックス 378"/>
          <p:cNvSpPr txBox="1"/>
          <p:nvPr/>
        </p:nvSpPr>
        <p:spPr>
          <a:xfrm>
            <a:off x="2051067" y="4855288"/>
            <a:ext cx="337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簡単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なのでどうやって分類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したかの報告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が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しやすい</a:t>
            </a:r>
            <a:endParaRPr lang="en-US" altLang="ja-JP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80" name="テキスト ボックス 379"/>
          <p:cNvSpPr txBox="1"/>
          <p:nvPr/>
        </p:nvSpPr>
        <p:spPr>
          <a:xfrm>
            <a:off x="5440726" y="2739363"/>
            <a:ext cx="33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確率が出力できない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81" name="テキスト ボックス 380"/>
          <p:cNvSpPr txBox="1"/>
          <p:nvPr/>
        </p:nvSpPr>
        <p:spPr>
          <a:xfrm>
            <a:off x="5440726" y="4787147"/>
            <a:ext cx="3371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クラスタ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数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の決定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法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が厳密ではない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285750" indent="-285750">
              <a:buFontTx/>
              <a:buChar char="-"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初期値がランダムなので毎回結果が若干変わる</a:t>
            </a:r>
            <a:endParaRPr lang="en-US" altLang="ja-JP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444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のサマリ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なし学習で代表的な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SVM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非階層クラスタリング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取り上げる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9390" y="1366923"/>
            <a:ext cx="42853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049832" y="1085418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SVM(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サポートベクトルマシン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)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86008" y="1100178"/>
            <a:ext cx="3094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非階層クラスタリング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(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K-means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法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)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4589583" y="1377429"/>
            <a:ext cx="428531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15330" y="1679964"/>
            <a:ext cx="40639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教師あり学習の一種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分類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(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＆回帰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が可能な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アルゴリズム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カーネル関数を使うことで非線形分離が可能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実務で分類をしたいときはまずこれを試す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/>
            </a:r>
            <a:b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</a:b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というレベルに有名なアルゴリズム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ど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の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因子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が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効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いてるのかはわからない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65523" y="1668360"/>
            <a:ext cx="42434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教師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なし学習の一種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「似た者同士でまとめる」ためのアルゴリズム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184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ある個体について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、どのクラスに分類されるかを推定する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2388592" y="1403131"/>
            <a:ext cx="1340069" cy="1340069"/>
            <a:chOff x="3870550" y="1261241"/>
            <a:chExt cx="1340069" cy="1340069"/>
          </a:xfrm>
        </p:grpSpPr>
        <p:sp>
          <p:nvSpPr>
            <p:cNvPr id="23" name="円/楕円 10"/>
            <p:cNvSpPr/>
            <p:nvPr/>
          </p:nvSpPr>
          <p:spPr bwMode="auto">
            <a:xfrm>
              <a:off x="3870550" y="1261241"/>
              <a:ext cx="1340069" cy="1340069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967350" y="1700442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A</a:t>
              </a:r>
              <a:r>
                <a:rPr kumimoji="1"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さん</a:t>
              </a: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3825461" y="1842332"/>
            <a:ext cx="4451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[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身長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, 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体重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, 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年齢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, 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食費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,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美容支出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,…]</a:t>
            </a:r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46841" y="4916368"/>
            <a:ext cx="3478620" cy="1355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290059" y="4916368"/>
            <a:ext cx="3478620" cy="1355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532153" y="52711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女性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475371" y="52711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男性</a:t>
            </a:r>
          </a:p>
        </p:txBody>
      </p:sp>
      <p:cxnSp>
        <p:nvCxnSpPr>
          <p:cNvPr id="32" name="直線矢印コネクタ 31"/>
          <p:cNvCxnSpPr>
            <a:endCxn id="28" idx="0"/>
          </p:cNvCxnSpPr>
          <p:nvPr/>
        </p:nvCxnSpPr>
        <p:spPr>
          <a:xfrm flipH="1">
            <a:off x="2086151" y="2743200"/>
            <a:ext cx="2470083" cy="2173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29" idx="0"/>
          </p:cNvCxnSpPr>
          <p:nvPr/>
        </p:nvCxnSpPr>
        <p:spPr>
          <a:xfrm>
            <a:off x="4556234" y="2726324"/>
            <a:ext cx="2473135" cy="2190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089980" y="5294016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OR</a:t>
            </a:r>
            <a:endParaRPr kumimoji="1" lang="ja-JP" altLang="en-US" sz="3600" b="1" dirty="0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039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の概要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サンプルがどのクラスに所属するのかを分類するアルゴリズム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1674055" y="1308290"/>
            <a:ext cx="385454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671849" y="1308290"/>
            <a:ext cx="320571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951540" y="1009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参考</a:t>
            </a: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126609" y="1542705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112542" y="5003536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40677" y="3103249"/>
            <a:ext cx="875329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12542" y="4899895"/>
            <a:ext cx="876502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00222" y="21435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概要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29570" y="56100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チューニング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3864" y="5052273"/>
            <a:ext cx="2730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マージンの幅（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C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171450" indent="-171450">
              <a:buFontTx/>
              <a:buChar char="-"/>
            </a:pP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171450" indent="-171450">
              <a:buFontTx/>
              <a:buChar char="-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カーネル化の有無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marL="171450" indent="-171450">
              <a:buFontTx/>
              <a:buChar char="-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決定境界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の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滑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らかさ（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γ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3864" y="1834232"/>
            <a:ext cx="3508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ヒラギノ角ゴ Pro W3"/>
                <a:ea typeface="ヒラギノ角ゴ Pro W3"/>
                <a:cs typeface="ヒラギノ角ゴ Pro W3"/>
              </a:rPr>
              <a:t>2</a:t>
            </a:r>
            <a:r>
              <a:rPr lang="ja-JP" altLang="en-US" sz="1600" dirty="0" err="1" smtClean="0">
                <a:latin typeface="ヒラギノ角ゴ Pro W3"/>
                <a:ea typeface="ヒラギノ角ゴ Pro W3"/>
                <a:cs typeface="ヒラギノ角ゴ Pro W3"/>
              </a:rPr>
              <a:t>つの</a:t>
            </a:r>
            <a:r>
              <a:rPr lang="ja-JP" altLang="en-US" sz="1600" dirty="0" smtClean="0">
                <a:latin typeface="ヒラギノ角ゴ Pro W3"/>
                <a:ea typeface="ヒラギノ角ゴ Pro W3"/>
                <a:cs typeface="ヒラギノ角ゴ Pro W3"/>
              </a:rPr>
              <a:t>クラスに所属するサンプル間の距離（マージン）を最大にするような超平面を推定する。</a:t>
            </a:r>
            <a:endParaRPr kumimoji="1" lang="ja-JP" altLang="en-US" sz="12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grpSp>
        <p:nvGrpSpPr>
          <p:cNvPr id="138" name="グループ化 137"/>
          <p:cNvGrpSpPr/>
          <p:nvPr/>
        </p:nvGrpSpPr>
        <p:grpSpPr>
          <a:xfrm rot="2588238">
            <a:off x="6227650" y="2184501"/>
            <a:ext cx="1302757" cy="506256"/>
            <a:chOff x="1260609" y="2171152"/>
            <a:chExt cx="1302757" cy="642447"/>
          </a:xfrm>
        </p:grpSpPr>
        <p:sp>
          <p:nvSpPr>
            <p:cNvPr id="139" name="テキスト ボックス 138"/>
            <p:cNvSpPr txBox="1"/>
            <p:nvPr/>
          </p:nvSpPr>
          <p:spPr>
            <a:xfrm>
              <a:off x="1260609" y="2478929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0" name="テキスト ボックス 139"/>
            <p:cNvSpPr txBox="1"/>
            <p:nvPr/>
          </p:nvSpPr>
          <p:spPr>
            <a:xfrm>
              <a:off x="1525516" y="2351934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1299236" y="2171152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1919779" y="2505822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2184686" y="2378827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1958406" y="2198045"/>
              <a:ext cx="37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45" name="直線矢印コネクタ 144"/>
          <p:cNvCxnSpPr/>
          <p:nvPr/>
        </p:nvCxnSpPr>
        <p:spPr>
          <a:xfrm>
            <a:off x="6268681" y="2945030"/>
            <a:ext cx="2239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6257782" y="1492584"/>
            <a:ext cx="19438" cy="1460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グループ化 146"/>
          <p:cNvGrpSpPr/>
          <p:nvPr/>
        </p:nvGrpSpPr>
        <p:grpSpPr>
          <a:xfrm rot="13368035">
            <a:off x="7116139" y="1637824"/>
            <a:ext cx="1464781" cy="524492"/>
            <a:chOff x="2280208" y="2603325"/>
            <a:chExt cx="862747" cy="620147"/>
          </a:xfrm>
        </p:grpSpPr>
        <p:sp>
          <p:nvSpPr>
            <p:cNvPr id="156" name="テキスト ボックス 155"/>
            <p:cNvSpPr txBox="1"/>
            <p:nvPr/>
          </p:nvSpPr>
          <p:spPr>
            <a:xfrm>
              <a:off x="2280208" y="2915695"/>
              <a:ext cx="3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A8283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×</a:t>
              </a:r>
              <a:endParaRPr kumimoji="1" lang="ja-JP" altLang="en-US" sz="1050" dirty="0">
                <a:solidFill>
                  <a:srgbClr val="A8283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49" name="グループ化 148"/>
            <p:cNvGrpSpPr/>
            <p:nvPr/>
          </p:nvGrpSpPr>
          <p:grpSpPr>
            <a:xfrm>
              <a:off x="2434364" y="2603325"/>
              <a:ext cx="385424" cy="474049"/>
              <a:chOff x="1909965" y="2886203"/>
              <a:chExt cx="385424" cy="474049"/>
            </a:xfrm>
          </p:grpSpPr>
          <p:sp>
            <p:nvSpPr>
              <p:cNvPr id="153" name="テキスト ボックス 152"/>
              <p:cNvSpPr txBox="1"/>
              <p:nvPr/>
            </p:nvSpPr>
            <p:spPr>
              <a:xfrm>
                <a:off x="1909965" y="3052475"/>
                <a:ext cx="3295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A8283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endParaRPr kumimoji="1" lang="ja-JP" altLang="en-US" sz="1050" dirty="0">
                  <a:solidFill>
                    <a:srgbClr val="A8283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1965831" y="2886203"/>
                <a:ext cx="3295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A8283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endParaRPr kumimoji="1" lang="ja-JP" altLang="en-US" sz="1050" dirty="0">
                  <a:solidFill>
                    <a:srgbClr val="A8283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2609768" y="2632817"/>
              <a:ext cx="533187" cy="563051"/>
              <a:chOff x="1909967" y="2907300"/>
              <a:chExt cx="533187" cy="563051"/>
            </a:xfrm>
          </p:grpSpPr>
          <p:sp>
            <p:nvSpPr>
              <p:cNvPr id="151" name="テキスト ボックス 150"/>
              <p:cNvSpPr txBox="1"/>
              <p:nvPr/>
            </p:nvSpPr>
            <p:spPr>
              <a:xfrm>
                <a:off x="1909967" y="3162574"/>
                <a:ext cx="5331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A8283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endParaRPr kumimoji="1" lang="ja-JP" altLang="en-US" sz="1050" dirty="0">
                  <a:solidFill>
                    <a:srgbClr val="A8283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2104806" y="2907300"/>
                <a:ext cx="3295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A8283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endParaRPr kumimoji="1" lang="ja-JP" altLang="en-US" sz="1050" dirty="0">
                  <a:solidFill>
                    <a:srgbClr val="A8283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cxnSp>
        <p:nvCxnSpPr>
          <p:cNvPr id="157" name="直線コネクタ 156"/>
          <p:cNvCxnSpPr/>
          <p:nvPr/>
        </p:nvCxnSpPr>
        <p:spPr>
          <a:xfrm>
            <a:off x="6811032" y="1652587"/>
            <a:ext cx="1208999" cy="118525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 flipH="1">
            <a:off x="7381003" y="1637265"/>
            <a:ext cx="4052" cy="116570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/>
          <p:cNvSpPr txBox="1"/>
          <p:nvPr/>
        </p:nvSpPr>
        <p:spPr>
          <a:xfrm>
            <a:off x="6465781" y="1398949"/>
            <a:ext cx="775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Good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7107515" y="1406084"/>
            <a:ext cx="775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65" y="4978963"/>
            <a:ext cx="3836707" cy="1781168"/>
          </a:xfrm>
          <a:prstGeom prst="rect">
            <a:avLst/>
          </a:prstGeom>
        </p:spPr>
      </p:pic>
      <p:sp>
        <p:nvSpPr>
          <p:cNvPr id="167" name="正方形/長方形 166"/>
          <p:cNvSpPr/>
          <p:nvPr/>
        </p:nvSpPr>
        <p:spPr bwMode="auto">
          <a:xfrm>
            <a:off x="126609" y="3164881"/>
            <a:ext cx="1547446" cy="1491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500223" y="37585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種類</a:t>
            </a:r>
            <a:endParaRPr kumimoji="1" lang="ja-JP" altLang="en-US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7"/>
          <a:stretch/>
        </p:blipFill>
        <p:spPr>
          <a:xfrm>
            <a:off x="7168118" y="3107864"/>
            <a:ext cx="1709445" cy="1632081"/>
          </a:xfrm>
          <a:prstGeom prst="rect">
            <a:avLst/>
          </a:prstGeom>
        </p:spPr>
      </p:pic>
      <p:sp>
        <p:nvSpPr>
          <p:cNvPr id="170" name="テキスト ボックス 169"/>
          <p:cNvSpPr txBox="1"/>
          <p:nvPr/>
        </p:nvSpPr>
        <p:spPr>
          <a:xfrm>
            <a:off x="7535550" y="4631652"/>
            <a:ext cx="10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ヒラギノ角ゴ Pro W3"/>
                <a:ea typeface="ヒラギノ角ゴ Pro W3"/>
                <a:cs typeface="ヒラギノ角ゴ Pro W3"/>
              </a:rPr>
              <a:t>非線形</a:t>
            </a:r>
            <a:r>
              <a:rPr lang="en-US" altLang="ja-JP" sz="1400" dirty="0" smtClean="0">
                <a:latin typeface="ヒラギノ角ゴ Pro W3"/>
                <a:ea typeface="ヒラギノ角ゴ Pro W3"/>
                <a:cs typeface="ヒラギノ角ゴ Pro W3"/>
              </a:rPr>
              <a:t>SVM</a:t>
            </a:r>
            <a:endParaRPr kumimoji="1" lang="ja-JP" altLang="en-US" sz="11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1793864" y="3305011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線形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SVM</a:t>
            </a:r>
          </a:p>
          <a:p>
            <a:pPr marL="171450" indent="-171450">
              <a:buFontTx/>
              <a:buChar char="-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非線形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SV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M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7"/>
          <a:stretch/>
        </p:blipFill>
        <p:spPr>
          <a:xfrm>
            <a:off x="5134716" y="3144647"/>
            <a:ext cx="1676202" cy="1588129"/>
          </a:xfrm>
          <a:prstGeom prst="rect">
            <a:avLst/>
          </a:prstGeom>
        </p:spPr>
      </p:pic>
      <p:sp>
        <p:nvSpPr>
          <p:cNvPr id="172" name="テキスト ボックス 171"/>
          <p:cNvSpPr txBox="1"/>
          <p:nvPr/>
        </p:nvSpPr>
        <p:spPr>
          <a:xfrm>
            <a:off x="5524541" y="4613258"/>
            <a:ext cx="10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ヒラギノ角ゴ Pro W3"/>
                <a:ea typeface="ヒラギノ角ゴ Pro W3"/>
                <a:cs typeface="ヒラギノ角ゴ Pro W3"/>
              </a:rPr>
              <a:t>線形</a:t>
            </a:r>
            <a:r>
              <a:rPr lang="en-US" altLang="ja-JP" sz="1400" dirty="0" smtClean="0">
                <a:latin typeface="ヒラギノ角ゴ Pro W3"/>
                <a:ea typeface="ヒラギノ角ゴ Pro W3"/>
                <a:cs typeface="ヒラギノ角ゴ Pro W3"/>
              </a:rPr>
              <a:t>SVM</a:t>
            </a:r>
            <a:endParaRPr kumimoji="1" lang="ja-JP" altLang="en-US" sz="11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860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マージンの最大化について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2" y="1292762"/>
            <a:ext cx="7757721" cy="320979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83258" y="4859952"/>
            <a:ext cx="790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それぞれのクラスの境界にある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　　　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サンプルそれぞれからの</a:t>
            </a:r>
            <a:r>
              <a:rPr kumimoji="1"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距離を最大化する平面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を決定境界にする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444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チューニング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マージンの幅を調整するパラメータ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52" y="1619037"/>
            <a:ext cx="5651338" cy="262359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5466" y="4859952"/>
            <a:ext cx="8638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パラメータ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C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変化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させることでマージンの幅が変化する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パラメータ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C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を大きくする　→　マージンが小さくなる（間違いに</a:t>
            </a:r>
            <a:r>
              <a:rPr kumimoji="1"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敏感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になる）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パラメータ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を小さくする　→　マージンが大きくなる（間違いに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寛容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になる）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859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直線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できないものへの対応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非線形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の導入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7"/>
          <a:stretch/>
        </p:blipFill>
        <p:spPr>
          <a:xfrm>
            <a:off x="1396093" y="2094827"/>
            <a:ext cx="2571792" cy="243666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7"/>
          <a:stretch/>
        </p:blipFill>
        <p:spPr>
          <a:xfrm>
            <a:off x="5282701" y="2094827"/>
            <a:ext cx="2549253" cy="243388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29605" y="5028432"/>
            <a:ext cx="877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今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まで扱ったアルゴリズムはすべて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線形分離可能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なもの（右）に適用可能だったが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SVM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はカーネル化することで非線形分離が可能になる（左）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6513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タイトル 1"/>
          <p:cNvSpPr txBox="1">
            <a:spLocks/>
          </p:cNvSpPr>
          <p:nvPr/>
        </p:nvSpPr>
        <p:spPr>
          <a:xfrm>
            <a:off x="215329" y="499098"/>
            <a:ext cx="876367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kumimoji="1" sz="2000" b="0" i="0" kern="120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pPr defTabSz="914400" fontAlgn="base">
              <a:spcAft>
                <a:spcPct val="0"/>
              </a:spcAft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の仕組み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>
            <a:no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直線で分類できないものへの対応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9" y="1075162"/>
            <a:ext cx="6319777" cy="4708072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365944" y="5838660"/>
            <a:ext cx="877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一度、線形分離が可能になる高次元空間に投射することにより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　　　　　　　　目に見えるところでは非線形分離をしているように見える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916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客観的にサンプルの区分の仕方を教えてくれるアルゴリズム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517047" y="2094818"/>
            <a:ext cx="927555" cy="797357"/>
            <a:chOff x="3870550" y="1261241"/>
            <a:chExt cx="1340069" cy="1340069"/>
          </a:xfrm>
        </p:grpSpPr>
        <p:sp>
          <p:nvSpPr>
            <p:cNvPr id="16" name="円/楕円 10"/>
            <p:cNvSpPr/>
            <p:nvPr/>
          </p:nvSpPr>
          <p:spPr bwMode="auto">
            <a:xfrm>
              <a:off x="3870550" y="1261241"/>
              <a:ext cx="1340069" cy="1340069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010010" y="1700442"/>
              <a:ext cx="1061150" cy="56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選手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A</a:t>
              </a:r>
              <a:endPara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1540196" y="3153505"/>
            <a:ext cx="927555" cy="797357"/>
            <a:chOff x="3870550" y="1261241"/>
            <a:chExt cx="1340069" cy="1340069"/>
          </a:xfrm>
        </p:grpSpPr>
        <p:sp>
          <p:nvSpPr>
            <p:cNvPr id="20" name="円/楕円 10"/>
            <p:cNvSpPr/>
            <p:nvPr/>
          </p:nvSpPr>
          <p:spPr bwMode="auto">
            <a:xfrm>
              <a:off x="3870550" y="1261241"/>
              <a:ext cx="1340069" cy="1340069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011167" y="1700442"/>
              <a:ext cx="1058836" cy="56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選手</a:t>
              </a:r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B</a:t>
              </a:r>
              <a:endPara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517046" y="4212192"/>
            <a:ext cx="927555" cy="797357"/>
            <a:chOff x="3870550" y="1261241"/>
            <a:chExt cx="1340069" cy="1340069"/>
          </a:xfrm>
        </p:grpSpPr>
        <p:sp>
          <p:nvSpPr>
            <p:cNvPr id="25" name="円/楕円 10"/>
            <p:cNvSpPr/>
            <p:nvPr/>
          </p:nvSpPr>
          <p:spPr bwMode="auto">
            <a:xfrm>
              <a:off x="3870550" y="1261241"/>
              <a:ext cx="1340069" cy="1340069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011166" y="1700442"/>
              <a:ext cx="1058836" cy="56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選手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C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1517047" y="5270879"/>
            <a:ext cx="927555" cy="797357"/>
            <a:chOff x="3870550" y="1261241"/>
            <a:chExt cx="1340069" cy="1340069"/>
          </a:xfrm>
        </p:grpSpPr>
        <p:sp>
          <p:nvSpPr>
            <p:cNvPr id="37" name="円/楕円 10"/>
            <p:cNvSpPr/>
            <p:nvPr/>
          </p:nvSpPr>
          <p:spPr bwMode="auto">
            <a:xfrm>
              <a:off x="3870550" y="1261241"/>
              <a:ext cx="1340069" cy="1340069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999586" y="1700442"/>
              <a:ext cx="1081994" cy="56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選手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ヒラギノ角ゴ Pro W3"/>
                </a:rPr>
                <a:t>D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endParaRPr>
            </a:p>
          </p:txBody>
        </p:sp>
      </p:grpSp>
      <p:cxnSp>
        <p:nvCxnSpPr>
          <p:cNvPr id="39" name="直線コネクタ 38"/>
          <p:cNvCxnSpPr/>
          <p:nvPr/>
        </p:nvCxnSpPr>
        <p:spPr>
          <a:xfrm>
            <a:off x="2920677" y="1795171"/>
            <a:ext cx="182149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982900" y="1795171"/>
            <a:ext cx="182149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7033548" y="1797801"/>
            <a:ext cx="182149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509472" y="1401281"/>
            <a:ext cx="74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ヒラギノ角ゴ Pro W3"/>
                <a:ea typeface="ヒラギノ角ゴ Pro W3"/>
                <a:cs typeface="ヒラギノ角ゴ Pro W3"/>
              </a:rPr>
              <a:t>打率</a:t>
            </a:r>
            <a:endParaRPr kumimoji="1" lang="ja-JP" altLang="en-US" sz="16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54798" y="1395061"/>
            <a:ext cx="164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ヒラギノ角ゴ Pro W3"/>
                <a:ea typeface="ヒラギノ角ゴ Pro W3"/>
                <a:cs typeface="ヒラギノ角ゴ Pro W3"/>
              </a:rPr>
              <a:t>ホームラン</a:t>
            </a:r>
            <a:r>
              <a:rPr lang="ja-JP" altLang="en-US" sz="2000" b="1" dirty="0">
                <a:latin typeface="ヒラギノ角ゴ Pro W3"/>
                <a:ea typeface="ヒラギノ角ゴ Pro W3"/>
                <a:cs typeface="ヒラギノ角ゴ Pro W3"/>
              </a:rPr>
              <a:t>数</a:t>
            </a:r>
            <a:endParaRPr kumimoji="1" lang="ja-JP" altLang="en-US" sz="16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445516" y="1401281"/>
            <a:ext cx="99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ヒラギノ角ゴ Pro W3"/>
                <a:ea typeface="ヒラギノ角ゴ Pro W3"/>
                <a:cs typeface="ヒラギノ角ゴ Pro W3"/>
              </a:rPr>
              <a:t>盗塁</a:t>
            </a:r>
            <a:r>
              <a:rPr lang="ja-JP" altLang="en-US" sz="2000" b="1" dirty="0" smtClean="0">
                <a:latin typeface="ヒラギノ角ゴ Pro W3"/>
                <a:ea typeface="ヒラギノ角ゴ Pro W3"/>
                <a:cs typeface="ヒラギノ角ゴ Pro W3"/>
              </a:rPr>
              <a:t>数</a:t>
            </a:r>
            <a:endParaRPr kumimoji="1" lang="ja-JP" altLang="en-US" sz="16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509472" y="2294592"/>
            <a:ext cx="74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.310</a:t>
            </a:r>
            <a:endParaRPr kumimoji="1" lang="ja-JP" altLang="en-US" sz="24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5259" y="3353279"/>
            <a:ext cx="127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.350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03685" y="4411966"/>
            <a:ext cx="93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.250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09472" y="5470653"/>
            <a:ext cx="74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.280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94530" y="2294592"/>
            <a:ext cx="74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5</a:t>
            </a:r>
            <a:r>
              <a:rPr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本</a:t>
            </a:r>
            <a:endParaRPr kumimoji="1" lang="ja-JP" altLang="en-US" sz="24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500317" y="3353279"/>
            <a:ext cx="127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20</a:t>
            </a:r>
            <a:r>
              <a:rPr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本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488743" y="4411966"/>
            <a:ext cx="93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50</a:t>
            </a:r>
            <a:r>
              <a:rPr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本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494529" y="5470653"/>
            <a:ext cx="127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25</a:t>
            </a:r>
            <a:r>
              <a:rPr kumimoji="1"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本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491161" y="2294592"/>
            <a:ext cx="95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20</a:t>
            </a:r>
            <a:r>
              <a:rPr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個</a:t>
            </a:r>
            <a:endParaRPr kumimoji="1" lang="ja-JP" altLang="en-US" sz="2400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96948" y="3353279"/>
            <a:ext cx="127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40</a:t>
            </a:r>
            <a:r>
              <a:rPr lang="ja-JP" altLang="en-US" sz="2400" b="1" dirty="0" smtClean="0">
                <a:latin typeface="ヒラギノ角ゴ Pro W3"/>
                <a:ea typeface="ヒラギノ角ゴ Pro W3"/>
                <a:cs typeface="ヒラギノ角ゴ Pro W3"/>
              </a:rPr>
              <a:t>個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485374" y="4411966"/>
            <a:ext cx="93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3</a:t>
            </a:r>
            <a:r>
              <a:rPr lang="ja-JP" altLang="en-US" sz="2400" b="1" dirty="0">
                <a:latin typeface="ヒラギノ角ゴ Pro W3"/>
                <a:ea typeface="ヒラギノ角ゴ Pro W3"/>
                <a:cs typeface="ヒラギノ角ゴ Pro W3"/>
              </a:rPr>
              <a:t>個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491160" y="5470653"/>
            <a:ext cx="127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ヒラギノ角ゴ Pro W3"/>
                <a:ea typeface="ヒラギノ角ゴ Pro W3"/>
                <a:cs typeface="ヒラギノ角ゴ Pro W3"/>
              </a:rPr>
              <a:t>6</a:t>
            </a:r>
            <a:r>
              <a:rPr lang="ja-JP" altLang="en-US" sz="2400" b="1" dirty="0">
                <a:latin typeface="ヒラギノ角ゴ Pro W3"/>
                <a:ea typeface="ヒラギノ角ゴ Pro W3"/>
                <a:cs typeface="ヒラギノ角ゴ Pro W3"/>
              </a:rPr>
              <a:t>個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39220" y="1960412"/>
            <a:ext cx="7515827" cy="2054307"/>
          </a:xfrm>
          <a:prstGeom prst="rect">
            <a:avLst/>
          </a:prstGeom>
          <a:grp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1351343" y="4126628"/>
            <a:ext cx="7503704" cy="2054307"/>
          </a:xfrm>
          <a:prstGeom prst="rect">
            <a:avLst/>
          </a:prstGeom>
          <a:grp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3674" y="2179826"/>
            <a:ext cx="461665" cy="1658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俊足好打タイプ</a:t>
            </a:r>
            <a:endParaRPr kumimoji="1" lang="ja-JP" altLang="en-US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00583" y="4610870"/>
            <a:ext cx="461665" cy="1658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長距離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タイプ</a:t>
            </a:r>
            <a:endParaRPr kumimoji="1" lang="ja-JP" altLang="en-US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6524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2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pFill/>
        <a:ln w="9525">
          <a:solidFill>
            <a:srgbClr val="BFBFBF"/>
          </a:solidFill>
          <a:miter lim="800000"/>
          <a:headEnd/>
          <a:tailEnd/>
        </a:ln>
      </a:spPr>
      <a:bodyPr wrap="none" lIns="36000" rIns="36000" rtlCol="0" anchor="ctr"/>
      <a:lstStyle>
        <a:defPPr algn="ctr">
          <a:defRPr kumimoji="1" sz="1400" dirty="0">
            <a:solidFill>
              <a:srgbClr val="FFFFFF"/>
            </a:solidFill>
            <a:latin typeface="ヒラギノ角ゴ Pro W3"/>
            <a:ea typeface="ヒラギノ角ゴ Pro W3"/>
            <a:cs typeface="ヒラギノ角ゴ Pro W3"/>
          </a:defRPr>
        </a:defPPr>
      </a:lst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200" dirty="0" smtClean="0">
            <a:latin typeface="ヒラギノ角ゴ Pro W3"/>
            <a:ea typeface="ヒラギノ角ゴ Pro W3"/>
            <a:cs typeface="ヒラギノ角ゴ Pro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35511</TotalTime>
  <Words>474</Words>
  <Application>Microsoft Office PowerPoint</Application>
  <PresentationFormat>画面に合わせる (4:3)</PresentationFormat>
  <Paragraphs>147</Paragraphs>
  <Slides>14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Avenir Light</vt:lpstr>
      <vt:lpstr>LucidaGrande</vt:lpstr>
      <vt:lpstr>ＭＳ Ｐゴシック</vt:lpstr>
      <vt:lpstr>ヒラギノ角ゴ Pro W3</vt:lpstr>
      <vt:lpstr>ヒラギノ角ゴ ProN W3</vt:lpstr>
      <vt:lpstr>ヒラギノ角ゴ ProN W6</vt:lpstr>
      <vt:lpstr>メイリオ</vt:lpstr>
      <vt:lpstr>Arial</vt:lpstr>
      <vt:lpstr>Calibri</vt:lpstr>
      <vt:lpstr>Cambria Math</vt:lpstr>
      <vt:lpstr>ホワイト</vt:lpstr>
      <vt:lpstr>第一回 データサイエンス勉強会 - ロジスティック回帰とランダムフォレスト回帰、勾配ブースティング-  </vt:lpstr>
      <vt:lpstr>本日のサマリ 教師あり/なし学習で代表的なSVMと非階層クラスタリングを取り上げる</vt:lpstr>
      <vt:lpstr>SVMのイメージ ある個体について、どのクラスに分類されるかを推定する</vt:lpstr>
      <vt:lpstr>SVMの概要 サンプルがどのクラスに所属するのかを分類するアルゴリズム</vt:lpstr>
      <vt:lpstr>モデル マージンの最大化について</vt:lpstr>
      <vt:lpstr>チューニング マージンの幅を調整するパラメータC</vt:lpstr>
      <vt:lpstr>直線で分類できないものへの対応 非線形SVMの導入</vt:lpstr>
      <vt:lpstr>PowerPoint プレゼンテーション</vt:lpstr>
      <vt:lpstr>SVMのイメージ 客観的にサンプルの区分の仕方を教えてくれるアルゴリズム</vt:lpstr>
      <vt:lpstr>K-meansの概要 正解値がない状態から正解値を作るアルゴリズム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ヴォラーレ株式会社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株式会社xx御中</dc:title>
  <dc:creator>Hibiya Sumire</dc:creator>
  <cp:lastModifiedBy>柳博俊</cp:lastModifiedBy>
  <cp:revision>797</cp:revision>
  <cp:lastPrinted>2015-12-21T11:12:48Z</cp:lastPrinted>
  <dcterms:created xsi:type="dcterms:W3CDTF">2014-10-22T18:03:47Z</dcterms:created>
  <dcterms:modified xsi:type="dcterms:W3CDTF">2017-01-22T03:34:45Z</dcterms:modified>
</cp:coreProperties>
</file>