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handoutMasterIdLst>
    <p:handoutMasterId r:id="rId10"/>
  </p:handoutMasterIdLst>
  <p:sldIdLst>
    <p:sldId id="457" r:id="rId2"/>
    <p:sldId id="458" r:id="rId3"/>
    <p:sldId id="459" r:id="rId4"/>
    <p:sldId id="463" r:id="rId5"/>
    <p:sldId id="461" r:id="rId6"/>
    <p:sldId id="464" r:id="rId7"/>
    <p:sldId id="462" r:id="rId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p15:clr>
            <a:srgbClr val="A4A3A4"/>
          </p15:clr>
        </p15:guide>
        <p15:guide id="2" orient="horz" pos="2160">
          <p15:clr>
            <a:srgbClr val="A4A3A4"/>
          </p15:clr>
        </p15:guide>
        <p15:guide id="4" pos="5579">
          <p15:clr>
            <a:srgbClr val="A4A3A4"/>
          </p15:clr>
        </p15:guide>
        <p15:guide id="5" pos="2778">
          <p15:clr>
            <a:srgbClr val="A4A3A4"/>
          </p15:clr>
        </p15:guide>
        <p15:guide id="6" pos="182">
          <p15:clr>
            <a:srgbClr val="A4A3A4"/>
          </p15:clr>
        </p15:guide>
        <p15:guide id="7" pos="2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57575"/>
    <a:srgbClr val="C0504D"/>
    <a:srgbClr val="828282"/>
    <a:srgbClr val="000000"/>
    <a:srgbClr val="60606C"/>
    <a:srgbClr val="D9D9D9"/>
    <a:srgbClr val="FAFAFA"/>
    <a:srgbClr val="EEEEEE"/>
    <a:srgbClr val="EF3E36"/>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p:restoredTop sz="89160" autoAdjust="0"/>
  </p:normalViewPr>
  <p:slideViewPr>
    <p:cSldViewPr snapToGrid="0" snapToObjects="1" showGuides="1">
      <p:cViewPr varScale="1">
        <p:scale>
          <a:sx n="68" d="100"/>
          <a:sy n="68" d="100"/>
        </p:scale>
        <p:origin x="1410" y="60"/>
      </p:cViewPr>
      <p:guideLst>
        <p:guide orient="horz" pos="4020"/>
        <p:guide orient="horz" pos="2160"/>
        <p:guide pos="5579"/>
        <p:guide pos="2778"/>
        <p:guide pos="182"/>
        <p:guide pos="2970"/>
      </p:guideLst>
    </p:cSldViewPr>
  </p:slideViewPr>
  <p:notesTextViewPr>
    <p:cViewPr>
      <p:scale>
        <a:sx n="100" d="100"/>
        <a:sy n="100" d="100"/>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0F6CEE-40B5-8742-AB0C-8FE9D5B27429}" type="datetimeFigureOut">
              <a:rPr kumimoji="1" lang="ja-JP" altLang="en-US" smtClean="0"/>
              <a:t>2016/12/8</a:t>
            </a:fld>
            <a:endParaRPr kumimoji="1" lang="ja-JP" alt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34AE22-E083-CE4D-9F56-BE45DBD4D16C}" type="slidenum">
              <a:rPr kumimoji="1" lang="ja-JP" altLang="en-US" smtClean="0"/>
              <a:t>‹#›</a:t>
            </a:fld>
            <a:endParaRPr kumimoji="1" lang="ja-JP" altLang="en-US" dirty="0"/>
          </a:p>
        </p:txBody>
      </p:sp>
    </p:spTree>
    <p:extLst>
      <p:ext uri="{BB962C8B-B14F-4D97-AF65-F5344CB8AC3E}">
        <p14:creationId xmlns:p14="http://schemas.microsoft.com/office/powerpoint/2010/main" val="34842271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939BE9-5583-564F-BE23-BB256CE776E6}" type="datetimeFigureOut">
              <a:rPr kumimoji="1" lang="ja-JP" altLang="en-US" smtClean="0"/>
              <a:t>2016/12/8</a:t>
            </a:fld>
            <a:endParaRPr kumimoji="1"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852FA-02EF-1944-8A45-2882F349894A}" type="slidenum">
              <a:rPr kumimoji="1" lang="ja-JP" altLang="en-US" smtClean="0"/>
              <a:t>‹#›</a:t>
            </a:fld>
            <a:endParaRPr kumimoji="1" lang="ja-JP" altLang="en-US" dirty="0"/>
          </a:p>
        </p:txBody>
      </p:sp>
    </p:spTree>
    <p:extLst>
      <p:ext uri="{BB962C8B-B14F-4D97-AF65-F5344CB8AC3E}">
        <p14:creationId xmlns:p14="http://schemas.microsoft.com/office/powerpoint/2010/main" val="4198161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a:t>
            </a:fld>
            <a:endParaRPr kumimoji="1" lang="ja-JP" altLang="en-US"/>
          </a:p>
        </p:txBody>
      </p:sp>
    </p:spTree>
    <p:extLst>
      <p:ext uri="{BB962C8B-B14F-4D97-AF65-F5344CB8AC3E}">
        <p14:creationId xmlns:p14="http://schemas.microsoft.com/office/powerpoint/2010/main" val="127757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2</a:t>
            </a:fld>
            <a:endParaRPr kumimoji="1" lang="ja-JP" altLang="en-US"/>
          </a:p>
        </p:txBody>
      </p:sp>
    </p:spTree>
    <p:extLst>
      <p:ext uri="{BB962C8B-B14F-4D97-AF65-F5344CB8AC3E}">
        <p14:creationId xmlns:p14="http://schemas.microsoft.com/office/powerpoint/2010/main" val="70164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3</a:t>
            </a:fld>
            <a:endParaRPr kumimoji="1" lang="ja-JP" altLang="en-US"/>
          </a:p>
        </p:txBody>
      </p:sp>
    </p:spTree>
    <p:extLst>
      <p:ext uri="{BB962C8B-B14F-4D97-AF65-F5344CB8AC3E}">
        <p14:creationId xmlns:p14="http://schemas.microsoft.com/office/powerpoint/2010/main" val="143240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4</a:t>
            </a:fld>
            <a:endParaRPr kumimoji="1" lang="ja-JP" altLang="en-US"/>
          </a:p>
        </p:txBody>
      </p:sp>
    </p:spTree>
    <p:extLst>
      <p:ext uri="{BB962C8B-B14F-4D97-AF65-F5344CB8AC3E}">
        <p14:creationId xmlns:p14="http://schemas.microsoft.com/office/powerpoint/2010/main" val="994279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5</a:t>
            </a:fld>
            <a:endParaRPr kumimoji="1" lang="ja-JP" altLang="en-US"/>
          </a:p>
        </p:txBody>
      </p:sp>
    </p:spTree>
    <p:extLst>
      <p:ext uri="{BB962C8B-B14F-4D97-AF65-F5344CB8AC3E}">
        <p14:creationId xmlns:p14="http://schemas.microsoft.com/office/powerpoint/2010/main" val="229277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6</a:t>
            </a:fld>
            <a:endParaRPr kumimoji="1" lang="ja-JP" altLang="en-US"/>
          </a:p>
        </p:txBody>
      </p:sp>
    </p:spTree>
    <p:extLst>
      <p:ext uri="{BB962C8B-B14F-4D97-AF65-F5344CB8AC3E}">
        <p14:creationId xmlns:p14="http://schemas.microsoft.com/office/powerpoint/2010/main" val="334147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7</a:t>
            </a:fld>
            <a:endParaRPr kumimoji="1" lang="ja-JP" altLang="en-US"/>
          </a:p>
        </p:txBody>
      </p:sp>
    </p:spTree>
    <p:extLst>
      <p:ext uri="{BB962C8B-B14F-4D97-AF65-F5344CB8AC3E}">
        <p14:creationId xmlns:p14="http://schemas.microsoft.com/office/powerpoint/2010/main" val="34789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lvl1pPr>
              <a:defRPr>
                <a:latin typeface="Avenir Light"/>
                <a:cs typeface="Avenir Light"/>
              </a:defRPr>
            </a:lvl1pPr>
          </a:lstStyle>
          <a:p>
            <a:fld id="{78CFA527-9AAD-7243-9730-B2647F2E80CF}" type="datetime1">
              <a:rPr lang="ja-JP" altLang="en-US" smtClean="0"/>
              <a:t>2016/12/8</a:t>
            </a:fld>
            <a:endParaRPr lang="ja-JP" altLang="en-US" dirty="0"/>
          </a:p>
        </p:txBody>
      </p:sp>
      <p:sp>
        <p:nvSpPr>
          <p:cNvPr id="5" name="フッター プレースホルダー 4"/>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800">
                <a:latin typeface="Avenir Light"/>
                <a:cs typeface="Avenir Light"/>
              </a:defRPr>
            </a:lvl1pPr>
          </a:lstStyle>
          <a:p>
            <a:r>
              <a:rPr lang="en-US" altLang="ja-JP" dirty="0" smtClean="0"/>
              <a:t>© 2016 PKSHA Technology All rights reserved.</a:t>
            </a:r>
            <a:endParaRPr lang="en-US" altLang="ja-JP" dirty="0"/>
          </a:p>
        </p:txBody>
      </p:sp>
      <p:sp>
        <p:nvSpPr>
          <p:cNvPr id="6" name="スライド番号プレースホルダー 5"/>
          <p:cNvSpPr>
            <a:spLocks noGrp="1"/>
          </p:cNvSpPr>
          <p:nvPr>
            <p:ph type="sldNum" sz="quarter" idx="12"/>
          </p:nvPr>
        </p:nvSpPr>
        <p:spPr/>
        <p:txBody>
          <a:bodyPr/>
          <a:lstStyle>
            <a:lvl1pPr>
              <a:defRPr>
                <a:latin typeface="Avenir Light"/>
                <a:cs typeface="Avenir Light"/>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265715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803246B-A8ED-7941-B284-C1C6B9FBEA88}" type="datetime1">
              <a:rPr kumimoji="1" lang="ja-JP" altLang="en-US" smtClean="0"/>
              <a:t>2016/12/8</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22288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30A1F9-35FE-784B-8E76-51209971ED9E}" type="datetime1">
              <a:rPr kumimoji="1" lang="ja-JP" altLang="en-US" smtClean="0"/>
              <a:t>2016/12/8</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85225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F2BA45-EF75-1D49-9857-E0D9F2B90087}" type="datetime1">
              <a:rPr kumimoji="1" lang="ja-JP" altLang="en-US" smtClean="0"/>
              <a:t>2016/12/8</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73793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15330" y="620688"/>
            <a:ext cx="8650510" cy="360040"/>
          </a:xfrm>
        </p:spPr>
        <p:txBody>
          <a:bodyPr>
            <a:noAutofit/>
          </a:bodyPr>
          <a:lstStyle>
            <a:lvl1pPr algn="l">
              <a:lnSpc>
                <a:spcPct val="110000"/>
              </a:lnSpc>
              <a:defRPr sz="2000" b="0" i="0">
                <a:solidFill>
                  <a:srgbClr val="A82831"/>
                </a:solidFill>
                <a:latin typeface="ヒラギノ角ゴ ProN W6"/>
                <a:ea typeface="ヒラギノ角ゴ ProN W6"/>
                <a:cs typeface="ヒラギノ角ゴ ProN W6"/>
              </a:defRPr>
            </a:lvl1pPr>
          </a:lstStyle>
          <a:p>
            <a:r>
              <a:rPr kumimoji="1" lang="ja-JP" altLang="en-US" dirty="0" smtClean="0"/>
              <a:t>タイトルは</a:t>
            </a:r>
            <a:r>
              <a:rPr kumimoji="1" lang="en-US" altLang="ja-JP" dirty="0" smtClean="0"/>
              <a:t>W6</a:t>
            </a:r>
            <a:endParaRPr kumimoji="1" lang="ja-JP" altLang="en-US" dirty="0"/>
          </a:p>
        </p:txBody>
      </p:sp>
      <p:sp>
        <p:nvSpPr>
          <p:cNvPr id="3" name="コンテンツ プレースホルダー 2"/>
          <p:cNvSpPr>
            <a:spLocks noGrp="1"/>
          </p:cNvSpPr>
          <p:nvPr>
            <p:ph idx="1"/>
          </p:nvPr>
        </p:nvSpPr>
        <p:spPr>
          <a:xfrm>
            <a:off x="213322" y="1224226"/>
            <a:ext cx="8643340" cy="4851401"/>
          </a:xfrm>
        </p:spPr>
        <p:txBody>
          <a:bodyPr>
            <a:normAutofit/>
          </a:bodyPr>
          <a:lstStyle>
            <a:lvl1pPr marL="198000" indent="-198000">
              <a:lnSpc>
                <a:spcPct val="140000"/>
              </a:lnSpc>
              <a:defRPr sz="1100"/>
            </a:lvl1pPr>
            <a:lvl2pPr marL="669600" indent="-212400">
              <a:lnSpc>
                <a:spcPct val="140000"/>
              </a:lnSpc>
              <a:defRPr sz="1100"/>
            </a:lvl2pPr>
            <a:lvl3pPr>
              <a:lnSpc>
                <a:spcPct val="140000"/>
              </a:lnSpc>
              <a:defRPr sz="1100"/>
            </a:lvl3pPr>
            <a:lvl4pPr>
              <a:lnSpc>
                <a:spcPct val="140000"/>
              </a:lnSpc>
              <a:defRPr sz="1100"/>
            </a:lvl4pPr>
            <a:lvl5pPr>
              <a:lnSpc>
                <a:spcPct val="14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2870448" y="6506416"/>
            <a:ext cx="2133600" cy="180000"/>
          </a:xfrm>
        </p:spPr>
        <p:txBody>
          <a:bodyPr/>
          <a:lstStyle/>
          <a:p>
            <a:fld id="{2BA27432-2CAB-2D41-94DB-9B3950414CFB}" type="datetime1">
              <a:rPr kumimoji="1" lang="ja-JP" altLang="en-US" smtClean="0"/>
              <a:t>2016/12/8</a:t>
            </a:fld>
            <a:endParaRPr kumimoji="1" lang="ja-JP" altLang="en-US" dirty="0"/>
          </a:p>
        </p:txBody>
      </p:sp>
      <p:sp>
        <p:nvSpPr>
          <p:cNvPr id="5" name="フッター プレースホルダー 4"/>
          <p:cNvSpPr>
            <a:spLocks noGrp="1"/>
          </p:cNvSpPr>
          <p:nvPr>
            <p:ph type="ftr" sz="quarter" idx="11"/>
          </p:nvPr>
        </p:nvSpPr>
        <p:spPr>
          <a:xfrm>
            <a:off x="293573" y="6510016"/>
            <a:ext cx="2550235" cy="172801"/>
          </a:xfrm>
        </p:spPr>
        <p:txBody>
          <a:bodyPr/>
          <a:lstStyle>
            <a:lvl1pPr algn="l">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12"/>
          </p:nvPr>
        </p:nvSpPr>
        <p:spPr>
          <a:xfrm>
            <a:off x="6732240" y="6471359"/>
            <a:ext cx="2133600" cy="250115"/>
          </a:xfrm>
        </p:spPr>
        <p:txBody>
          <a:bodyPr/>
          <a:lstStyle/>
          <a:p>
            <a:fld id="{EBB39137-EBDC-2D4F-98A6-83D1C4F5C52B}" type="slidenum">
              <a:rPr kumimoji="1" lang="ja-JP" altLang="en-US" smtClean="0"/>
              <a:t>‹#›</a:t>
            </a:fld>
            <a:endParaRPr kumimoji="1" lang="ja-JP" altLang="en-US" dirty="0"/>
          </a:p>
        </p:txBody>
      </p:sp>
      <p:sp>
        <p:nvSpPr>
          <p:cNvPr id="29" name="テキスト プレースホルダー 28"/>
          <p:cNvSpPr>
            <a:spLocks noGrp="1"/>
          </p:cNvSpPr>
          <p:nvPr>
            <p:ph type="body" sz="quarter" idx="13"/>
          </p:nvPr>
        </p:nvSpPr>
        <p:spPr>
          <a:xfrm>
            <a:off x="213322" y="404664"/>
            <a:ext cx="8652512" cy="202034"/>
          </a:xfrm>
        </p:spPr>
        <p:txBody>
          <a:bodyPr anchor="ctr">
            <a:noAutofit/>
          </a:bodyPr>
          <a:lstStyle>
            <a:lvl1pPr marL="0" indent="0">
              <a:buNone/>
              <a:defRPr sz="1050" spc="-150">
                <a:solidFill>
                  <a:srgbClr val="A82831"/>
                </a:solidFill>
              </a:defRPr>
            </a:lvl1pPr>
            <a:lvl2pPr marL="457200" indent="0">
              <a:buNone/>
              <a:defRPr sz="900"/>
            </a:lvl2pPr>
            <a:lvl3pPr marL="914400" indent="0">
              <a:buNone/>
              <a:defRPr sz="900"/>
            </a:lvl3pPr>
            <a:lvl4pPr marL="1371600" indent="0">
              <a:buNone/>
              <a:defRPr sz="900"/>
            </a:lvl4pPr>
            <a:lvl5pPr marL="1828800" indent="0">
              <a:buNone/>
              <a:defRPr sz="900"/>
            </a:lvl5pPr>
          </a:lstStyle>
          <a:p>
            <a:pPr lvl="0"/>
            <a:r>
              <a:rPr kumimoji="1" lang="ja-JP" altLang="en-US" dirty="0" smtClean="0"/>
              <a:t>マスター テキストの書式設定</a:t>
            </a:r>
            <a:endParaRPr kumimoji="1" lang="ja-JP" altLang="en-US" dirty="0"/>
          </a:p>
        </p:txBody>
      </p:sp>
      <p:cxnSp>
        <p:nvCxnSpPr>
          <p:cNvPr id="33" name="直線コネクタ 32"/>
          <p:cNvCxnSpPr/>
          <p:nvPr userDrawn="1"/>
        </p:nvCxnSpPr>
        <p:spPr>
          <a:xfrm>
            <a:off x="293573" y="233783"/>
            <a:ext cx="7014731" cy="0"/>
          </a:xfrm>
          <a:prstGeom prst="line">
            <a:avLst/>
          </a:prstGeom>
          <a:ln w="6350" cmpd="sng">
            <a:solidFill>
              <a:srgbClr val="A8283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0572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922" y="274638"/>
            <a:ext cx="6661361" cy="623922"/>
          </a:xfrm>
        </p:spPr>
        <p:txBody>
          <a:bodyPr>
            <a:normAutofit/>
          </a:bodyPr>
          <a:lstStyle>
            <a:lvl1pPr algn="l">
              <a:lnSpc>
                <a:spcPct val="110000"/>
              </a:lnSpc>
              <a:defRPr sz="1400" b="0" i="0">
                <a:latin typeface="ヒラギノ角ゴ ProN W6"/>
                <a:ea typeface="ヒラギノ角ゴ ProN W6"/>
                <a:cs typeface="ヒラギノ角ゴ ProN W6"/>
              </a:defRPr>
            </a:lvl1pPr>
          </a:lstStyle>
          <a:p>
            <a:r>
              <a:rPr kumimoji="1" lang="ja-JP" altLang="en-US" dirty="0" smtClean="0"/>
              <a:t>グリッド</a:t>
            </a:r>
            <a:endParaRPr kumimoji="1" lang="ja-JP" altLang="en-US" dirty="0"/>
          </a:p>
        </p:txBody>
      </p:sp>
      <p:sp>
        <p:nvSpPr>
          <p:cNvPr id="3" name="コンテンツ プレースホルダー 2"/>
          <p:cNvSpPr>
            <a:spLocks noGrp="1"/>
          </p:cNvSpPr>
          <p:nvPr>
            <p:ph idx="1"/>
          </p:nvPr>
        </p:nvSpPr>
        <p:spPr>
          <a:xfrm>
            <a:off x="439922" y="1224226"/>
            <a:ext cx="8255000" cy="4851401"/>
          </a:xfrm>
        </p:spPr>
        <p:txBody>
          <a:bodyPr>
            <a:normAutofit/>
          </a:bodyPr>
          <a:lstStyle>
            <a:lvl1pPr>
              <a:lnSpc>
                <a:spcPct val="130000"/>
              </a:lnSpc>
              <a:defRPr sz="1100"/>
            </a:lvl1pPr>
            <a:lvl2pPr>
              <a:lnSpc>
                <a:spcPct val="130000"/>
              </a:lnSpc>
              <a:defRPr sz="1100"/>
            </a:lvl2pPr>
            <a:lvl3pPr>
              <a:lnSpc>
                <a:spcPct val="130000"/>
              </a:lnSpc>
              <a:defRPr sz="1100"/>
            </a:lvl3pPr>
            <a:lvl4pPr>
              <a:lnSpc>
                <a:spcPct val="130000"/>
              </a:lnSpc>
              <a:defRPr sz="1100"/>
            </a:lvl4pPr>
            <a:lvl5pPr>
              <a:lnSpc>
                <a:spcPct val="13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431800" y="6644161"/>
            <a:ext cx="2133600" cy="155519"/>
          </a:xfrm>
        </p:spPr>
        <p:txBody>
          <a:bodyPr/>
          <a:lstStyle/>
          <a:p>
            <a:fld id="{29D4E747-0B65-5740-95A9-1BDC22306067}" type="datetime1">
              <a:rPr kumimoji="1" lang="ja-JP" altLang="en-US" smtClean="0"/>
              <a:t>2016/12/8</a:t>
            </a:fld>
            <a:endParaRPr kumimoji="1" lang="ja-JP" altLang="en-US" dirty="0"/>
          </a:p>
        </p:txBody>
      </p:sp>
      <p:sp>
        <p:nvSpPr>
          <p:cNvPr id="6" name="スライド番号プレースホルダー 5"/>
          <p:cNvSpPr>
            <a:spLocks noGrp="1"/>
          </p:cNvSpPr>
          <p:nvPr>
            <p:ph type="sldNum" sz="quarter" idx="12"/>
          </p:nvPr>
        </p:nvSpPr>
        <p:spPr>
          <a:xfrm>
            <a:off x="6553200" y="6471360"/>
            <a:ext cx="2133600" cy="250115"/>
          </a:xfrm>
        </p:spPr>
        <p:txBody>
          <a:bodyPr/>
          <a:lstStyle/>
          <a:p>
            <a:fld id="{EBB39137-EBDC-2D4F-98A6-83D1C4F5C52B}" type="slidenum">
              <a:rPr kumimoji="1" lang="ja-JP" altLang="en-US" smtClean="0"/>
              <a:t>‹#›</a:t>
            </a:fld>
            <a:endParaRPr kumimoji="1" lang="ja-JP" altLang="en-US" dirty="0"/>
          </a:p>
        </p:txBody>
      </p:sp>
      <p:cxnSp>
        <p:nvCxnSpPr>
          <p:cNvPr id="13" name="直線コネクタ 12"/>
          <p:cNvCxnSpPr/>
          <p:nvPr userDrawn="1"/>
        </p:nvCxnSpPr>
        <p:spPr>
          <a:xfrm>
            <a:off x="431800" y="190080"/>
            <a:ext cx="6669483" cy="0"/>
          </a:xfrm>
          <a:prstGeom prst="line">
            <a:avLst/>
          </a:prstGeom>
          <a:ln w="63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32083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B434ACD-CCA1-2345-BD46-0DAD7667A790}" type="datetime1">
              <a:rPr kumimoji="1" lang="ja-JP" altLang="en-US" smtClean="0"/>
              <a:t>2016/12/8</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56045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0090B1-75F3-344A-B78E-6D424503B66C}" type="datetime1">
              <a:rPr kumimoji="1" lang="ja-JP" altLang="en-US" smtClean="0"/>
              <a:t>2016/12/8</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01249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6006B1D-EB23-D44F-B3BD-B0D1EF8AEC18}" type="datetime1">
              <a:rPr kumimoji="1" lang="ja-JP" altLang="en-US" smtClean="0"/>
              <a:t>2016/12/8</a:t>
            </a:fld>
            <a:endParaRPr kumimoji="1" lang="ja-JP" altLang="en-US" dirty="0"/>
          </a:p>
        </p:txBody>
      </p:sp>
      <p:sp>
        <p:nvSpPr>
          <p:cNvPr id="8" name="フッター プレースホルダー 7"/>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9" name="スライド番号プレースホルダー 8"/>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90609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664A17C-F314-3D40-93A0-D679626D7FCA}" type="datetime1">
              <a:rPr kumimoji="1" lang="ja-JP" altLang="en-US" smtClean="0"/>
              <a:t>2016/12/8</a:t>
            </a:fld>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1257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1271593-34F6-724E-9C1F-F5BAD46AD726}" type="datetime1">
              <a:rPr kumimoji="1" lang="ja-JP" altLang="en-US" smtClean="0"/>
              <a:t>2016/12/8</a:t>
            </a:fld>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4" name="スライド番号プレースホルダー 3"/>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84925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218DE23-0731-4A40-9AB8-F9D59E48706E}" type="datetime1">
              <a:rPr kumimoji="1" lang="ja-JP" altLang="en-US" smtClean="0"/>
              <a:t>2016/12/8</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29964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b="0" i="0">
                <a:solidFill>
                  <a:schemeClr val="tx1">
                    <a:tint val="75000"/>
                  </a:schemeClr>
                </a:solidFill>
                <a:latin typeface="ヒラギノ角ゴ ProN W3"/>
                <a:ea typeface="ヒラギノ角ゴ ProN W3"/>
                <a:cs typeface="ヒラギノ角ゴ ProN W3"/>
              </a:defRPr>
            </a:lvl1pPr>
          </a:lstStyle>
          <a:p>
            <a:fld id="{8DC1A32D-9695-0448-98B6-02DFA635E062}" type="datetime1">
              <a:rPr lang="ja-JP" altLang="en-US" smtClean="0"/>
              <a:t>2016/12/8</a:t>
            </a:fld>
            <a:endParaRPr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800" b="0" i="0">
                <a:solidFill>
                  <a:schemeClr val="tx1">
                    <a:tint val="75000"/>
                  </a:schemeClr>
                </a:solidFill>
                <a:latin typeface="ヒラギノ角ゴ ProN W3"/>
                <a:ea typeface="ヒラギノ角ゴ ProN W3"/>
                <a:cs typeface="ヒラギノ角ゴ ProN W3"/>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b="0" i="0">
                <a:solidFill>
                  <a:schemeClr val="tx1">
                    <a:tint val="75000"/>
                  </a:schemeClr>
                </a:solidFill>
                <a:latin typeface="ヒラギノ角ゴ ProN W3"/>
                <a:ea typeface="ヒラギノ角ゴ ProN W3"/>
                <a:cs typeface="ヒラギノ角ゴ ProN W3"/>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193557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kumimoji="1" sz="4400" kern="1200">
          <a:solidFill>
            <a:schemeClr val="tx1"/>
          </a:solidFill>
          <a:latin typeface="ヒラギノ角ゴ ProN W3"/>
          <a:ea typeface="ヒラギノ角ゴ ProN W3"/>
          <a:cs typeface="ヒラギノ角ゴ ProN W3"/>
        </a:defRPr>
      </a:lvl1pPr>
    </p:titleStyle>
    <p:bodyStyle>
      <a:lvl1pPr marL="342900" indent="-342900" algn="l" defTabSz="457200" rtl="0" eaLnBrk="1" latinLnBrk="0" hangingPunct="1">
        <a:spcBef>
          <a:spcPct val="20000"/>
        </a:spcBef>
        <a:buClr>
          <a:schemeClr val="bg1">
            <a:lumMod val="50000"/>
          </a:schemeClr>
        </a:buClr>
        <a:buFont typeface="Arial"/>
        <a:buChar char="•"/>
        <a:defRPr kumimoji="1" sz="320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Clr>
          <a:schemeClr val="bg1">
            <a:lumMod val="50000"/>
          </a:schemeClr>
        </a:buClr>
        <a:buFont typeface="Arial"/>
        <a:buChar char="–"/>
        <a:defRPr kumimoji="1" sz="280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Clr>
          <a:schemeClr val="bg1">
            <a:lumMod val="50000"/>
          </a:schemeClr>
        </a:buClr>
        <a:buFont typeface="Arial"/>
        <a:buChar char="•"/>
        <a:defRPr kumimoji="1" sz="240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図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084" y="4838893"/>
            <a:ext cx="2591135" cy="1625810"/>
          </a:xfrm>
          <a:prstGeom prst="rect">
            <a:avLst/>
          </a:prstGeom>
        </p:spPr>
      </p:pic>
      <p:cxnSp>
        <p:nvCxnSpPr>
          <p:cNvPr id="96" name="直線矢印コネクタ 95"/>
          <p:cNvCxnSpPr/>
          <p:nvPr/>
        </p:nvCxnSpPr>
        <p:spPr>
          <a:xfrm flipV="1">
            <a:off x="6381056" y="3949008"/>
            <a:ext cx="2191511" cy="21722"/>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215330" y="531788"/>
            <a:ext cx="8650510" cy="360040"/>
          </a:xfrm>
        </p:spPr>
        <p:txBody>
          <a:bodyPr/>
          <a:lstStyle/>
          <a:p>
            <a:r>
              <a:rPr kumimoji="1" lang="ja-JP" altLang="en-US" sz="1600" dirty="0" smtClean="0">
                <a:latin typeface="メイリオ" panose="020B0604030504040204" pitchFamily="50" charset="-128"/>
                <a:ea typeface="メイリオ" panose="020B0604030504040204" pitchFamily="50" charset="-128"/>
              </a:rPr>
              <a:t>ロジスティック回帰の概要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サンプル</a:t>
            </a:r>
            <a:r>
              <a:rPr lang="ja-JP" altLang="en-US" dirty="0" smtClean="0">
                <a:latin typeface="メイリオ" panose="020B0604030504040204" pitchFamily="50" charset="-128"/>
                <a:ea typeface="メイリオ" panose="020B0604030504040204" pitchFamily="50" charset="-128"/>
              </a:rPr>
              <a:t>が特定クラスに属している確率を推測する分類アルゴリズム</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1</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662636"/>
            <a:ext cx="3877985" cy="1200329"/>
          </a:xfrm>
          <a:prstGeom prst="rect">
            <a:avLst/>
          </a:prstGeom>
          <a:noFill/>
        </p:spPr>
        <p:txBody>
          <a:bodyPr wrap="none" rtlCol="0">
            <a:spAutoFit/>
          </a:bodyPr>
          <a:lstStyle/>
          <a:p>
            <a:pPr>
              <a:lnSpc>
                <a:spcPct val="150000"/>
              </a:lnSpc>
            </a:pPr>
            <a:r>
              <a:rPr kumimoji="1" lang="ja-JP" altLang="en-US" sz="1600" dirty="0" smtClean="0">
                <a:latin typeface="メイリオ" panose="020B0604030504040204" pitchFamily="50" charset="-128"/>
                <a:ea typeface="メイリオ" panose="020B0604030504040204" pitchFamily="50" charset="-128"/>
                <a:cs typeface="ヒラギノ角ゴ Pro W3"/>
              </a:rPr>
              <a:t>あるサンプルが</a:t>
            </a:r>
            <a:r>
              <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特定クラスに分類される</a:t>
            </a:r>
            <a:endParaRPr kumimoji="1"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確率</a:t>
            </a:r>
            <a:r>
              <a:rPr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rPr>
              <a:t>p</a:t>
            </a:r>
            <a:r>
              <a:rPr lang="ja-JP" altLang="en-US" sz="1600" dirty="0" smtClean="0">
                <a:latin typeface="メイリオ" panose="020B0604030504040204" pitchFamily="50" charset="-128"/>
                <a:ea typeface="メイリオ" panose="020B0604030504040204" pitchFamily="50" charset="-128"/>
                <a:cs typeface="ヒラギノ角ゴ Pro W3"/>
              </a:rPr>
              <a:t>を入力から導くモデルを立て、</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latin typeface="メイリオ" panose="020B0604030504040204" pitchFamily="50" charset="-128"/>
                <a:ea typeface="メイリオ" panose="020B0604030504040204" pitchFamily="50" charset="-128"/>
                <a:cs typeface="ヒラギノ角ゴ Pro W3"/>
              </a:rPr>
              <a:t>最尤推定</a:t>
            </a:r>
            <a:r>
              <a:rPr lang="ja-JP" altLang="en-US" sz="1600" dirty="0" smtClean="0">
                <a:latin typeface="メイリオ" panose="020B0604030504040204" pitchFamily="50" charset="-128"/>
                <a:ea typeface="メイリオ" panose="020B0604030504040204" pitchFamily="50" charset="-128"/>
                <a:cs typeface="ヒラギノ角ゴ Pro W3"/>
              </a:rPr>
              <a:t>でパラメーターを</a:t>
            </a:r>
            <a:r>
              <a:rPr lang="ja-JP" altLang="en-US" sz="1600" dirty="0">
                <a:latin typeface="メイリオ" panose="020B0604030504040204" pitchFamily="50" charset="-128"/>
                <a:ea typeface="メイリオ" panose="020B0604030504040204" pitchFamily="50" charset="-128"/>
                <a:cs typeface="ヒラギノ角ゴ Pro W3"/>
              </a:rPr>
              <a:t>決定</a:t>
            </a:r>
            <a:r>
              <a:rPr lang="ja-JP" altLang="en-US" sz="1600" dirty="0" smtClean="0">
                <a:latin typeface="メイリオ" panose="020B0604030504040204" pitchFamily="50" charset="-128"/>
                <a:ea typeface="メイリオ" panose="020B0604030504040204" pitchFamily="50" charset="-128"/>
                <a:cs typeface="ヒラギノ角ゴ Pro W3"/>
              </a:rPr>
              <a:t>する。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mc:AlternateContent xmlns:mc="http://schemas.openxmlformats.org/markup-compatibility/2006" xmlns:a14="http://schemas.microsoft.com/office/drawing/2010/main">
        <mc:Choice Requires="a14">
          <p:sp>
            <p:nvSpPr>
              <p:cNvPr id="72" name="テキスト ボックス 71"/>
              <p:cNvSpPr txBox="1"/>
              <p:nvPr/>
            </p:nvSpPr>
            <p:spPr>
              <a:xfrm>
                <a:off x="5859288" y="1478516"/>
                <a:ext cx="3259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5859288" y="1478516"/>
                <a:ext cx="325987" cy="307777"/>
              </a:xfrm>
              <a:prstGeom prst="rect">
                <a:avLst/>
              </a:prstGeom>
              <a:blipFill rotWithShape="0">
                <a:blip r:embed="rId4"/>
                <a:stretch>
                  <a:fillRect l="-5556"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5845219" y="1810466"/>
                <a:ext cx="331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5845219" y="1810466"/>
                <a:ext cx="331949" cy="307777"/>
              </a:xfrm>
              <a:prstGeom prst="rect">
                <a:avLst/>
              </a:prstGeom>
              <a:blipFill rotWithShape="0">
                <a:blip r:embed="rId5"/>
                <a:stretch>
                  <a:fillRect l="-7407"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5846667" y="2135436"/>
                <a:ext cx="331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5846667" y="2135436"/>
                <a:ext cx="331949" cy="307777"/>
              </a:xfrm>
              <a:prstGeom prst="rect">
                <a:avLst/>
              </a:prstGeom>
              <a:blipFill rotWithShape="0">
                <a:blip r:embed="rId6"/>
                <a:stretch>
                  <a:fillRect l="-5455" r="-5455" b="-19608"/>
                </a:stretch>
              </a:blipFill>
            </p:spPr>
            <p:txBody>
              <a:bodyPr/>
              <a:lstStyle/>
              <a:p>
                <a:r>
                  <a:rPr lang="ja-JP" altLang="en-US">
                    <a:noFill/>
                  </a:rPr>
                  <a:t> </a:t>
                </a:r>
              </a:p>
            </p:txBody>
          </p:sp>
        </mc:Fallback>
      </mc:AlternateContent>
      <p:sp>
        <p:nvSpPr>
          <p:cNvPr id="75" name="テキスト ボックス 74"/>
          <p:cNvSpPr txBox="1"/>
          <p:nvPr/>
        </p:nvSpPr>
        <p:spPr>
          <a:xfrm>
            <a:off x="5859288" y="2502680"/>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76" name="正方形/長方形 75"/>
          <p:cNvSpPr/>
          <p:nvPr/>
        </p:nvSpPr>
        <p:spPr bwMode="auto">
          <a:xfrm>
            <a:off x="6732240" y="1810466"/>
            <a:ext cx="1209822" cy="794774"/>
          </a:xfrm>
          <a:prstGeom prst="rect">
            <a:avLst/>
          </a:prstGeom>
          <a:solidFill>
            <a:schemeClr val="bg1">
              <a:lumMod val="95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78" name="テキスト ボックス 77"/>
          <p:cNvSpPr txBox="1"/>
          <p:nvPr/>
        </p:nvSpPr>
        <p:spPr>
          <a:xfrm>
            <a:off x="6706209" y="2025940"/>
            <a:ext cx="1261884" cy="461665"/>
          </a:xfrm>
          <a:prstGeom prst="rect">
            <a:avLst/>
          </a:prstGeom>
          <a:noFill/>
        </p:spPr>
        <p:txBody>
          <a:bodyPr wrap="none" rtlCol="0">
            <a:spAutoFit/>
          </a:bodyPr>
          <a:lstStyle/>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ロジスティック</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回帰モデル</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79" name="テキスト ボックス 78"/>
          <p:cNvSpPr txBox="1"/>
          <p:nvPr/>
        </p:nvSpPr>
        <p:spPr>
          <a:xfrm>
            <a:off x="8342142" y="1576207"/>
            <a:ext cx="636713" cy="923330"/>
          </a:xfrm>
          <a:prstGeom prst="rect">
            <a:avLst/>
          </a:prstGeom>
          <a:noFill/>
        </p:spPr>
        <p:txBody>
          <a:bodyPr wrap="none" rtlCol="0">
            <a:spAutoFit/>
          </a:bodyPr>
          <a:lstStyle/>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0.98..</a:t>
            </a:r>
          </a:p>
          <a:p>
            <a:pPr>
              <a:lnSpc>
                <a:spcPct val="150000"/>
              </a:lnSpc>
            </a:pPr>
            <a:r>
              <a:rPr lang="en-US" altLang="ja-JP" sz="1200" dirty="0" smtClean="0">
                <a:latin typeface="メイリオ" panose="020B0604030504040204" pitchFamily="50" charset="-128"/>
                <a:ea typeface="メイリオ" panose="020B0604030504040204" pitchFamily="50" charset="-128"/>
                <a:cs typeface="ヒラギノ角ゴ Pro W3"/>
              </a:rPr>
              <a:t>0.26..</a:t>
            </a:r>
          </a:p>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0.37..</a:t>
            </a:r>
            <a:endParaRPr kumimoji="1" lang="ja-JP" altLang="en-US" sz="1200" dirty="0" smtClean="0">
              <a:latin typeface="メイリオ" panose="020B0604030504040204" pitchFamily="50" charset="-128"/>
              <a:ea typeface="メイリオ" panose="020B0604030504040204" pitchFamily="50" charset="-128"/>
              <a:cs typeface="ヒラギノ角ゴ Pro W3"/>
            </a:endParaRPr>
          </a:p>
        </p:txBody>
      </p:sp>
      <p:sp>
        <p:nvSpPr>
          <p:cNvPr id="80" name="テキスト ボックス 79"/>
          <p:cNvSpPr txBox="1"/>
          <p:nvPr/>
        </p:nvSpPr>
        <p:spPr>
          <a:xfrm>
            <a:off x="8536906" y="2499537"/>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81" name="右矢印 80"/>
          <p:cNvSpPr/>
          <p:nvPr/>
        </p:nvSpPr>
        <p:spPr bwMode="auto">
          <a:xfrm>
            <a:off x="6250336" y="2037872"/>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2" name="右矢印 81"/>
          <p:cNvSpPr/>
          <p:nvPr/>
        </p:nvSpPr>
        <p:spPr bwMode="auto">
          <a:xfrm>
            <a:off x="8102120" y="2037133"/>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xmlns:a14="http://schemas.microsoft.com/office/drawing/2010/main">
        <mc:Choice Requires="a14">
          <p:sp>
            <p:nvSpPr>
              <p:cNvPr id="83" name="テキスト ボックス 82"/>
              <p:cNvSpPr txBox="1"/>
              <p:nvPr/>
            </p:nvSpPr>
            <p:spPr>
              <a:xfrm>
                <a:off x="1793864" y="3277115"/>
                <a:ext cx="3224729" cy="5789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ヒラギノ角ゴ Pro W3"/>
                          <a:cs typeface="ヒラギノ角ゴ Pro W3"/>
                        </a:rPr>
                        <m:t>𝑙𝑜𝑔𝑖𝑡</m:t>
                      </m:r>
                      <m:d>
                        <m:dPr>
                          <m:ctrlPr>
                            <a:rPr kumimoji="1" lang="en-US" altLang="ja-JP" sz="2000" b="0" i="1" smtClean="0">
                              <a:latin typeface="Cambria Math" panose="02040503050406030204" pitchFamily="18" charset="0"/>
                              <a:ea typeface="ヒラギノ角ゴ Pro W3"/>
                              <a:cs typeface="ヒラギノ角ゴ Pro W3"/>
                            </a:rPr>
                          </m:ctrlPr>
                        </m:dPr>
                        <m:e>
                          <m:r>
                            <a:rPr kumimoji="1" lang="en-US" altLang="ja-JP" sz="2000" b="0" i="1" smtClean="0">
                              <a:latin typeface="Cambria Math" panose="02040503050406030204" pitchFamily="18" charset="0"/>
                              <a:ea typeface="ヒラギノ角ゴ Pro W3"/>
                              <a:cs typeface="ヒラギノ角ゴ Pro W3"/>
                            </a:rPr>
                            <m:t>𝑝</m:t>
                          </m:r>
                        </m:e>
                      </m:d>
                      <m:r>
                        <a:rPr kumimoji="1" lang="en-US" altLang="ja-JP" sz="2000" b="0" i="1" smtClean="0">
                          <a:latin typeface="Cambria Math" panose="02040503050406030204" pitchFamily="18" charset="0"/>
                          <a:ea typeface="ヒラギノ角ゴ Pro W3"/>
                          <a:cs typeface="ヒラギノ角ゴ Pro W3"/>
                        </a:rPr>
                        <m:t>=</m:t>
                      </m:r>
                      <m:r>
                        <a:rPr kumimoji="1" lang="en-US" altLang="ja-JP" sz="2000" b="0" i="1" smtClean="0">
                          <a:latin typeface="Cambria Math" panose="02040503050406030204" pitchFamily="18" charset="0"/>
                          <a:ea typeface="ヒラギノ角ゴ Pro W3"/>
                          <a:cs typeface="ヒラギノ角ゴ Pro W3"/>
                        </a:rPr>
                        <m:t>𝑙𝑜𝑔</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𝑝</m:t>
                          </m:r>
                        </m:num>
                        <m:den>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𝑝</m:t>
                          </m:r>
                        </m:den>
                      </m:f>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oMath>
                  </m:oMathPara>
                </a14:m>
                <a:endParaRPr kumimoji="1" lang="en-US" altLang="ja-JP" sz="2000" b="0" dirty="0" smtClean="0">
                  <a:latin typeface="ヒラギノ角ゴ Pro W3"/>
                </a:endParaRPr>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1793864" y="3277115"/>
                <a:ext cx="3224729" cy="578941"/>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1893778" y="3977144"/>
                <a:ext cx="1741502" cy="615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 </m:t>
                      </m:r>
                      <m:f>
                        <m:fP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1+</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sup>
                          </m:sSup>
                        </m:den>
                      </m:f>
                    </m:oMath>
                  </m:oMathPara>
                </a14:m>
                <a:endParaRPr kumimoji="1" lang="en-US" altLang="ja-JP" sz="2000" dirty="0" smtClean="0">
                  <a:latin typeface="ヒラギノ角ゴ Pro W3"/>
                </a:endParaRPr>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1893778" y="3977144"/>
                <a:ext cx="1741502" cy="615233"/>
              </a:xfrm>
              <a:prstGeom prst="rect">
                <a:avLst/>
              </a:prstGeom>
              <a:blipFill rotWithShape="0">
                <a:blip r:embed="rId8"/>
                <a:stretch>
                  <a:fillRect/>
                </a:stretch>
              </a:blipFill>
            </p:spPr>
            <p:txBody>
              <a:bodyPr/>
              <a:lstStyle/>
              <a:p>
                <a:r>
                  <a:rPr lang="ja-JP" altLang="en-US">
                    <a:noFill/>
                  </a:rPr>
                  <a:t> </a:t>
                </a:r>
              </a:p>
            </p:txBody>
          </p:sp>
        </mc:Fallback>
      </mc:AlternateContent>
      <p:sp>
        <p:nvSpPr>
          <p:cNvPr id="87" name="円/楕円 86"/>
          <p:cNvSpPr/>
          <p:nvPr/>
        </p:nvSpPr>
        <p:spPr bwMode="auto">
          <a:xfrm>
            <a:off x="5684499" y="3606785"/>
            <a:ext cx="678846" cy="67884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8" name="円/楕円 87"/>
          <p:cNvSpPr/>
          <p:nvPr/>
        </p:nvSpPr>
        <p:spPr bwMode="auto">
          <a:xfrm>
            <a:off x="6706209" y="3609741"/>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9" name="円/楕円 88"/>
          <p:cNvSpPr/>
          <p:nvPr/>
        </p:nvSpPr>
        <p:spPr bwMode="auto">
          <a:xfrm>
            <a:off x="7727919" y="3606785"/>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xmlns:a14="http://schemas.microsoft.com/office/drawing/2010/main">
        <mc:Choice Requires="a14">
          <p:sp>
            <p:nvSpPr>
              <p:cNvPr id="90" name="テキスト ボックス 89"/>
              <p:cNvSpPr txBox="1"/>
              <p:nvPr/>
            </p:nvSpPr>
            <p:spPr>
              <a:xfrm>
                <a:off x="8586635" y="3767445"/>
                <a:ext cx="40498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8586635" y="3767445"/>
                <a:ext cx="404983" cy="307777"/>
              </a:xfrm>
              <a:prstGeom prst="rect">
                <a:avLst/>
              </a:prstGeom>
              <a:blipFill rotWithShape="0">
                <a:blip r:embed="rId9"/>
                <a:stretch>
                  <a:fillRect l="-12121" b="-27451"/>
                </a:stretch>
              </a:blipFill>
            </p:spPr>
            <p:txBody>
              <a:bodyPr/>
              <a:lstStyle/>
              <a:p>
                <a:r>
                  <a:rPr lang="ja-JP" altLang="en-US">
                    <a:noFill/>
                  </a:rPr>
                  <a:t> </a:t>
                </a:r>
              </a:p>
            </p:txBody>
          </p:sp>
        </mc:Fallback>
      </mc:AlternateContent>
      <p:sp>
        <p:nvSpPr>
          <p:cNvPr id="91" name="テキスト ボックス 90"/>
          <p:cNvSpPr txBox="1"/>
          <p:nvPr/>
        </p:nvSpPr>
        <p:spPr>
          <a:xfrm>
            <a:off x="5671849" y="3737256"/>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総</a:t>
            </a:r>
            <a:r>
              <a:rPr kumimoji="1" lang="ja-JP" altLang="en-US" sz="1400" dirty="0" smtClean="0">
                <a:latin typeface="メイリオ" panose="020B0604030504040204" pitchFamily="50" charset="-128"/>
                <a:ea typeface="メイリオ" panose="020B0604030504040204" pitchFamily="50" charset="-128"/>
                <a:cs typeface="ヒラギノ角ゴ Pro W3"/>
              </a:rPr>
              <a:t>入力</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2" name="テキスト ボックス 91"/>
          <p:cNvSpPr txBox="1"/>
          <p:nvPr/>
        </p:nvSpPr>
        <p:spPr>
          <a:xfrm>
            <a:off x="6504457" y="3718894"/>
            <a:ext cx="1082349" cy="523220"/>
          </a:xfrm>
          <a:prstGeom prst="rect">
            <a:avLst/>
          </a:prstGeom>
          <a:noFill/>
        </p:spPr>
        <p:txBody>
          <a:bodyPr wrap="none" rtlCol="0">
            <a:spAutoFit/>
          </a:bodyPr>
          <a:lstStyle/>
          <a:p>
            <a:pPr algn="ctr"/>
            <a:r>
              <a:rPr lang="ja-JP" altLang="en-US" sz="1400" dirty="0">
                <a:latin typeface="メイリオ" panose="020B0604030504040204" pitchFamily="50" charset="-128"/>
                <a:ea typeface="メイリオ" panose="020B0604030504040204" pitchFamily="50" charset="-128"/>
                <a:cs typeface="ヒラギノ角ゴ Pro W3"/>
              </a:rPr>
              <a:t>シグモイド</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3" name="テキスト ボックス 92"/>
          <p:cNvSpPr txBox="1"/>
          <p:nvPr/>
        </p:nvSpPr>
        <p:spPr>
          <a:xfrm>
            <a:off x="7738162" y="3690624"/>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量子化</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400" dirty="0" smtClean="0">
                <a:latin typeface="メイリオ" panose="020B0604030504040204" pitchFamily="50" charset="-128"/>
                <a:ea typeface="メイリオ" panose="020B0604030504040204" pitchFamily="50" charset="-128"/>
                <a:cs typeface="ヒラギノ角ゴ Pro W3"/>
              </a:rPr>
              <a:t>機</a:t>
            </a:r>
          </a:p>
        </p:txBody>
      </p:sp>
      <p:sp>
        <p:nvSpPr>
          <p:cNvPr id="94" name="テキスト ボックス 93"/>
          <p:cNvSpPr txBox="1"/>
          <p:nvPr/>
        </p:nvSpPr>
        <p:spPr>
          <a:xfrm>
            <a:off x="3744613" y="4191219"/>
            <a:ext cx="1620957" cy="338554"/>
          </a:xfrm>
          <a:prstGeom prst="rect">
            <a:avLst/>
          </a:prstGeom>
          <a:noFill/>
        </p:spPr>
        <p:txBody>
          <a:bodyPr wrap="none" rtlCol="0">
            <a:spAutoFit/>
          </a:bodyPr>
          <a:lstStyle/>
          <a:p>
            <a:pPr algn="ct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シグモイド関数</a:t>
            </a:r>
            <a:endPar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793864" y="5240114"/>
            <a:ext cx="2986715" cy="707886"/>
          </a:xfrm>
          <a:prstGeom prst="rect">
            <a:avLst/>
          </a:prstGeom>
          <a:noFill/>
        </p:spPr>
        <p:txBody>
          <a:bodyPr wrap="none" rtlCol="0">
            <a:spAutoFit/>
          </a:bodyPr>
          <a:lstStyle/>
          <a:p>
            <a:pPr marL="171450" indent="-171450">
              <a:buFontTx/>
              <a:buChar char="-"/>
            </a:pPr>
            <a:r>
              <a:rPr kumimoji="1" lang="ja-JP" altLang="en-US" sz="2000" dirty="0" smtClean="0">
                <a:latin typeface="メイリオ" panose="020B0604030504040204" pitchFamily="50" charset="-128"/>
                <a:ea typeface="メイリオ" panose="020B0604030504040204" pitchFamily="50" charset="-128"/>
                <a:cs typeface="ヒラギノ角ゴ Pro W3"/>
              </a:rPr>
              <a:t>正則化</a:t>
            </a:r>
            <a:endParaRPr lang="en-US" altLang="ja-JP" sz="20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関数</a:t>
            </a:r>
            <a:r>
              <a:rPr lang="en-US" altLang="ja-JP" sz="2000" dirty="0" smtClean="0">
                <a:latin typeface="メイリオ" panose="020B0604030504040204" pitchFamily="50" charset="-128"/>
                <a:ea typeface="メイリオ" panose="020B0604030504040204" pitchFamily="50" charset="-128"/>
                <a:cs typeface="ヒラギノ角ゴ Pro W3"/>
              </a:rPr>
              <a:t>/</a:t>
            </a:r>
            <a:r>
              <a:rPr lang="ja-JP" altLang="en-US" sz="2000" dirty="0" smtClean="0">
                <a:latin typeface="メイリオ" panose="020B0604030504040204" pitchFamily="50" charset="-128"/>
                <a:ea typeface="メイリオ" panose="020B0604030504040204" pitchFamily="50" charset="-128"/>
                <a:cs typeface="ヒラギノ角ゴ Pro W3"/>
              </a:rPr>
              <a:t>パラメーター</a:t>
            </a:r>
            <a:endParaRPr lang="en-US" altLang="ja-JP" sz="20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886007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モデル関数</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シグモイド関数</a:t>
            </a:r>
            <a:r>
              <a:rPr kumimoji="1" lang="en-US" altLang="ja-JP"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logit</a:t>
            </a:r>
            <a:r>
              <a:rPr lang="ja-JP" altLang="en-US" dirty="0">
                <a:latin typeface="メイリオ" panose="020B0604030504040204" pitchFamily="50" charset="-128"/>
                <a:ea typeface="メイリオ" panose="020B0604030504040204" pitchFamily="50" charset="-128"/>
              </a:rPr>
              <a:t>関数</a:t>
            </a:r>
            <a:r>
              <a:rPr lang="ja-JP" altLang="en-US" dirty="0" smtClean="0">
                <a:latin typeface="メイリオ" panose="020B0604030504040204" pitchFamily="50" charset="-128"/>
                <a:ea typeface="メイリオ" panose="020B0604030504040204" pitchFamily="50" charset="-128"/>
              </a:rPr>
              <a:t>の逆関数</a:t>
            </a:r>
            <a:r>
              <a:rPr lang="en-US" altLang="ja-JP" dirty="0" smtClean="0">
                <a:latin typeface="メイリオ" panose="020B0604030504040204" pitchFamily="50" charset="-128"/>
                <a:ea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rPr>
              <a:t>を最尤</a:t>
            </a:r>
            <a:r>
              <a:rPr lang="ja-JP" altLang="en-US" dirty="0" smtClean="0">
                <a:latin typeface="メイリオ" panose="020B0604030504040204" pitchFamily="50" charset="-128"/>
                <a:ea typeface="メイリオ" panose="020B0604030504040204" pitchFamily="50" charset="-128"/>
              </a:rPr>
              <a:t>推定で推定する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2</a:t>
            </a:fld>
            <a:endParaRPr kumimoji="1" lang="ja-JP" altLang="en-US" dirty="0"/>
          </a:p>
        </p:txBody>
      </p:sp>
      <mc:AlternateContent xmlns:mc="http://schemas.openxmlformats.org/markup-compatibility/2006" xmlns:a14="http://schemas.microsoft.com/office/drawing/2010/main">
        <mc:Choice Requires="a14">
          <p:sp>
            <p:nvSpPr>
              <p:cNvPr id="4" name="テキスト ボックス 3"/>
              <p:cNvSpPr txBox="1"/>
              <p:nvPr/>
            </p:nvSpPr>
            <p:spPr>
              <a:xfrm>
                <a:off x="215330" y="1751711"/>
                <a:ext cx="8371331" cy="810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ヒラギノ角ゴ Pro W3"/>
                          <a:cs typeface="ヒラギノ角ゴ Pro W3"/>
                        </a:rPr>
                        <m:t>𝑙𝑜𝑔𝑖𝑡</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𝑝</m:t>
                          </m:r>
                        </m:e>
                      </m:d>
                      <m:r>
                        <a:rPr kumimoji="1" lang="en-US" altLang="ja-JP" sz="2800" b="0" i="1" smtClean="0">
                          <a:latin typeface="Cambria Math" panose="02040503050406030204" pitchFamily="18" charset="0"/>
                          <a:ea typeface="ヒラギノ角ゴ Pro W3"/>
                          <a:cs typeface="ヒラギノ角ゴ Pro W3"/>
                        </a:rPr>
                        <m:t>=</m:t>
                      </m:r>
                      <m:r>
                        <a:rPr kumimoji="1" lang="en-US" altLang="ja-JP" sz="2800" b="0" i="1" smtClean="0">
                          <a:latin typeface="Cambria Math" panose="02040503050406030204" pitchFamily="18" charset="0"/>
                          <a:ea typeface="ヒラギノ角ゴ Pro W3"/>
                          <a:cs typeface="ヒラギノ角ゴ Pro W3"/>
                        </a:rPr>
                        <m:t>𝑙𝑜𝑔</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m:t>
                          </m:r>
                        </m:num>
                        <m:den>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i="1">
                              <a:latin typeface="Cambria Math" panose="02040503050406030204" pitchFamily="18" charset="0"/>
                            </a:rPr>
                            <m:t>0</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𝑤</m:t>
                          </m:r>
                        </m:e>
                        <m:sub>
                          <m:r>
                            <a:rPr lang="en-US" altLang="ja-JP" sz="2800" b="0" i="1" smtClean="0">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215330" y="1751711"/>
                <a:ext cx="8371331" cy="810478"/>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354918" y="1269404"/>
                <a:ext cx="4860305" cy="276999"/>
              </a:xfrm>
              <a:prstGeom prst="rect">
                <a:avLst/>
              </a:prstGeom>
              <a:noFill/>
            </p:spPr>
            <p:txBody>
              <a:bodyPr wrap="none" lIns="0" tIns="0" rIns="0" bIns="0" rtlCol="0">
                <a:spAutoFit/>
              </a:bodyPr>
              <a:lstStyle/>
              <a:p>
                <a14:m>
                  <m:oMath xmlns:m="http://schemas.openxmlformats.org/officeDocument/2006/math">
                    <m:r>
                      <a:rPr kumimoji="1" lang="en-US" altLang="ja-JP" b="0" i="1" u="sng" smtClean="0">
                        <a:latin typeface="Cambria Math" panose="02040503050406030204" pitchFamily="18" charset="0"/>
                        <a:ea typeface="ヒラギノ角ゴ Pro W3"/>
                        <a:cs typeface="ヒラギノ角ゴ Pro W3"/>
                      </a:rPr>
                      <m:t>𝑝</m:t>
                    </m:r>
                    <m:r>
                      <a:rPr lang="ja-JP" altLang="en-US" i="1" u="sng">
                        <a:latin typeface="Cambria Math" panose="02040503050406030204" pitchFamily="18" charset="0"/>
                        <a:ea typeface="ヒラギノ角ゴ Pro W3"/>
                        <a:cs typeface="ヒラギノ角ゴ Pro W3"/>
                      </a:rPr>
                      <m:t>・</m:t>
                    </m:r>
                    <m:r>
                      <a:rPr lang="ja-JP" altLang="en-US" i="1" u="sng">
                        <a:latin typeface="Cambria Math" panose="02040503050406030204" pitchFamily="18" charset="0"/>
                      </a:rPr>
                      <m:t>・・</m:t>
                    </m:r>
                  </m:oMath>
                </a14:m>
                <a:r>
                  <a:rPr kumimoji="1" lang="ja-JP" altLang="en-US" b="0" u="sng" dirty="0" smtClean="0">
                    <a:latin typeface="メイリオ" panose="020B0604030504040204" pitchFamily="50" charset="-128"/>
                    <a:ea typeface="メイリオ" panose="020B0604030504040204" pitchFamily="50" charset="-128"/>
                  </a:rPr>
                  <a:t>あるサンプルが特定のクラスに属する確率</a:t>
                </a:r>
                <a:endParaRPr kumimoji="1" lang="en-US" altLang="ja-JP" b="0" u="sng" dirty="0" smtClean="0">
                  <a:latin typeface="メイリオ" panose="020B0604030504040204" pitchFamily="50" charset="-128"/>
                  <a:ea typeface="メイリオ" panose="020B0604030504040204" pitchFamily="50"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54918" y="1269404"/>
                <a:ext cx="4860305" cy="276999"/>
              </a:xfrm>
              <a:prstGeom prst="rect">
                <a:avLst/>
              </a:prstGeom>
              <a:blipFill rotWithShape="0">
                <a:blip r:embed="rId4"/>
                <a:stretch>
                  <a:fillRect l="-1754" t="-23913" r="-2256" b="-54348"/>
                </a:stretch>
              </a:blipFill>
            </p:spPr>
            <p:txBody>
              <a:bodyPr/>
              <a:lstStyle/>
              <a:p>
                <a:r>
                  <a:rPr lang="ja-JP" altLang="en-US">
                    <a:noFill/>
                  </a:rPr>
                  <a:t> </a:t>
                </a:r>
              </a:p>
            </p:txBody>
          </p:sp>
        </mc:Fallback>
      </mc:AlternateContent>
      <p:sp>
        <p:nvSpPr>
          <p:cNvPr id="7" name="テキスト ボックス 6"/>
          <p:cNvSpPr txBox="1"/>
          <p:nvPr/>
        </p:nvSpPr>
        <p:spPr>
          <a:xfrm>
            <a:off x="354918" y="2838361"/>
            <a:ext cx="4305666" cy="276999"/>
          </a:xfrm>
          <a:prstGeom prst="rect">
            <a:avLst/>
          </a:prstGeom>
          <a:noFill/>
        </p:spPr>
        <p:txBody>
          <a:bodyPr wrap="none" lIns="0" tIns="0" rIns="0" bIns="0" rtlCol="0">
            <a:spAutoFit/>
          </a:bodyPr>
          <a:lstStyle/>
          <a:p>
            <a:r>
              <a:rPr kumimoji="1" lang="ja-JP" altLang="en-US" b="0" u="sng" dirty="0" smtClean="0">
                <a:latin typeface="メイリオ" panose="020B0604030504040204" pitchFamily="50" charset="-128"/>
                <a:ea typeface="メイリオ" panose="020B0604030504040204" pitchFamily="50" charset="-128"/>
              </a:rPr>
              <a:t>求めたいのは</a:t>
            </a:r>
            <a:r>
              <a:rPr lang="en-US" altLang="ja-JP" u="sng" dirty="0" smtClean="0">
                <a:latin typeface="メイリオ" panose="020B0604030504040204" pitchFamily="50" charset="-128"/>
                <a:ea typeface="メイリオ" panose="020B0604030504040204" pitchFamily="50" charset="-128"/>
              </a:rPr>
              <a:t>p</a:t>
            </a:r>
            <a:r>
              <a:rPr lang="ja-JP" altLang="en-US" u="sng" dirty="0" err="1" smtClean="0">
                <a:latin typeface="メイリオ" panose="020B0604030504040204" pitchFamily="50" charset="-128"/>
                <a:ea typeface="メイリオ" panose="020B0604030504040204" pitchFamily="50" charset="-128"/>
              </a:rPr>
              <a:t>なので</a:t>
            </a:r>
            <a:r>
              <a:rPr lang="ja-JP" altLang="en-US" u="sng" dirty="0" smtClean="0">
                <a:latin typeface="メイリオ" panose="020B0604030504040204" pitchFamily="50" charset="-128"/>
                <a:ea typeface="メイリオ" panose="020B0604030504040204" pitchFamily="50" charset="-128"/>
              </a:rPr>
              <a:t>逆関数を考えると</a:t>
            </a:r>
            <a:r>
              <a:rPr lang="en-US" altLang="ja-JP" u="sng" dirty="0" smtClean="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p:cNvSpPr txBox="1"/>
              <p:nvPr/>
            </p:nvSpPr>
            <p:spPr>
              <a:xfrm>
                <a:off x="2665357" y="3331348"/>
                <a:ext cx="4066883" cy="816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cs typeface="ヒラギノ角ゴ Pro W3"/>
                        </a:rPr>
                        <m:t>∅</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𝑧</m:t>
                          </m:r>
                        </m:e>
                      </m:d>
                      <m:r>
                        <a:rPr kumimoji="1" lang="en-US" altLang="ja-JP" sz="2800" b="0" i="1" smtClean="0">
                          <a:latin typeface="Cambria Math" panose="02040503050406030204" pitchFamily="18" charset="0"/>
                          <a:ea typeface="ヒラギノ角ゴ Pro W3"/>
                          <a:cs typeface="ヒラギノ角ゴ Pro W3"/>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1+</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𝑧</m:t>
                              </m:r>
                            </m:sup>
                          </m:sSup>
                        </m:den>
                      </m:f>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𝑧</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665357" y="3331348"/>
                <a:ext cx="4066883" cy="816634"/>
              </a:xfrm>
              <a:prstGeom prst="rect">
                <a:avLst/>
              </a:prstGeom>
              <a:blipFill rotWithShape="0">
                <a:blip r:embed="rId5"/>
                <a:stretch>
                  <a:fillRect/>
                </a:stretch>
              </a:blipFill>
            </p:spPr>
            <p:txBody>
              <a:bodyPr/>
              <a:lstStyle/>
              <a:p>
                <a:r>
                  <a:rPr lang="ja-JP" altLang="en-US">
                    <a:noFill/>
                  </a:rPr>
                  <a:t> </a:t>
                </a:r>
              </a:p>
            </p:txBody>
          </p:sp>
        </mc:Fallback>
      </mc:AlternateContent>
      <p:sp>
        <p:nvSpPr>
          <p:cNvPr id="9" name="テキスト ボックス 8"/>
          <p:cNvSpPr txBox="1"/>
          <p:nvPr/>
        </p:nvSpPr>
        <p:spPr>
          <a:xfrm>
            <a:off x="354918" y="4701155"/>
            <a:ext cx="5770811" cy="276999"/>
          </a:xfrm>
          <a:prstGeom prst="rect">
            <a:avLst/>
          </a:prstGeom>
          <a:noFill/>
        </p:spPr>
        <p:txBody>
          <a:bodyPr wrap="none" lIns="0" tIns="0" rIns="0" bIns="0" rtlCol="0">
            <a:spAutoFit/>
          </a:bodyPr>
          <a:lstStyle/>
          <a:p>
            <a:r>
              <a:rPr lang="ja-JP" altLang="en-US" u="sng" dirty="0">
                <a:latin typeface="メイリオ" panose="020B0604030504040204" pitchFamily="50" charset="-128"/>
                <a:ea typeface="メイリオ" panose="020B0604030504040204" pitchFamily="50" charset="-128"/>
              </a:rPr>
              <a:t>パラメータ</a:t>
            </a:r>
            <a:r>
              <a:rPr lang="ja-JP" altLang="en-US" u="sng" dirty="0" smtClean="0">
                <a:latin typeface="メイリオ" panose="020B0604030504040204" pitchFamily="50" charset="-128"/>
                <a:ea typeface="メイリオ" panose="020B0604030504040204" pitchFamily="50" charset="-128"/>
              </a:rPr>
              <a:t>ーの学習は尤度関数の最大化問題として記述</a:t>
            </a:r>
            <a:endParaRPr lang="en-US" altLang="ja-JP" u="sng"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p:cNvSpPr txBox="1"/>
              <p:nvPr/>
            </p:nvSpPr>
            <p:spPr>
              <a:xfrm>
                <a:off x="1822661" y="5194142"/>
                <a:ext cx="5156668" cy="10433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𝑛</m:t>
                          </m:r>
                        </m:e>
                      </m:nary>
                      <m:r>
                        <a:rPr kumimoji="1" lang="en-US" altLang="ja-JP" sz="2800" b="0" i="1" smtClean="0">
                          <a:latin typeface="Cambria Math" panose="02040503050406030204" pitchFamily="18" charset="0"/>
                        </a:rPr>
                        <m:t>(</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smtClean="0">
                                  <a:latin typeface="Cambria Math" panose="02040503050406030204" pitchFamily="18" charset="0"/>
                                </a:rPr>
                              </m:ctrlPr>
                            </m:sSupPr>
                            <m:e>
                              <m:r>
                                <a:rPr lang="en-US" altLang="ja-JP" sz="2800" b="0" i="1" smtClean="0">
                                  <a:latin typeface="Cambria Math" panose="02040503050406030204" pitchFamily="18" charset="0"/>
                                </a:rPr>
                                <m:t>𝑧</m:t>
                              </m:r>
                            </m:e>
                            <m:sup>
                              <m:r>
                                <a:rPr lang="en-US" altLang="ja-JP" sz="2800" b="0" i="1" smtClean="0">
                                  <a:latin typeface="Cambria Math" panose="02040503050406030204" pitchFamily="18" charset="0"/>
                                </a:rPr>
                                <m:t>𝑖</m:t>
                              </m:r>
                            </m:sup>
                          </m:sSup>
                        </m:e>
                      </m:d>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e>
                        <m:sup>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𝑦</m:t>
                              </m:r>
                            </m:e>
                            <m:sup>
                              <m:r>
                                <a:rPr lang="en-US" altLang="ja-JP" sz="2800" b="0" i="1" smtClean="0">
                                  <a:latin typeface="Cambria Math" panose="02040503050406030204" pitchFamily="18" charset="0"/>
                                </a:rPr>
                                <m:t>𝑖</m:t>
                              </m:r>
                            </m:sup>
                          </m:sSup>
                        </m:sup>
                      </m:sSup>
                      <m:r>
                        <a:rPr lang="en-US" altLang="ja-JP" sz="2800" b="0" i="1" smtClean="0">
                          <a:latin typeface="Cambria Math" panose="02040503050406030204" pitchFamily="18" charset="0"/>
                        </a:rPr>
                        <m:t>∗(1−</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𝑧</m:t>
                              </m:r>
                            </m:e>
                            <m:sup>
                              <m:r>
                                <a:rPr lang="en-US" altLang="ja-JP" sz="2800" i="1">
                                  <a:latin typeface="Cambria Math" panose="02040503050406030204" pitchFamily="18" charset="0"/>
                                </a:rPr>
                                <m:t>𝑖</m:t>
                              </m:r>
                            </m:sup>
                          </m:sSup>
                        </m:e>
                      </m:d>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sSup>
                            <m:sSupPr>
                              <m:ctrlPr>
                                <a:rPr lang="en-US" altLang="ja-JP" sz="2800" i="1">
                                  <a:latin typeface="Cambria Math" panose="02040503050406030204" pitchFamily="18" charset="0"/>
                                </a:rPr>
                              </m:ctrlPr>
                            </m:sSupPr>
                            <m:e>
                              <m:r>
                                <a:rPr lang="en-US" altLang="ja-JP" sz="2800" b="0" i="1" smtClean="0">
                                  <a:latin typeface="Cambria Math" panose="02040503050406030204" pitchFamily="18" charset="0"/>
                                </a:rPr>
                                <m:t>1−</m:t>
                              </m:r>
                              <m:r>
                                <a:rPr lang="en-US" altLang="ja-JP" sz="2800" i="1">
                                  <a:latin typeface="Cambria Math" panose="02040503050406030204" pitchFamily="18" charset="0"/>
                                </a:rPr>
                                <m:t>𝑦</m:t>
                              </m:r>
                            </m:e>
                            <m:sup>
                              <m:r>
                                <a:rPr lang="en-US" altLang="ja-JP" sz="2800" i="1">
                                  <a:latin typeface="Cambria Math" panose="02040503050406030204" pitchFamily="18" charset="0"/>
                                </a:rPr>
                                <m:t>𝑖</m:t>
                              </m:r>
                            </m:sup>
                          </m:sSup>
                        </m:sup>
                      </m:sSup>
                    </m:oMath>
                  </m:oMathPara>
                </a14:m>
                <a:endParaRPr kumimoji="1" lang="en-US" altLang="ja-JP" sz="2800" b="0" dirty="0" smtClean="0">
                  <a:latin typeface="ヒラギノ角ゴ Pro W3"/>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822661" y="5194142"/>
                <a:ext cx="5156668" cy="1043363"/>
              </a:xfrm>
              <a:prstGeom prst="rect">
                <a:avLst/>
              </a:prstGeom>
              <a:blipFill rotWithShape="0">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4486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過学習への滞欧</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ペナルティ項の導入による正則化</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3</a:t>
            </a:fld>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36" y="1533097"/>
            <a:ext cx="8495304" cy="5124546"/>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1096148" y="1102210"/>
                <a:ext cx="16912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e>
                      </m:d>
                      <m:r>
                        <a:rPr kumimoji="1" lang="en-US" altLang="ja-JP" sz="2800" b="0" i="1" smtClean="0">
                          <a:latin typeface="Cambria Math" panose="02040503050406030204" pitchFamily="18" charset="0"/>
                        </a:rPr>
                        <m:t>+</m:t>
                      </m:r>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e>
                      </m:d>
                    </m:oMath>
                  </m:oMathPara>
                </a14:m>
                <a:endParaRPr kumimoji="1" lang="en-US" altLang="ja-JP" sz="2800" b="0" dirty="0" smtClean="0">
                  <a:latin typeface="ヒラギノ角ゴ Pro W3"/>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96148" y="1102210"/>
                <a:ext cx="1691232" cy="430887"/>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4980994" y="995129"/>
                <a:ext cx="2639248" cy="6450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ad>
                            <m:radPr>
                              <m:degHide m:val="on"/>
                              <m:ctrlPr>
                                <a:rPr kumimoji="1" lang="en-US" altLang="ja-JP" sz="2800" b="0" i="1" smtClean="0">
                                  <a:latin typeface="Cambria Math" panose="02040503050406030204" pitchFamily="18" charset="0"/>
                                </a:rPr>
                              </m:ctrlPr>
                            </m:radPr>
                            <m:deg/>
                            <m:e>
                              <m:sSup>
                                <m:sSupPr>
                                  <m:ctrlPr>
                                    <a:rPr kumimoji="1" lang="en-US" altLang="ja-JP" sz="2800" b="0" i="1" smtClean="0">
                                      <a:latin typeface="Cambria Math" panose="02040503050406030204" pitchFamily="18" charset="0"/>
                                    </a:rPr>
                                  </m:ctrlPr>
                                </m:sSupPr>
                                <m:e>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e>
                                  </m:d>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e>
                          </m:rad>
                          <m:sSup>
                            <m:sSupPr>
                              <m:ctrlPr>
                                <a:rPr lang="en-US" altLang="ja-JP" sz="2800" i="1">
                                  <a:latin typeface="Cambria Math" panose="02040503050406030204" pitchFamily="18" charset="0"/>
                                </a:rPr>
                              </m:ctrlPr>
                            </m:sSupPr>
                            <m:e>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e>
                              </m:d>
                            </m:e>
                            <m:sup>
                              <m:r>
                                <a:rPr lang="en-US" altLang="ja-JP" sz="2800" i="1">
                                  <a:latin typeface="Cambria Math" panose="02040503050406030204" pitchFamily="18" charset="0"/>
                                </a:rPr>
                                <m:t>2</m:t>
                              </m:r>
                            </m:sup>
                          </m:sSup>
                        </m:e>
                        <m:sup/>
                      </m:sSup>
                    </m:oMath>
                  </m:oMathPara>
                </a14:m>
                <a:endParaRPr kumimoji="1" lang="en-US" altLang="ja-JP" sz="2800" b="0" dirty="0" smtClean="0">
                  <a:latin typeface="ヒラギノ角ゴ Pro W3"/>
                </a:endParaRP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4980994" y="995129"/>
                <a:ext cx="2639248" cy="645048"/>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1393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ランダム</a:t>
            </a:r>
            <a:r>
              <a:rPr lang="ja-JP" altLang="en-US" sz="1600" dirty="0">
                <a:latin typeface="メイリオ" panose="020B0604030504040204" pitchFamily="50" charset="-128"/>
                <a:ea typeface="メイリオ" panose="020B0604030504040204" pitchFamily="50" charset="-128"/>
              </a:rPr>
              <a:t>フォレスト</a:t>
            </a:r>
            <a:r>
              <a:rPr kumimoji="1" lang="ja-JP" altLang="en-US" sz="1600" dirty="0" smtClean="0">
                <a:latin typeface="メイリオ" panose="020B0604030504040204" pitchFamily="50" charset="-128"/>
                <a:ea typeface="メイリオ" panose="020B0604030504040204" pitchFamily="50" charset="-128"/>
              </a:rPr>
              <a:t>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あるデータ</a:t>
            </a:r>
            <a:r>
              <a:rPr lang="ja-JP" altLang="en-US" dirty="0" smtClean="0">
                <a:latin typeface="メイリオ" panose="020B0604030504040204" pitchFamily="50" charset="-128"/>
                <a:ea typeface="メイリオ" panose="020B0604030504040204" pitchFamily="50" charset="-128"/>
              </a:rPr>
              <a:t>群か</a:t>
            </a:r>
            <a:r>
              <a:rPr lang="ja-JP" altLang="en-US" dirty="0">
                <a:latin typeface="メイリオ" panose="020B0604030504040204" pitchFamily="50" charset="-128"/>
                <a:ea typeface="メイリオ" panose="020B0604030504040204" pitchFamily="50" charset="-128"/>
              </a:rPr>
              <a:t>ら</a:t>
            </a:r>
            <a:r>
              <a:rPr lang="ja-JP" altLang="en-US" dirty="0" smtClean="0">
                <a:latin typeface="メイリオ" panose="020B0604030504040204" pitchFamily="50" charset="-128"/>
                <a:ea typeface="メイリオ" panose="020B0604030504040204" pitchFamily="50" charset="-128"/>
              </a:rPr>
              <a:t>生成された決定木群を用いるアンサンブル学習</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4</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662636"/>
            <a:ext cx="3467616" cy="1200329"/>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あるラベル付データ集合について、</a:t>
            </a:r>
            <a:endParaRPr lang="en-US" altLang="ja-JP" sz="1600" dirty="0">
              <a:latin typeface="メイリオ" panose="020B0604030504040204" pitchFamily="50" charset="-128"/>
              <a:ea typeface="メイリオ" panose="020B0604030504040204" pitchFamily="50" charset="-128"/>
              <a:cs typeface="ヒラギノ角ゴ Pro W3"/>
            </a:endParaRPr>
          </a:p>
          <a:p>
            <a:pPr>
              <a:lnSpc>
                <a:spcPct val="150000"/>
              </a:lnSpc>
            </a:pP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分割して</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本の決定木を生成し、</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それらを統合して推定をおこなう。</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850298" y="4952179"/>
            <a:ext cx="2409634" cy="1569660"/>
          </a:xfrm>
          <a:prstGeom prst="rect">
            <a:avLst/>
          </a:prstGeom>
          <a:noFill/>
        </p:spPr>
        <p:txBody>
          <a:bodyPr wrap="none" rtlCol="0">
            <a:spAutoFit/>
          </a:bodyPr>
          <a:lstStyle/>
          <a:p>
            <a:pPr marL="171450"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ハイパー</a:t>
            </a:r>
            <a:r>
              <a:rPr lang="ja-JP" altLang="en-US" sz="1600" dirty="0">
                <a:latin typeface="メイリオ" panose="020B0604030504040204" pitchFamily="50" charset="-128"/>
                <a:ea typeface="メイリオ" panose="020B0604030504040204" pitchFamily="50" charset="-128"/>
                <a:cs typeface="ヒラギノ角ゴ Pro W3"/>
              </a:rPr>
              <a:t>パラメータ</a:t>
            </a:r>
            <a:r>
              <a:rPr lang="ja-JP" altLang="en-US" sz="1600" dirty="0" smtClean="0">
                <a:latin typeface="メイリオ" panose="020B0604030504040204" pitchFamily="50" charset="-128"/>
                <a:ea typeface="メイリオ" panose="020B0604030504040204" pitchFamily="50" charset="-128"/>
                <a:cs typeface="ヒラギノ角ゴ Pro W3"/>
              </a:rPr>
              <a:t>ー</a:t>
            </a:r>
            <a:endParaRPr lang="en-US" altLang="ja-JP" sz="16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木</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葉</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深さ</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重みづけ</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lvl="1"/>
            <a:r>
              <a:rPr lang="en-US" altLang="ja-JP" sz="1600" dirty="0">
                <a:latin typeface="メイリオ" panose="020B0604030504040204" pitchFamily="50" charset="-128"/>
                <a:ea typeface="メイリオ" panose="020B0604030504040204" pitchFamily="50" charset="-128"/>
                <a:cs typeface="ヒラギノ角ゴ Pro W3"/>
              </a:rPr>
              <a:t>:</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964" y="1524214"/>
            <a:ext cx="3229164" cy="1341921"/>
          </a:xfrm>
          <a:prstGeom prst="rect">
            <a:avLst/>
          </a:prstGeom>
        </p:spPr>
      </p:pic>
      <mc:AlternateContent xmlns:mc="http://schemas.openxmlformats.org/markup-compatibility/2006" xmlns:a14="http://schemas.microsoft.com/office/drawing/2010/main">
        <mc:Choice Requires="a14">
          <p:sp>
            <p:nvSpPr>
              <p:cNvPr id="4" name="テキスト ボックス 3"/>
              <p:cNvSpPr txBox="1"/>
              <p:nvPr/>
            </p:nvSpPr>
            <p:spPr>
              <a:xfrm>
                <a:off x="1850298" y="3569201"/>
                <a:ext cx="7069371" cy="80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𝑝</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𝑝</m:t>
                              </m:r>
                            </m:sub>
                          </m:sSub>
                        </m:e>
                      </m:d>
                      <m:r>
                        <a:rPr lang="en-US" altLang="ja-JP" sz="2400" b="0" i="1" smtClean="0">
                          <a:latin typeface="Cambria Math" panose="02040503050406030204" pitchFamily="18" charset="0"/>
                        </a:rPr>
                        <m:t>− </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𝑙𝑒𝑓𝑡</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𝑝</m:t>
                              </m:r>
                            </m:sub>
                          </m:sSub>
                        </m:den>
                      </m:f>
                      <m:r>
                        <a:rPr lang="en-US" altLang="ja-JP" sz="2400" b="0" i="1" smtClean="0">
                          <a:latin typeface="Cambria Math" panose="02040503050406030204" pitchFamily="18" charset="0"/>
                        </a:rPr>
                        <m:t>𝐼</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𝑙𝑒𝑓𝑡</m:t>
                              </m:r>
                            </m:sub>
                          </m:sSub>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b="0" i="1" smtClean="0">
                                  <a:latin typeface="Cambria Math" panose="02040503050406030204" pitchFamily="18" charset="0"/>
                                </a:rPr>
                                <m:t>𝑟𝑖𝑔h𝑡</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i="1">
                                  <a:latin typeface="Cambria Math" panose="02040503050406030204" pitchFamily="18" charset="0"/>
                                </a:rPr>
                                <m:t>𝑝</m:t>
                              </m:r>
                            </m:sub>
                          </m:sSub>
                        </m:den>
                      </m:f>
                      <m:r>
                        <a:rPr lang="en-US" altLang="ja-JP" sz="2400" i="1">
                          <a:latin typeface="Cambria Math" panose="02040503050406030204" pitchFamily="18" charset="0"/>
                        </a:rPr>
                        <m:t>𝐼</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b="0" i="1" smtClean="0">
                              <a:latin typeface="Cambria Math" panose="02040503050406030204" pitchFamily="18" charset="0"/>
                            </a:rPr>
                            <m:t>𝑟𝑖𝑔h𝑡</m:t>
                          </m:r>
                        </m:sub>
                      </m:sSub>
                      <m:r>
                        <a:rPr lang="en-US" altLang="ja-JP" sz="2400" i="1">
                          <a:latin typeface="Cambria Math" panose="02040503050406030204" pitchFamily="18" charset="0"/>
                        </a:rPr>
                        <m:t>)</m:t>
                      </m:r>
                    </m:oMath>
                  </m:oMathPara>
                </a14:m>
                <a:endParaRPr kumimoji="1" lang="ja-JP" altLang="en-US" sz="2400" dirty="0" smtClean="0">
                  <a:latin typeface="ヒラギノ角ゴ Pro W3"/>
                  <a:ea typeface="ヒラギノ角ゴ Pro W3"/>
                  <a:cs typeface="ヒラギノ角ゴ Pro W3"/>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850298" y="3569201"/>
                <a:ext cx="7069371" cy="805413"/>
              </a:xfrm>
              <a:prstGeom prst="rect">
                <a:avLst/>
              </a:prstGeom>
              <a:blipFill rotWithShape="0">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4554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正方形/長方形 128"/>
          <p:cNvSpPr/>
          <p:nvPr/>
        </p:nvSpPr>
        <p:spPr bwMode="auto">
          <a:xfrm>
            <a:off x="7536356" y="4352841"/>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5</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データ群をもっともきれいに分割できる属性と閾値を</a:t>
            </a:r>
            <a:r>
              <a:rPr lang="ja-JP" altLang="en-US" dirty="0">
                <a:latin typeface="メイリオ" panose="020B0604030504040204" pitchFamily="50" charset="-128"/>
                <a:ea typeface="メイリオ" panose="020B0604030504040204" pitchFamily="50" charset="-128"/>
              </a:rPr>
              <a:t>計算</a:t>
            </a:r>
            <a:r>
              <a:rPr lang="ja-JP" altLang="en-US" dirty="0" smtClean="0">
                <a:latin typeface="メイリオ" panose="020B0604030504040204" pitchFamily="50" charset="-128"/>
                <a:ea typeface="メイリオ" panose="020B0604030504040204" pitchFamily="50" charset="-128"/>
              </a:rPr>
              <a:t>し、分岐させる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sp>
        <p:nvSpPr>
          <p:cNvPr id="69" name="正方形/長方形 68"/>
          <p:cNvSpPr/>
          <p:nvPr/>
        </p:nvSpPr>
        <p:spPr bwMode="auto">
          <a:xfrm>
            <a:off x="255521" y="1502228"/>
            <a:ext cx="8610313" cy="1210492"/>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0" name="テキスト ボックス 69"/>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732240" y="1074850"/>
            <a:ext cx="2223686" cy="461665"/>
          </a:xfrm>
          <a:prstGeom prst="rect">
            <a:avLst/>
          </a:prstGeom>
          <a:noFill/>
        </p:spPr>
        <p:txBody>
          <a:bodyPr wrap="none" rtlCol="0">
            <a:spAutoFit/>
          </a:bodyPr>
          <a:lstStyle/>
          <a:p>
            <a:r>
              <a:rPr lang="en-US" altLang="ja-JP" sz="1200" dirty="0" smtClean="0">
                <a:solidFill>
                  <a:srgbClr val="A82831"/>
                </a:solidFill>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・・・家賃</a:t>
            </a:r>
            <a:r>
              <a:rPr lang="en-US" altLang="ja-JP" sz="1200" dirty="0" smtClean="0">
                <a:latin typeface="メイリオ" panose="020B0604030504040204" pitchFamily="50" charset="-128"/>
                <a:ea typeface="メイリオ" panose="020B0604030504040204" pitchFamily="50" charset="-128"/>
              </a:rPr>
              <a:t>15</a:t>
            </a:r>
            <a:r>
              <a:rPr lang="ja-JP" altLang="en-US" sz="1200" dirty="0" smtClean="0">
                <a:latin typeface="メイリオ" panose="020B0604030504040204" pitchFamily="50" charset="-128"/>
                <a:ea typeface="メイリオ" panose="020B0604030504040204" pitchFamily="50" charset="-128"/>
              </a:rPr>
              <a:t>万以上の物件</a:t>
            </a:r>
            <a:endParaRPr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○・・・家賃</a:t>
            </a:r>
            <a:r>
              <a:rPr kumimoji="1" lang="en-US" altLang="ja-JP" sz="1200" dirty="0" smtClean="0">
                <a:latin typeface="メイリオ" panose="020B0604030504040204" pitchFamily="50" charset="-128"/>
                <a:ea typeface="メイリオ" panose="020B0604030504040204" pitchFamily="50" charset="-128"/>
              </a:rPr>
              <a:t>15</a:t>
            </a:r>
            <a:r>
              <a:rPr kumimoji="1" lang="ja-JP" altLang="en-US" sz="1200" dirty="0" smtClean="0">
                <a:latin typeface="メイリオ" panose="020B0604030504040204" pitchFamily="50" charset="-128"/>
                <a:ea typeface="メイリオ" panose="020B0604030504040204" pitchFamily="50" charset="-128"/>
              </a:rPr>
              <a:t>万以下の物件</a:t>
            </a:r>
            <a:endParaRPr kumimoji="1" lang="ja-JP" altLang="en-US" sz="1200"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33132" y="16151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1" name="テキスト ボックス 70"/>
          <p:cNvSpPr txBox="1"/>
          <p:nvPr/>
        </p:nvSpPr>
        <p:spPr>
          <a:xfrm>
            <a:off x="1103120" y="168600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2" name="テキスト ボックス 71"/>
          <p:cNvSpPr txBox="1"/>
          <p:nvPr/>
        </p:nvSpPr>
        <p:spPr>
          <a:xfrm>
            <a:off x="1637932" y="2087737"/>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2033590" y="187676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2270193" y="22247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5" name="テキスト ボックス 74"/>
          <p:cNvSpPr txBox="1"/>
          <p:nvPr/>
        </p:nvSpPr>
        <p:spPr>
          <a:xfrm>
            <a:off x="2213374" y="154913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6" name="テキスト ボックス 75"/>
          <p:cNvSpPr txBox="1"/>
          <p:nvPr/>
        </p:nvSpPr>
        <p:spPr>
          <a:xfrm>
            <a:off x="2549117" y="188694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3026815" y="1491894"/>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8" name="テキスト ボックス 77"/>
          <p:cNvSpPr txBox="1"/>
          <p:nvPr/>
        </p:nvSpPr>
        <p:spPr>
          <a:xfrm>
            <a:off x="3112415" y="20723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9" name="テキスト ボックス 78"/>
          <p:cNvSpPr txBox="1"/>
          <p:nvPr/>
        </p:nvSpPr>
        <p:spPr>
          <a:xfrm>
            <a:off x="3687857" y="194017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80" name="テキスト ボックス 79"/>
          <p:cNvSpPr txBox="1"/>
          <p:nvPr/>
        </p:nvSpPr>
        <p:spPr>
          <a:xfrm>
            <a:off x="5009001" y="16253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5709280" y="17777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5129170" y="196279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3" name="テキスト ボックス 82"/>
          <p:cNvSpPr txBox="1"/>
          <p:nvPr/>
        </p:nvSpPr>
        <p:spPr>
          <a:xfrm>
            <a:off x="5630492" y="214539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4" name="テキスト ボックス 83"/>
          <p:cNvSpPr txBox="1"/>
          <p:nvPr/>
        </p:nvSpPr>
        <p:spPr>
          <a:xfrm>
            <a:off x="5401039"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5" name="テキスト ボックス 84"/>
          <p:cNvSpPr txBox="1"/>
          <p:nvPr/>
        </p:nvSpPr>
        <p:spPr>
          <a:xfrm>
            <a:off x="6523047"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6" name="テキスト ボックス 85"/>
          <p:cNvSpPr txBox="1"/>
          <p:nvPr/>
        </p:nvSpPr>
        <p:spPr>
          <a:xfrm>
            <a:off x="6295747" y="2008289"/>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7" name="テキスト ボックス 86"/>
          <p:cNvSpPr txBox="1"/>
          <p:nvPr/>
        </p:nvSpPr>
        <p:spPr>
          <a:xfrm>
            <a:off x="6720016" y="222440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8" name="テキスト ボックス 87"/>
          <p:cNvSpPr txBox="1"/>
          <p:nvPr/>
        </p:nvSpPr>
        <p:spPr>
          <a:xfrm>
            <a:off x="7040328" y="1921828"/>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9" name="テキスト ボックス 88"/>
          <p:cNvSpPr txBox="1"/>
          <p:nvPr/>
        </p:nvSpPr>
        <p:spPr>
          <a:xfrm>
            <a:off x="7588436" y="212656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cxnSp>
        <p:nvCxnSpPr>
          <p:cNvPr id="91" name="直線コネクタ 90"/>
          <p:cNvCxnSpPr/>
          <p:nvPr/>
        </p:nvCxnSpPr>
        <p:spPr>
          <a:xfrm>
            <a:off x="4591771" y="2712720"/>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2" name="直線コネクタ 91"/>
          <p:cNvCxnSpPr/>
          <p:nvPr/>
        </p:nvCxnSpPr>
        <p:spPr>
          <a:xfrm>
            <a:off x="1822866" y="3129561"/>
            <a:ext cx="544088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p:cNvSpPr/>
          <p:nvPr/>
        </p:nvSpPr>
        <p:spPr bwMode="auto">
          <a:xfrm>
            <a:off x="2023004" y="4354606"/>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grpSp>
        <p:nvGrpSpPr>
          <p:cNvPr id="36" name="グループ化 35"/>
          <p:cNvGrpSpPr/>
          <p:nvPr/>
        </p:nvGrpSpPr>
        <p:grpSpPr>
          <a:xfrm>
            <a:off x="234421" y="3129561"/>
            <a:ext cx="3084420" cy="3179798"/>
            <a:chOff x="234421" y="3129561"/>
            <a:chExt cx="3084420" cy="3179798"/>
          </a:xfrm>
        </p:grpSpPr>
        <p:cxnSp>
          <p:nvCxnSpPr>
            <p:cNvPr id="96" name="直線コネクタ 95"/>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4" name="円/楕円 9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95" name="テキスト ボックス 94"/>
            <p:cNvSpPr txBox="1"/>
            <p:nvPr/>
          </p:nvSpPr>
          <p:spPr>
            <a:xfrm>
              <a:off x="1984070" y="3448597"/>
              <a:ext cx="1029449" cy="338554"/>
            </a:xfrm>
            <a:prstGeom prst="rect">
              <a:avLst/>
            </a:prstGeom>
            <a:noFill/>
          </p:spPr>
          <p:txBody>
            <a:bodyPr wrap="none" rtlCol="0">
              <a:spAutoFit/>
            </a:bodyPr>
            <a:lstStyle/>
            <a:p>
              <a:r>
                <a:rPr lang="ja-JP" altLang="en-US" sz="1600" dirty="0" smtClean="0">
                  <a:latin typeface="メイリオ" panose="020B0604030504040204" pitchFamily="50" charset="-128"/>
                  <a:ea typeface="メイリオ" panose="020B0604030504040204" pitchFamily="50" charset="-128"/>
                </a:rPr>
                <a:t>階数 </a:t>
              </a:r>
              <a:r>
                <a:rPr lang="en-US" altLang="ja-JP" sz="1600" dirty="0" smtClean="0">
                  <a:latin typeface="メイリオ" panose="020B0604030504040204" pitchFamily="50" charset="-128"/>
                  <a:ea typeface="メイリオ" panose="020B0604030504040204" pitchFamily="50" charset="-128"/>
                </a:rPr>
                <a:t>&gt; 7</a:t>
              </a:r>
              <a:endParaRPr kumimoji="1" lang="ja-JP" altLang="en-US" sz="1600"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9" name="正方形/長方形 98"/>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01" name="テキスト ボックス 100"/>
            <p:cNvSpPr txBox="1"/>
            <p:nvPr/>
          </p:nvSpPr>
          <p:spPr>
            <a:xfrm>
              <a:off x="340354" y="507759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2" name="テキスト ボックス 101"/>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3" name="テキスト ボックス 102"/>
            <p:cNvSpPr txBox="1"/>
            <p:nvPr/>
          </p:nvSpPr>
          <p:spPr>
            <a:xfrm>
              <a:off x="1001396" y="5525872"/>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4" name="テキスト ボックス 103"/>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5" name="テキスト ボックス 104"/>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6" name="テキスト ボックス 105"/>
            <p:cNvSpPr txBox="1"/>
            <p:nvPr/>
          </p:nvSpPr>
          <p:spPr>
            <a:xfrm>
              <a:off x="2121408" y="5063966"/>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7" name="テキスト ボックス 106"/>
            <p:cNvSpPr txBox="1"/>
            <p:nvPr/>
          </p:nvSpPr>
          <p:spPr>
            <a:xfrm>
              <a:off x="2241577" y="54014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9" name="テキスト ボックス 108"/>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10" name="テキスト ボックス 109"/>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grpSp>
        <p:nvGrpSpPr>
          <p:cNvPr id="111" name="グループ化 110"/>
          <p:cNvGrpSpPr/>
          <p:nvPr/>
        </p:nvGrpSpPr>
        <p:grpSpPr>
          <a:xfrm>
            <a:off x="5672341" y="3129561"/>
            <a:ext cx="3102420" cy="3179798"/>
            <a:chOff x="216421" y="3129561"/>
            <a:chExt cx="3102420" cy="3179798"/>
          </a:xfrm>
        </p:grpSpPr>
        <p:cxnSp>
          <p:nvCxnSpPr>
            <p:cNvPr id="112" name="直線コネクタ 111"/>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4" name="円/楕円 11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5" name="テキスト ボックス 114"/>
            <p:cNvSpPr txBox="1"/>
            <p:nvPr/>
          </p:nvSpPr>
          <p:spPr>
            <a:xfrm>
              <a:off x="1984070" y="3448597"/>
              <a:ext cx="1157689" cy="338554"/>
            </a:xfrm>
            <a:prstGeom prst="rect">
              <a:avLst/>
            </a:prstGeom>
            <a:noFill/>
          </p:spPr>
          <p:txBody>
            <a:bodyPr wrap="none" rtlCol="0">
              <a:spAutoFit/>
            </a:bodyPr>
            <a:lstStyle/>
            <a:p>
              <a:r>
                <a:rPr lang="ja-JP" altLang="en-US" sz="1600" dirty="0">
                  <a:latin typeface="メイリオ" panose="020B0604030504040204" pitchFamily="50" charset="-128"/>
                  <a:ea typeface="メイリオ" panose="020B0604030504040204" pitchFamily="50" charset="-128"/>
                </a:rPr>
                <a:t>面積</a:t>
              </a:r>
              <a:r>
                <a:rPr lang="ja-JP" altLang="en-US" sz="1600" dirty="0" smtClean="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&gt; 30</a:t>
              </a:r>
              <a:endParaRPr kumimoji="1" lang="ja-JP" altLang="en-US" sz="1600" dirty="0">
                <a:latin typeface="メイリオ" panose="020B0604030504040204" pitchFamily="50" charset="-128"/>
                <a:ea typeface="メイリオ" panose="020B0604030504040204" pitchFamily="50" charset="-128"/>
              </a:endParaRPr>
            </a:p>
          </p:txBody>
        </p:sp>
        <p:cxnSp>
          <p:nvCxnSpPr>
            <p:cNvPr id="116" name="直線コネクタ 115"/>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直線コネクタ 116"/>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8" name="正方形/長方形 117"/>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9" name="テキスト ボックス 118"/>
            <p:cNvSpPr txBox="1"/>
            <p:nvPr/>
          </p:nvSpPr>
          <p:spPr>
            <a:xfrm>
              <a:off x="2308219" y="5253388"/>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0" name="テキスト ボックス 119"/>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1" name="テキスト ボックス 120"/>
            <p:cNvSpPr txBox="1"/>
            <p:nvPr/>
          </p:nvSpPr>
          <p:spPr>
            <a:xfrm>
              <a:off x="2738470" y="497980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2" name="テキスト ボックス 121"/>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3" name="テキスト ボックス 122"/>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4" name="テキスト ボックス 123"/>
            <p:cNvSpPr txBox="1"/>
            <p:nvPr/>
          </p:nvSpPr>
          <p:spPr>
            <a:xfrm>
              <a:off x="216421" y="5060405"/>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5" name="テキスト ボックス 124"/>
            <p:cNvSpPr txBox="1"/>
            <p:nvPr/>
          </p:nvSpPr>
          <p:spPr>
            <a:xfrm>
              <a:off x="873442" y="55538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6" name="テキスト ボックス 125"/>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sp>
        <p:nvSpPr>
          <p:cNvPr id="132" name="テキスト ボックス 131"/>
          <p:cNvSpPr txBox="1"/>
          <p:nvPr/>
        </p:nvSpPr>
        <p:spPr>
          <a:xfrm>
            <a:off x="1505289" y="2823235"/>
            <a:ext cx="654346" cy="769441"/>
          </a:xfrm>
          <a:prstGeom prst="rect">
            <a:avLst/>
          </a:prstGeom>
          <a:noFill/>
        </p:spPr>
        <p:txBody>
          <a:bodyPr wrap="none" rtlCol="0">
            <a:spAutoFit/>
          </a:bodyPr>
          <a:lstStyle/>
          <a:p>
            <a:r>
              <a:rPr kumimoji="1" lang="en-US" altLang="ja-JP" sz="4400" b="1" dirty="0" smtClean="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6915455" y="2823235"/>
            <a:ext cx="748923" cy="769441"/>
          </a:xfrm>
          <a:prstGeom prst="rect">
            <a:avLst/>
          </a:prstGeom>
          <a:noFill/>
        </p:spPr>
        <p:txBody>
          <a:bodyPr wrap="none" rtlCol="0">
            <a:spAutoFit/>
          </a:bodyPr>
          <a:lstStyle/>
          <a:p>
            <a:r>
              <a:rPr lang="ja-JP" altLang="en-US" sz="4400" b="1" dirty="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4436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正方形/長方形 128"/>
          <p:cNvSpPr/>
          <p:nvPr/>
        </p:nvSpPr>
        <p:spPr bwMode="auto">
          <a:xfrm>
            <a:off x="7536356" y="4352841"/>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6</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err="1" smtClean="0">
                <a:latin typeface="メイリオ" panose="020B0604030504040204" pitchFamily="50" charset="-128"/>
                <a:ea typeface="メイリオ" panose="020B0604030504040204" pitchFamily="50" charset="-128"/>
              </a:rPr>
              <a:t>ふじゅ</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sp>
        <p:nvSpPr>
          <p:cNvPr id="69" name="正方形/長方形 68"/>
          <p:cNvSpPr/>
          <p:nvPr/>
        </p:nvSpPr>
        <p:spPr bwMode="auto">
          <a:xfrm>
            <a:off x="255521" y="1502228"/>
            <a:ext cx="8610313" cy="1210492"/>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0" name="テキスト ボックス 69"/>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732240" y="1074850"/>
            <a:ext cx="2223686" cy="461665"/>
          </a:xfrm>
          <a:prstGeom prst="rect">
            <a:avLst/>
          </a:prstGeom>
          <a:noFill/>
        </p:spPr>
        <p:txBody>
          <a:bodyPr wrap="none" rtlCol="0">
            <a:spAutoFit/>
          </a:bodyPr>
          <a:lstStyle/>
          <a:p>
            <a:r>
              <a:rPr lang="en-US" altLang="ja-JP" sz="1200" dirty="0" smtClean="0">
                <a:solidFill>
                  <a:srgbClr val="A82831"/>
                </a:solidFill>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・・・家賃</a:t>
            </a:r>
            <a:r>
              <a:rPr lang="en-US" altLang="ja-JP" sz="1200" dirty="0" smtClean="0">
                <a:latin typeface="メイリオ" panose="020B0604030504040204" pitchFamily="50" charset="-128"/>
                <a:ea typeface="メイリオ" panose="020B0604030504040204" pitchFamily="50" charset="-128"/>
              </a:rPr>
              <a:t>15</a:t>
            </a:r>
            <a:r>
              <a:rPr lang="ja-JP" altLang="en-US" sz="1200" dirty="0" smtClean="0">
                <a:latin typeface="メイリオ" panose="020B0604030504040204" pitchFamily="50" charset="-128"/>
                <a:ea typeface="メイリオ" panose="020B0604030504040204" pitchFamily="50" charset="-128"/>
              </a:rPr>
              <a:t>万以上の物件</a:t>
            </a:r>
            <a:endParaRPr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○・・・家賃</a:t>
            </a:r>
            <a:r>
              <a:rPr kumimoji="1" lang="en-US" altLang="ja-JP" sz="1200" dirty="0" smtClean="0">
                <a:latin typeface="メイリオ" panose="020B0604030504040204" pitchFamily="50" charset="-128"/>
                <a:ea typeface="メイリオ" panose="020B0604030504040204" pitchFamily="50" charset="-128"/>
              </a:rPr>
              <a:t>15</a:t>
            </a:r>
            <a:r>
              <a:rPr kumimoji="1" lang="ja-JP" altLang="en-US" sz="1200" dirty="0" smtClean="0">
                <a:latin typeface="メイリオ" panose="020B0604030504040204" pitchFamily="50" charset="-128"/>
                <a:ea typeface="メイリオ" panose="020B0604030504040204" pitchFamily="50" charset="-128"/>
              </a:rPr>
              <a:t>万以下の物件</a:t>
            </a:r>
            <a:endParaRPr kumimoji="1" lang="ja-JP" altLang="en-US" sz="1200"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33132" y="16151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1" name="テキスト ボックス 70"/>
          <p:cNvSpPr txBox="1"/>
          <p:nvPr/>
        </p:nvSpPr>
        <p:spPr>
          <a:xfrm>
            <a:off x="1103120" y="168600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2" name="テキスト ボックス 71"/>
          <p:cNvSpPr txBox="1"/>
          <p:nvPr/>
        </p:nvSpPr>
        <p:spPr>
          <a:xfrm>
            <a:off x="1637932" y="2087737"/>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2033590" y="187676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2270193" y="22247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5" name="テキスト ボックス 74"/>
          <p:cNvSpPr txBox="1"/>
          <p:nvPr/>
        </p:nvSpPr>
        <p:spPr>
          <a:xfrm>
            <a:off x="2213374" y="154913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6" name="テキスト ボックス 75"/>
          <p:cNvSpPr txBox="1"/>
          <p:nvPr/>
        </p:nvSpPr>
        <p:spPr>
          <a:xfrm>
            <a:off x="2549117" y="188694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3026815" y="1491894"/>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8" name="テキスト ボックス 77"/>
          <p:cNvSpPr txBox="1"/>
          <p:nvPr/>
        </p:nvSpPr>
        <p:spPr>
          <a:xfrm>
            <a:off x="3112415" y="20723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9" name="テキスト ボックス 78"/>
          <p:cNvSpPr txBox="1"/>
          <p:nvPr/>
        </p:nvSpPr>
        <p:spPr>
          <a:xfrm>
            <a:off x="3687857" y="194017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80" name="テキスト ボックス 79"/>
          <p:cNvSpPr txBox="1"/>
          <p:nvPr/>
        </p:nvSpPr>
        <p:spPr>
          <a:xfrm>
            <a:off x="5009001" y="16253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5709280" y="17777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5129170" y="196279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3" name="テキスト ボックス 82"/>
          <p:cNvSpPr txBox="1"/>
          <p:nvPr/>
        </p:nvSpPr>
        <p:spPr>
          <a:xfrm>
            <a:off x="5630492" y="214539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4" name="テキスト ボックス 83"/>
          <p:cNvSpPr txBox="1"/>
          <p:nvPr/>
        </p:nvSpPr>
        <p:spPr>
          <a:xfrm>
            <a:off x="5401039"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5" name="テキスト ボックス 84"/>
          <p:cNvSpPr txBox="1"/>
          <p:nvPr/>
        </p:nvSpPr>
        <p:spPr>
          <a:xfrm>
            <a:off x="6523047"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6" name="テキスト ボックス 85"/>
          <p:cNvSpPr txBox="1"/>
          <p:nvPr/>
        </p:nvSpPr>
        <p:spPr>
          <a:xfrm>
            <a:off x="6295747" y="2008289"/>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7" name="テキスト ボックス 86"/>
          <p:cNvSpPr txBox="1"/>
          <p:nvPr/>
        </p:nvSpPr>
        <p:spPr>
          <a:xfrm>
            <a:off x="6720016" y="222440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8" name="テキスト ボックス 87"/>
          <p:cNvSpPr txBox="1"/>
          <p:nvPr/>
        </p:nvSpPr>
        <p:spPr>
          <a:xfrm>
            <a:off x="7040328" y="1921828"/>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9" name="テキスト ボックス 88"/>
          <p:cNvSpPr txBox="1"/>
          <p:nvPr/>
        </p:nvSpPr>
        <p:spPr>
          <a:xfrm>
            <a:off x="7588436" y="212656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cxnSp>
        <p:nvCxnSpPr>
          <p:cNvPr id="91" name="直線コネクタ 90"/>
          <p:cNvCxnSpPr/>
          <p:nvPr/>
        </p:nvCxnSpPr>
        <p:spPr>
          <a:xfrm>
            <a:off x="4591771" y="2712720"/>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2" name="直線コネクタ 91"/>
          <p:cNvCxnSpPr/>
          <p:nvPr/>
        </p:nvCxnSpPr>
        <p:spPr>
          <a:xfrm>
            <a:off x="1822866" y="3129561"/>
            <a:ext cx="544088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p:cNvSpPr/>
          <p:nvPr/>
        </p:nvSpPr>
        <p:spPr bwMode="auto">
          <a:xfrm>
            <a:off x="2023004" y="4354606"/>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grpSp>
        <p:nvGrpSpPr>
          <p:cNvPr id="36" name="グループ化 35"/>
          <p:cNvGrpSpPr/>
          <p:nvPr/>
        </p:nvGrpSpPr>
        <p:grpSpPr>
          <a:xfrm>
            <a:off x="234421" y="3129561"/>
            <a:ext cx="3084420" cy="3179798"/>
            <a:chOff x="234421" y="3129561"/>
            <a:chExt cx="3084420" cy="3179798"/>
          </a:xfrm>
        </p:grpSpPr>
        <p:cxnSp>
          <p:nvCxnSpPr>
            <p:cNvPr id="96" name="直線コネクタ 95"/>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4" name="円/楕円 9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95" name="テキスト ボックス 94"/>
            <p:cNvSpPr txBox="1"/>
            <p:nvPr/>
          </p:nvSpPr>
          <p:spPr>
            <a:xfrm>
              <a:off x="1984070" y="3448597"/>
              <a:ext cx="1029449" cy="338554"/>
            </a:xfrm>
            <a:prstGeom prst="rect">
              <a:avLst/>
            </a:prstGeom>
            <a:noFill/>
          </p:spPr>
          <p:txBody>
            <a:bodyPr wrap="none" rtlCol="0">
              <a:spAutoFit/>
            </a:bodyPr>
            <a:lstStyle/>
            <a:p>
              <a:r>
                <a:rPr lang="ja-JP" altLang="en-US" sz="1600" dirty="0" smtClean="0">
                  <a:latin typeface="メイリオ" panose="020B0604030504040204" pitchFamily="50" charset="-128"/>
                  <a:ea typeface="メイリオ" panose="020B0604030504040204" pitchFamily="50" charset="-128"/>
                </a:rPr>
                <a:t>階数 </a:t>
              </a:r>
              <a:r>
                <a:rPr lang="en-US" altLang="ja-JP" sz="1600" dirty="0" smtClean="0">
                  <a:latin typeface="メイリオ" panose="020B0604030504040204" pitchFamily="50" charset="-128"/>
                  <a:ea typeface="メイリオ" panose="020B0604030504040204" pitchFamily="50" charset="-128"/>
                </a:rPr>
                <a:t>&gt; 7</a:t>
              </a:r>
              <a:endParaRPr kumimoji="1" lang="ja-JP" altLang="en-US" sz="1600"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9" name="正方形/長方形 98"/>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01" name="テキスト ボックス 100"/>
            <p:cNvSpPr txBox="1"/>
            <p:nvPr/>
          </p:nvSpPr>
          <p:spPr>
            <a:xfrm>
              <a:off x="340354" y="507759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2" name="テキスト ボックス 101"/>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3" name="テキスト ボックス 102"/>
            <p:cNvSpPr txBox="1"/>
            <p:nvPr/>
          </p:nvSpPr>
          <p:spPr>
            <a:xfrm>
              <a:off x="1001396" y="5525872"/>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4" name="テキスト ボックス 103"/>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5" name="テキスト ボックス 104"/>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6" name="テキスト ボックス 105"/>
            <p:cNvSpPr txBox="1"/>
            <p:nvPr/>
          </p:nvSpPr>
          <p:spPr>
            <a:xfrm>
              <a:off x="2121408" y="5063966"/>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7" name="テキスト ボックス 106"/>
            <p:cNvSpPr txBox="1"/>
            <p:nvPr/>
          </p:nvSpPr>
          <p:spPr>
            <a:xfrm>
              <a:off x="2241577" y="54014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9" name="テキスト ボックス 108"/>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10" name="テキスト ボックス 109"/>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grpSp>
        <p:nvGrpSpPr>
          <p:cNvPr id="111" name="グループ化 110"/>
          <p:cNvGrpSpPr/>
          <p:nvPr/>
        </p:nvGrpSpPr>
        <p:grpSpPr>
          <a:xfrm>
            <a:off x="5672341" y="3129561"/>
            <a:ext cx="3102420" cy="3179798"/>
            <a:chOff x="216421" y="3129561"/>
            <a:chExt cx="3102420" cy="3179798"/>
          </a:xfrm>
        </p:grpSpPr>
        <p:cxnSp>
          <p:nvCxnSpPr>
            <p:cNvPr id="112" name="直線コネクタ 111"/>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4" name="円/楕円 11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5" name="テキスト ボックス 114"/>
            <p:cNvSpPr txBox="1"/>
            <p:nvPr/>
          </p:nvSpPr>
          <p:spPr>
            <a:xfrm>
              <a:off x="1984070" y="3448597"/>
              <a:ext cx="1157689" cy="338554"/>
            </a:xfrm>
            <a:prstGeom prst="rect">
              <a:avLst/>
            </a:prstGeom>
            <a:noFill/>
          </p:spPr>
          <p:txBody>
            <a:bodyPr wrap="none" rtlCol="0">
              <a:spAutoFit/>
            </a:bodyPr>
            <a:lstStyle/>
            <a:p>
              <a:r>
                <a:rPr lang="ja-JP" altLang="en-US" sz="1600" dirty="0">
                  <a:latin typeface="メイリオ" panose="020B0604030504040204" pitchFamily="50" charset="-128"/>
                  <a:ea typeface="メイリオ" panose="020B0604030504040204" pitchFamily="50" charset="-128"/>
                </a:rPr>
                <a:t>面積</a:t>
              </a:r>
              <a:r>
                <a:rPr lang="ja-JP" altLang="en-US" sz="1600" dirty="0" smtClean="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&gt; 30</a:t>
              </a:r>
              <a:endParaRPr kumimoji="1" lang="ja-JP" altLang="en-US" sz="1600" dirty="0">
                <a:latin typeface="メイリオ" panose="020B0604030504040204" pitchFamily="50" charset="-128"/>
                <a:ea typeface="メイリオ" panose="020B0604030504040204" pitchFamily="50" charset="-128"/>
              </a:endParaRPr>
            </a:p>
          </p:txBody>
        </p:sp>
        <p:cxnSp>
          <p:nvCxnSpPr>
            <p:cNvPr id="116" name="直線コネクタ 115"/>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直線コネクタ 116"/>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8" name="正方形/長方形 117"/>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9" name="テキスト ボックス 118"/>
            <p:cNvSpPr txBox="1"/>
            <p:nvPr/>
          </p:nvSpPr>
          <p:spPr>
            <a:xfrm>
              <a:off x="2308219" y="5253388"/>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0" name="テキスト ボックス 119"/>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1" name="テキスト ボックス 120"/>
            <p:cNvSpPr txBox="1"/>
            <p:nvPr/>
          </p:nvSpPr>
          <p:spPr>
            <a:xfrm>
              <a:off x="2738470" y="497980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2" name="テキスト ボックス 121"/>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3" name="テキスト ボックス 122"/>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4" name="テキスト ボックス 123"/>
            <p:cNvSpPr txBox="1"/>
            <p:nvPr/>
          </p:nvSpPr>
          <p:spPr>
            <a:xfrm>
              <a:off x="216421" y="5060405"/>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5" name="テキスト ボックス 124"/>
            <p:cNvSpPr txBox="1"/>
            <p:nvPr/>
          </p:nvSpPr>
          <p:spPr>
            <a:xfrm>
              <a:off x="873442" y="55538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6" name="テキスト ボックス 125"/>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sp>
        <p:nvSpPr>
          <p:cNvPr id="132" name="テキスト ボックス 131"/>
          <p:cNvSpPr txBox="1"/>
          <p:nvPr/>
        </p:nvSpPr>
        <p:spPr>
          <a:xfrm>
            <a:off x="1505289" y="2823235"/>
            <a:ext cx="654346" cy="769441"/>
          </a:xfrm>
          <a:prstGeom prst="rect">
            <a:avLst/>
          </a:prstGeom>
          <a:noFill/>
        </p:spPr>
        <p:txBody>
          <a:bodyPr wrap="none" rtlCol="0">
            <a:spAutoFit/>
          </a:bodyPr>
          <a:lstStyle/>
          <a:p>
            <a:r>
              <a:rPr kumimoji="1" lang="en-US" altLang="ja-JP" sz="4400" b="1" dirty="0" smtClean="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6915455" y="2823235"/>
            <a:ext cx="748923" cy="769441"/>
          </a:xfrm>
          <a:prstGeom prst="rect">
            <a:avLst/>
          </a:prstGeom>
          <a:noFill/>
        </p:spPr>
        <p:txBody>
          <a:bodyPr wrap="none" rtlCol="0">
            <a:spAutoFit/>
          </a:bodyPr>
          <a:lstStyle/>
          <a:p>
            <a:r>
              <a:rPr lang="ja-JP" altLang="en-US" sz="4400" b="1" dirty="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22720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7</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与えられたデータを分割し、複数の決定木モデルを生成、統合する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a:t>
            </a:r>
            <a:r>
              <a:rPr lang="ja-JP" altLang="en-US" sz="1400" dirty="0">
                <a:latin typeface="メイリオ" panose="020B0604030504040204" pitchFamily="50" charset="-128"/>
                <a:ea typeface="メイリオ" panose="020B0604030504040204" pitchFamily="50" charset="-128"/>
              </a:rPr>
              <a:t>フォレスト</a:t>
            </a:r>
            <a:endParaRPr kumimoji="1" lang="ja-JP" altLang="en-US" sz="1400" dirty="0">
              <a:latin typeface="メイリオ" panose="020B0604030504040204" pitchFamily="50" charset="-128"/>
              <a:ea typeface="メイリオ" panose="020B0604030504040204" pitchFamily="50" charset="-128"/>
            </a:endParaRPr>
          </a:p>
        </p:txBody>
      </p:sp>
      <p:sp>
        <p:nvSpPr>
          <p:cNvPr id="2" name="正方形/長方形 1"/>
          <p:cNvSpPr/>
          <p:nvPr/>
        </p:nvSpPr>
        <p:spPr bwMode="auto">
          <a:xfrm>
            <a:off x="255521" y="1502228"/>
            <a:ext cx="8650511" cy="753626"/>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3" name="円/楕円 2"/>
          <p:cNvSpPr/>
          <p:nvPr/>
        </p:nvSpPr>
        <p:spPr bwMode="auto">
          <a:xfrm>
            <a:off x="462224"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 name="円/楕円 6"/>
          <p:cNvSpPr/>
          <p:nvPr/>
        </p:nvSpPr>
        <p:spPr bwMode="auto">
          <a:xfrm>
            <a:off x="2738888"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8" name="円/楕円 7"/>
          <p:cNvSpPr/>
          <p:nvPr/>
        </p:nvSpPr>
        <p:spPr bwMode="auto">
          <a:xfrm>
            <a:off x="6619226"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 name="テキスト ボックス 3"/>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44996" y="1755295"/>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kumimoji="1" lang="en-US" altLang="ja-JP" sz="1200" dirty="0" smtClean="0">
                <a:latin typeface="メイリオ" panose="020B0604030504040204" pitchFamily="50" charset="-128"/>
                <a:ea typeface="メイリオ" panose="020B0604030504040204" pitchFamily="50" charset="-128"/>
              </a:rPr>
              <a:t>A</a:t>
            </a:r>
            <a:endParaRPr kumimoji="1" lang="ja-JP" altLang="en-US" sz="12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3377859" y="1740540"/>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B</a:t>
            </a:r>
            <a:endParaRPr kumimoji="1" lang="ja-JP" altLang="en-US" sz="12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7201998" y="1775041"/>
            <a:ext cx="902811"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X</a:t>
            </a:r>
            <a:endParaRPr kumimoji="1" lang="ja-JP" altLang="en-US" sz="12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5017786" y="1755295"/>
            <a:ext cx="1261884" cy="276999"/>
          </a:xfrm>
          <a:prstGeom prst="rect">
            <a:avLst/>
          </a:prstGeom>
          <a:noFill/>
        </p:spPr>
        <p:txBody>
          <a:bodyPr wrap="none" rtlCol="0">
            <a:spAutoFit/>
          </a:bodyPr>
          <a:lstStyle/>
          <a:p>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grpSp>
        <p:nvGrpSpPr>
          <p:cNvPr id="31" name="グループ化 30"/>
          <p:cNvGrpSpPr/>
          <p:nvPr/>
        </p:nvGrpSpPr>
        <p:grpSpPr>
          <a:xfrm>
            <a:off x="63350" y="2125225"/>
            <a:ext cx="2319312" cy="2174718"/>
            <a:chOff x="63350" y="2125225"/>
            <a:chExt cx="2319312" cy="2174718"/>
          </a:xfrm>
        </p:grpSpPr>
        <p:cxnSp>
          <p:nvCxnSpPr>
            <p:cNvPr id="26" name="直線コネクタ 25"/>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stCxn id="3" idx="4"/>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6" name="円/楕円 15"/>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21" name="直線コネクタ 2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4" name="円/楕円 23"/>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20" name="テキスト ボックス 19"/>
            <p:cNvSpPr txBox="1"/>
            <p:nvPr/>
          </p:nvSpPr>
          <p:spPr>
            <a:xfrm>
              <a:off x="1554110" y="2577350"/>
              <a:ext cx="790601"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面積 </a:t>
              </a:r>
              <a:r>
                <a:rPr lang="en-US" altLang="ja-JP" sz="1000" dirty="0" smtClean="0">
                  <a:latin typeface="メイリオ" panose="020B0604030504040204" pitchFamily="50" charset="-128"/>
                  <a:ea typeface="メイリオ" panose="020B0604030504040204" pitchFamily="50" charset="-128"/>
                </a:rPr>
                <a:t>&gt; 18</a:t>
              </a:r>
              <a:endParaRPr kumimoji="1" lang="ja-JP" altLang="en-US" sz="1000"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1008119" y="3147629"/>
              <a:ext cx="83869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駅</a:t>
              </a:r>
              <a:r>
                <a:rPr lang="ja-JP" altLang="en-US" sz="1000" dirty="0">
                  <a:latin typeface="メイリオ" panose="020B0604030504040204" pitchFamily="50" charset="-128"/>
                  <a:ea typeface="メイリオ" panose="020B0604030504040204" pitchFamily="50" charset="-128"/>
                </a:rPr>
                <a:t>徒歩</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a:latin typeface="メイリオ" panose="020B0604030504040204" pitchFamily="50" charset="-128"/>
                  <a:ea typeface="メイリオ" panose="020B0604030504040204" pitchFamily="50" charset="-128"/>
                </a:rPr>
                <a:t>&lt;</a:t>
              </a:r>
              <a:r>
                <a:rPr lang="en-US" altLang="ja-JP" sz="1000" dirty="0" smtClean="0">
                  <a:latin typeface="メイリオ" panose="020B0604030504040204" pitchFamily="50" charset="-128"/>
                  <a:ea typeface="メイリオ" panose="020B0604030504040204" pitchFamily="50" charset="-128"/>
                </a:rPr>
                <a:t> 5</a:t>
              </a:r>
              <a:endParaRPr kumimoji="1" lang="ja-JP" altLang="en-US" sz="1000"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12</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34" name="テキスト ボックス 33"/>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717095" y="3421887"/>
              <a:ext cx="665567"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6</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37" name="グループ化 36"/>
          <p:cNvGrpSpPr/>
          <p:nvPr/>
        </p:nvGrpSpPr>
        <p:grpSpPr>
          <a:xfrm>
            <a:off x="2426396" y="2116852"/>
            <a:ext cx="2319312" cy="2174718"/>
            <a:chOff x="63350" y="2125225"/>
            <a:chExt cx="2319312" cy="2174718"/>
          </a:xfrm>
        </p:grpSpPr>
        <p:cxnSp>
          <p:nvCxnSpPr>
            <p:cNvPr id="38" name="直線コネクタ 37"/>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5" name="円/楕円 44"/>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46" name="直線コネクタ 45"/>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7" name="直線コネクタ 46"/>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8" name="円/楕円 47"/>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9" name="テキスト ボックス 48"/>
            <p:cNvSpPr txBox="1"/>
            <p:nvPr/>
          </p:nvSpPr>
          <p:spPr>
            <a:xfrm>
              <a:off x="1554110" y="2577350"/>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ロフトあり</a:t>
              </a:r>
              <a:endParaRPr kumimoji="1" lang="ja-JP" altLang="en-US" sz="1000" dirty="0">
                <a:latin typeface="メイリオ" panose="020B0604030504040204" pitchFamily="50" charset="-128"/>
                <a:ea typeface="メイリオ" panose="020B0604030504040204" pitchFamily="50" charset="-128"/>
              </a:endParaRPr>
            </a:p>
          </p:txBody>
        </p:sp>
        <p:sp>
          <p:nvSpPr>
            <p:cNvPr id="50" name="テキスト ボックス 49"/>
            <p:cNvSpPr txBox="1"/>
            <p:nvPr/>
          </p:nvSpPr>
          <p:spPr>
            <a:xfrm>
              <a:off x="1008119" y="3147629"/>
              <a:ext cx="569387" cy="246221"/>
            </a:xfrm>
            <a:prstGeom prst="rect">
              <a:avLst/>
            </a:prstGeom>
            <a:noFill/>
          </p:spPr>
          <p:txBody>
            <a:bodyPr wrap="none" rtlCol="0">
              <a:spAutoFit/>
            </a:bodyPr>
            <a:lstStyle/>
            <a:p>
              <a:r>
                <a:rPr lang="ja-JP" altLang="en-US" sz="1000" dirty="0">
                  <a:latin typeface="メイリオ" panose="020B0604030504040204" pitchFamily="50" charset="-128"/>
                  <a:ea typeface="メイリオ" panose="020B0604030504040204" pitchFamily="50" charset="-128"/>
                </a:rPr>
                <a:t>山手線</a:t>
              </a:r>
              <a:endParaRPr kumimoji="1" lang="ja-JP" altLang="en-US" sz="1000" dirty="0">
                <a:latin typeface="メイリオ" panose="020B0604030504040204" pitchFamily="50" charset="-128"/>
                <a:ea typeface="メイリオ" panose="020B0604030504040204" pitchFamily="50" charset="-128"/>
              </a:endParaRPr>
            </a:p>
          </p:txBody>
        </p:sp>
        <p:sp>
          <p:nvSpPr>
            <p:cNvPr id="51" name="テキスト ボックス 50"/>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11</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52" name="テキスト ボックス 51"/>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53" name="テキスト ボックス 52"/>
            <p:cNvSpPr txBox="1"/>
            <p:nvPr/>
          </p:nvSpPr>
          <p:spPr>
            <a:xfrm>
              <a:off x="1717095" y="3421887"/>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54" name="グループ化 53"/>
          <p:cNvGrpSpPr/>
          <p:nvPr/>
        </p:nvGrpSpPr>
        <p:grpSpPr>
          <a:xfrm>
            <a:off x="6286655" y="2118528"/>
            <a:ext cx="2441140" cy="2174718"/>
            <a:chOff x="63350" y="2125225"/>
            <a:chExt cx="2441140" cy="2174718"/>
          </a:xfrm>
        </p:grpSpPr>
        <p:cxnSp>
          <p:nvCxnSpPr>
            <p:cNvPr id="55" name="直線コネクタ 54"/>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直線コネクタ 56"/>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0" name="円/楕円 59"/>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61" name="直線コネクタ 6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3" name="円/楕円 62"/>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64" name="テキスト ボックス 63"/>
            <p:cNvSpPr txBox="1"/>
            <p:nvPr/>
          </p:nvSpPr>
          <p:spPr>
            <a:xfrm>
              <a:off x="1554110" y="2577350"/>
              <a:ext cx="91884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築</a:t>
              </a:r>
              <a:r>
                <a:rPr lang="ja-JP" altLang="en-US" sz="1000" dirty="0">
                  <a:latin typeface="メイリオ" panose="020B0604030504040204" pitchFamily="50" charset="-128"/>
                  <a:ea typeface="メイリオ" panose="020B0604030504040204" pitchFamily="50" charset="-128"/>
                </a:rPr>
                <a:t>年数</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smtClean="0">
                  <a:latin typeface="メイリオ" panose="020B0604030504040204" pitchFamily="50" charset="-128"/>
                  <a:ea typeface="メイリオ" panose="020B0604030504040204" pitchFamily="50" charset="-128"/>
                </a:rPr>
                <a:t>&gt; 10</a:t>
              </a:r>
              <a:endParaRPr kumimoji="1" lang="ja-JP" altLang="en-US" sz="10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1008119" y="3147629"/>
              <a:ext cx="441146"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木造</a:t>
              </a:r>
              <a:endParaRPr kumimoji="1" lang="ja-JP" altLang="en-US" sz="1000" dirty="0">
                <a:latin typeface="メイリオ" panose="020B0604030504040204" pitchFamily="50" charset="-128"/>
                <a:ea typeface="メイリオ" panose="020B0604030504040204" pitchFamily="50" charset="-128"/>
              </a:endParaRPr>
            </a:p>
          </p:txBody>
        </p:sp>
        <p:sp>
          <p:nvSpPr>
            <p:cNvPr id="66" name="テキスト ボックス 65"/>
            <p:cNvSpPr txBox="1"/>
            <p:nvPr/>
          </p:nvSpPr>
          <p:spPr>
            <a:xfrm>
              <a:off x="63350" y="3992166"/>
              <a:ext cx="665567" cy="307777"/>
            </a:xfrm>
            <a:prstGeom prst="rect">
              <a:avLst/>
            </a:prstGeom>
            <a:noFill/>
          </p:spPr>
          <p:txBody>
            <a:bodyPr wrap="none" rtlCol="0">
              <a:spAutoFit/>
            </a:bodyPr>
            <a:lstStyle/>
            <a:p>
              <a:r>
                <a:rPr lang="en-US" altLang="ja-JP" sz="1400" b="1" dirty="0">
                  <a:solidFill>
                    <a:srgbClr val="FF0000"/>
                  </a:solidFill>
                  <a:latin typeface="メイリオ" panose="020B0604030504040204" pitchFamily="50" charset="-128"/>
                  <a:ea typeface="メイリオ" panose="020B0604030504040204" pitchFamily="50" charset="-128"/>
                </a:rPr>
                <a:t>9</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67" name="テキスト ボックス 66"/>
            <p:cNvSpPr txBox="1"/>
            <p:nvPr/>
          </p:nvSpPr>
          <p:spPr>
            <a:xfrm>
              <a:off x="1146014" y="3992166"/>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10</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68" name="テキスト ボックス 67"/>
            <p:cNvSpPr txBox="1"/>
            <p:nvPr/>
          </p:nvSpPr>
          <p:spPr>
            <a:xfrm>
              <a:off x="1717095" y="3421887"/>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12</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sp>
        <p:nvSpPr>
          <p:cNvPr id="33" name="テキスト ボックス 32"/>
          <p:cNvSpPr txBox="1"/>
          <p:nvPr/>
        </p:nvSpPr>
        <p:spPr>
          <a:xfrm>
            <a:off x="660031" y="4812963"/>
            <a:ext cx="7874271" cy="1338828"/>
          </a:xfrm>
          <a:prstGeom prst="rect">
            <a:avLst/>
          </a:prstGeom>
          <a:noFill/>
        </p:spPr>
        <p:txBody>
          <a:bodyPr wrap="none" rtlCol="0">
            <a:spAutoFit/>
          </a:bodyPr>
          <a:lstStyle/>
          <a:p>
            <a:pPr>
              <a:lnSpc>
                <a:spcPct val="150000"/>
              </a:lnSpc>
            </a:pPr>
            <a:r>
              <a:rPr lang="ja-JP" altLang="en-US" dirty="0" smtClean="0">
                <a:latin typeface="メイリオ" panose="020B0604030504040204" pitchFamily="50" charset="-128"/>
                <a:ea typeface="メイリオ" panose="020B0604030504040204" pitchFamily="50" charset="-128"/>
              </a:rPr>
              <a:t>ある物件のデータを上記のモデルに入力した</a:t>
            </a:r>
            <a:endParaRPr lang="en-US" altLang="ja-JP" dirty="0" smtClean="0">
              <a:latin typeface="メイリオ" panose="020B0604030504040204" pitchFamily="50" charset="-128"/>
              <a:ea typeface="メイリオ" panose="020B0604030504040204" pitchFamily="50" charset="-128"/>
            </a:endParaRPr>
          </a:p>
          <a:p>
            <a:pPr lvl="1">
              <a:lnSpc>
                <a:spcPct val="150000"/>
              </a:lnSpc>
            </a:pPr>
            <a:r>
              <a:rPr kumimoji="1" lang="ja-JP" altLang="en-US" dirty="0" smtClean="0">
                <a:latin typeface="メイリオ" panose="020B0604030504040204" pitchFamily="50" charset="-128"/>
                <a:ea typeface="メイリオ" panose="020B0604030504040204" pitchFamily="50" charset="-128"/>
              </a:rPr>
              <a:t>＝＞各決定木でそれぞれ、</a:t>
            </a:r>
            <a:r>
              <a:rPr kumimoji="1" lang="en-US" altLang="ja-JP" b="1" dirty="0" smtClean="0">
                <a:solidFill>
                  <a:srgbClr val="FF0000"/>
                </a:solidFill>
                <a:latin typeface="メイリオ" panose="020B0604030504040204" pitchFamily="50" charset="-128"/>
                <a:ea typeface="メイリオ" panose="020B0604030504040204" pitchFamily="50" charset="-128"/>
              </a:rPr>
              <a:t>12</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11</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9</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と推定された</a:t>
            </a:r>
            <a:endParaRPr kumimoji="1" lang="en-US" altLang="ja-JP" dirty="0" smtClean="0">
              <a:latin typeface="メイリオ" panose="020B0604030504040204" pitchFamily="50" charset="-128"/>
              <a:ea typeface="メイリオ" panose="020B0604030504040204" pitchFamily="50" charset="-128"/>
            </a:endParaRPr>
          </a:p>
          <a:p>
            <a:pPr lvl="1">
              <a:lnSpc>
                <a:spcPct val="150000"/>
              </a:lnSpc>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＝＞その物件の家賃の</a:t>
            </a:r>
            <a:r>
              <a:rPr lang="ja-JP" altLang="en-US" b="1" dirty="0" smtClean="0">
                <a:solidFill>
                  <a:srgbClr val="FF0000"/>
                </a:solidFill>
                <a:latin typeface="メイリオ" panose="020B0604030504040204" pitchFamily="50" charset="-128"/>
                <a:ea typeface="メイリオ" panose="020B0604030504040204" pitchFamily="50" charset="-128"/>
              </a:rPr>
              <a:t>予測値は</a:t>
            </a:r>
            <a:r>
              <a:rPr lang="en-US" altLang="ja-JP" b="1" dirty="0" smtClean="0">
                <a:solidFill>
                  <a:srgbClr val="FF0000"/>
                </a:solidFill>
                <a:latin typeface="メイリオ" panose="020B0604030504040204" pitchFamily="50" charset="-128"/>
                <a:ea typeface="メイリオ" panose="020B0604030504040204" pitchFamily="50" charset="-128"/>
              </a:rPr>
              <a:t>(12 + 11 + 9)/3 = 10.66</a:t>
            </a:r>
            <a:r>
              <a:rPr lang="ja-JP" altLang="en-US"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4425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solidFill>
            <a:srgbClr val="BFBFBF"/>
          </a:solidFill>
          <a:miter lim="800000"/>
          <a:headEnd/>
          <a:tailEnd/>
        </a:ln>
      </a:spPr>
      <a:bodyPr wrap="none" lIns="36000" rIns="36000" rtlCol="0" anchor="ctr"/>
      <a:lstStyle>
        <a:defPPr algn="ctr">
          <a:defRPr kumimoji="1" sz="1400" dirty="0">
            <a:solidFill>
              <a:srgbClr val="FFFFFF"/>
            </a:solidFill>
            <a:latin typeface="ヒラギノ角ゴ Pro W3"/>
            <a:ea typeface="ヒラギノ角ゴ Pro W3"/>
            <a:cs typeface="ヒラギノ角ゴ Pro W3"/>
          </a:defRPr>
        </a:defPPr>
      </a:lst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1200" dirty="0" smtClean="0">
            <a:latin typeface="ヒラギノ角ゴ Pro W3"/>
            <a:ea typeface="ヒラギノ角ゴ Pro W3"/>
            <a:cs typeface="ヒラギノ角ゴ Pro W3"/>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33099</TotalTime>
  <Words>429</Words>
  <Application>Microsoft Office PowerPoint</Application>
  <PresentationFormat>画面に合わせる (4:3)</PresentationFormat>
  <Paragraphs>196</Paragraphs>
  <Slides>7</Slides>
  <Notes>7</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vt:i4>
      </vt:variant>
    </vt:vector>
  </HeadingPairs>
  <TitlesOfParts>
    <vt:vector size="17" baseType="lpstr">
      <vt:lpstr>Avenir Light</vt:lpstr>
      <vt:lpstr>ＭＳ Ｐゴシック</vt:lpstr>
      <vt:lpstr>ヒラギノ角ゴ Pro W3</vt:lpstr>
      <vt:lpstr>ヒラギノ角ゴ ProN W3</vt:lpstr>
      <vt:lpstr>ヒラギノ角ゴ ProN W6</vt:lpstr>
      <vt:lpstr>メイリオ</vt:lpstr>
      <vt:lpstr>Arial</vt:lpstr>
      <vt:lpstr>Calibri</vt:lpstr>
      <vt:lpstr>Cambria Math</vt:lpstr>
      <vt:lpstr>ホワイト</vt:lpstr>
      <vt:lpstr>ロジスティック回帰の概要 サンプルが特定クラスに属している確率を推測する分類アルゴリズム</vt:lpstr>
      <vt:lpstr>モデル関数 シグモイド関数(logit関数の逆関数)を最尤推定で推定する</vt:lpstr>
      <vt:lpstr>過学習への滞欧 ペナルティ項の導入による正則化</vt:lpstr>
      <vt:lpstr>ランダムフォレスト回帰の概要 あるデータ群から生成された決定木群を用いるアンサンブル学習</vt:lpstr>
      <vt:lpstr>PowerPoint プレゼンテーション</vt:lpstr>
      <vt:lpstr>PowerPoint プレゼンテーション</vt:lpstr>
      <vt:lpstr>PowerPoint プレゼンテーション</vt:lpstr>
    </vt:vector>
  </TitlesOfParts>
  <Company>ヴォラーレ株式会社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株式会社xx御中</dc:title>
  <dc:creator>Hibiya Sumire</dc:creator>
  <cp:lastModifiedBy>杉山慶人</cp:lastModifiedBy>
  <cp:revision>749</cp:revision>
  <cp:lastPrinted>2015-12-21T11:12:48Z</cp:lastPrinted>
  <dcterms:created xsi:type="dcterms:W3CDTF">2014-10-22T18:03:47Z</dcterms:created>
  <dcterms:modified xsi:type="dcterms:W3CDTF">2016-12-08T02:47:59Z</dcterms:modified>
</cp:coreProperties>
</file>