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467" r:id="rId2"/>
    <p:sldId id="472" r:id="rId3"/>
    <p:sldId id="471" r:id="rId4"/>
    <p:sldId id="469" r:id="rId5"/>
    <p:sldId id="457" r:id="rId6"/>
    <p:sldId id="458" r:id="rId7"/>
    <p:sldId id="459" r:id="rId8"/>
    <p:sldId id="470" r:id="rId9"/>
    <p:sldId id="463" r:id="rId10"/>
    <p:sldId id="461" r:id="rId11"/>
    <p:sldId id="464" r:id="rId12"/>
    <p:sldId id="465" r:id="rId13"/>
    <p:sldId id="468" r:id="rId14"/>
    <p:sldId id="462" r:id="rId15"/>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p15:clr>
            <a:srgbClr val="A4A3A4"/>
          </p15:clr>
        </p15:guide>
        <p15:guide id="2" orient="horz" pos="2160">
          <p15:clr>
            <a:srgbClr val="A4A3A4"/>
          </p15:clr>
        </p15:guide>
        <p15:guide id="4" pos="5579">
          <p15:clr>
            <a:srgbClr val="A4A3A4"/>
          </p15:clr>
        </p15:guide>
        <p15:guide id="5" pos="2778">
          <p15:clr>
            <a:srgbClr val="A4A3A4"/>
          </p15:clr>
        </p15:guide>
        <p15:guide id="6" pos="182">
          <p15:clr>
            <a:srgbClr val="A4A3A4"/>
          </p15:clr>
        </p15:guide>
        <p15:guide id="7" pos="2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757575"/>
    <a:srgbClr val="C0504D"/>
    <a:srgbClr val="828282"/>
    <a:srgbClr val="000000"/>
    <a:srgbClr val="60606C"/>
    <a:srgbClr val="D9D9D9"/>
    <a:srgbClr val="FAFAFA"/>
    <a:srgbClr val="EEEEEE"/>
    <a:srgbClr val="EF3E36"/>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4"/>
    <p:restoredTop sz="89160" autoAdjust="0"/>
  </p:normalViewPr>
  <p:slideViewPr>
    <p:cSldViewPr snapToGrid="0" snapToObjects="1" showGuides="1">
      <p:cViewPr varScale="1">
        <p:scale>
          <a:sx n="99" d="100"/>
          <a:sy n="99" d="100"/>
        </p:scale>
        <p:origin x="1176" y="78"/>
      </p:cViewPr>
      <p:guideLst>
        <p:guide orient="horz" pos="4020"/>
        <p:guide orient="horz" pos="2160"/>
        <p:guide pos="5579"/>
        <p:guide pos="2778"/>
        <p:guide pos="182"/>
        <p:guide pos="2970"/>
      </p:guideLst>
    </p:cSldViewPr>
  </p:slideViewPr>
  <p:notesTextViewPr>
    <p:cViewPr>
      <p:scale>
        <a:sx n="100" d="100"/>
        <a:sy n="100" d="100"/>
      </p:scale>
      <p:origin x="0" y="0"/>
    </p:cViewPr>
  </p:notesTextViewPr>
  <p:sorterViewPr>
    <p:cViewPr>
      <p:scale>
        <a:sx n="85" d="100"/>
        <a:sy n="8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0F6CEE-40B5-8742-AB0C-8FE9D5B27429}" type="datetimeFigureOut">
              <a:rPr kumimoji="1" lang="ja-JP" altLang="en-US" smtClean="0"/>
              <a:t>2016/12/11</a:t>
            </a:fld>
            <a:endParaRPr kumimoji="1" lang="ja-JP" altLang="en-US" dirty="0"/>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34AE22-E083-CE4D-9F56-BE45DBD4D16C}" type="slidenum">
              <a:rPr kumimoji="1" lang="ja-JP" altLang="en-US" smtClean="0"/>
              <a:t>‹#›</a:t>
            </a:fld>
            <a:endParaRPr kumimoji="1" lang="ja-JP" altLang="en-US" dirty="0"/>
          </a:p>
        </p:txBody>
      </p:sp>
    </p:spTree>
    <p:extLst>
      <p:ext uri="{BB962C8B-B14F-4D97-AF65-F5344CB8AC3E}">
        <p14:creationId xmlns:p14="http://schemas.microsoft.com/office/powerpoint/2010/main" val="34842271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939BE9-5583-564F-BE23-BB256CE776E6}" type="datetimeFigureOut">
              <a:rPr kumimoji="1" lang="ja-JP" altLang="en-US" smtClean="0"/>
              <a:t>2016/12/11</a:t>
            </a:fld>
            <a:endParaRPr kumimoji="1" lang="ja-JP" altLang="en-US" dirty="0"/>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0852FA-02EF-1944-8A45-2882F349894A}" type="slidenum">
              <a:rPr kumimoji="1" lang="ja-JP" altLang="en-US" smtClean="0"/>
              <a:t>‹#›</a:t>
            </a:fld>
            <a:endParaRPr kumimoji="1" lang="ja-JP" altLang="en-US" dirty="0"/>
          </a:p>
        </p:txBody>
      </p:sp>
    </p:spTree>
    <p:extLst>
      <p:ext uri="{BB962C8B-B14F-4D97-AF65-F5344CB8AC3E}">
        <p14:creationId xmlns:p14="http://schemas.microsoft.com/office/powerpoint/2010/main" val="41981611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2</a:t>
            </a:fld>
            <a:endParaRPr kumimoji="1" lang="ja-JP" altLang="en-US"/>
          </a:p>
        </p:txBody>
      </p:sp>
    </p:spTree>
    <p:extLst>
      <p:ext uri="{BB962C8B-B14F-4D97-AF65-F5344CB8AC3E}">
        <p14:creationId xmlns:p14="http://schemas.microsoft.com/office/powerpoint/2010/main" val="314666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11</a:t>
            </a:fld>
            <a:endParaRPr kumimoji="1" lang="ja-JP" altLang="en-US"/>
          </a:p>
        </p:txBody>
      </p:sp>
    </p:spTree>
    <p:extLst>
      <p:ext uri="{BB962C8B-B14F-4D97-AF65-F5344CB8AC3E}">
        <p14:creationId xmlns:p14="http://schemas.microsoft.com/office/powerpoint/2010/main" val="3341476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12</a:t>
            </a:fld>
            <a:endParaRPr kumimoji="1" lang="ja-JP" altLang="en-US"/>
          </a:p>
        </p:txBody>
      </p:sp>
    </p:spTree>
    <p:extLst>
      <p:ext uri="{BB962C8B-B14F-4D97-AF65-F5344CB8AC3E}">
        <p14:creationId xmlns:p14="http://schemas.microsoft.com/office/powerpoint/2010/main" val="1962436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13</a:t>
            </a:fld>
            <a:endParaRPr kumimoji="1" lang="ja-JP" altLang="en-US"/>
          </a:p>
        </p:txBody>
      </p:sp>
    </p:spTree>
    <p:extLst>
      <p:ext uri="{BB962C8B-B14F-4D97-AF65-F5344CB8AC3E}">
        <p14:creationId xmlns:p14="http://schemas.microsoft.com/office/powerpoint/2010/main" val="1725062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14</a:t>
            </a:fld>
            <a:endParaRPr kumimoji="1" lang="ja-JP" altLang="en-US"/>
          </a:p>
        </p:txBody>
      </p:sp>
    </p:spTree>
    <p:extLst>
      <p:ext uri="{BB962C8B-B14F-4D97-AF65-F5344CB8AC3E}">
        <p14:creationId xmlns:p14="http://schemas.microsoft.com/office/powerpoint/2010/main" val="347896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3</a:t>
            </a:fld>
            <a:endParaRPr kumimoji="1" lang="ja-JP" altLang="en-US"/>
          </a:p>
        </p:txBody>
      </p:sp>
    </p:spTree>
    <p:extLst>
      <p:ext uri="{BB962C8B-B14F-4D97-AF65-F5344CB8AC3E}">
        <p14:creationId xmlns:p14="http://schemas.microsoft.com/office/powerpoint/2010/main" val="1842017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4</a:t>
            </a:fld>
            <a:endParaRPr kumimoji="1" lang="ja-JP" altLang="en-US"/>
          </a:p>
        </p:txBody>
      </p:sp>
    </p:spTree>
    <p:extLst>
      <p:ext uri="{BB962C8B-B14F-4D97-AF65-F5344CB8AC3E}">
        <p14:creationId xmlns:p14="http://schemas.microsoft.com/office/powerpoint/2010/main" val="1600879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5</a:t>
            </a:fld>
            <a:endParaRPr kumimoji="1" lang="ja-JP" altLang="en-US"/>
          </a:p>
        </p:txBody>
      </p:sp>
    </p:spTree>
    <p:extLst>
      <p:ext uri="{BB962C8B-B14F-4D97-AF65-F5344CB8AC3E}">
        <p14:creationId xmlns:p14="http://schemas.microsoft.com/office/powerpoint/2010/main" val="127757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6</a:t>
            </a:fld>
            <a:endParaRPr kumimoji="1" lang="ja-JP" altLang="en-US"/>
          </a:p>
        </p:txBody>
      </p:sp>
    </p:spTree>
    <p:extLst>
      <p:ext uri="{BB962C8B-B14F-4D97-AF65-F5344CB8AC3E}">
        <p14:creationId xmlns:p14="http://schemas.microsoft.com/office/powerpoint/2010/main" val="70164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7</a:t>
            </a:fld>
            <a:endParaRPr kumimoji="1" lang="ja-JP" altLang="en-US"/>
          </a:p>
        </p:txBody>
      </p:sp>
    </p:spTree>
    <p:extLst>
      <p:ext uri="{BB962C8B-B14F-4D97-AF65-F5344CB8AC3E}">
        <p14:creationId xmlns:p14="http://schemas.microsoft.com/office/powerpoint/2010/main" val="1432404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8</a:t>
            </a:fld>
            <a:endParaRPr kumimoji="1" lang="ja-JP" altLang="en-US"/>
          </a:p>
        </p:txBody>
      </p:sp>
    </p:spTree>
    <p:extLst>
      <p:ext uri="{BB962C8B-B14F-4D97-AF65-F5344CB8AC3E}">
        <p14:creationId xmlns:p14="http://schemas.microsoft.com/office/powerpoint/2010/main" val="1846704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9</a:t>
            </a:fld>
            <a:endParaRPr kumimoji="1" lang="ja-JP" altLang="en-US"/>
          </a:p>
        </p:txBody>
      </p:sp>
    </p:spTree>
    <p:extLst>
      <p:ext uri="{BB962C8B-B14F-4D97-AF65-F5344CB8AC3E}">
        <p14:creationId xmlns:p14="http://schemas.microsoft.com/office/powerpoint/2010/main" val="994279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10</a:t>
            </a:fld>
            <a:endParaRPr kumimoji="1" lang="ja-JP" altLang="en-US"/>
          </a:p>
        </p:txBody>
      </p:sp>
    </p:spTree>
    <p:extLst>
      <p:ext uri="{BB962C8B-B14F-4D97-AF65-F5344CB8AC3E}">
        <p14:creationId xmlns:p14="http://schemas.microsoft.com/office/powerpoint/2010/main" val="229277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lvl1pPr>
              <a:defRPr>
                <a:latin typeface="Avenir Light"/>
                <a:cs typeface="Avenir Light"/>
              </a:defRPr>
            </a:lvl1pPr>
          </a:lstStyle>
          <a:p>
            <a:fld id="{78CFA527-9AAD-7243-9730-B2647F2E80CF}" type="datetime1">
              <a:rPr lang="ja-JP" altLang="en-US" smtClean="0"/>
              <a:t>2016/12/11</a:t>
            </a:fld>
            <a:endParaRPr lang="ja-JP" altLang="en-US" dirty="0"/>
          </a:p>
        </p:txBody>
      </p:sp>
      <p:sp>
        <p:nvSpPr>
          <p:cNvPr id="5" name="フッター プレースホルダー 4"/>
          <p:cNvSpPr>
            <a:spLocks noGrp="1"/>
          </p:cNvSpPr>
          <p:nvPr>
            <p:ph type="ftr" sz="quarter" idx="11"/>
          </p:nvPr>
        </p:nvSpPr>
        <p:spPr/>
        <p:txBody>
          <a:bodyPr/>
          <a:lstStyle>
            <a:lvl1pPr marL="0" marR="0" indent="0" algn="ctr" defTabSz="457200" rtl="0" eaLnBrk="1" fontAlgn="auto" latinLnBrk="0" hangingPunct="1">
              <a:lnSpc>
                <a:spcPct val="100000"/>
              </a:lnSpc>
              <a:spcBef>
                <a:spcPts val="0"/>
              </a:spcBef>
              <a:spcAft>
                <a:spcPts val="0"/>
              </a:spcAft>
              <a:buClrTx/>
              <a:buSzTx/>
              <a:buFontTx/>
              <a:buNone/>
              <a:tabLst/>
              <a:defRPr sz="800">
                <a:latin typeface="Avenir Light"/>
                <a:cs typeface="Avenir Light"/>
              </a:defRPr>
            </a:lvl1pPr>
          </a:lstStyle>
          <a:p>
            <a:r>
              <a:rPr lang="en-US" altLang="ja-JP" dirty="0" smtClean="0"/>
              <a:t>© 2016 PKSHA Technology All rights reserved.</a:t>
            </a:r>
            <a:endParaRPr lang="en-US" altLang="ja-JP" dirty="0"/>
          </a:p>
        </p:txBody>
      </p:sp>
      <p:sp>
        <p:nvSpPr>
          <p:cNvPr id="6" name="スライド番号プレースホルダー 5"/>
          <p:cNvSpPr>
            <a:spLocks noGrp="1"/>
          </p:cNvSpPr>
          <p:nvPr>
            <p:ph type="sldNum" sz="quarter" idx="12"/>
          </p:nvPr>
        </p:nvSpPr>
        <p:spPr/>
        <p:txBody>
          <a:bodyPr/>
          <a:lstStyle>
            <a:lvl1pPr>
              <a:defRPr>
                <a:latin typeface="Avenir Light"/>
                <a:cs typeface="Avenir Light"/>
              </a:defRPr>
            </a:lvl1pPr>
          </a:lstStyle>
          <a:p>
            <a:fld id="{EBB39137-EBDC-2D4F-98A6-83D1C4F5C52B}" type="slidenum">
              <a:rPr lang="ja-JP" altLang="en-US" smtClean="0"/>
              <a:pPr/>
              <a:t>‹#›</a:t>
            </a:fld>
            <a:endParaRPr lang="ja-JP" altLang="en-US" dirty="0"/>
          </a:p>
        </p:txBody>
      </p:sp>
    </p:spTree>
    <p:extLst>
      <p:ext uri="{BB962C8B-B14F-4D97-AF65-F5344CB8AC3E}">
        <p14:creationId xmlns:p14="http://schemas.microsoft.com/office/powerpoint/2010/main" val="265715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803246B-A8ED-7941-B284-C1C6B9FBEA88}" type="datetime1">
              <a:rPr kumimoji="1" lang="ja-JP" altLang="en-US" smtClean="0"/>
              <a:t>2016/12/11</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7" name="スライド番号プレースホルダー 6"/>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222885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A30A1F9-35FE-784B-8E76-51209971ED9E}" type="datetime1">
              <a:rPr kumimoji="1" lang="ja-JP" altLang="en-US" smtClean="0"/>
              <a:t>2016/12/11</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1852257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F2BA45-EF75-1D49-9857-E0D9F2B90087}" type="datetime1">
              <a:rPr kumimoji="1" lang="ja-JP" altLang="en-US" smtClean="0"/>
              <a:t>2016/12/11</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73793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15330" y="620688"/>
            <a:ext cx="8650510" cy="360040"/>
          </a:xfrm>
        </p:spPr>
        <p:txBody>
          <a:bodyPr>
            <a:noAutofit/>
          </a:bodyPr>
          <a:lstStyle>
            <a:lvl1pPr algn="l">
              <a:lnSpc>
                <a:spcPct val="110000"/>
              </a:lnSpc>
              <a:defRPr sz="2000" b="0" i="0">
                <a:solidFill>
                  <a:srgbClr val="A82831"/>
                </a:solidFill>
                <a:latin typeface="ヒラギノ角ゴ ProN W6"/>
                <a:ea typeface="ヒラギノ角ゴ ProN W6"/>
                <a:cs typeface="ヒラギノ角ゴ ProN W6"/>
              </a:defRPr>
            </a:lvl1pPr>
          </a:lstStyle>
          <a:p>
            <a:r>
              <a:rPr kumimoji="1" lang="ja-JP" altLang="en-US" dirty="0" smtClean="0"/>
              <a:t>タイトルは</a:t>
            </a:r>
            <a:r>
              <a:rPr kumimoji="1" lang="en-US" altLang="ja-JP" dirty="0" smtClean="0"/>
              <a:t>W6</a:t>
            </a:r>
            <a:endParaRPr kumimoji="1" lang="ja-JP" altLang="en-US" dirty="0"/>
          </a:p>
        </p:txBody>
      </p:sp>
      <p:sp>
        <p:nvSpPr>
          <p:cNvPr id="3" name="コンテンツ プレースホルダー 2"/>
          <p:cNvSpPr>
            <a:spLocks noGrp="1"/>
          </p:cNvSpPr>
          <p:nvPr>
            <p:ph idx="1"/>
          </p:nvPr>
        </p:nvSpPr>
        <p:spPr>
          <a:xfrm>
            <a:off x="213322" y="1224226"/>
            <a:ext cx="8643340" cy="4851401"/>
          </a:xfrm>
        </p:spPr>
        <p:txBody>
          <a:bodyPr>
            <a:normAutofit/>
          </a:bodyPr>
          <a:lstStyle>
            <a:lvl1pPr marL="198000" indent="-198000">
              <a:lnSpc>
                <a:spcPct val="140000"/>
              </a:lnSpc>
              <a:defRPr sz="1100"/>
            </a:lvl1pPr>
            <a:lvl2pPr marL="669600" indent="-212400">
              <a:lnSpc>
                <a:spcPct val="140000"/>
              </a:lnSpc>
              <a:defRPr sz="1100"/>
            </a:lvl2pPr>
            <a:lvl3pPr>
              <a:lnSpc>
                <a:spcPct val="140000"/>
              </a:lnSpc>
              <a:defRPr sz="1100"/>
            </a:lvl3pPr>
            <a:lvl4pPr>
              <a:lnSpc>
                <a:spcPct val="140000"/>
              </a:lnSpc>
              <a:defRPr sz="1100"/>
            </a:lvl4pPr>
            <a:lvl5pPr>
              <a:lnSpc>
                <a:spcPct val="140000"/>
              </a:lnSpc>
              <a:defRPr sz="11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a:xfrm>
            <a:off x="2870448" y="6506416"/>
            <a:ext cx="2133600" cy="180000"/>
          </a:xfrm>
        </p:spPr>
        <p:txBody>
          <a:bodyPr/>
          <a:lstStyle/>
          <a:p>
            <a:fld id="{2BA27432-2CAB-2D41-94DB-9B3950414CFB}" type="datetime1">
              <a:rPr kumimoji="1" lang="ja-JP" altLang="en-US" smtClean="0"/>
              <a:t>2016/12/11</a:t>
            </a:fld>
            <a:endParaRPr kumimoji="1" lang="ja-JP" altLang="en-US" dirty="0"/>
          </a:p>
        </p:txBody>
      </p:sp>
      <p:sp>
        <p:nvSpPr>
          <p:cNvPr id="5" name="フッター プレースホルダー 4"/>
          <p:cNvSpPr>
            <a:spLocks noGrp="1"/>
          </p:cNvSpPr>
          <p:nvPr>
            <p:ph type="ftr" sz="quarter" idx="11"/>
          </p:nvPr>
        </p:nvSpPr>
        <p:spPr>
          <a:xfrm>
            <a:off x="293573" y="6510016"/>
            <a:ext cx="2550235" cy="172801"/>
          </a:xfrm>
        </p:spPr>
        <p:txBody>
          <a:bodyPr/>
          <a:lstStyle>
            <a:lvl1pPr algn="l">
              <a:defRPr/>
            </a:lvl1pPr>
          </a:lstStyle>
          <a:p>
            <a:r>
              <a:rPr lang="en-US" altLang="ja-JP" dirty="0" smtClean="0"/>
              <a:t>© 2016 PKSHA Technology All rights reserved.</a:t>
            </a:r>
            <a:endParaRPr lang="ja-JP" altLang="en-US" dirty="0"/>
          </a:p>
        </p:txBody>
      </p:sp>
      <p:sp>
        <p:nvSpPr>
          <p:cNvPr id="6" name="スライド番号プレースホルダー 5"/>
          <p:cNvSpPr>
            <a:spLocks noGrp="1"/>
          </p:cNvSpPr>
          <p:nvPr>
            <p:ph type="sldNum" sz="quarter" idx="12"/>
          </p:nvPr>
        </p:nvSpPr>
        <p:spPr>
          <a:xfrm>
            <a:off x="6732240" y="6471359"/>
            <a:ext cx="2133600" cy="250115"/>
          </a:xfrm>
        </p:spPr>
        <p:txBody>
          <a:bodyPr/>
          <a:lstStyle/>
          <a:p>
            <a:fld id="{EBB39137-EBDC-2D4F-98A6-83D1C4F5C52B}" type="slidenum">
              <a:rPr kumimoji="1" lang="ja-JP" altLang="en-US" smtClean="0"/>
              <a:t>‹#›</a:t>
            </a:fld>
            <a:endParaRPr kumimoji="1" lang="ja-JP" altLang="en-US" dirty="0"/>
          </a:p>
        </p:txBody>
      </p:sp>
      <p:sp>
        <p:nvSpPr>
          <p:cNvPr id="29" name="テキスト プレースホルダー 28"/>
          <p:cNvSpPr>
            <a:spLocks noGrp="1"/>
          </p:cNvSpPr>
          <p:nvPr>
            <p:ph type="body" sz="quarter" idx="13"/>
          </p:nvPr>
        </p:nvSpPr>
        <p:spPr>
          <a:xfrm>
            <a:off x="213322" y="404664"/>
            <a:ext cx="8652512" cy="202034"/>
          </a:xfrm>
        </p:spPr>
        <p:txBody>
          <a:bodyPr anchor="ctr">
            <a:noAutofit/>
          </a:bodyPr>
          <a:lstStyle>
            <a:lvl1pPr marL="0" indent="0">
              <a:buNone/>
              <a:defRPr sz="1050" spc="-150">
                <a:solidFill>
                  <a:srgbClr val="A82831"/>
                </a:solidFill>
              </a:defRPr>
            </a:lvl1pPr>
            <a:lvl2pPr marL="457200" indent="0">
              <a:buNone/>
              <a:defRPr sz="900"/>
            </a:lvl2pPr>
            <a:lvl3pPr marL="914400" indent="0">
              <a:buNone/>
              <a:defRPr sz="900"/>
            </a:lvl3pPr>
            <a:lvl4pPr marL="1371600" indent="0">
              <a:buNone/>
              <a:defRPr sz="900"/>
            </a:lvl4pPr>
            <a:lvl5pPr marL="1828800" indent="0">
              <a:buNone/>
              <a:defRPr sz="900"/>
            </a:lvl5pPr>
          </a:lstStyle>
          <a:p>
            <a:pPr lvl="0"/>
            <a:r>
              <a:rPr kumimoji="1" lang="ja-JP" altLang="en-US" dirty="0" smtClean="0"/>
              <a:t>マスター テキストの書式設定</a:t>
            </a:r>
            <a:endParaRPr kumimoji="1" lang="ja-JP" altLang="en-US" dirty="0"/>
          </a:p>
        </p:txBody>
      </p:sp>
      <p:cxnSp>
        <p:nvCxnSpPr>
          <p:cNvPr id="33" name="直線コネクタ 32"/>
          <p:cNvCxnSpPr/>
          <p:nvPr userDrawn="1"/>
        </p:nvCxnSpPr>
        <p:spPr>
          <a:xfrm>
            <a:off x="293573" y="233783"/>
            <a:ext cx="7014731" cy="0"/>
          </a:xfrm>
          <a:prstGeom prst="line">
            <a:avLst/>
          </a:prstGeom>
          <a:ln w="6350" cmpd="sng">
            <a:solidFill>
              <a:srgbClr val="A8283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70572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922" y="274638"/>
            <a:ext cx="6661361" cy="623922"/>
          </a:xfrm>
        </p:spPr>
        <p:txBody>
          <a:bodyPr>
            <a:normAutofit/>
          </a:bodyPr>
          <a:lstStyle>
            <a:lvl1pPr algn="l">
              <a:lnSpc>
                <a:spcPct val="110000"/>
              </a:lnSpc>
              <a:defRPr sz="1400" b="0" i="0">
                <a:latin typeface="ヒラギノ角ゴ ProN W6"/>
                <a:ea typeface="ヒラギノ角ゴ ProN W6"/>
                <a:cs typeface="ヒラギノ角ゴ ProN W6"/>
              </a:defRPr>
            </a:lvl1pPr>
          </a:lstStyle>
          <a:p>
            <a:r>
              <a:rPr kumimoji="1" lang="ja-JP" altLang="en-US" dirty="0" smtClean="0"/>
              <a:t>グリッド</a:t>
            </a:r>
            <a:endParaRPr kumimoji="1" lang="ja-JP" altLang="en-US" dirty="0"/>
          </a:p>
        </p:txBody>
      </p:sp>
      <p:sp>
        <p:nvSpPr>
          <p:cNvPr id="3" name="コンテンツ プレースホルダー 2"/>
          <p:cNvSpPr>
            <a:spLocks noGrp="1"/>
          </p:cNvSpPr>
          <p:nvPr>
            <p:ph idx="1"/>
          </p:nvPr>
        </p:nvSpPr>
        <p:spPr>
          <a:xfrm>
            <a:off x="439922" y="1224226"/>
            <a:ext cx="8255000" cy="4851401"/>
          </a:xfrm>
        </p:spPr>
        <p:txBody>
          <a:bodyPr>
            <a:normAutofit/>
          </a:bodyPr>
          <a:lstStyle>
            <a:lvl1pPr>
              <a:lnSpc>
                <a:spcPct val="130000"/>
              </a:lnSpc>
              <a:defRPr sz="1100"/>
            </a:lvl1pPr>
            <a:lvl2pPr>
              <a:lnSpc>
                <a:spcPct val="130000"/>
              </a:lnSpc>
              <a:defRPr sz="1100"/>
            </a:lvl2pPr>
            <a:lvl3pPr>
              <a:lnSpc>
                <a:spcPct val="130000"/>
              </a:lnSpc>
              <a:defRPr sz="1100"/>
            </a:lvl3pPr>
            <a:lvl4pPr>
              <a:lnSpc>
                <a:spcPct val="130000"/>
              </a:lnSpc>
              <a:defRPr sz="1100"/>
            </a:lvl4pPr>
            <a:lvl5pPr>
              <a:lnSpc>
                <a:spcPct val="130000"/>
              </a:lnSpc>
              <a:defRPr sz="11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a:xfrm>
            <a:off x="431800" y="6644161"/>
            <a:ext cx="2133600" cy="155519"/>
          </a:xfrm>
        </p:spPr>
        <p:txBody>
          <a:bodyPr/>
          <a:lstStyle/>
          <a:p>
            <a:fld id="{29D4E747-0B65-5740-95A9-1BDC22306067}" type="datetime1">
              <a:rPr kumimoji="1" lang="ja-JP" altLang="en-US" smtClean="0"/>
              <a:t>2016/12/11</a:t>
            </a:fld>
            <a:endParaRPr kumimoji="1" lang="ja-JP" altLang="en-US" dirty="0"/>
          </a:p>
        </p:txBody>
      </p:sp>
      <p:sp>
        <p:nvSpPr>
          <p:cNvPr id="6" name="スライド番号プレースホルダー 5"/>
          <p:cNvSpPr>
            <a:spLocks noGrp="1"/>
          </p:cNvSpPr>
          <p:nvPr>
            <p:ph type="sldNum" sz="quarter" idx="12"/>
          </p:nvPr>
        </p:nvSpPr>
        <p:spPr>
          <a:xfrm>
            <a:off x="6553200" y="6471360"/>
            <a:ext cx="2133600" cy="250115"/>
          </a:xfrm>
        </p:spPr>
        <p:txBody>
          <a:bodyPr/>
          <a:lstStyle/>
          <a:p>
            <a:fld id="{EBB39137-EBDC-2D4F-98A6-83D1C4F5C52B}" type="slidenum">
              <a:rPr kumimoji="1" lang="ja-JP" altLang="en-US" smtClean="0"/>
              <a:t>‹#›</a:t>
            </a:fld>
            <a:endParaRPr kumimoji="1" lang="ja-JP" altLang="en-US" dirty="0"/>
          </a:p>
        </p:txBody>
      </p:sp>
      <p:cxnSp>
        <p:nvCxnSpPr>
          <p:cNvPr id="13" name="直線コネクタ 12"/>
          <p:cNvCxnSpPr/>
          <p:nvPr userDrawn="1"/>
        </p:nvCxnSpPr>
        <p:spPr>
          <a:xfrm>
            <a:off x="431800" y="190080"/>
            <a:ext cx="6669483" cy="0"/>
          </a:xfrm>
          <a:prstGeom prst="line">
            <a:avLst/>
          </a:prstGeom>
          <a:ln w="6350" cmpd="sng">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32083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B434ACD-CCA1-2345-BD46-0DAD7667A790}" type="datetime1">
              <a:rPr kumimoji="1" lang="ja-JP" altLang="en-US" smtClean="0"/>
              <a:t>2016/12/11</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156045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60090B1-75F3-344A-B78E-6D424503B66C}" type="datetime1">
              <a:rPr kumimoji="1" lang="ja-JP" altLang="en-US" smtClean="0"/>
              <a:t>2016/12/11</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7" name="スライド番号プレースホルダー 6"/>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101249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6006B1D-EB23-D44F-B3BD-B0D1EF8AEC18}" type="datetime1">
              <a:rPr kumimoji="1" lang="ja-JP" altLang="en-US" smtClean="0"/>
              <a:t>2016/12/11</a:t>
            </a:fld>
            <a:endParaRPr kumimoji="1" lang="ja-JP" altLang="en-US" dirty="0"/>
          </a:p>
        </p:txBody>
      </p:sp>
      <p:sp>
        <p:nvSpPr>
          <p:cNvPr id="8" name="フッター プレースホルダー 7"/>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9" name="スライド番号プレースホルダー 8"/>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90609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664A17C-F314-3D40-93A0-D679626D7FCA}" type="datetime1">
              <a:rPr kumimoji="1" lang="ja-JP" altLang="en-US" smtClean="0"/>
              <a:t>2016/12/11</a:t>
            </a:fld>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212571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1271593-34F6-724E-9C1F-F5BAD46AD726}" type="datetime1">
              <a:rPr kumimoji="1" lang="ja-JP" altLang="en-US" smtClean="0"/>
              <a:t>2016/12/11</a:t>
            </a:fld>
            <a:endParaRPr kumimoji="1" lang="ja-JP" altLang="en-US" dirty="0"/>
          </a:p>
        </p:txBody>
      </p:sp>
      <p:sp>
        <p:nvSpPr>
          <p:cNvPr id="3" name="フッター プレースホルダー 2"/>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4" name="スライド番号プレースホルダー 3"/>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84925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218DE23-0731-4A40-9AB8-F9D59E48706E}" type="datetime1">
              <a:rPr kumimoji="1" lang="ja-JP" altLang="en-US" smtClean="0"/>
              <a:t>2016/12/11</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7" name="スライド番号プレースホルダー 6"/>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229964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b="0" i="0">
                <a:solidFill>
                  <a:schemeClr val="tx1">
                    <a:tint val="75000"/>
                  </a:schemeClr>
                </a:solidFill>
                <a:latin typeface="ヒラギノ角ゴ ProN W3"/>
                <a:ea typeface="ヒラギノ角ゴ ProN W3"/>
                <a:cs typeface="ヒラギノ角ゴ ProN W3"/>
              </a:defRPr>
            </a:lvl1pPr>
          </a:lstStyle>
          <a:p>
            <a:fld id="{8DC1A32D-9695-0448-98B6-02DFA635E062}" type="datetime1">
              <a:rPr lang="ja-JP" altLang="en-US" smtClean="0"/>
              <a:t>2016/12/11</a:t>
            </a:fld>
            <a:endParaRPr lang="ja-JP" altLang="en-US" dirty="0"/>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800" b="0" i="0">
                <a:solidFill>
                  <a:schemeClr val="tx1">
                    <a:tint val="75000"/>
                  </a:schemeClr>
                </a:solidFill>
                <a:latin typeface="ヒラギノ角ゴ ProN W3"/>
                <a:ea typeface="ヒラギノ角ゴ ProN W3"/>
                <a:cs typeface="ヒラギノ角ゴ ProN W3"/>
              </a:defRPr>
            </a:lvl1pPr>
          </a:lstStyle>
          <a:p>
            <a:r>
              <a:rPr lang="en-US" altLang="ja-JP" dirty="0" smtClean="0"/>
              <a:t>© 2016 PKSHA Technology All rights reserved.</a:t>
            </a:r>
            <a:endParaRPr lang="ja-JP" altLang="en-US" dirty="0"/>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b="0" i="0">
                <a:solidFill>
                  <a:schemeClr val="tx1">
                    <a:tint val="75000"/>
                  </a:schemeClr>
                </a:solidFill>
                <a:latin typeface="ヒラギノ角ゴ ProN W3"/>
                <a:ea typeface="ヒラギノ角ゴ ProN W3"/>
                <a:cs typeface="ヒラギノ角ゴ ProN W3"/>
              </a:defRPr>
            </a:lvl1pPr>
          </a:lstStyle>
          <a:p>
            <a:fld id="{EBB39137-EBDC-2D4F-98A6-83D1C4F5C52B}" type="slidenum">
              <a:rPr lang="ja-JP" altLang="en-US" smtClean="0"/>
              <a:pPr/>
              <a:t>‹#›</a:t>
            </a:fld>
            <a:endParaRPr lang="ja-JP" altLang="en-US" dirty="0"/>
          </a:p>
        </p:txBody>
      </p:sp>
    </p:spTree>
    <p:extLst>
      <p:ext uri="{BB962C8B-B14F-4D97-AF65-F5344CB8AC3E}">
        <p14:creationId xmlns:p14="http://schemas.microsoft.com/office/powerpoint/2010/main" val="1935579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457200" rtl="0" eaLnBrk="1" latinLnBrk="0" hangingPunct="1">
        <a:spcBef>
          <a:spcPct val="0"/>
        </a:spcBef>
        <a:buNone/>
        <a:defRPr kumimoji="1" sz="4400" kern="1200">
          <a:solidFill>
            <a:schemeClr val="tx1"/>
          </a:solidFill>
          <a:latin typeface="ヒラギノ角ゴ ProN W3"/>
          <a:ea typeface="ヒラギノ角ゴ ProN W3"/>
          <a:cs typeface="ヒラギノ角ゴ ProN W3"/>
        </a:defRPr>
      </a:lvl1pPr>
    </p:titleStyle>
    <p:bodyStyle>
      <a:lvl1pPr marL="342900" indent="-342900" algn="l" defTabSz="457200" rtl="0" eaLnBrk="1" latinLnBrk="0" hangingPunct="1">
        <a:spcBef>
          <a:spcPct val="20000"/>
        </a:spcBef>
        <a:buClr>
          <a:schemeClr val="bg1">
            <a:lumMod val="50000"/>
          </a:schemeClr>
        </a:buClr>
        <a:buFont typeface="Arial"/>
        <a:buChar char="•"/>
        <a:defRPr kumimoji="1" sz="3200" kern="1200">
          <a:solidFill>
            <a:schemeClr val="tx1"/>
          </a:solidFill>
          <a:latin typeface="ヒラギノ角ゴ ProN W3"/>
          <a:ea typeface="ヒラギノ角ゴ ProN W3"/>
          <a:cs typeface="ヒラギノ角ゴ ProN W3"/>
        </a:defRPr>
      </a:lvl1pPr>
      <a:lvl2pPr marL="742950" indent="-285750" algn="l" defTabSz="457200" rtl="0" eaLnBrk="1" latinLnBrk="0" hangingPunct="1">
        <a:spcBef>
          <a:spcPct val="20000"/>
        </a:spcBef>
        <a:buClr>
          <a:schemeClr val="bg1">
            <a:lumMod val="50000"/>
          </a:schemeClr>
        </a:buClr>
        <a:buFont typeface="Arial"/>
        <a:buChar char="–"/>
        <a:defRPr kumimoji="1" sz="2800" kern="1200">
          <a:solidFill>
            <a:schemeClr val="tx1"/>
          </a:solidFill>
          <a:latin typeface="ヒラギノ角ゴ ProN W3"/>
          <a:ea typeface="ヒラギノ角ゴ ProN W3"/>
          <a:cs typeface="ヒラギノ角ゴ ProN W3"/>
        </a:defRPr>
      </a:lvl2pPr>
      <a:lvl3pPr marL="1143000" indent="-228600" algn="l" defTabSz="457200" rtl="0" eaLnBrk="1" latinLnBrk="0" hangingPunct="1">
        <a:spcBef>
          <a:spcPct val="20000"/>
        </a:spcBef>
        <a:buClr>
          <a:schemeClr val="bg1">
            <a:lumMod val="50000"/>
          </a:schemeClr>
        </a:buClr>
        <a:buFont typeface="Arial"/>
        <a:buChar char="•"/>
        <a:defRPr kumimoji="1" sz="2400" kern="1200">
          <a:solidFill>
            <a:schemeClr val="tx1"/>
          </a:solidFill>
          <a:latin typeface="ヒラギノ角ゴ ProN W3"/>
          <a:ea typeface="ヒラギノ角ゴ ProN W3"/>
          <a:cs typeface="ヒラギノ角ゴ ProN W3"/>
        </a:defRPr>
      </a:lvl3pPr>
      <a:lvl4pPr marL="1600200" indent="-228600" algn="l" defTabSz="457200" rtl="0" eaLnBrk="1" latinLnBrk="0" hangingPunct="1">
        <a:spcBef>
          <a:spcPct val="20000"/>
        </a:spcBef>
        <a:buClr>
          <a:schemeClr val="bg1">
            <a:lumMod val="50000"/>
          </a:schemeClr>
        </a:buClr>
        <a:buFont typeface="Arial"/>
        <a:buChar char="–"/>
        <a:defRPr kumimoji="1" sz="2000" kern="1200">
          <a:solidFill>
            <a:schemeClr val="tx1"/>
          </a:solidFill>
          <a:latin typeface="ヒラギノ角ゴ ProN W3"/>
          <a:ea typeface="ヒラギノ角ゴ ProN W3"/>
          <a:cs typeface="ヒラギノ角ゴ ProN W3"/>
        </a:defRPr>
      </a:lvl4pPr>
      <a:lvl5pPr marL="2057400" indent="-228600" algn="l" defTabSz="457200" rtl="0" eaLnBrk="1" latinLnBrk="0" hangingPunct="1">
        <a:spcBef>
          <a:spcPct val="20000"/>
        </a:spcBef>
        <a:buClr>
          <a:schemeClr val="bg1">
            <a:lumMod val="50000"/>
          </a:schemeClr>
        </a:buClr>
        <a:buFont typeface="Arial"/>
        <a:buChar char="»"/>
        <a:defRPr kumimoji="1" sz="2000" kern="1200">
          <a:solidFill>
            <a:schemeClr val="tx1"/>
          </a:solidFill>
          <a:latin typeface="ヒラギノ角ゴ ProN W3"/>
          <a:ea typeface="ヒラギノ角ゴ ProN W3"/>
          <a:cs typeface="ヒラギノ角ゴ ProN W3"/>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
          <p:cNvSpPr>
            <a:spLocks noGrp="1"/>
          </p:cNvSpPr>
          <p:nvPr>
            <p:ph type="title"/>
          </p:nvPr>
        </p:nvSpPr>
        <p:spPr bwMode="auto">
          <a:xfrm>
            <a:off x="400928" y="3176987"/>
            <a:ext cx="8445500" cy="11430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ja-JP" altLang="en-US" sz="2400" dirty="0" smtClean="0">
                <a:latin typeface="メイリオ" panose="020B0604030504040204" pitchFamily="50" charset="-128"/>
                <a:ea typeface="メイリオ" panose="020B0604030504040204" pitchFamily="50" charset="-128"/>
                <a:cs typeface="ヒラギノ角ゴ Pro W3" charset="0"/>
              </a:rPr>
              <a:t>第一回 データサイエンス勉強会</a:t>
            </a:r>
            <a:r>
              <a:rPr lang="en-US" altLang="ja-JP" sz="2400" dirty="0" smtClean="0">
                <a:latin typeface="メイリオ" panose="020B0604030504040204" pitchFamily="50" charset="-128"/>
                <a:ea typeface="メイリオ" panose="020B0604030504040204" pitchFamily="50" charset="-128"/>
                <a:cs typeface="ヒラギノ角ゴ Pro W3" charset="0"/>
              </a:rPr>
              <a:t/>
            </a:r>
            <a:br>
              <a:rPr lang="en-US" altLang="ja-JP" sz="2400" dirty="0" smtClean="0">
                <a:latin typeface="メイリオ" panose="020B0604030504040204" pitchFamily="50" charset="-128"/>
                <a:ea typeface="メイリオ" panose="020B0604030504040204" pitchFamily="50" charset="-128"/>
                <a:cs typeface="ヒラギノ角ゴ Pro W3" charset="0"/>
              </a:rPr>
            </a:br>
            <a:r>
              <a:rPr lang="en-US" altLang="ja-JP" sz="1800" dirty="0" smtClean="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rPr>
              <a:t>- </a:t>
            </a:r>
            <a:r>
              <a:rPr lang="ja-JP" altLang="en-US" sz="1800" dirty="0" smtClean="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rPr>
              <a:t>ロジスティック回帰とランダムフォレスト回帰、勾配ブースティング</a:t>
            </a:r>
            <a:r>
              <a:rPr lang="en-US" altLang="ja-JP" sz="1800" dirty="0" smtClean="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rPr>
              <a:t>-  </a:t>
            </a:r>
            <a:endParaRPr lang="ja-JP" altLang="en-US" sz="1800" dirty="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endParaRPr>
          </a:p>
        </p:txBody>
      </p:sp>
    </p:spTree>
    <p:extLst>
      <p:ext uri="{BB962C8B-B14F-4D97-AF65-F5344CB8AC3E}">
        <p14:creationId xmlns:p14="http://schemas.microsoft.com/office/powerpoint/2010/main" val="345986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正方形/長方形 128"/>
          <p:cNvSpPr/>
          <p:nvPr/>
        </p:nvSpPr>
        <p:spPr bwMode="auto">
          <a:xfrm>
            <a:off x="7536356" y="4352841"/>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10</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データ群をもっともきれいに分割できる属性と閾値を</a:t>
            </a:r>
            <a:r>
              <a:rPr lang="ja-JP" altLang="en-US" dirty="0">
                <a:latin typeface="メイリオ" panose="020B0604030504040204" pitchFamily="50" charset="-128"/>
                <a:ea typeface="メイリオ" panose="020B0604030504040204" pitchFamily="50" charset="-128"/>
              </a:rPr>
              <a:t>計算</a:t>
            </a:r>
            <a:r>
              <a:rPr lang="ja-JP" altLang="en-US" dirty="0" smtClean="0">
                <a:latin typeface="メイリオ" panose="020B0604030504040204" pitchFamily="50" charset="-128"/>
                <a:ea typeface="メイリオ" panose="020B0604030504040204" pitchFamily="50" charset="-128"/>
              </a:rPr>
              <a:t>し、分岐させる</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ランダムフォレスト</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決定木</a:t>
            </a:r>
            <a:r>
              <a:rPr lang="en-US" altLang="ja-JP" sz="1400" dirty="0" smtClean="0">
                <a:latin typeface="メイリオ" panose="020B0604030504040204" pitchFamily="50" charset="-128"/>
                <a:ea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endParaRPr>
          </a:p>
        </p:txBody>
      </p:sp>
      <p:sp>
        <p:nvSpPr>
          <p:cNvPr id="69" name="正方形/長方形 68"/>
          <p:cNvSpPr/>
          <p:nvPr/>
        </p:nvSpPr>
        <p:spPr bwMode="auto">
          <a:xfrm>
            <a:off x="255521" y="1502228"/>
            <a:ext cx="8610313" cy="1210492"/>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70" name="テキスト ボックス 69"/>
          <p:cNvSpPr txBox="1"/>
          <p:nvPr/>
        </p:nvSpPr>
        <p:spPr>
          <a:xfrm>
            <a:off x="3696921" y="1184117"/>
            <a:ext cx="1800493" cy="307777"/>
          </a:xfrm>
          <a:prstGeom prst="rect">
            <a:avLst/>
          </a:prstGeom>
          <a:noFill/>
        </p:spPr>
        <p:txBody>
          <a:bodyPr wrap="none" rtlCol="0">
            <a:spAutoFit/>
          </a:bodyPr>
          <a:lstStyle/>
          <a:p>
            <a:r>
              <a:rPr kumimoji="1" lang="ja-JP" altLang="en-US" sz="1400" dirty="0" smtClean="0">
                <a:latin typeface="メイリオ" panose="020B0604030504040204" pitchFamily="50" charset="-128"/>
                <a:ea typeface="メイリオ" panose="020B0604030504040204" pitchFamily="50" charset="-128"/>
              </a:rPr>
              <a:t>トレーニングデータ</a:t>
            </a:r>
            <a:endParaRPr kumimoji="1" lang="ja-JP" altLang="en-US" sz="14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6732240" y="1074850"/>
            <a:ext cx="2223686" cy="461665"/>
          </a:xfrm>
          <a:prstGeom prst="rect">
            <a:avLst/>
          </a:prstGeom>
          <a:noFill/>
        </p:spPr>
        <p:txBody>
          <a:bodyPr wrap="none" rtlCol="0">
            <a:spAutoFit/>
          </a:bodyPr>
          <a:lstStyle/>
          <a:p>
            <a:r>
              <a:rPr lang="en-US" altLang="ja-JP" sz="1200" dirty="0" smtClean="0">
                <a:solidFill>
                  <a:srgbClr val="A82831"/>
                </a:solidFill>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・・・家賃</a:t>
            </a:r>
            <a:r>
              <a:rPr lang="en-US" altLang="ja-JP" sz="1200" dirty="0" smtClean="0">
                <a:latin typeface="メイリオ" panose="020B0604030504040204" pitchFamily="50" charset="-128"/>
                <a:ea typeface="メイリオ" panose="020B0604030504040204" pitchFamily="50" charset="-128"/>
              </a:rPr>
              <a:t>15</a:t>
            </a:r>
            <a:r>
              <a:rPr lang="ja-JP" altLang="en-US" sz="1200" dirty="0" smtClean="0">
                <a:latin typeface="メイリオ" panose="020B0604030504040204" pitchFamily="50" charset="-128"/>
                <a:ea typeface="メイリオ" panose="020B0604030504040204" pitchFamily="50" charset="-128"/>
              </a:rPr>
              <a:t>万以上の物件</a:t>
            </a:r>
            <a:endParaRPr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○・・・家賃</a:t>
            </a:r>
            <a:r>
              <a:rPr kumimoji="1" lang="en-US" altLang="ja-JP" sz="1200" dirty="0" smtClean="0">
                <a:latin typeface="メイリオ" panose="020B0604030504040204" pitchFamily="50" charset="-128"/>
                <a:ea typeface="メイリオ" panose="020B0604030504040204" pitchFamily="50" charset="-128"/>
              </a:rPr>
              <a:t>15</a:t>
            </a:r>
            <a:r>
              <a:rPr kumimoji="1" lang="ja-JP" altLang="en-US" sz="1200" dirty="0" smtClean="0">
                <a:latin typeface="メイリオ" panose="020B0604030504040204" pitchFamily="50" charset="-128"/>
                <a:ea typeface="メイリオ" panose="020B0604030504040204" pitchFamily="50" charset="-128"/>
              </a:rPr>
              <a:t>万以下の物件</a:t>
            </a:r>
            <a:endParaRPr kumimoji="1" lang="ja-JP" altLang="en-US" sz="1200"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333132" y="16151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1" name="テキスト ボックス 70"/>
          <p:cNvSpPr txBox="1"/>
          <p:nvPr/>
        </p:nvSpPr>
        <p:spPr>
          <a:xfrm>
            <a:off x="1103120" y="1686006"/>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2" name="テキスト ボックス 71"/>
          <p:cNvSpPr txBox="1"/>
          <p:nvPr/>
        </p:nvSpPr>
        <p:spPr>
          <a:xfrm>
            <a:off x="1637932" y="2087737"/>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3" name="テキスト ボックス 72"/>
          <p:cNvSpPr txBox="1"/>
          <p:nvPr/>
        </p:nvSpPr>
        <p:spPr>
          <a:xfrm>
            <a:off x="2033590" y="187676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4" name="テキスト ボックス 73"/>
          <p:cNvSpPr txBox="1"/>
          <p:nvPr/>
        </p:nvSpPr>
        <p:spPr>
          <a:xfrm>
            <a:off x="2270193" y="22247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5" name="テキスト ボックス 74"/>
          <p:cNvSpPr txBox="1"/>
          <p:nvPr/>
        </p:nvSpPr>
        <p:spPr>
          <a:xfrm>
            <a:off x="2213374" y="154913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6" name="テキスト ボックス 75"/>
          <p:cNvSpPr txBox="1"/>
          <p:nvPr/>
        </p:nvSpPr>
        <p:spPr>
          <a:xfrm>
            <a:off x="2549117" y="188694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7" name="テキスト ボックス 76"/>
          <p:cNvSpPr txBox="1"/>
          <p:nvPr/>
        </p:nvSpPr>
        <p:spPr>
          <a:xfrm>
            <a:off x="3026815" y="1491894"/>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8" name="テキスト ボックス 77"/>
          <p:cNvSpPr txBox="1"/>
          <p:nvPr/>
        </p:nvSpPr>
        <p:spPr>
          <a:xfrm>
            <a:off x="3112415" y="20723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9" name="テキスト ボックス 78"/>
          <p:cNvSpPr txBox="1"/>
          <p:nvPr/>
        </p:nvSpPr>
        <p:spPr>
          <a:xfrm>
            <a:off x="3687857" y="194017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80" name="テキスト ボックス 79"/>
          <p:cNvSpPr txBox="1"/>
          <p:nvPr/>
        </p:nvSpPr>
        <p:spPr>
          <a:xfrm>
            <a:off x="5009001" y="162533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5709280" y="177773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5129170" y="196279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3" name="テキスト ボックス 82"/>
          <p:cNvSpPr txBox="1"/>
          <p:nvPr/>
        </p:nvSpPr>
        <p:spPr>
          <a:xfrm>
            <a:off x="5630492" y="214539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4" name="テキスト ボックス 83"/>
          <p:cNvSpPr txBox="1"/>
          <p:nvPr/>
        </p:nvSpPr>
        <p:spPr>
          <a:xfrm>
            <a:off x="5401039" y="15812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5" name="テキスト ボックス 84"/>
          <p:cNvSpPr txBox="1"/>
          <p:nvPr/>
        </p:nvSpPr>
        <p:spPr>
          <a:xfrm>
            <a:off x="6523047" y="15812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6" name="テキスト ボックス 85"/>
          <p:cNvSpPr txBox="1"/>
          <p:nvPr/>
        </p:nvSpPr>
        <p:spPr>
          <a:xfrm>
            <a:off x="6295747" y="2008289"/>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7" name="テキスト ボックス 86"/>
          <p:cNvSpPr txBox="1"/>
          <p:nvPr/>
        </p:nvSpPr>
        <p:spPr>
          <a:xfrm>
            <a:off x="6720016" y="222440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8" name="テキスト ボックス 87"/>
          <p:cNvSpPr txBox="1"/>
          <p:nvPr/>
        </p:nvSpPr>
        <p:spPr>
          <a:xfrm>
            <a:off x="7040328" y="1921828"/>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9" name="テキスト ボックス 88"/>
          <p:cNvSpPr txBox="1"/>
          <p:nvPr/>
        </p:nvSpPr>
        <p:spPr>
          <a:xfrm>
            <a:off x="7588436" y="212656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cxnSp>
        <p:nvCxnSpPr>
          <p:cNvPr id="91" name="直線コネクタ 90"/>
          <p:cNvCxnSpPr/>
          <p:nvPr/>
        </p:nvCxnSpPr>
        <p:spPr>
          <a:xfrm>
            <a:off x="4591771" y="2712720"/>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92" name="直線コネクタ 91"/>
          <p:cNvCxnSpPr/>
          <p:nvPr/>
        </p:nvCxnSpPr>
        <p:spPr>
          <a:xfrm>
            <a:off x="1822866" y="3129561"/>
            <a:ext cx="544088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00" name="正方形/長方形 99"/>
          <p:cNvSpPr/>
          <p:nvPr/>
        </p:nvSpPr>
        <p:spPr bwMode="auto">
          <a:xfrm>
            <a:off x="2023004" y="4354606"/>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grpSp>
        <p:nvGrpSpPr>
          <p:cNvPr id="36" name="グループ化 35"/>
          <p:cNvGrpSpPr/>
          <p:nvPr/>
        </p:nvGrpSpPr>
        <p:grpSpPr>
          <a:xfrm>
            <a:off x="234421" y="3129561"/>
            <a:ext cx="3084420" cy="3179798"/>
            <a:chOff x="234421" y="3129561"/>
            <a:chExt cx="3084420" cy="3179798"/>
          </a:xfrm>
        </p:grpSpPr>
        <p:cxnSp>
          <p:nvCxnSpPr>
            <p:cNvPr id="96" name="直線コネクタ 95"/>
            <p:cNvCxnSpPr/>
            <p:nvPr/>
          </p:nvCxnSpPr>
          <p:spPr>
            <a:xfrm>
              <a:off x="899160" y="3895417"/>
              <a:ext cx="179851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直線コネクタ 92"/>
            <p:cNvCxnSpPr/>
            <p:nvPr/>
          </p:nvCxnSpPr>
          <p:spPr>
            <a:xfrm>
              <a:off x="1806338" y="3129561"/>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94" name="円/楕円 93"/>
            <p:cNvSpPr/>
            <p:nvPr/>
          </p:nvSpPr>
          <p:spPr bwMode="auto">
            <a:xfrm>
              <a:off x="1697261" y="3767633"/>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95" name="テキスト ボックス 94"/>
            <p:cNvSpPr txBox="1"/>
            <p:nvPr/>
          </p:nvSpPr>
          <p:spPr>
            <a:xfrm>
              <a:off x="1984070" y="3448597"/>
              <a:ext cx="1029449" cy="338554"/>
            </a:xfrm>
            <a:prstGeom prst="rect">
              <a:avLst/>
            </a:prstGeom>
            <a:noFill/>
          </p:spPr>
          <p:txBody>
            <a:bodyPr wrap="none" rtlCol="0">
              <a:spAutoFit/>
            </a:bodyPr>
            <a:lstStyle/>
            <a:p>
              <a:r>
                <a:rPr lang="ja-JP" altLang="en-US" sz="1600" dirty="0" smtClean="0">
                  <a:latin typeface="メイリオ" panose="020B0604030504040204" pitchFamily="50" charset="-128"/>
                  <a:ea typeface="メイリオ" panose="020B0604030504040204" pitchFamily="50" charset="-128"/>
                </a:rPr>
                <a:t>階数 </a:t>
              </a:r>
              <a:r>
                <a:rPr lang="en-US" altLang="ja-JP" sz="1600" dirty="0" smtClean="0">
                  <a:latin typeface="メイリオ" panose="020B0604030504040204" pitchFamily="50" charset="-128"/>
                  <a:ea typeface="メイリオ" panose="020B0604030504040204" pitchFamily="50" charset="-128"/>
                </a:rPr>
                <a:t>&gt; 7</a:t>
              </a:r>
              <a:endParaRPr kumimoji="1" lang="ja-JP" altLang="en-US" sz="1600" dirty="0">
                <a:latin typeface="メイリオ" panose="020B0604030504040204" pitchFamily="50" charset="-128"/>
                <a:ea typeface="メイリオ" panose="020B0604030504040204" pitchFamily="50" charset="-128"/>
              </a:endParaRPr>
            </a:p>
          </p:txBody>
        </p:sp>
        <p:cxnSp>
          <p:nvCxnSpPr>
            <p:cNvPr id="97" name="直線コネクタ 96"/>
            <p:cNvCxnSpPr/>
            <p:nvPr/>
          </p:nvCxnSpPr>
          <p:spPr>
            <a:xfrm>
              <a:off x="89916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a:xfrm>
              <a:off x="270221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99" name="正方形/長方形 98"/>
            <p:cNvSpPr/>
            <p:nvPr/>
          </p:nvSpPr>
          <p:spPr bwMode="auto">
            <a:xfrm>
              <a:off x="234421" y="4371010"/>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01" name="テキスト ボックス 100"/>
            <p:cNvSpPr txBox="1"/>
            <p:nvPr/>
          </p:nvSpPr>
          <p:spPr>
            <a:xfrm>
              <a:off x="340354" y="5077596"/>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2" name="テキスト ボックス 101"/>
            <p:cNvSpPr txBox="1"/>
            <p:nvPr/>
          </p:nvSpPr>
          <p:spPr>
            <a:xfrm>
              <a:off x="425954" y="5658055"/>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3" name="テキスト ボックス 102"/>
            <p:cNvSpPr txBox="1"/>
            <p:nvPr/>
          </p:nvSpPr>
          <p:spPr>
            <a:xfrm>
              <a:off x="1001396" y="5525872"/>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4" name="テキスト ボックス 103"/>
            <p:cNvSpPr txBox="1"/>
            <p:nvPr/>
          </p:nvSpPr>
          <p:spPr>
            <a:xfrm>
              <a:off x="795627" y="466288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5" name="テキスト ボックス 104"/>
            <p:cNvSpPr txBox="1"/>
            <p:nvPr/>
          </p:nvSpPr>
          <p:spPr>
            <a:xfrm>
              <a:off x="915796" y="500034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6" name="テキスト ボックス 105"/>
            <p:cNvSpPr txBox="1"/>
            <p:nvPr/>
          </p:nvSpPr>
          <p:spPr>
            <a:xfrm>
              <a:off x="2121408" y="5063966"/>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7" name="テキスト ボックス 106"/>
            <p:cNvSpPr txBox="1"/>
            <p:nvPr/>
          </p:nvSpPr>
          <p:spPr>
            <a:xfrm>
              <a:off x="2241577" y="540143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8" name="テキスト ボックス 107"/>
            <p:cNvSpPr txBox="1"/>
            <p:nvPr/>
          </p:nvSpPr>
          <p:spPr>
            <a:xfrm>
              <a:off x="2742899" y="55840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9" name="テキスト ボックス 108"/>
            <p:cNvSpPr txBox="1"/>
            <p:nvPr/>
          </p:nvSpPr>
          <p:spPr>
            <a:xfrm>
              <a:off x="2270193" y="463068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10" name="テキスト ボックス 109"/>
            <p:cNvSpPr txBox="1"/>
            <p:nvPr/>
          </p:nvSpPr>
          <p:spPr>
            <a:xfrm>
              <a:off x="2845635" y="449850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grpSp>
      <p:grpSp>
        <p:nvGrpSpPr>
          <p:cNvPr id="111" name="グループ化 110"/>
          <p:cNvGrpSpPr/>
          <p:nvPr/>
        </p:nvGrpSpPr>
        <p:grpSpPr>
          <a:xfrm>
            <a:off x="5672341" y="3129561"/>
            <a:ext cx="3102420" cy="3179798"/>
            <a:chOff x="216421" y="3129561"/>
            <a:chExt cx="3102420" cy="3179798"/>
          </a:xfrm>
        </p:grpSpPr>
        <p:cxnSp>
          <p:nvCxnSpPr>
            <p:cNvPr id="112" name="直線コネクタ 111"/>
            <p:cNvCxnSpPr/>
            <p:nvPr/>
          </p:nvCxnSpPr>
          <p:spPr>
            <a:xfrm>
              <a:off x="899160" y="3895417"/>
              <a:ext cx="179851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3" name="直線コネクタ 112"/>
            <p:cNvCxnSpPr/>
            <p:nvPr/>
          </p:nvCxnSpPr>
          <p:spPr>
            <a:xfrm>
              <a:off x="1806338" y="3129561"/>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14" name="円/楕円 113"/>
            <p:cNvSpPr/>
            <p:nvPr/>
          </p:nvSpPr>
          <p:spPr bwMode="auto">
            <a:xfrm>
              <a:off x="1697261" y="3767633"/>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15" name="テキスト ボックス 114"/>
            <p:cNvSpPr txBox="1"/>
            <p:nvPr/>
          </p:nvSpPr>
          <p:spPr>
            <a:xfrm>
              <a:off x="1984070" y="3448597"/>
              <a:ext cx="1157689" cy="338554"/>
            </a:xfrm>
            <a:prstGeom prst="rect">
              <a:avLst/>
            </a:prstGeom>
            <a:noFill/>
          </p:spPr>
          <p:txBody>
            <a:bodyPr wrap="none" rtlCol="0">
              <a:spAutoFit/>
            </a:bodyPr>
            <a:lstStyle/>
            <a:p>
              <a:r>
                <a:rPr lang="ja-JP" altLang="en-US" sz="1600" dirty="0">
                  <a:latin typeface="メイリオ" panose="020B0604030504040204" pitchFamily="50" charset="-128"/>
                  <a:ea typeface="メイリオ" panose="020B0604030504040204" pitchFamily="50" charset="-128"/>
                </a:rPr>
                <a:t>面積</a:t>
              </a:r>
              <a:r>
                <a:rPr lang="ja-JP" altLang="en-US" sz="1600" dirty="0" smtClean="0">
                  <a:latin typeface="メイリオ" panose="020B0604030504040204" pitchFamily="50" charset="-128"/>
                  <a:ea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rPr>
                <a:t>&gt; 30</a:t>
              </a:r>
              <a:endParaRPr kumimoji="1" lang="ja-JP" altLang="en-US" sz="1600" dirty="0">
                <a:latin typeface="メイリオ" panose="020B0604030504040204" pitchFamily="50" charset="-128"/>
                <a:ea typeface="メイリオ" panose="020B0604030504040204" pitchFamily="50" charset="-128"/>
              </a:endParaRPr>
            </a:p>
          </p:txBody>
        </p:sp>
        <p:cxnSp>
          <p:nvCxnSpPr>
            <p:cNvPr id="116" name="直線コネクタ 115"/>
            <p:cNvCxnSpPr/>
            <p:nvPr/>
          </p:nvCxnSpPr>
          <p:spPr>
            <a:xfrm>
              <a:off x="89916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7" name="直線コネクタ 116"/>
            <p:cNvCxnSpPr/>
            <p:nvPr/>
          </p:nvCxnSpPr>
          <p:spPr>
            <a:xfrm>
              <a:off x="270221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18" name="正方形/長方形 117"/>
            <p:cNvSpPr/>
            <p:nvPr/>
          </p:nvSpPr>
          <p:spPr bwMode="auto">
            <a:xfrm>
              <a:off x="234421" y="4371010"/>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19" name="テキスト ボックス 118"/>
            <p:cNvSpPr txBox="1"/>
            <p:nvPr/>
          </p:nvSpPr>
          <p:spPr>
            <a:xfrm>
              <a:off x="2308219" y="5253388"/>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0" name="テキスト ボックス 119"/>
            <p:cNvSpPr txBox="1"/>
            <p:nvPr/>
          </p:nvSpPr>
          <p:spPr>
            <a:xfrm>
              <a:off x="425954" y="5658055"/>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1" name="テキスト ボックス 120"/>
            <p:cNvSpPr txBox="1"/>
            <p:nvPr/>
          </p:nvSpPr>
          <p:spPr>
            <a:xfrm>
              <a:off x="2738470" y="497980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2" name="テキスト ボックス 121"/>
            <p:cNvSpPr txBox="1"/>
            <p:nvPr/>
          </p:nvSpPr>
          <p:spPr>
            <a:xfrm>
              <a:off x="795627" y="466288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3" name="テキスト ボックス 122"/>
            <p:cNvSpPr txBox="1"/>
            <p:nvPr/>
          </p:nvSpPr>
          <p:spPr>
            <a:xfrm>
              <a:off x="915796" y="500034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4" name="テキスト ボックス 123"/>
            <p:cNvSpPr txBox="1"/>
            <p:nvPr/>
          </p:nvSpPr>
          <p:spPr>
            <a:xfrm>
              <a:off x="216421" y="5060405"/>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5" name="テキスト ボックス 124"/>
            <p:cNvSpPr txBox="1"/>
            <p:nvPr/>
          </p:nvSpPr>
          <p:spPr>
            <a:xfrm>
              <a:off x="873442" y="555383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6" name="テキスト ボックス 125"/>
            <p:cNvSpPr txBox="1"/>
            <p:nvPr/>
          </p:nvSpPr>
          <p:spPr>
            <a:xfrm>
              <a:off x="2742899" y="55840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7" name="テキスト ボックス 126"/>
            <p:cNvSpPr txBox="1"/>
            <p:nvPr/>
          </p:nvSpPr>
          <p:spPr>
            <a:xfrm>
              <a:off x="2270193" y="463068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8" name="テキスト ボックス 127"/>
            <p:cNvSpPr txBox="1"/>
            <p:nvPr/>
          </p:nvSpPr>
          <p:spPr>
            <a:xfrm>
              <a:off x="2845635" y="449850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grpSp>
      <p:sp>
        <p:nvSpPr>
          <p:cNvPr id="132" name="テキスト ボックス 131"/>
          <p:cNvSpPr txBox="1"/>
          <p:nvPr/>
        </p:nvSpPr>
        <p:spPr>
          <a:xfrm>
            <a:off x="1505289" y="2823235"/>
            <a:ext cx="654346" cy="769441"/>
          </a:xfrm>
          <a:prstGeom prst="rect">
            <a:avLst/>
          </a:prstGeom>
          <a:noFill/>
        </p:spPr>
        <p:txBody>
          <a:bodyPr wrap="none" rtlCol="0">
            <a:spAutoFit/>
          </a:bodyPr>
          <a:lstStyle/>
          <a:p>
            <a:r>
              <a:rPr kumimoji="1" lang="en-US" altLang="ja-JP" sz="4400" b="1" dirty="0" smtClean="0">
                <a:solidFill>
                  <a:srgbClr val="A82831"/>
                </a:solidFill>
                <a:latin typeface="メイリオ" panose="020B0604030504040204" pitchFamily="50" charset="-128"/>
                <a:ea typeface="メイリオ" panose="020B0604030504040204" pitchFamily="50" charset="-128"/>
              </a:rPr>
              <a:t>×</a:t>
            </a:r>
            <a:endParaRPr kumimoji="1" lang="ja-JP" altLang="en-US" sz="3200" b="1" dirty="0">
              <a:solidFill>
                <a:srgbClr val="A82831"/>
              </a:solidFill>
              <a:latin typeface="メイリオ" panose="020B0604030504040204" pitchFamily="50" charset="-128"/>
              <a:ea typeface="メイリオ" panose="020B0604030504040204" pitchFamily="50" charset="-128"/>
            </a:endParaRPr>
          </a:p>
        </p:txBody>
      </p:sp>
      <p:sp>
        <p:nvSpPr>
          <p:cNvPr id="133" name="テキスト ボックス 132"/>
          <p:cNvSpPr txBox="1"/>
          <p:nvPr/>
        </p:nvSpPr>
        <p:spPr>
          <a:xfrm>
            <a:off x="6915455" y="2823235"/>
            <a:ext cx="748923" cy="769441"/>
          </a:xfrm>
          <a:prstGeom prst="rect">
            <a:avLst/>
          </a:prstGeom>
          <a:noFill/>
        </p:spPr>
        <p:txBody>
          <a:bodyPr wrap="none" rtlCol="0">
            <a:spAutoFit/>
          </a:bodyPr>
          <a:lstStyle/>
          <a:p>
            <a:r>
              <a:rPr lang="ja-JP" altLang="en-US" sz="4400" b="1" dirty="0">
                <a:solidFill>
                  <a:srgbClr val="A82831"/>
                </a:solidFill>
                <a:latin typeface="メイリオ" panose="020B0604030504040204" pitchFamily="50" charset="-128"/>
                <a:ea typeface="メイリオ" panose="020B0604030504040204" pitchFamily="50" charset="-128"/>
              </a:rPr>
              <a:t>○</a:t>
            </a:r>
            <a:endParaRPr kumimoji="1" lang="ja-JP" altLang="en-US" sz="3200" b="1" dirty="0">
              <a:solidFill>
                <a:srgbClr val="A8283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44360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11</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不純度の計算にはジニ不純度、またはエントロピーを用いることが主流</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ランダムフォレスト</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決定木</a:t>
            </a:r>
            <a:r>
              <a:rPr lang="en-US" altLang="ja-JP" sz="1400" dirty="0" smtClean="0">
                <a:latin typeface="メイリオ" panose="020B0604030504040204" pitchFamily="50" charset="-128"/>
                <a:ea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endParaRPr>
          </a:p>
        </p:txBody>
      </p:sp>
      <p:cxnSp>
        <p:nvCxnSpPr>
          <p:cNvPr id="90" name="直線コネクタ 89"/>
          <p:cNvCxnSpPr/>
          <p:nvPr/>
        </p:nvCxnSpPr>
        <p:spPr>
          <a:xfrm>
            <a:off x="239390" y="1366923"/>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1" name="テキスト ボックス 130"/>
          <p:cNvSpPr txBox="1"/>
          <p:nvPr/>
        </p:nvSpPr>
        <p:spPr>
          <a:xfrm>
            <a:off x="1968278" y="1074912"/>
            <a:ext cx="1082348"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ジニ不純度</a:t>
            </a:r>
            <a:endParaRPr lang="ja-JP" altLang="en-US" sz="1400" dirty="0">
              <a:latin typeface="メイリオ" panose="020B0604030504040204" pitchFamily="50" charset="-128"/>
              <a:ea typeface="メイリオ" panose="020B0604030504040204" pitchFamily="50" charset="-128"/>
              <a:cs typeface="ヒラギノ角ゴ Pro W3"/>
            </a:endParaRPr>
          </a:p>
        </p:txBody>
      </p:sp>
      <p:sp>
        <p:nvSpPr>
          <p:cNvPr id="135" name="テキスト ボックス 134"/>
          <p:cNvSpPr txBox="1"/>
          <p:nvPr/>
        </p:nvSpPr>
        <p:spPr>
          <a:xfrm>
            <a:off x="6101298" y="1085418"/>
            <a:ext cx="1261884"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エントロピー</a:t>
            </a:r>
            <a:endParaRPr lang="ja-JP" altLang="en-US" sz="1400" dirty="0">
              <a:latin typeface="メイリオ" panose="020B0604030504040204" pitchFamily="50" charset="-128"/>
              <a:ea typeface="メイリオ" panose="020B0604030504040204" pitchFamily="50" charset="-128"/>
              <a:cs typeface="ヒラギノ角ゴ Pro W3"/>
            </a:endParaRPr>
          </a:p>
        </p:txBody>
      </p:sp>
      <p:cxnSp>
        <p:nvCxnSpPr>
          <p:cNvPr id="136" name="直線コネクタ 135"/>
          <p:cNvCxnSpPr/>
          <p:nvPr/>
        </p:nvCxnSpPr>
        <p:spPr>
          <a:xfrm>
            <a:off x="4589583" y="1377429"/>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 name="テキスト ボックス 1"/>
              <p:cNvSpPr txBox="1"/>
              <p:nvPr/>
            </p:nvSpPr>
            <p:spPr>
              <a:xfrm>
                <a:off x="4719958" y="1758570"/>
                <a:ext cx="4024563"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𝐻</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𝑐</m:t>
                          </m:r>
                        </m:sup>
                        <m:e>
                          <m:r>
                            <a:rPr kumimoji="1" lang="en-US" altLang="ja-JP" sz="2400" b="0" i="1" smtClean="0">
                              <a:latin typeface="Cambria Math" panose="02040503050406030204" pitchFamily="18" charset="0"/>
                            </a:rPr>
                            <m:t>𝑝</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e>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𝑙𝑜</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e>
                      </m:nary>
                    </m:oMath>
                  </m:oMathPara>
                </a14:m>
                <a:endParaRPr kumimoji="1" lang="ja-JP" altLang="en-US" sz="2400" dirty="0" smtClean="0">
                  <a:latin typeface="ヒラギノ角ゴ Pro W3"/>
                  <a:ea typeface="ヒラギノ角ゴ Pro W3"/>
                  <a:cs typeface="ヒラギノ角ゴ Pro W3"/>
                </a:endParaRPr>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4719958" y="1758570"/>
                <a:ext cx="4024563" cy="100822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316576" y="1766891"/>
                <a:ext cx="4385752" cy="1931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𝐺</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𝑐</m:t>
                          </m:r>
                        </m:sup>
                        <m:e>
                          <m:r>
                            <a:rPr kumimoji="1" lang="en-US" altLang="ja-JP" sz="2400" b="0" i="1" smtClean="0">
                              <a:latin typeface="Cambria Math" panose="02040503050406030204" pitchFamily="18" charset="0"/>
                            </a:rPr>
                            <m:t>𝑝</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e>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e>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e>
                      </m:nary>
                    </m:oMath>
                  </m:oMathPara>
                </a14:m>
                <a:endParaRPr kumimoji="1" lang="en-US" altLang="ja-JP" sz="2400" dirty="0" smtClean="0">
                  <a:latin typeface="ヒラギノ角ゴ Pro W3"/>
                  <a:ea typeface="ヒラギノ角ゴ Pro W3"/>
                  <a:cs typeface="ヒラギノ角ゴ Pro W3"/>
                </a:endParaRPr>
              </a:p>
              <a:p>
                <a:endParaRPr kumimoji="1" lang="en-US" altLang="ja-JP" sz="2400" dirty="0" smtClean="0">
                  <a:latin typeface="ヒラギノ角ゴ Pro W3"/>
                  <a:ea typeface="ヒラギノ角ゴ Pro W3"/>
                  <a:cs typeface="ヒラギノ角ゴ Pro W3"/>
                </a:endParaRPr>
              </a:p>
              <a:p>
                <a14:m>
                  <m:oMath xmlns:m="http://schemas.openxmlformats.org/officeDocument/2006/math">
                    <m:r>
                      <a:rPr lang="en-US" altLang="ja-JP" b="0" i="1" smtClean="0">
                        <a:latin typeface="Cambria Math" panose="02040503050406030204" pitchFamily="18" charset="0"/>
                      </a:rPr>
                      <m:t>𝑝</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i="1">
                            <a:latin typeface="Cambria Math" panose="02040503050406030204" pitchFamily="18" charset="0"/>
                          </a:rPr>
                          <m:t>𝑡</m:t>
                        </m:r>
                      </m:e>
                    </m:d>
                    <m:r>
                      <a:rPr lang="en-US" altLang="ja-JP" i="1">
                        <a:latin typeface="Cambria Math" panose="02040503050406030204" pitchFamily="18" charset="0"/>
                      </a:rPr>
                      <m:t>=</m:t>
                    </m:r>
                    <m:r>
                      <a:rPr lang="ja-JP" altLang="en-US" i="1" smtClean="0">
                        <a:latin typeface="Cambria Math" panose="02040503050406030204" pitchFamily="18" charset="0"/>
                      </a:rPr>
                      <m:t>特定</m:t>
                    </m:r>
                    <m:r>
                      <a:rPr kumimoji="1" lang="ja-JP" altLang="en-US" i="1" dirty="0" smtClean="0">
                        <a:latin typeface="Cambria Math" panose="02040503050406030204" pitchFamily="18" charset="0"/>
                        <a:ea typeface="ヒラギノ角ゴ Pro W3"/>
                        <a:cs typeface="ヒラギノ角ゴ Pro W3"/>
                      </a:rPr>
                      <m:t>の</m:t>
                    </m:r>
                  </m:oMath>
                </a14:m>
                <a:r>
                  <a:rPr kumimoji="1" lang="ja-JP" altLang="en-US" dirty="0" smtClean="0">
                    <a:latin typeface="メイリオ" panose="020B0604030504040204" pitchFamily="50" charset="-128"/>
                    <a:ea typeface="メイリオ" panose="020B0604030504040204" pitchFamily="50" charset="-128"/>
                    <a:cs typeface="ヒラギノ角ゴ Pro W3"/>
                  </a:rPr>
                  <a:t>ノード</a:t>
                </a:r>
                <a:r>
                  <a:rPr kumimoji="1" lang="en-US" altLang="ja-JP" dirty="0" smtClean="0">
                    <a:latin typeface="メイリオ" panose="020B0604030504040204" pitchFamily="50" charset="-128"/>
                    <a:ea typeface="メイリオ" panose="020B0604030504040204" pitchFamily="50" charset="-128"/>
                    <a:cs typeface="ヒラギノ角ゴ Pro W3"/>
                  </a:rPr>
                  <a:t>t</a:t>
                </a:r>
                <a:r>
                  <a:rPr kumimoji="1" lang="ja-JP" altLang="en-US" dirty="0" smtClean="0">
                    <a:latin typeface="メイリオ" panose="020B0604030504040204" pitchFamily="50" charset="-128"/>
                    <a:ea typeface="メイリオ" panose="020B0604030504040204" pitchFamily="50" charset="-128"/>
                    <a:cs typeface="ヒラギノ角ゴ Pro W3"/>
                  </a:rPr>
                  <a:t>においてクラス</a:t>
                </a:r>
                <a:r>
                  <a:rPr kumimoji="1" lang="en-US" altLang="ja-JP" dirty="0" smtClean="0">
                    <a:latin typeface="メイリオ" panose="020B0604030504040204" pitchFamily="50" charset="-128"/>
                    <a:ea typeface="メイリオ" panose="020B0604030504040204" pitchFamily="50" charset="-128"/>
                    <a:cs typeface="ヒラギノ角ゴ Pro W3"/>
                  </a:rPr>
                  <a:t>I</a:t>
                </a:r>
              </a:p>
              <a:p>
                <a:r>
                  <a:rPr kumimoji="1" lang="ja-JP" altLang="en-US" dirty="0" smtClean="0">
                    <a:latin typeface="メイリオ" panose="020B0604030504040204" pitchFamily="50" charset="-128"/>
                    <a:ea typeface="メイリオ" panose="020B0604030504040204" pitchFamily="50" charset="-128"/>
                    <a:cs typeface="ヒラギノ角ゴ Pro W3"/>
                  </a:rPr>
                  <a:t>に属するサンプルの割合</a:t>
                </a: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16576" y="1766891"/>
                <a:ext cx="4385752" cy="1931554"/>
              </a:xfrm>
              <a:prstGeom prst="rect">
                <a:avLst/>
              </a:prstGeom>
              <a:blipFill rotWithShape="0">
                <a:blip r:embed="rId4"/>
                <a:stretch>
                  <a:fillRect l="-3338" b="-6625"/>
                </a:stretch>
              </a:blipFill>
            </p:spPr>
            <p:txBody>
              <a:bodyPr/>
              <a:lstStyle/>
              <a:p>
                <a:r>
                  <a:rPr lang="ja-JP" altLang="en-US">
                    <a:noFill/>
                  </a:rPr>
                  <a:t> </a:t>
                </a:r>
              </a:p>
            </p:txBody>
          </p:sp>
        </mc:Fallback>
      </mc:AlternateContent>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2898" y="3698445"/>
            <a:ext cx="3693360" cy="2772914"/>
          </a:xfrm>
          <a:prstGeom prst="rect">
            <a:avLst/>
          </a:prstGeom>
        </p:spPr>
      </p:pic>
    </p:spTree>
    <p:extLst>
      <p:ext uri="{BB962C8B-B14F-4D97-AF65-F5344CB8AC3E}">
        <p14:creationId xmlns:p14="http://schemas.microsoft.com/office/powerpoint/2010/main" val="3522720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12</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特に重要なパラメーターは木の数、ノードの特徴量数、深さの</a:t>
            </a:r>
            <a:r>
              <a:rPr lang="en-US" altLang="ja-JP" dirty="0" smtClean="0">
                <a:latin typeface="メイリオ" panose="020B0604030504040204" pitchFamily="50" charset="-128"/>
                <a:ea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rPr>
              <a:t>つ</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ランダムフォレスト</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決定木</a:t>
            </a:r>
            <a:r>
              <a:rPr lang="en-US" altLang="ja-JP" sz="1400" dirty="0" smtClean="0">
                <a:latin typeface="メイリオ" panose="020B0604030504040204" pitchFamily="50" charset="-128"/>
                <a:ea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endParaRPr>
          </a:p>
        </p:txBody>
      </p:sp>
      <p:cxnSp>
        <p:nvCxnSpPr>
          <p:cNvPr id="6" name="直線コネクタ 5"/>
          <p:cNvCxnSpPr/>
          <p:nvPr/>
        </p:nvCxnSpPr>
        <p:spPr>
          <a:xfrm>
            <a:off x="1824397" y="1308290"/>
            <a:ext cx="44272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正方形/長方形 6"/>
          <p:cNvSpPr/>
          <p:nvPr/>
        </p:nvSpPr>
        <p:spPr bwMode="auto">
          <a:xfrm>
            <a:off x="126609" y="154270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8" name="直線コネクタ 7"/>
          <p:cNvCxnSpPr/>
          <p:nvPr/>
        </p:nvCxnSpPr>
        <p:spPr>
          <a:xfrm>
            <a:off x="140677" y="3150547"/>
            <a:ext cx="8753299"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346334" y="2143575"/>
            <a:ext cx="1107996" cy="461665"/>
          </a:xfrm>
          <a:prstGeom prst="rect">
            <a:avLst/>
          </a:prstGeom>
          <a:noFill/>
        </p:spPr>
        <p:txBody>
          <a:bodyPr wrap="none" rtlCol="0">
            <a:spAutoFit/>
          </a:bodyPr>
          <a:lstStyle/>
          <a:p>
            <a:r>
              <a:rPr lang="ja-JP" altLang="en-US" sz="2400" b="1" dirty="0">
                <a:latin typeface="メイリオ" panose="020B0604030504040204" pitchFamily="50" charset="-128"/>
                <a:ea typeface="メイリオ" panose="020B0604030504040204" pitchFamily="50" charset="-128"/>
                <a:cs typeface="ヒラギノ角ゴ Pro W3"/>
              </a:rPr>
              <a:t>木</a:t>
            </a:r>
            <a:r>
              <a:rPr lang="ja-JP" altLang="en-US" sz="2400" b="1" dirty="0" smtClean="0">
                <a:latin typeface="メイリオ" panose="020B0604030504040204" pitchFamily="50" charset="-128"/>
                <a:ea typeface="メイリオ" panose="020B0604030504040204" pitchFamily="50" charset="-128"/>
                <a:cs typeface="ヒラギノ角ゴ Pro W3"/>
              </a:rPr>
              <a:t>の数</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10" name="正方形/長方形 9"/>
          <p:cNvSpPr/>
          <p:nvPr/>
        </p:nvSpPr>
        <p:spPr bwMode="auto">
          <a:xfrm>
            <a:off x="120993" y="3268294"/>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11" name="直線コネクタ 10"/>
          <p:cNvCxnSpPr/>
          <p:nvPr/>
        </p:nvCxnSpPr>
        <p:spPr>
          <a:xfrm>
            <a:off x="135061" y="4880726"/>
            <a:ext cx="8753299"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346334" y="3869164"/>
            <a:ext cx="1107996" cy="461665"/>
          </a:xfrm>
          <a:prstGeom prst="rect">
            <a:avLst/>
          </a:prstGeom>
          <a:noFill/>
        </p:spPr>
        <p:txBody>
          <a:bodyPr wrap="none" rtlCol="0">
            <a:spAutoFit/>
          </a:bodyPr>
          <a:lstStyle/>
          <a:p>
            <a:r>
              <a:rPr lang="ja-JP" altLang="en-US" sz="2400" b="1" dirty="0" smtClean="0">
                <a:latin typeface="メイリオ" panose="020B0604030504040204" pitchFamily="50" charset="-128"/>
                <a:ea typeface="メイリオ" panose="020B0604030504040204" pitchFamily="50" charset="-128"/>
                <a:cs typeface="ヒラギノ角ゴ Pro W3"/>
              </a:rPr>
              <a:t>特徴</a:t>
            </a:r>
            <a:r>
              <a:rPr lang="ja-JP" altLang="en-US" sz="2400" b="1" dirty="0">
                <a:latin typeface="メイリオ" panose="020B0604030504040204" pitchFamily="50" charset="-128"/>
                <a:ea typeface="メイリオ" panose="020B0604030504040204" pitchFamily="50" charset="-128"/>
                <a:cs typeface="ヒラギノ角ゴ Pro W3"/>
              </a:rPr>
              <a:t>量</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13" name="正方形/長方形 12"/>
          <p:cNvSpPr/>
          <p:nvPr/>
        </p:nvSpPr>
        <p:spPr bwMode="auto">
          <a:xfrm>
            <a:off x="135061" y="4998472"/>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5" name="テキスト ボックス 14"/>
          <p:cNvSpPr txBox="1"/>
          <p:nvPr/>
        </p:nvSpPr>
        <p:spPr>
          <a:xfrm>
            <a:off x="494606" y="5599342"/>
            <a:ext cx="800219"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cs typeface="ヒラギノ角ゴ Pro W3"/>
              </a:rPr>
              <a:t>深さ</a:t>
            </a:r>
          </a:p>
        </p:txBody>
      </p:sp>
      <p:cxnSp>
        <p:nvCxnSpPr>
          <p:cNvPr id="17" name="直線コネクタ 16"/>
          <p:cNvCxnSpPr/>
          <p:nvPr/>
        </p:nvCxnSpPr>
        <p:spPr>
          <a:xfrm>
            <a:off x="6474012" y="1308290"/>
            <a:ext cx="24143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p:cNvSpPr txBox="1"/>
          <p:nvPr/>
        </p:nvSpPr>
        <p:spPr>
          <a:xfrm>
            <a:off x="1824397" y="1027643"/>
            <a:ext cx="4427200" cy="307777"/>
          </a:xfrm>
          <a:prstGeom prst="rect">
            <a:avLst/>
          </a:prstGeom>
          <a:noFill/>
        </p:spPr>
        <p:txBody>
          <a:bodyPr wrap="square" rtlCol="0">
            <a:spAutoFit/>
          </a:bodyPr>
          <a:lstStyle/>
          <a:p>
            <a:pPr algn="ctr"/>
            <a:r>
              <a:rPr kumimoji="1" lang="ja-JP" altLang="en-US" sz="1400" dirty="0" smtClean="0">
                <a:latin typeface="メイリオ" panose="020B0604030504040204" pitchFamily="50" charset="-128"/>
                <a:ea typeface="メイリオ" panose="020B0604030504040204" pitchFamily="50" charset="-128"/>
                <a:cs typeface="ヒラギノ角ゴ Pro W3"/>
              </a:rPr>
              <a:t>概要</a:t>
            </a:r>
          </a:p>
        </p:txBody>
      </p:sp>
      <p:sp>
        <p:nvSpPr>
          <p:cNvPr id="20" name="テキスト ボックス 19"/>
          <p:cNvSpPr txBox="1"/>
          <p:nvPr/>
        </p:nvSpPr>
        <p:spPr>
          <a:xfrm>
            <a:off x="6503853" y="991768"/>
            <a:ext cx="2390123" cy="316521"/>
          </a:xfrm>
          <a:prstGeom prst="rect">
            <a:avLst/>
          </a:prstGeom>
          <a:noFill/>
        </p:spPr>
        <p:txBody>
          <a:bodyPr wrap="square" rtlCol="0">
            <a:spAutoFit/>
          </a:bodyPr>
          <a:lstStyle/>
          <a:p>
            <a:pPr algn="ctr"/>
            <a:r>
              <a:rPr lang="ja-JP" altLang="en-US" sz="1400" dirty="0">
                <a:latin typeface="メイリオ" panose="020B0604030504040204" pitchFamily="50" charset="-128"/>
                <a:ea typeface="メイリオ" panose="020B0604030504040204" pitchFamily="50" charset="-128"/>
                <a:cs typeface="ヒラギノ角ゴ Pro W3"/>
              </a:rPr>
              <a:t>チューニング</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21" name="テキスト ボックス 20"/>
          <p:cNvSpPr txBox="1"/>
          <p:nvPr/>
        </p:nvSpPr>
        <p:spPr>
          <a:xfrm>
            <a:off x="1793864" y="1841049"/>
            <a:ext cx="4698722" cy="830997"/>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与えられたデータ集合から生やす決定木の数。</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木</a:t>
            </a:r>
            <a:r>
              <a:rPr lang="ja-JP" altLang="en-US" sz="1600" dirty="0" smtClean="0">
                <a:latin typeface="メイリオ" panose="020B0604030504040204" pitchFamily="50" charset="-128"/>
                <a:ea typeface="メイリオ" panose="020B0604030504040204" pitchFamily="50" charset="-128"/>
                <a:cs typeface="ヒラギノ角ゴ Pro W3"/>
              </a:rPr>
              <a:t>の</a:t>
            </a:r>
            <a:r>
              <a:rPr lang="ja-JP" altLang="en-US" sz="1600" dirty="0">
                <a:latin typeface="メイリオ" panose="020B0604030504040204" pitchFamily="50" charset="-128"/>
                <a:ea typeface="メイリオ" panose="020B0604030504040204" pitchFamily="50" charset="-128"/>
                <a:cs typeface="ヒラギノ角ゴ Pro W3"/>
              </a:rPr>
              <a:t>数</a:t>
            </a:r>
            <a:r>
              <a:rPr lang="ja-JP" altLang="en-US" sz="1600" dirty="0" smtClean="0">
                <a:latin typeface="メイリオ" panose="020B0604030504040204" pitchFamily="50" charset="-128"/>
                <a:ea typeface="メイリオ" panose="020B0604030504040204" pitchFamily="50" charset="-128"/>
                <a:cs typeface="ヒラギノ角ゴ Pro W3"/>
              </a:rPr>
              <a:t>が多い方が表現能力が高まる傾向にある。</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22" name="テキスト ボックス 21"/>
          <p:cNvSpPr txBox="1"/>
          <p:nvPr/>
        </p:nvSpPr>
        <p:spPr>
          <a:xfrm>
            <a:off x="1824397" y="3783048"/>
            <a:ext cx="3057247" cy="461665"/>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各決定木で用いる特徴量の数。</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23" name="テキスト ボックス 22"/>
          <p:cNvSpPr txBox="1"/>
          <p:nvPr/>
        </p:nvSpPr>
        <p:spPr>
          <a:xfrm>
            <a:off x="6562931" y="1851086"/>
            <a:ext cx="2236510" cy="830997"/>
          </a:xfrm>
          <a:prstGeom prst="rect">
            <a:avLst/>
          </a:prstGeom>
          <a:noFill/>
        </p:spPr>
        <p:txBody>
          <a:bodyPr wrap="none" rtlCol="0">
            <a:spAutoFit/>
          </a:bodyPr>
          <a:lstStyle/>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増</a:t>
            </a:r>
            <a:r>
              <a:rPr lang="ja-JP" altLang="en-US" sz="1600" dirty="0" smtClean="0">
                <a:latin typeface="メイリオ" panose="020B0604030504040204" pitchFamily="50" charset="-128"/>
                <a:ea typeface="メイリオ" panose="020B0604030504040204" pitchFamily="50" charset="-128"/>
                <a:cs typeface="ヒラギノ角ゴ Pro W3"/>
              </a:rPr>
              <a:t>やしていき、結果が</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安定する値を選択</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24" name="テキスト ボックス 23"/>
          <p:cNvSpPr txBox="1"/>
          <p:nvPr/>
        </p:nvSpPr>
        <p:spPr>
          <a:xfrm>
            <a:off x="6474012" y="3415472"/>
            <a:ext cx="2646878" cy="1200329"/>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次元数</a:t>
            </a:r>
            <a:r>
              <a:rPr lang="en-US" altLang="ja-JP" sz="1600" dirty="0" smtClean="0">
                <a:latin typeface="メイリオ" panose="020B0604030504040204" pitchFamily="50" charset="-128"/>
                <a:ea typeface="メイリオ" panose="020B0604030504040204" pitchFamily="50" charset="-128"/>
                <a:cs typeface="ヒラギノ角ゴ Pro W3"/>
              </a:rPr>
              <a:t>N</a:t>
            </a:r>
            <a:r>
              <a:rPr lang="ja-JP" altLang="en-US" sz="1600" dirty="0" smtClean="0">
                <a:latin typeface="メイリオ" panose="020B0604030504040204" pitchFamily="50" charset="-128"/>
                <a:ea typeface="メイリオ" panose="020B0604030504040204" pitchFamily="50" charset="-128"/>
                <a:cs typeface="ヒラギノ角ゴ Pro W3"/>
              </a:rPr>
              <a:t>に対して√</a:t>
            </a:r>
            <a:r>
              <a:rPr lang="en-US" altLang="ja-JP" sz="1600" dirty="0" smtClean="0">
                <a:latin typeface="メイリオ" panose="020B0604030504040204" pitchFamily="50" charset="-128"/>
                <a:ea typeface="メイリオ" panose="020B0604030504040204" pitchFamily="50" charset="-128"/>
                <a:cs typeface="ヒラギノ角ゴ Pro W3"/>
              </a:rPr>
              <a:t>N</a:t>
            </a:r>
            <a:r>
              <a:rPr lang="ja-JP" altLang="en-US" sz="1600" dirty="0" smtClean="0">
                <a:latin typeface="メイリオ" panose="020B0604030504040204" pitchFamily="50" charset="-128"/>
                <a:ea typeface="メイリオ" panose="020B0604030504040204" pitchFamily="50" charset="-128"/>
                <a:cs typeface="ヒラギノ角ゴ Pro W3"/>
              </a:rPr>
              <a:t>が</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目安</a:t>
            </a:r>
            <a:r>
              <a:rPr lang="ja-JP" altLang="en-US" sz="1600" dirty="0" smtClean="0">
                <a:latin typeface="メイリオ" panose="020B0604030504040204" pitchFamily="50" charset="-128"/>
                <a:ea typeface="メイリオ" panose="020B0604030504040204" pitchFamily="50" charset="-128"/>
                <a:cs typeface="ヒラギノ角ゴ Pro W3"/>
              </a:rPr>
              <a:t>ではあるが、周辺を</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試して最も良いものを選択</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25" name="テキスト ボックス 24"/>
          <p:cNvSpPr txBox="1"/>
          <p:nvPr/>
        </p:nvSpPr>
        <p:spPr>
          <a:xfrm>
            <a:off x="1824397" y="5359488"/>
            <a:ext cx="3467616" cy="830997"/>
          </a:xfrm>
          <a:prstGeom prst="rect">
            <a:avLst/>
          </a:prstGeom>
          <a:noFill/>
        </p:spPr>
        <p:txBody>
          <a:bodyPr wrap="none" rtlCol="0">
            <a:spAutoFit/>
          </a:bodyPr>
          <a:lstStyle/>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分岐</a:t>
            </a:r>
            <a:r>
              <a:rPr lang="ja-JP" altLang="en-US" sz="1600" dirty="0" smtClean="0">
                <a:latin typeface="メイリオ" panose="020B0604030504040204" pitchFamily="50" charset="-128"/>
                <a:ea typeface="メイリオ" panose="020B0604030504040204" pitchFamily="50" charset="-128"/>
                <a:cs typeface="ヒラギノ角ゴ Pro W3"/>
              </a:rPr>
              <a:t>をどこまで繰り返すかの上限。</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深</a:t>
            </a:r>
            <a:r>
              <a:rPr lang="ja-JP" altLang="en-US" sz="1600" dirty="0" smtClean="0">
                <a:latin typeface="メイリオ" panose="020B0604030504040204" pitchFamily="50" charset="-128"/>
                <a:ea typeface="メイリオ" panose="020B0604030504040204" pitchFamily="50" charset="-128"/>
                <a:cs typeface="ヒラギノ角ゴ Pro W3"/>
              </a:rPr>
              <a:t>いと過学習に陥る。</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26" name="テキスト ボックス 25"/>
          <p:cNvSpPr txBox="1"/>
          <p:nvPr/>
        </p:nvSpPr>
        <p:spPr>
          <a:xfrm>
            <a:off x="6474012" y="5328560"/>
            <a:ext cx="2236510" cy="830997"/>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交差検定などの結果を</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見ながら調整</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1900241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下矢印 3"/>
          <p:cNvSpPr/>
          <p:nvPr/>
        </p:nvSpPr>
        <p:spPr bwMode="auto">
          <a:xfrm>
            <a:off x="6951540" y="1754969"/>
            <a:ext cx="543739" cy="2801265"/>
          </a:xfrm>
          <a:prstGeom prst="downArrow">
            <a:avLst/>
          </a:prstGeom>
          <a:solidFill>
            <a:schemeClr val="accent2">
              <a:lumMod val="40000"/>
              <a:lumOff val="6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2" name="タイトル 1"/>
          <p:cNvSpPr>
            <a:spLocks noGrp="1"/>
          </p:cNvSpPr>
          <p:nvPr>
            <p:ph type="title"/>
          </p:nvPr>
        </p:nvSpPr>
        <p:spPr>
          <a:xfrm>
            <a:off x="215330" y="531788"/>
            <a:ext cx="8650510" cy="360040"/>
          </a:xfrm>
        </p:spPr>
        <p:txBody>
          <a:bodyPr/>
          <a:lstStyle/>
          <a:p>
            <a:pPr defTabSz="914400" fontAlgn="base">
              <a:spcAft>
                <a:spcPct val="0"/>
              </a:spcAft>
            </a:pPr>
            <a:r>
              <a:rPr lang="ja-JP" altLang="en-US" sz="1600" dirty="0">
                <a:latin typeface="メイリオ" panose="020B0604030504040204" pitchFamily="50" charset="-128"/>
                <a:ea typeface="メイリオ" panose="020B0604030504040204" pitchFamily="50" charset="-128"/>
              </a:rPr>
              <a:t>ランダムフォレスト以外の、決定木を用いたアンサンブル</a:t>
            </a:r>
            <a:r>
              <a:rPr lang="ja-JP" altLang="en-US" sz="1600" dirty="0" smtClean="0">
                <a:latin typeface="メイリオ" panose="020B0604030504040204" pitchFamily="50" charset="-128"/>
                <a:ea typeface="メイリオ" panose="020B0604030504040204" pitchFamily="50" charset="-128"/>
              </a:rPr>
              <a:t>学習</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勾配</a:t>
            </a:r>
            <a:r>
              <a:rPr lang="ja-JP" altLang="en-US" dirty="0" smtClean="0">
                <a:latin typeface="メイリオ" panose="020B0604030504040204" pitchFamily="50" charset="-128"/>
                <a:ea typeface="メイリオ" panose="020B0604030504040204" pitchFamily="50" charset="-128"/>
              </a:rPr>
              <a:t>ブースティング</a:t>
            </a:r>
            <a:r>
              <a:rPr lang="en-US" altLang="ja-JP" dirty="0" smtClean="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前</a:t>
            </a:r>
            <a:r>
              <a:rPr lang="ja-JP" altLang="en-US" dirty="0" smtClean="0">
                <a:latin typeface="メイリオ" panose="020B0604030504040204" pitchFamily="50" charset="-128"/>
                <a:ea typeface="メイリオ" panose="020B0604030504040204" pitchFamily="50" charset="-128"/>
              </a:rPr>
              <a:t>の決定</a:t>
            </a:r>
            <a:r>
              <a:rPr lang="ja-JP" altLang="en-US" dirty="0">
                <a:latin typeface="メイリオ" panose="020B0604030504040204" pitchFamily="50" charset="-128"/>
                <a:ea typeface="メイリオ" panose="020B0604030504040204" pitchFamily="50" charset="-128"/>
              </a:rPr>
              <a:t>木の情報に基づいて次の決定木をつくる</a:t>
            </a:r>
            <a:endParaRPr lang="en-US" altLang="ja-JP"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13</a:t>
            </a:fld>
            <a:endParaRPr kumimoji="1" lang="ja-JP" altLang="en-US" dirty="0"/>
          </a:p>
        </p:txBody>
      </p:sp>
      <p:cxnSp>
        <p:nvCxnSpPr>
          <p:cNvPr id="13" name="直線コネクタ 12"/>
          <p:cNvCxnSpPr/>
          <p:nvPr/>
        </p:nvCxnSpPr>
        <p:spPr>
          <a:xfrm>
            <a:off x="1674055" y="1308290"/>
            <a:ext cx="38545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5671849" y="1308290"/>
            <a:ext cx="320571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6951540" y="1009477"/>
            <a:ext cx="543739" cy="307777"/>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ヒラギノ角ゴ Pro W3"/>
              </a:rPr>
              <a:t>参考</a:t>
            </a:r>
          </a:p>
        </p:txBody>
      </p:sp>
      <p:sp>
        <p:nvSpPr>
          <p:cNvPr id="41" name="正方形/長方形 40"/>
          <p:cNvSpPr/>
          <p:nvPr/>
        </p:nvSpPr>
        <p:spPr bwMode="auto">
          <a:xfrm>
            <a:off x="126609" y="1542705"/>
            <a:ext cx="1547446" cy="3013529"/>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1" name="正方形/長方形 60"/>
          <p:cNvSpPr/>
          <p:nvPr/>
        </p:nvSpPr>
        <p:spPr bwMode="auto">
          <a:xfrm>
            <a:off x="126609" y="487541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65" name="直線コネクタ 64"/>
          <p:cNvCxnSpPr/>
          <p:nvPr/>
        </p:nvCxnSpPr>
        <p:spPr>
          <a:xfrm>
            <a:off x="126609" y="4784148"/>
            <a:ext cx="8765021"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500222" y="2862965"/>
            <a:ext cx="800219"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cs typeface="ヒラギノ角ゴ Pro W3"/>
              </a:rPr>
              <a:t>概要</a:t>
            </a:r>
          </a:p>
        </p:txBody>
      </p:sp>
      <p:sp>
        <p:nvSpPr>
          <p:cNvPr id="70" name="テキスト ボックス 69"/>
          <p:cNvSpPr txBox="1"/>
          <p:nvPr/>
        </p:nvSpPr>
        <p:spPr>
          <a:xfrm>
            <a:off x="115502" y="5409391"/>
            <a:ext cx="1569660" cy="369332"/>
          </a:xfrm>
          <a:prstGeom prst="rect">
            <a:avLst/>
          </a:prstGeom>
          <a:noFill/>
        </p:spPr>
        <p:txBody>
          <a:bodyPr wrap="none" rtlCol="0">
            <a:spAutoFit/>
          </a:bodyPr>
          <a:lstStyle/>
          <a:p>
            <a:pPr algn="ctr"/>
            <a:r>
              <a:rPr kumimoji="1" lang="ja-JP" altLang="en-US" b="1" dirty="0" smtClean="0">
                <a:latin typeface="メイリオ" panose="020B0604030504040204" pitchFamily="50" charset="-128"/>
                <a:ea typeface="メイリオ" panose="020B0604030504040204" pitchFamily="50" charset="-128"/>
                <a:cs typeface="ヒラギノ角ゴ Pro W3"/>
              </a:rPr>
              <a:t>チューニング</a:t>
            </a:r>
          </a:p>
        </p:txBody>
      </p:sp>
      <p:sp>
        <p:nvSpPr>
          <p:cNvPr id="71" name="テキスト ボックス 70"/>
          <p:cNvSpPr txBox="1"/>
          <p:nvPr/>
        </p:nvSpPr>
        <p:spPr>
          <a:xfrm>
            <a:off x="1793864" y="1754969"/>
            <a:ext cx="3967753" cy="2677656"/>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逐次的に決定木を生成する。</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その</a:t>
            </a:r>
            <a:r>
              <a:rPr lang="ja-JP" altLang="en-US" sz="1600" dirty="0">
                <a:latin typeface="メイリオ" panose="020B0604030504040204" pitchFamily="50" charset="-128"/>
                <a:ea typeface="メイリオ" panose="020B0604030504040204" pitchFamily="50" charset="-128"/>
                <a:cs typeface="ヒラギノ角ゴ Pro W3"/>
              </a:rPr>
              <a:t>際</a:t>
            </a:r>
            <a:r>
              <a:rPr lang="ja-JP" altLang="en-US" sz="1600" dirty="0" smtClean="0">
                <a:latin typeface="メイリオ" panose="020B0604030504040204" pitchFamily="50" charset="-128"/>
                <a:ea typeface="メイリオ" panose="020B0604030504040204" pitchFamily="50" charset="-128"/>
                <a:cs typeface="ヒラギノ角ゴ Pro W3"/>
              </a:rPr>
              <a:t>に、生成した決定木でうまく分類</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出来なかったサンプルの重みを更新し、</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次</a:t>
            </a:r>
            <a:r>
              <a:rPr lang="ja-JP" altLang="en-US" sz="1600" dirty="0" smtClean="0">
                <a:latin typeface="メイリオ" panose="020B0604030504040204" pitchFamily="50" charset="-128"/>
                <a:ea typeface="メイリオ" panose="020B0604030504040204" pitchFamily="50" charset="-128"/>
                <a:cs typeface="ヒラギノ角ゴ Pro W3"/>
              </a:rPr>
              <a:t>の決定木を生成することを繰り返す。</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en-US" altLang="ja-JP" sz="1600" dirty="0" smtClean="0">
                <a:latin typeface="メイリオ" panose="020B0604030504040204" pitchFamily="50" charset="-128"/>
                <a:ea typeface="メイリオ" panose="020B0604030504040204" pitchFamily="50" charset="-128"/>
                <a:cs typeface="ヒラギノ角ゴ Pro W3"/>
              </a:rPr>
              <a:t>※RF</a:t>
            </a:r>
            <a:r>
              <a:rPr lang="ja-JP" altLang="en-US" sz="1600" dirty="0" smtClean="0">
                <a:latin typeface="メイリオ" panose="020B0604030504040204" pitchFamily="50" charset="-128"/>
                <a:ea typeface="メイリオ" panose="020B0604030504040204" pitchFamily="50" charset="-128"/>
                <a:cs typeface="ヒラギノ角ゴ Pro W3"/>
              </a:rPr>
              <a:t>と異なり並列計算が行えないため</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計算</a:t>
            </a:r>
            <a:r>
              <a:rPr lang="ja-JP" altLang="en-US" sz="1600" dirty="0">
                <a:latin typeface="メイリオ" panose="020B0604030504040204" pitchFamily="50" charset="-128"/>
                <a:ea typeface="メイリオ" panose="020B0604030504040204" pitchFamily="50" charset="-128"/>
                <a:cs typeface="ヒラギノ角ゴ Pro W3"/>
              </a:rPr>
              <a:t>時間</a:t>
            </a:r>
            <a:r>
              <a:rPr lang="ja-JP" altLang="en-US" sz="1600" dirty="0" smtClean="0">
                <a:latin typeface="メイリオ" panose="020B0604030504040204" pitchFamily="50" charset="-128"/>
                <a:ea typeface="メイリオ" panose="020B0604030504040204" pitchFamily="50" charset="-128"/>
                <a:cs typeface="ヒラギノ角ゴ Pro W3"/>
              </a:rPr>
              <a:t>が</a:t>
            </a:r>
            <a:r>
              <a:rPr lang="ja-JP" altLang="en-US" sz="1600" dirty="0">
                <a:latin typeface="メイリオ" panose="020B0604030504040204" pitchFamily="50" charset="-128"/>
                <a:ea typeface="メイリオ" panose="020B0604030504040204" pitchFamily="50" charset="-128"/>
                <a:cs typeface="ヒラギノ角ゴ Pro W3"/>
              </a:rPr>
              <a:t>長</a:t>
            </a:r>
            <a:r>
              <a:rPr lang="ja-JP" altLang="en-US" sz="1600" dirty="0" smtClean="0">
                <a:latin typeface="メイリオ" panose="020B0604030504040204" pitchFamily="50" charset="-128"/>
                <a:ea typeface="メイリオ" panose="020B0604030504040204" pitchFamily="50" charset="-128"/>
                <a:cs typeface="ヒラギノ角ゴ Pro W3"/>
              </a:rPr>
              <a:t>くな</a:t>
            </a:r>
            <a:r>
              <a:rPr lang="ja-JP" altLang="en-US" sz="1600" dirty="0">
                <a:latin typeface="メイリオ" panose="020B0604030504040204" pitchFamily="50" charset="-128"/>
                <a:ea typeface="メイリオ" panose="020B0604030504040204" pitchFamily="50" charset="-128"/>
                <a:cs typeface="ヒラギノ角ゴ Pro W3"/>
              </a:rPr>
              <a:t>る</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98" name="テキスト ボックス 97"/>
          <p:cNvSpPr txBox="1"/>
          <p:nvPr/>
        </p:nvSpPr>
        <p:spPr>
          <a:xfrm>
            <a:off x="1793864" y="5159603"/>
            <a:ext cx="7026282" cy="1015663"/>
          </a:xfrm>
          <a:prstGeom prst="rect">
            <a:avLst/>
          </a:prstGeom>
          <a:noFill/>
        </p:spPr>
        <p:txBody>
          <a:bodyPr wrap="none" rtlCol="0">
            <a:spAutoFit/>
          </a:bodyPr>
          <a:lstStyle/>
          <a:p>
            <a:pPr marL="171450" indent="-171450">
              <a:lnSpc>
                <a:spcPct val="150000"/>
              </a:lnSpc>
              <a:buFontTx/>
              <a:buChar char="-"/>
            </a:pPr>
            <a:r>
              <a:rPr lang="ja-JP" altLang="en-US" sz="2000" dirty="0" smtClean="0">
                <a:latin typeface="メイリオ" panose="020B0604030504040204" pitchFamily="50" charset="-128"/>
                <a:ea typeface="メイリオ" panose="020B0604030504040204" pitchFamily="50" charset="-128"/>
                <a:cs typeface="ヒラギノ角ゴ Pro W3"/>
              </a:rPr>
              <a:t>ランダムフォレストと同様のパラメ</a:t>
            </a:r>
            <a:r>
              <a:rPr lang="en-US" altLang="ja-JP" sz="2000" dirty="0" smtClean="0">
                <a:latin typeface="メイリオ" panose="020B0604030504040204" pitchFamily="50" charset="-128"/>
                <a:ea typeface="メイリオ" panose="020B0604030504040204" pitchFamily="50" charset="-128"/>
                <a:cs typeface="ヒラギノ角ゴ Pro W3"/>
              </a:rPr>
              <a:t>―</a:t>
            </a:r>
            <a:r>
              <a:rPr lang="ja-JP" altLang="en-US" sz="2000" dirty="0" smtClean="0">
                <a:latin typeface="メイリオ" panose="020B0604030504040204" pitchFamily="50" charset="-128"/>
                <a:ea typeface="メイリオ" panose="020B0604030504040204" pitchFamily="50" charset="-128"/>
                <a:cs typeface="ヒラギノ角ゴ Pro W3"/>
              </a:rPr>
              <a:t>ター群</a:t>
            </a:r>
            <a:endParaRPr lang="en-US" altLang="ja-JP" sz="2000" dirty="0" smtClean="0">
              <a:latin typeface="メイリオ" panose="020B0604030504040204" pitchFamily="50" charset="-128"/>
              <a:ea typeface="メイリオ" panose="020B0604030504040204" pitchFamily="50" charset="-128"/>
              <a:cs typeface="ヒラギノ角ゴ Pro W3"/>
            </a:endParaRPr>
          </a:p>
          <a:p>
            <a:pPr marL="171450" indent="-171450">
              <a:lnSpc>
                <a:spcPct val="150000"/>
              </a:lnSpc>
              <a:buFontTx/>
              <a:buChar char="-"/>
            </a:pPr>
            <a:r>
              <a:rPr lang="ja-JP" altLang="en-US" sz="2000" dirty="0" smtClean="0">
                <a:latin typeface="メイリオ" panose="020B0604030504040204" pitchFamily="50" charset="-128"/>
                <a:ea typeface="メイリオ" panose="020B0604030504040204" pitchFamily="50" charset="-128"/>
                <a:cs typeface="ヒラギノ角ゴ Pro W3"/>
              </a:rPr>
              <a:t>既存の決定木による重みの更新をどの程度の強さで行うか</a:t>
            </a:r>
            <a:endParaRPr lang="en-US" altLang="ja-JP" sz="2000" dirty="0">
              <a:latin typeface="メイリオ" panose="020B0604030504040204" pitchFamily="50" charset="-128"/>
              <a:ea typeface="メイリオ" panose="020B0604030504040204" pitchFamily="50" charset="-128"/>
              <a:cs typeface="ヒラギノ角ゴ Pro W3"/>
            </a:endParaRPr>
          </a:p>
        </p:txBody>
      </p:sp>
      <p:sp>
        <p:nvSpPr>
          <p:cNvPr id="3" name="テキスト ボックス 2"/>
          <p:cNvSpPr txBox="1"/>
          <p:nvPr/>
        </p:nvSpPr>
        <p:spPr>
          <a:xfrm>
            <a:off x="6720708" y="1595216"/>
            <a:ext cx="1107996"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決定木を作る</a:t>
            </a:r>
          </a:p>
        </p:txBody>
      </p:sp>
      <p:sp>
        <p:nvSpPr>
          <p:cNvPr id="40" name="テキスト ボックス 39"/>
          <p:cNvSpPr txBox="1"/>
          <p:nvPr/>
        </p:nvSpPr>
        <p:spPr>
          <a:xfrm>
            <a:off x="5761617" y="2007029"/>
            <a:ext cx="3108543" cy="461665"/>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上手く分類できなかった個体の不純度算出</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a:p>
            <a:r>
              <a:rPr lang="ja-JP" altLang="en-US" sz="1200" dirty="0" smtClean="0">
                <a:latin typeface="メイリオ" panose="020B0604030504040204" pitchFamily="50" charset="-128"/>
                <a:ea typeface="メイリオ" panose="020B0604030504040204" pitchFamily="50" charset="-128"/>
                <a:cs typeface="ヒラギノ角ゴ Pro W3"/>
              </a:rPr>
              <a:t>における重みを更新する</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
        <p:nvSpPr>
          <p:cNvPr id="42" name="テキスト ボックス 41"/>
          <p:cNvSpPr txBox="1"/>
          <p:nvPr/>
        </p:nvSpPr>
        <p:spPr>
          <a:xfrm>
            <a:off x="6361634" y="2645308"/>
            <a:ext cx="1723549"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次の決定</a:t>
            </a:r>
            <a:r>
              <a:rPr lang="ja-JP" altLang="en-US" sz="1200" dirty="0" smtClean="0">
                <a:latin typeface="メイリオ" panose="020B0604030504040204" pitchFamily="50" charset="-128"/>
                <a:ea typeface="メイリオ" panose="020B0604030504040204" pitchFamily="50" charset="-128"/>
                <a:cs typeface="ヒラギノ角ゴ Pro W3"/>
              </a:rPr>
              <a:t>木を生成する</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
        <p:nvSpPr>
          <p:cNvPr id="43" name="テキスト ボックス 42"/>
          <p:cNvSpPr txBox="1"/>
          <p:nvPr/>
        </p:nvSpPr>
        <p:spPr>
          <a:xfrm>
            <a:off x="5684673" y="3110571"/>
            <a:ext cx="3262432" cy="830997"/>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この時、各ノードでは前工程で更新された</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a:p>
            <a:r>
              <a:rPr lang="ja-JP" altLang="en-US" sz="1200" dirty="0" smtClean="0">
                <a:latin typeface="メイリオ" panose="020B0604030504040204" pitchFamily="50" charset="-128"/>
                <a:ea typeface="メイリオ" panose="020B0604030504040204" pitchFamily="50" charset="-128"/>
                <a:cs typeface="ヒラギノ角ゴ Pro W3"/>
              </a:rPr>
              <a:t>重みを用いて不純度計算を行うので、</a:t>
            </a:r>
            <a:endParaRPr lang="en-US" altLang="ja-JP" sz="1200" dirty="0" smtClean="0">
              <a:latin typeface="メイリオ" panose="020B0604030504040204" pitchFamily="50" charset="-128"/>
              <a:ea typeface="メイリオ" panose="020B0604030504040204" pitchFamily="50" charset="-128"/>
              <a:cs typeface="ヒラギノ角ゴ Pro W3"/>
            </a:endParaRPr>
          </a:p>
          <a:p>
            <a:r>
              <a:rPr kumimoji="1" lang="ja-JP" altLang="en-US" sz="1200" dirty="0">
                <a:latin typeface="メイリオ" panose="020B0604030504040204" pitchFamily="50" charset="-128"/>
                <a:ea typeface="メイリオ" panose="020B0604030504040204" pitchFamily="50" charset="-128"/>
                <a:cs typeface="ヒラギノ角ゴ Pro W3"/>
              </a:rPr>
              <a:t>重</a:t>
            </a:r>
            <a:r>
              <a:rPr kumimoji="1" lang="ja-JP" altLang="en-US" sz="1200" dirty="0" smtClean="0">
                <a:latin typeface="メイリオ" panose="020B0604030504040204" pitchFamily="50" charset="-128"/>
                <a:ea typeface="メイリオ" panose="020B0604030504040204" pitchFamily="50" charset="-128"/>
                <a:cs typeface="ヒラギノ角ゴ Pro W3"/>
              </a:rPr>
              <a:t>みの高い個体をうまく分類できる特徴量、</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a:p>
            <a:r>
              <a:rPr lang="ja-JP" altLang="en-US" sz="1200" dirty="0" smtClean="0">
                <a:latin typeface="メイリオ" panose="020B0604030504040204" pitchFamily="50" charset="-128"/>
                <a:ea typeface="メイリオ" panose="020B0604030504040204" pitchFamily="50" charset="-128"/>
                <a:cs typeface="ヒラギノ角ゴ Pro W3"/>
              </a:rPr>
              <a:t>閾値が選択されやすくなる</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
        <p:nvSpPr>
          <p:cNvPr id="44" name="テキスト ボックス 43"/>
          <p:cNvSpPr txBox="1"/>
          <p:nvPr/>
        </p:nvSpPr>
        <p:spPr>
          <a:xfrm>
            <a:off x="6028211" y="4276279"/>
            <a:ext cx="2492990"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上記を繰り返し、最後に統合する</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728093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14</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本日の手法は「そのまま分離できそう」な問題では精度が高くなる傾向に</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まと</a:t>
            </a:r>
            <a:r>
              <a:rPr lang="ja-JP" altLang="en-US" sz="1400" dirty="0">
                <a:latin typeface="メイリオ" panose="020B0604030504040204" pitchFamily="50" charset="-128"/>
                <a:ea typeface="メイリオ" panose="020B0604030504040204" pitchFamily="50" charset="-128"/>
              </a:rPr>
              <a:t>め</a:t>
            </a:r>
            <a:endParaRPr kumimoji="1" lang="ja-JP" altLang="en-US" sz="1400" dirty="0">
              <a:latin typeface="メイリオ" panose="020B0604030504040204" pitchFamily="50" charset="-128"/>
              <a:ea typeface="メイリオ" panose="020B0604030504040204" pitchFamily="50" charset="-128"/>
            </a:endParaRPr>
          </a:p>
        </p:txBody>
      </p:sp>
      <p:cxnSp>
        <p:nvCxnSpPr>
          <p:cNvPr id="69" name="直線コネクタ 68"/>
          <p:cNvCxnSpPr/>
          <p:nvPr/>
        </p:nvCxnSpPr>
        <p:spPr>
          <a:xfrm>
            <a:off x="239390" y="1366923"/>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0" name="テキスト ボックス 69"/>
          <p:cNvSpPr txBox="1"/>
          <p:nvPr/>
        </p:nvSpPr>
        <p:spPr>
          <a:xfrm>
            <a:off x="1525516" y="1074912"/>
            <a:ext cx="1980029"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そのまま分離できそう</a:t>
            </a:r>
            <a:endParaRPr lang="ja-JP" altLang="en-US" sz="1400" dirty="0">
              <a:latin typeface="メイリオ" panose="020B0604030504040204" pitchFamily="50" charset="-128"/>
              <a:ea typeface="メイリオ" panose="020B0604030504040204" pitchFamily="50" charset="-128"/>
              <a:cs typeface="ヒラギノ角ゴ Pro W3"/>
            </a:endParaRPr>
          </a:p>
        </p:txBody>
      </p:sp>
      <p:sp>
        <p:nvSpPr>
          <p:cNvPr id="71" name="テキスト ボックス 70"/>
          <p:cNvSpPr txBox="1"/>
          <p:nvPr/>
        </p:nvSpPr>
        <p:spPr>
          <a:xfrm>
            <a:off x="5472921" y="1085418"/>
            <a:ext cx="2518638"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そのまま分離するのは辛そう</a:t>
            </a:r>
            <a:endParaRPr lang="ja-JP" altLang="en-US" sz="1400" dirty="0">
              <a:latin typeface="メイリオ" panose="020B0604030504040204" pitchFamily="50" charset="-128"/>
              <a:ea typeface="メイリオ" panose="020B0604030504040204" pitchFamily="50" charset="-128"/>
              <a:cs typeface="ヒラギノ角ゴ Pro W3"/>
            </a:endParaRPr>
          </a:p>
        </p:txBody>
      </p:sp>
      <p:cxnSp>
        <p:nvCxnSpPr>
          <p:cNvPr id="72" name="直線コネクタ 71"/>
          <p:cNvCxnSpPr/>
          <p:nvPr/>
        </p:nvCxnSpPr>
        <p:spPr>
          <a:xfrm>
            <a:off x="4589583" y="1377429"/>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 name="グループ化 5"/>
          <p:cNvGrpSpPr/>
          <p:nvPr/>
        </p:nvGrpSpPr>
        <p:grpSpPr>
          <a:xfrm>
            <a:off x="1260609" y="2044157"/>
            <a:ext cx="1341384" cy="769442"/>
            <a:chOff x="1260609" y="2044157"/>
            <a:chExt cx="1341384" cy="769442"/>
          </a:xfrm>
        </p:grpSpPr>
        <p:sp>
          <p:nvSpPr>
            <p:cNvPr id="73" name="テキスト ボックス 72"/>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76" name="テキスト ボックス 75"/>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77" name="テキスト ボックス 76"/>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78" name="テキスト ボックス 77"/>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79" name="テキスト ボックス 78"/>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0" name="テキスト ボックス 79"/>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83" name="グループ化 82"/>
          <p:cNvGrpSpPr/>
          <p:nvPr/>
        </p:nvGrpSpPr>
        <p:grpSpPr>
          <a:xfrm>
            <a:off x="597709" y="2478929"/>
            <a:ext cx="1341384" cy="769442"/>
            <a:chOff x="1260609" y="2044157"/>
            <a:chExt cx="1341384" cy="769442"/>
          </a:xfrm>
        </p:grpSpPr>
        <p:sp>
          <p:nvSpPr>
            <p:cNvPr id="84" name="テキスト ボックス 83"/>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5" name="テキスト ボックス 84"/>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6" name="テキスト ボックス 85"/>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7" name="テキスト ボックス 86"/>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8" name="テキスト ボックス 87"/>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9" name="テキスト ボックス 88"/>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90" name="テキスト ボックス 89"/>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91" name="テキスト ボックス 90"/>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14" name="グループ化 13"/>
          <p:cNvGrpSpPr/>
          <p:nvPr/>
        </p:nvGrpSpPr>
        <p:grpSpPr>
          <a:xfrm>
            <a:off x="1909965" y="2907300"/>
            <a:ext cx="524399" cy="452952"/>
            <a:chOff x="1909965" y="2907300"/>
            <a:chExt cx="524399" cy="452952"/>
          </a:xfrm>
        </p:grpSpPr>
        <p:sp>
          <p:nvSpPr>
            <p:cNvPr id="74" name="テキスト ボックス 73"/>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92" name="テキスト ボックス 91"/>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5" name="グループ化 14"/>
          <p:cNvGrpSpPr/>
          <p:nvPr/>
        </p:nvGrpSpPr>
        <p:grpSpPr>
          <a:xfrm>
            <a:off x="2085367" y="2624422"/>
            <a:ext cx="1048798" cy="744225"/>
            <a:chOff x="2085367" y="2624422"/>
            <a:chExt cx="1048798" cy="744225"/>
          </a:xfrm>
        </p:grpSpPr>
        <p:grpSp>
          <p:nvGrpSpPr>
            <p:cNvPr id="93" name="グループ化 92"/>
            <p:cNvGrpSpPr/>
            <p:nvPr/>
          </p:nvGrpSpPr>
          <p:grpSpPr>
            <a:xfrm>
              <a:off x="2085367" y="2915695"/>
              <a:ext cx="524399" cy="452952"/>
              <a:chOff x="1909965" y="2907300"/>
              <a:chExt cx="524399" cy="452952"/>
            </a:xfrm>
          </p:grpSpPr>
          <p:sp>
            <p:nvSpPr>
              <p:cNvPr id="94" name="テキスト ボックス 93"/>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95" name="テキスト ボックス 94"/>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96" name="グループ化 95"/>
            <p:cNvGrpSpPr/>
            <p:nvPr/>
          </p:nvGrpSpPr>
          <p:grpSpPr>
            <a:xfrm>
              <a:off x="2434364" y="2624422"/>
              <a:ext cx="524399" cy="452952"/>
              <a:chOff x="1909965" y="2907300"/>
              <a:chExt cx="524399" cy="452952"/>
            </a:xfrm>
          </p:grpSpPr>
          <p:sp>
            <p:nvSpPr>
              <p:cNvPr id="97" name="テキスト ボックス 96"/>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98" name="テキスト ボックス 97"/>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99" name="グループ化 98"/>
            <p:cNvGrpSpPr/>
            <p:nvPr/>
          </p:nvGrpSpPr>
          <p:grpSpPr>
            <a:xfrm>
              <a:off x="2609766" y="2632817"/>
              <a:ext cx="524399" cy="452952"/>
              <a:chOff x="1909965" y="2907300"/>
              <a:chExt cx="524399" cy="452952"/>
            </a:xfrm>
          </p:grpSpPr>
          <p:sp>
            <p:nvSpPr>
              <p:cNvPr id="100" name="テキスト ボックス 99"/>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01" name="テキスト ボックス 100"/>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102" name="グループ化 101"/>
          <p:cNvGrpSpPr/>
          <p:nvPr/>
        </p:nvGrpSpPr>
        <p:grpSpPr>
          <a:xfrm>
            <a:off x="2760244" y="2527850"/>
            <a:ext cx="1048798" cy="744225"/>
            <a:chOff x="2085367" y="2624422"/>
            <a:chExt cx="1048798" cy="744225"/>
          </a:xfrm>
        </p:grpSpPr>
        <p:grpSp>
          <p:nvGrpSpPr>
            <p:cNvPr id="103" name="グループ化 102"/>
            <p:cNvGrpSpPr/>
            <p:nvPr/>
          </p:nvGrpSpPr>
          <p:grpSpPr>
            <a:xfrm>
              <a:off x="2085367" y="2915695"/>
              <a:ext cx="524399" cy="452952"/>
              <a:chOff x="1909965" y="2907300"/>
              <a:chExt cx="524399" cy="452952"/>
            </a:xfrm>
          </p:grpSpPr>
          <p:sp>
            <p:nvSpPr>
              <p:cNvPr id="110" name="テキスト ボックス 109"/>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11" name="テキスト ボックス 110"/>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04" name="グループ化 103"/>
            <p:cNvGrpSpPr/>
            <p:nvPr/>
          </p:nvGrpSpPr>
          <p:grpSpPr>
            <a:xfrm>
              <a:off x="2434364" y="2624422"/>
              <a:ext cx="524399" cy="452952"/>
              <a:chOff x="1909965" y="2907300"/>
              <a:chExt cx="524399" cy="452952"/>
            </a:xfrm>
          </p:grpSpPr>
          <p:sp>
            <p:nvSpPr>
              <p:cNvPr id="108" name="テキスト ボックス 107"/>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09" name="テキスト ボックス 108"/>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05" name="グループ化 104"/>
            <p:cNvGrpSpPr/>
            <p:nvPr/>
          </p:nvGrpSpPr>
          <p:grpSpPr>
            <a:xfrm>
              <a:off x="2609766" y="2632817"/>
              <a:ext cx="524399" cy="452952"/>
              <a:chOff x="1909965" y="2907300"/>
              <a:chExt cx="524399" cy="452952"/>
            </a:xfrm>
          </p:grpSpPr>
          <p:sp>
            <p:nvSpPr>
              <p:cNvPr id="106" name="テキスト ボックス 10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07" name="テキスト ボックス 10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112" name="グループ化 111"/>
          <p:cNvGrpSpPr/>
          <p:nvPr/>
        </p:nvGrpSpPr>
        <p:grpSpPr>
          <a:xfrm>
            <a:off x="2641173" y="1960548"/>
            <a:ext cx="1048798" cy="744225"/>
            <a:chOff x="2085367" y="2624422"/>
            <a:chExt cx="1048798" cy="744225"/>
          </a:xfrm>
        </p:grpSpPr>
        <p:grpSp>
          <p:nvGrpSpPr>
            <p:cNvPr id="113" name="グループ化 112"/>
            <p:cNvGrpSpPr/>
            <p:nvPr/>
          </p:nvGrpSpPr>
          <p:grpSpPr>
            <a:xfrm>
              <a:off x="2085367" y="2915695"/>
              <a:ext cx="524399" cy="452952"/>
              <a:chOff x="1909965" y="2907300"/>
              <a:chExt cx="524399" cy="452952"/>
            </a:xfrm>
          </p:grpSpPr>
          <p:sp>
            <p:nvSpPr>
              <p:cNvPr id="120" name="テキスト ボックス 119"/>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21" name="テキスト ボックス 120"/>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14" name="グループ化 113"/>
            <p:cNvGrpSpPr/>
            <p:nvPr/>
          </p:nvGrpSpPr>
          <p:grpSpPr>
            <a:xfrm>
              <a:off x="2434364" y="2624422"/>
              <a:ext cx="524399" cy="452952"/>
              <a:chOff x="1909965" y="2907300"/>
              <a:chExt cx="524399" cy="452952"/>
            </a:xfrm>
          </p:grpSpPr>
          <p:sp>
            <p:nvSpPr>
              <p:cNvPr id="118" name="テキスト ボックス 117"/>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19" name="テキスト ボックス 118"/>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15" name="グループ化 114"/>
            <p:cNvGrpSpPr/>
            <p:nvPr/>
          </p:nvGrpSpPr>
          <p:grpSpPr>
            <a:xfrm>
              <a:off x="2609766" y="2632817"/>
              <a:ext cx="524399" cy="452952"/>
              <a:chOff x="1909965" y="2907300"/>
              <a:chExt cx="524399" cy="452952"/>
            </a:xfrm>
          </p:grpSpPr>
          <p:sp>
            <p:nvSpPr>
              <p:cNvPr id="116" name="テキスト ボックス 11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17" name="テキスト ボックス 11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122" name="グループ化 121"/>
          <p:cNvGrpSpPr/>
          <p:nvPr/>
        </p:nvGrpSpPr>
        <p:grpSpPr>
          <a:xfrm>
            <a:off x="3316050" y="1863976"/>
            <a:ext cx="1048798" cy="744225"/>
            <a:chOff x="2085367" y="2624422"/>
            <a:chExt cx="1048798" cy="744225"/>
          </a:xfrm>
        </p:grpSpPr>
        <p:grpSp>
          <p:nvGrpSpPr>
            <p:cNvPr id="123" name="グループ化 122"/>
            <p:cNvGrpSpPr/>
            <p:nvPr/>
          </p:nvGrpSpPr>
          <p:grpSpPr>
            <a:xfrm>
              <a:off x="2085367" y="2915695"/>
              <a:ext cx="524399" cy="452952"/>
              <a:chOff x="1909965" y="2907300"/>
              <a:chExt cx="524399" cy="452952"/>
            </a:xfrm>
          </p:grpSpPr>
          <p:sp>
            <p:nvSpPr>
              <p:cNvPr id="130" name="テキスト ボックス 129"/>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31" name="テキスト ボックス 130"/>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24" name="グループ化 123"/>
            <p:cNvGrpSpPr/>
            <p:nvPr/>
          </p:nvGrpSpPr>
          <p:grpSpPr>
            <a:xfrm>
              <a:off x="2434364" y="2624422"/>
              <a:ext cx="524399" cy="452952"/>
              <a:chOff x="1909965" y="2907300"/>
              <a:chExt cx="524399" cy="452952"/>
            </a:xfrm>
          </p:grpSpPr>
          <p:sp>
            <p:nvSpPr>
              <p:cNvPr id="128" name="テキスト ボックス 127"/>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29" name="テキスト ボックス 128"/>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25" name="グループ化 124"/>
            <p:cNvGrpSpPr/>
            <p:nvPr/>
          </p:nvGrpSpPr>
          <p:grpSpPr>
            <a:xfrm>
              <a:off x="2609766" y="2632817"/>
              <a:ext cx="524399" cy="452952"/>
              <a:chOff x="1909965" y="2907300"/>
              <a:chExt cx="524399" cy="452952"/>
            </a:xfrm>
          </p:grpSpPr>
          <p:sp>
            <p:nvSpPr>
              <p:cNvPr id="126" name="テキスト ボックス 12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27" name="テキスト ボックス 12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cxnSp>
        <p:nvCxnSpPr>
          <p:cNvPr id="19" name="直線コネクタ 18"/>
          <p:cNvCxnSpPr/>
          <p:nvPr/>
        </p:nvCxnSpPr>
        <p:spPr>
          <a:xfrm flipV="1">
            <a:off x="1299236" y="1761423"/>
            <a:ext cx="2314965" cy="1732548"/>
          </a:xfrm>
          <a:prstGeom prst="line">
            <a:avLst/>
          </a:prstGeom>
          <a:ln w="254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3" name="グループ化 132"/>
          <p:cNvGrpSpPr/>
          <p:nvPr/>
        </p:nvGrpSpPr>
        <p:grpSpPr>
          <a:xfrm>
            <a:off x="584176" y="5119903"/>
            <a:ext cx="1341384" cy="769442"/>
            <a:chOff x="1260609" y="2044157"/>
            <a:chExt cx="1341384" cy="769442"/>
          </a:xfrm>
        </p:grpSpPr>
        <p:sp>
          <p:nvSpPr>
            <p:cNvPr id="134" name="テキスト ボックス 133"/>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35" name="テキスト ボックス 134"/>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36" name="テキスト ボックス 135"/>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37" name="テキスト ボックス 136"/>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38" name="テキスト ボックス 137"/>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39" name="テキスト ボックス 138"/>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40" name="テキスト ボックス 139"/>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41" name="テキスト ボックス 140"/>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142" name="グループ化 141"/>
          <p:cNvGrpSpPr/>
          <p:nvPr/>
        </p:nvGrpSpPr>
        <p:grpSpPr>
          <a:xfrm>
            <a:off x="2057743" y="5296292"/>
            <a:ext cx="1048798" cy="744225"/>
            <a:chOff x="2085367" y="2624422"/>
            <a:chExt cx="1048798" cy="744225"/>
          </a:xfrm>
        </p:grpSpPr>
        <p:grpSp>
          <p:nvGrpSpPr>
            <p:cNvPr id="143" name="グループ化 142"/>
            <p:cNvGrpSpPr/>
            <p:nvPr/>
          </p:nvGrpSpPr>
          <p:grpSpPr>
            <a:xfrm>
              <a:off x="2085367" y="2915695"/>
              <a:ext cx="524399" cy="452952"/>
              <a:chOff x="1909965" y="2907300"/>
              <a:chExt cx="524399" cy="452952"/>
            </a:xfrm>
          </p:grpSpPr>
          <p:sp>
            <p:nvSpPr>
              <p:cNvPr id="150" name="テキスト ボックス 149"/>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51" name="テキスト ボックス 150"/>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44" name="グループ化 143"/>
            <p:cNvGrpSpPr/>
            <p:nvPr/>
          </p:nvGrpSpPr>
          <p:grpSpPr>
            <a:xfrm>
              <a:off x="2434364" y="2624422"/>
              <a:ext cx="524399" cy="452952"/>
              <a:chOff x="1909965" y="2907300"/>
              <a:chExt cx="524399" cy="452952"/>
            </a:xfrm>
          </p:grpSpPr>
          <p:sp>
            <p:nvSpPr>
              <p:cNvPr id="148" name="テキスト ボックス 147"/>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49" name="テキスト ボックス 148"/>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45" name="グループ化 144"/>
            <p:cNvGrpSpPr/>
            <p:nvPr/>
          </p:nvGrpSpPr>
          <p:grpSpPr>
            <a:xfrm>
              <a:off x="2609766" y="2632817"/>
              <a:ext cx="524399" cy="452952"/>
              <a:chOff x="1909965" y="2907300"/>
              <a:chExt cx="524399" cy="452952"/>
            </a:xfrm>
          </p:grpSpPr>
          <p:sp>
            <p:nvSpPr>
              <p:cNvPr id="146" name="テキスト ボックス 14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47" name="テキスト ボックス 14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152" name="グループ化 151"/>
          <p:cNvGrpSpPr/>
          <p:nvPr/>
        </p:nvGrpSpPr>
        <p:grpSpPr>
          <a:xfrm>
            <a:off x="1114890" y="4244290"/>
            <a:ext cx="1048798" cy="744225"/>
            <a:chOff x="2085367" y="2624422"/>
            <a:chExt cx="1048798" cy="744225"/>
          </a:xfrm>
        </p:grpSpPr>
        <p:grpSp>
          <p:nvGrpSpPr>
            <p:cNvPr id="153" name="グループ化 152"/>
            <p:cNvGrpSpPr/>
            <p:nvPr/>
          </p:nvGrpSpPr>
          <p:grpSpPr>
            <a:xfrm>
              <a:off x="2085367" y="2915695"/>
              <a:ext cx="524399" cy="452952"/>
              <a:chOff x="1909965" y="2907300"/>
              <a:chExt cx="524399" cy="452952"/>
            </a:xfrm>
          </p:grpSpPr>
          <p:sp>
            <p:nvSpPr>
              <p:cNvPr id="160" name="テキスト ボックス 159"/>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61" name="テキスト ボックス 160"/>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54" name="グループ化 153"/>
            <p:cNvGrpSpPr/>
            <p:nvPr/>
          </p:nvGrpSpPr>
          <p:grpSpPr>
            <a:xfrm>
              <a:off x="2434364" y="2624422"/>
              <a:ext cx="524399" cy="452952"/>
              <a:chOff x="1909965" y="2907300"/>
              <a:chExt cx="524399" cy="452952"/>
            </a:xfrm>
          </p:grpSpPr>
          <p:sp>
            <p:nvSpPr>
              <p:cNvPr id="158" name="テキスト ボックス 157"/>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59" name="テキスト ボックス 158"/>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55" name="グループ化 154"/>
            <p:cNvGrpSpPr/>
            <p:nvPr/>
          </p:nvGrpSpPr>
          <p:grpSpPr>
            <a:xfrm>
              <a:off x="2609766" y="2632817"/>
              <a:ext cx="524399" cy="452952"/>
              <a:chOff x="1909965" y="2907300"/>
              <a:chExt cx="524399" cy="452952"/>
            </a:xfrm>
          </p:grpSpPr>
          <p:sp>
            <p:nvSpPr>
              <p:cNvPr id="156" name="テキスト ボックス 15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57" name="テキスト ボックス 15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162" name="グループ化 161"/>
          <p:cNvGrpSpPr/>
          <p:nvPr/>
        </p:nvGrpSpPr>
        <p:grpSpPr>
          <a:xfrm>
            <a:off x="3067914" y="4472674"/>
            <a:ext cx="1341384" cy="769442"/>
            <a:chOff x="1260609" y="2044157"/>
            <a:chExt cx="1341384" cy="769442"/>
          </a:xfrm>
        </p:grpSpPr>
        <p:sp>
          <p:nvSpPr>
            <p:cNvPr id="163" name="テキスト ボックス 162"/>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64" name="テキスト ボックス 163"/>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65" name="テキスト ボックス 164"/>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66" name="テキスト ボックス 165"/>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67" name="テキスト ボックス 166"/>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68" name="テキスト ボックス 167"/>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69" name="テキスト ボックス 168"/>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70" name="テキスト ボックス 169"/>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cxnSp>
        <p:nvCxnSpPr>
          <p:cNvPr id="171" name="直線コネクタ 170"/>
          <p:cNvCxnSpPr/>
          <p:nvPr/>
        </p:nvCxnSpPr>
        <p:spPr>
          <a:xfrm>
            <a:off x="267177" y="5072506"/>
            <a:ext cx="1731732" cy="0"/>
          </a:xfrm>
          <a:prstGeom prst="line">
            <a:avLst/>
          </a:prstGeom>
          <a:ln w="254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2" name="直線コネクタ 171"/>
          <p:cNvCxnSpPr/>
          <p:nvPr/>
        </p:nvCxnSpPr>
        <p:spPr>
          <a:xfrm>
            <a:off x="1961474" y="5053256"/>
            <a:ext cx="0" cy="1240063"/>
          </a:xfrm>
          <a:prstGeom prst="line">
            <a:avLst/>
          </a:prstGeom>
          <a:ln w="254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3" name="直線コネクタ 172"/>
          <p:cNvCxnSpPr/>
          <p:nvPr/>
        </p:nvCxnSpPr>
        <p:spPr>
          <a:xfrm>
            <a:off x="1749753" y="5070905"/>
            <a:ext cx="2750121" cy="0"/>
          </a:xfrm>
          <a:prstGeom prst="line">
            <a:avLst/>
          </a:prstGeom>
          <a:ln w="254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4" name="直線コネクタ 173"/>
          <p:cNvCxnSpPr/>
          <p:nvPr/>
        </p:nvCxnSpPr>
        <p:spPr>
          <a:xfrm>
            <a:off x="2430492" y="4244290"/>
            <a:ext cx="0" cy="808966"/>
          </a:xfrm>
          <a:prstGeom prst="line">
            <a:avLst/>
          </a:prstGeom>
          <a:ln w="254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7" name="直線矢印コネクタ 176"/>
          <p:cNvCxnSpPr/>
          <p:nvPr/>
        </p:nvCxnSpPr>
        <p:spPr>
          <a:xfrm>
            <a:off x="239390" y="3667225"/>
            <a:ext cx="4350193" cy="0"/>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8" name="直線矢印コネクタ 177"/>
          <p:cNvCxnSpPr/>
          <p:nvPr/>
        </p:nvCxnSpPr>
        <p:spPr>
          <a:xfrm flipV="1">
            <a:off x="247927" y="1588168"/>
            <a:ext cx="0" cy="2087215"/>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1" name="直線矢印コネクタ 180"/>
          <p:cNvCxnSpPr/>
          <p:nvPr/>
        </p:nvCxnSpPr>
        <p:spPr>
          <a:xfrm>
            <a:off x="228162" y="6293319"/>
            <a:ext cx="4350193" cy="0"/>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2" name="直線矢印コネクタ 181"/>
          <p:cNvCxnSpPr/>
          <p:nvPr/>
        </p:nvCxnSpPr>
        <p:spPr>
          <a:xfrm flipV="1">
            <a:off x="236699" y="4214262"/>
            <a:ext cx="0" cy="2087215"/>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84" name="テキスト ボックス 183"/>
              <p:cNvSpPr txBox="1"/>
              <p:nvPr/>
            </p:nvSpPr>
            <p:spPr>
              <a:xfrm>
                <a:off x="4318476" y="3724897"/>
                <a:ext cx="25987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1</m:t>
                          </m:r>
                        </m:sub>
                      </m:sSub>
                    </m:oMath>
                  </m:oMathPara>
                </a14:m>
                <a:endParaRPr kumimoji="1" lang="ja-JP" altLang="en-US" sz="1600" dirty="0" smtClean="0">
                  <a:latin typeface="ヒラギノ角ゴ Pro W3"/>
                  <a:ea typeface="ヒラギノ角ゴ Pro W3"/>
                  <a:cs typeface="ヒラギノ角ゴ Pro W3"/>
                </a:endParaRPr>
              </a:p>
            </p:txBody>
          </p:sp>
        </mc:Choice>
        <mc:Fallback>
          <p:sp>
            <p:nvSpPr>
              <p:cNvPr id="184" name="テキスト ボックス 183"/>
              <p:cNvSpPr txBox="1">
                <a:spLocks noRot="1" noChangeAspect="1" noMove="1" noResize="1" noEditPoints="1" noAdjustHandles="1" noChangeArrowheads="1" noChangeShapeType="1" noTextEdit="1"/>
              </p:cNvSpPr>
              <p:nvPr/>
            </p:nvSpPr>
            <p:spPr>
              <a:xfrm>
                <a:off x="4318476" y="3724897"/>
                <a:ext cx="259879" cy="246221"/>
              </a:xfrm>
              <a:prstGeom prst="rect">
                <a:avLst/>
              </a:prstGeom>
              <a:blipFill rotWithShape="0">
                <a:blip r:embed="rId3"/>
                <a:stretch>
                  <a:fillRect l="-6977" r="-2326"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5" name="テキスト ボックス 184"/>
              <p:cNvSpPr txBox="1"/>
              <p:nvPr/>
            </p:nvSpPr>
            <p:spPr>
              <a:xfrm>
                <a:off x="342706" y="1509687"/>
                <a:ext cx="264624"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2</m:t>
                          </m:r>
                        </m:sub>
                      </m:sSub>
                    </m:oMath>
                  </m:oMathPara>
                </a14:m>
                <a:endParaRPr kumimoji="1" lang="ja-JP" altLang="en-US" sz="1600" dirty="0" smtClean="0">
                  <a:latin typeface="ヒラギノ角ゴ Pro W3"/>
                  <a:ea typeface="ヒラギノ角ゴ Pro W3"/>
                  <a:cs typeface="ヒラギノ角ゴ Pro W3"/>
                </a:endParaRPr>
              </a:p>
            </p:txBody>
          </p:sp>
        </mc:Choice>
        <mc:Fallback>
          <p:sp>
            <p:nvSpPr>
              <p:cNvPr id="185" name="テキスト ボックス 184"/>
              <p:cNvSpPr txBox="1">
                <a:spLocks noRot="1" noChangeAspect="1" noMove="1" noResize="1" noEditPoints="1" noAdjustHandles="1" noChangeArrowheads="1" noChangeShapeType="1" noTextEdit="1"/>
              </p:cNvSpPr>
              <p:nvPr/>
            </p:nvSpPr>
            <p:spPr>
              <a:xfrm>
                <a:off x="342706" y="1509687"/>
                <a:ext cx="264624" cy="246221"/>
              </a:xfrm>
              <a:prstGeom prst="rect">
                <a:avLst/>
              </a:prstGeom>
              <a:blipFill rotWithShape="0">
                <a:blip r:embed="rId4"/>
                <a:stretch>
                  <a:fillRect l="-6818" r="-2273"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6" name="テキスト ボックス 185"/>
              <p:cNvSpPr txBox="1"/>
              <p:nvPr/>
            </p:nvSpPr>
            <p:spPr>
              <a:xfrm>
                <a:off x="4316871" y="6360617"/>
                <a:ext cx="25987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1</m:t>
                          </m:r>
                        </m:sub>
                      </m:sSub>
                    </m:oMath>
                  </m:oMathPara>
                </a14:m>
                <a:endParaRPr kumimoji="1" lang="ja-JP" altLang="en-US" sz="1600" dirty="0" smtClean="0">
                  <a:latin typeface="ヒラギノ角ゴ Pro W3"/>
                  <a:ea typeface="ヒラギノ角ゴ Pro W3"/>
                  <a:cs typeface="ヒラギノ角ゴ Pro W3"/>
                </a:endParaRPr>
              </a:p>
            </p:txBody>
          </p:sp>
        </mc:Choice>
        <mc:Fallback>
          <p:sp>
            <p:nvSpPr>
              <p:cNvPr id="186" name="テキスト ボックス 185"/>
              <p:cNvSpPr txBox="1">
                <a:spLocks noRot="1" noChangeAspect="1" noMove="1" noResize="1" noEditPoints="1" noAdjustHandles="1" noChangeArrowheads="1" noChangeShapeType="1" noTextEdit="1"/>
              </p:cNvSpPr>
              <p:nvPr/>
            </p:nvSpPr>
            <p:spPr>
              <a:xfrm>
                <a:off x="4316871" y="6360617"/>
                <a:ext cx="259879" cy="246221"/>
              </a:xfrm>
              <a:prstGeom prst="rect">
                <a:avLst/>
              </a:prstGeom>
              <a:blipFill rotWithShape="0">
                <a:blip r:embed="rId5"/>
                <a:stretch>
                  <a:fillRect l="-6977" r="-2326" b="-170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7" name="テキスト ボックス 186"/>
              <p:cNvSpPr txBox="1"/>
              <p:nvPr/>
            </p:nvSpPr>
            <p:spPr>
              <a:xfrm>
                <a:off x="341101" y="4145407"/>
                <a:ext cx="264624"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2</m:t>
                          </m:r>
                        </m:sub>
                      </m:sSub>
                    </m:oMath>
                  </m:oMathPara>
                </a14:m>
                <a:endParaRPr kumimoji="1" lang="ja-JP" altLang="en-US" sz="1600" dirty="0" smtClean="0">
                  <a:latin typeface="ヒラギノ角ゴ Pro W3"/>
                  <a:ea typeface="ヒラギノ角ゴ Pro W3"/>
                  <a:cs typeface="ヒラギノ角ゴ Pro W3"/>
                </a:endParaRPr>
              </a:p>
            </p:txBody>
          </p:sp>
        </mc:Choice>
        <mc:Fallback>
          <p:sp>
            <p:nvSpPr>
              <p:cNvPr id="187" name="テキスト ボックス 186"/>
              <p:cNvSpPr txBox="1">
                <a:spLocks noRot="1" noChangeAspect="1" noMove="1" noResize="1" noEditPoints="1" noAdjustHandles="1" noChangeArrowheads="1" noChangeShapeType="1" noTextEdit="1"/>
              </p:cNvSpPr>
              <p:nvPr/>
            </p:nvSpPr>
            <p:spPr>
              <a:xfrm>
                <a:off x="341101" y="4145407"/>
                <a:ext cx="264624" cy="246221"/>
              </a:xfrm>
              <a:prstGeom prst="rect">
                <a:avLst/>
              </a:prstGeom>
              <a:blipFill rotWithShape="0">
                <a:blip r:embed="rId6"/>
                <a:stretch>
                  <a:fillRect l="-9302" r="-4651" b="-20000"/>
                </a:stretch>
              </a:blipFill>
            </p:spPr>
            <p:txBody>
              <a:bodyPr/>
              <a:lstStyle/>
              <a:p>
                <a:r>
                  <a:rPr lang="ja-JP" altLang="en-US">
                    <a:noFill/>
                  </a:rPr>
                  <a:t> </a:t>
                </a:r>
              </a:p>
            </p:txBody>
          </p:sp>
        </mc:Fallback>
      </mc:AlternateContent>
      <p:cxnSp>
        <p:nvCxnSpPr>
          <p:cNvPr id="188" name="直線矢印コネクタ 187"/>
          <p:cNvCxnSpPr/>
          <p:nvPr/>
        </p:nvCxnSpPr>
        <p:spPr>
          <a:xfrm>
            <a:off x="4665414" y="3665619"/>
            <a:ext cx="4350193" cy="0"/>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9" name="直線矢印コネクタ 188"/>
          <p:cNvCxnSpPr/>
          <p:nvPr/>
        </p:nvCxnSpPr>
        <p:spPr>
          <a:xfrm flipV="1">
            <a:off x="4673951" y="1586562"/>
            <a:ext cx="0" cy="2087215"/>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90" name="テキスト ボックス 189"/>
              <p:cNvSpPr txBox="1"/>
              <p:nvPr/>
            </p:nvSpPr>
            <p:spPr>
              <a:xfrm>
                <a:off x="8744500" y="3723291"/>
                <a:ext cx="25987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1</m:t>
                          </m:r>
                        </m:sub>
                      </m:sSub>
                    </m:oMath>
                  </m:oMathPara>
                </a14:m>
                <a:endParaRPr kumimoji="1" lang="ja-JP" altLang="en-US" sz="1600" dirty="0" smtClean="0">
                  <a:latin typeface="ヒラギノ角ゴ Pro W3"/>
                  <a:ea typeface="ヒラギノ角ゴ Pro W3"/>
                  <a:cs typeface="ヒラギノ角ゴ Pro W3"/>
                </a:endParaRPr>
              </a:p>
            </p:txBody>
          </p:sp>
        </mc:Choice>
        <mc:Fallback>
          <p:sp>
            <p:nvSpPr>
              <p:cNvPr id="190" name="テキスト ボックス 189"/>
              <p:cNvSpPr txBox="1">
                <a:spLocks noRot="1" noChangeAspect="1" noMove="1" noResize="1" noEditPoints="1" noAdjustHandles="1" noChangeArrowheads="1" noChangeShapeType="1" noTextEdit="1"/>
              </p:cNvSpPr>
              <p:nvPr/>
            </p:nvSpPr>
            <p:spPr>
              <a:xfrm>
                <a:off x="8744500" y="3723291"/>
                <a:ext cx="259879" cy="246221"/>
              </a:xfrm>
              <a:prstGeom prst="rect">
                <a:avLst/>
              </a:prstGeom>
              <a:blipFill rotWithShape="0">
                <a:blip r:embed="rId7"/>
                <a:stretch>
                  <a:fillRect l="-6977" r="-2326"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1" name="テキスト ボックス 190"/>
              <p:cNvSpPr txBox="1"/>
              <p:nvPr/>
            </p:nvSpPr>
            <p:spPr>
              <a:xfrm>
                <a:off x="4768730" y="1508081"/>
                <a:ext cx="264624"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2</m:t>
                          </m:r>
                        </m:sub>
                      </m:sSub>
                    </m:oMath>
                  </m:oMathPara>
                </a14:m>
                <a:endParaRPr kumimoji="1" lang="ja-JP" altLang="en-US" sz="1600" dirty="0" smtClean="0">
                  <a:latin typeface="ヒラギノ角ゴ Pro W3"/>
                  <a:ea typeface="ヒラギノ角ゴ Pro W3"/>
                  <a:cs typeface="ヒラギノ角ゴ Pro W3"/>
                </a:endParaRPr>
              </a:p>
            </p:txBody>
          </p:sp>
        </mc:Choice>
        <mc:Fallback>
          <p:sp>
            <p:nvSpPr>
              <p:cNvPr id="191" name="テキスト ボックス 190"/>
              <p:cNvSpPr txBox="1">
                <a:spLocks noRot="1" noChangeAspect="1" noMove="1" noResize="1" noEditPoints="1" noAdjustHandles="1" noChangeArrowheads="1" noChangeShapeType="1" noTextEdit="1"/>
              </p:cNvSpPr>
              <p:nvPr/>
            </p:nvSpPr>
            <p:spPr>
              <a:xfrm>
                <a:off x="4768730" y="1508081"/>
                <a:ext cx="264624" cy="246221"/>
              </a:xfrm>
              <a:prstGeom prst="rect">
                <a:avLst/>
              </a:prstGeom>
              <a:blipFill rotWithShape="0">
                <a:blip r:embed="rId8"/>
                <a:stretch>
                  <a:fillRect l="-6818" r="-2273" b="-17073"/>
                </a:stretch>
              </a:blipFill>
            </p:spPr>
            <p:txBody>
              <a:bodyPr/>
              <a:lstStyle/>
              <a:p>
                <a:r>
                  <a:rPr lang="ja-JP" altLang="en-US">
                    <a:noFill/>
                  </a:rPr>
                  <a:t> </a:t>
                </a:r>
              </a:p>
            </p:txBody>
          </p:sp>
        </mc:Fallback>
      </mc:AlternateContent>
      <p:grpSp>
        <p:nvGrpSpPr>
          <p:cNvPr id="192" name="グループ化 191"/>
          <p:cNvGrpSpPr/>
          <p:nvPr/>
        </p:nvGrpSpPr>
        <p:grpSpPr>
          <a:xfrm>
            <a:off x="5660655" y="2409434"/>
            <a:ext cx="1341384" cy="769442"/>
            <a:chOff x="1260609" y="2044157"/>
            <a:chExt cx="1341384" cy="769442"/>
          </a:xfrm>
        </p:grpSpPr>
        <p:sp>
          <p:nvSpPr>
            <p:cNvPr id="193" name="テキスト ボックス 192"/>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94" name="テキスト ボックス 193"/>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95" name="テキスト ボックス 194"/>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96" name="テキスト ボックス 195"/>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97" name="テキスト ボックス 196"/>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98" name="テキスト ボックス 197"/>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99" name="テキスト ボックス 198"/>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00" name="テキスト ボックス 199"/>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201" name="グループ化 200"/>
          <p:cNvGrpSpPr/>
          <p:nvPr/>
        </p:nvGrpSpPr>
        <p:grpSpPr>
          <a:xfrm>
            <a:off x="7515825" y="2198045"/>
            <a:ext cx="1048798" cy="744225"/>
            <a:chOff x="2085367" y="2624422"/>
            <a:chExt cx="1048798" cy="744225"/>
          </a:xfrm>
        </p:grpSpPr>
        <p:grpSp>
          <p:nvGrpSpPr>
            <p:cNvPr id="202" name="グループ化 201"/>
            <p:cNvGrpSpPr/>
            <p:nvPr/>
          </p:nvGrpSpPr>
          <p:grpSpPr>
            <a:xfrm>
              <a:off x="2085367" y="2915695"/>
              <a:ext cx="524399" cy="452952"/>
              <a:chOff x="1909965" y="2907300"/>
              <a:chExt cx="524399" cy="452952"/>
            </a:xfrm>
          </p:grpSpPr>
          <p:sp>
            <p:nvSpPr>
              <p:cNvPr id="209" name="テキスト ボックス 208"/>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10" name="テキスト ボックス 209"/>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03" name="グループ化 202"/>
            <p:cNvGrpSpPr/>
            <p:nvPr/>
          </p:nvGrpSpPr>
          <p:grpSpPr>
            <a:xfrm>
              <a:off x="2434364" y="2624422"/>
              <a:ext cx="524399" cy="452952"/>
              <a:chOff x="1909965" y="2907300"/>
              <a:chExt cx="524399" cy="452952"/>
            </a:xfrm>
          </p:grpSpPr>
          <p:sp>
            <p:nvSpPr>
              <p:cNvPr id="207" name="テキスト ボックス 206"/>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08" name="テキスト ボックス 207"/>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04" name="グループ化 203"/>
            <p:cNvGrpSpPr/>
            <p:nvPr/>
          </p:nvGrpSpPr>
          <p:grpSpPr>
            <a:xfrm>
              <a:off x="2609766" y="2632817"/>
              <a:ext cx="524399" cy="452952"/>
              <a:chOff x="1909965" y="2907300"/>
              <a:chExt cx="524399" cy="452952"/>
            </a:xfrm>
          </p:grpSpPr>
          <p:sp>
            <p:nvSpPr>
              <p:cNvPr id="205" name="テキスト ボックス 204"/>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06" name="テキスト ボックス 205"/>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211" name="グループ化 210"/>
          <p:cNvGrpSpPr/>
          <p:nvPr/>
        </p:nvGrpSpPr>
        <p:grpSpPr>
          <a:xfrm>
            <a:off x="5899121" y="2426532"/>
            <a:ext cx="1341384" cy="769442"/>
            <a:chOff x="1260609" y="2044157"/>
            <a:chExt cx="1341384" cy="769442"/>
          </a:xfrm>
        </p:grpSpPr>
        <p:sp>
          <p:nvSpPr>
            <p:cNvPr id="212" name="テキスト ボックス 211"/>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13" name="テキスト ボックス 212"/>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14" name="テキスト ボックス 213"/>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15" name="テキスト ボックス 214"/>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16" name="テキスト ボックス 215"/>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17" name="テキスト ボックス 216"/>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18" name="テキスト ボックス 217"/>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19" name="テキスト ボックス 218"/>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220" name="グループ化 219"/>
          <p:cNvGrpSpPr/>
          <p:nvPr/>
        </p:nvGrpSpPr>
        <p:grpSpPr>
          <a:xfrm>
            <a:off x="6281906" y="2051580"/>
            <a:ext cx="1048798" cy="744225"/>
            <a:chOff x="2085367" y="2624422"/>
            <a:chExt cx="1048798" cy="744225"/>
          </a:xfrm>
        </p:grpSpPr>
        <p:grpSp>
          <p:nvGrpSpPr>
            <p:cNvPr id="221" name="グループ化 220"/>
            <p:cNvGrpSpPr/>
            <p:nvPr/>
          </p:nvGrpSpPr>
          <p:grpSpPr>
            <a:xfrm>
              <a:off x="2085367" y="2915695"/>
              <a:ext cx="524399" cy="452952"/>
              <a:chOff x="1909965" y="2907300"/>
              <a:chExt cx="524399" cy="452952"/>
            </a:xfrm>
          </p:grpSpPr>
          <p:sp>
            <p:nvSpPr>
              <p:cNvPr id="228" name="テキスト ボックス 227"/>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29" name="テキスト ボックス 228"/>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22" name="グループ化 221"/>
            <p:cNvGrpSpPr/>
            <p:nvPr/>
          </p:nvGrpSpPr>
          <p:grpSpPr>
            <a:xfrm>
              <a:off x="2434364" y="2624422"/>
              <a:ext cx="524399" cy="452952"/>
              <a:chOff x="1909965" y="2907300"/>
              <a:chExt cx="524399" cy="452952"/>
            </a:xfrm>
          </p:grpSpPr>
          <p:sp>
            <p:nvSpPr>
              <p:cNvPr id="226" name="テキスト ボックス 22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27" name="テキスト ボックス 22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23" name="グループ化 222"/>
            <p:cNvGrpSpPr/>
            <p:nvPr/>
          </p:nvGrpSpPr>
          <p:grpSpPr>
            <a:xfrm>
              <a:off x="2609766" y="2632817"/>
              <a:ext cx="524399" cy="452952"/>
              <a:chOff x="1909965" y="2907300"/>
              <a:chExt cx="524399" cy="452952"/>
            </a:xfrm>
          </p:grpSpPr>
          <p:sp>
            <p:nvSpPr>
              <p:cNvPr id="224" name="テキスト ボックス 223"/>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25" name="テキスト ボックス 224"/>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230" name="グループ化 229"/>
          <p:cNvGrpSpPr/>
          <p:nvPr/>
        </p:nvGrpSpPr>
        <p:grpSpPr>
          <a:xfrm>
            <a:off x="6500985" y="2293214"/>
            <a:ext cx="1048798" cy="744225"/>
            <a:chOff x="2085367" y="2624422"/>
            <a:chExt cx="1048798" cy="744225"/>
          </a:xfrm>
        </p:grpSpPr>
        <p:grpSp>
          <p:nvGrpSpPr>
            <p:cNvPr id="231" name="グループ化 230"/>
            <p:cNvGrpSpPr/>
            <p:nvPr/>
          </p:nvGrpSpPr>
          <p:grpSpPr>
            <a:xfrm>
              <a:off x="2085367" y="2915695"/>
              <a:ext cx="524399" cy="452952"/>
              <a:chOff x="1909965" y="2907300"/>
              <a:chExt cx="524399" cy="452952"/>
            </a:xfrm>
          </p:grpSpPr>
          <p:sp>
            <p:nvSpPr>
              <p:cNvPr id="238" name="テキスト ボックス 237"/>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39" name="テキスト ボックス 238"/>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32" name="グループ化 231"/>
            <p:cNvGrpSpPr/>
            <p:nvPr/>
          </p:nvGrpSpPr>
          <p:grpSpPr>
            <a:xfrm>
              <a:off x="2434364" y="2624422"/>
              <a:ext cx="524399" cy="452952"/>
              <a:chOff x="1909965" y="2907300"/>
              <a:chExt cx="524399" cy="452952"/>
            </a:xfrm>
          </p:grpSpPr>
          <p:sp>
            <p:nvSpPr>
              <p:cNvPr id="236" name="テキスト ボックス 23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37" name="テキスト ボックス 23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33" name="グループ化 232"/>
            <p:cNvGrpSpPr/>
            <p:nvPr/>
          </p:nvGrpSpPr>
          <p:grpSpPr>
            <a:xfrm>
              <a:off x="2609766" y="2632817"/>
              <a:ext cx="524399" cy="452952"/>
              <a:chOff x="1909965" y="2907300"/>
              <a:chExt cx="524399" cy="452952"/>
            </a:xfrm>
          </p:grpSpPr>
          <p:sp>
            <p:nvSpPr>
              <p:cNvPr id="234" name="テキスト ボックス 233"/>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35" name="テキスト ボックス 234"/>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240" name="グループ化 239"/>
          <p:cNvGrpSpPr/>
          <p:nvPr/>
        </p:nvGrpSpPr>
        <p:grpSpPr>
          <a:xfrm>
            <a:off x="5267066" y="2146749"/>
            <a:ext cx="1048798" cy="744225"/>
            <a:chOff x="2085367" y="2624422"/>
            <a:chExt cx="1048798" cy="744225"/>
          </a:xfrm>
        </p:grpSpPr>
        <p:grpSp>
          <p:nvGrpSpPr>
            <p:cNvPr id="241" name="グループ化 240"/>
            <p:cNvGrpSpPr/>
            <p:nvPr/>
          </p:nvGrpSpPr>
          <p:grpSpPr>
            <a:xfrm>
              <a:off x="2085367" y="2915695"/>
              <a:ext cx="524399" cy="452952"/>
              <a:chOff x="1909965" y="2907300"/>
              <a:chExt cx="524399" cy="452952"/>
            </a:xfrm>
          </p:grpSpPr>
          <p:sp>
            <p:nvSpPr>
              <p:cNvPr id="248" name="テキスト ボックス 247"/>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49" name="テキスト ボックス 248"/>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42" name="グループ化 241"/>
            <p:cNvGrpSpPr/>
            <p:nvPr/>
          </p:nvGrpSpPr>
          <p:grpSpPr>
            <a:xfrm>
              <a:off x="2434364" y="2624422"/>
              <a:ext cx="524399" cy="452952"/>
              <a:chOff x="1909965" y="2907300"/>
              <a:chExt cx="524399" cy="452952"/>
            </a:xfrm>
          </p:grpSpPr>
          <p:sp>
            <p:nvSpPr>
              <p:cNvPr id="246" name="テキスト ボックス 24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47" name="テキスト ボックス 24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43" name="グループ化 242"/>
            <p:cNvGrpSpPr/>
            <p:nvPr/>
          </p:nvGrpSpPr>
          <p:grpSpPr>
            <a:xfrm>
              <a:off x="2609766" y="2632817"/>
              <a:ext cx="524399" cy="452952"/>
              <a:chOff x="1909965" y="2907300"/>
              <a:chExt cx="524399" cy="452952"/>
            </a:xfrm>
          </p:grpSpPr>
          <p:sp>
            <p:nvSpPr>
              <p:cNvPr id="244" name="テキスト ボックス 243"/>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45" name="テキスト ボックス 244"/>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250" name="グループ化 249"/>
          <p:cNvGrpSpPr/>
          <p:nvPr/>
        </p:nvGrpSpPr>
        <p:grpSpPr>
          <a:xfrm>
            <a:off x="6593812" y="2091862"/>
            <a:ext cx="1341384" cy="769442"/>
            <a:chOff x="1260609" y="2044157"/>
            <a:chExt cx="1341384" cy="769442"/>
          </a:xfrm>
        </p:grpSpPr>
        <p:sp>
          <p:nvSpPr>
            <p:cNvPr id="251" name="テキスト ボックス 250"/>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52" name="テキスト ボックス 251"/>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53" name="テキスト ボックス 252"/>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54" name="テキスト ボックス 253"/>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55" name="テキスト ボックス 254"/>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56" name="テキスト ボックス 255"/>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57" name="テキスト ボックス 256"/>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58" name="テキスト ボックス 257"/>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259" name="グループ化 258"/>
          <p:cNvGrpSpPr/>
          <p:nvPr/>
        </p:nvGrpSpPr>
        <p:grpSpPr>
          <a:xfrm>
            <a:off x="6475576" y="2717211"/>
            <a:ext cx="1048798" cy="744225"/>
            <a:chOff x="2085367" y="2624422"/>
            <a:chExt cx="1048798" cy="744225"/>
          </a:xfrm>
        </p:grpSpPr>
        <p:grpSp>
          <p:nvGrpSpPr>
            <p:cNvPr id="260" name="グループ化 259"/>
            <p:cNvGrpSpPr/>
            <p:nvPr/>
          </p:nvGrpSpPr>
          <p:grpSpPr>
            <a:xfrm>
              <a:off x="2085367" y="2915695"/>
              <a:ext cx="524399" cy="452952"/>
              <a:chOff x="1909965" y="2907300"/>
              <a:chExt cx="524399" cy="452952"/>
            </a:xfrm>
          </p:grpSpPr>
          <p:sp>
            <p:nvSpPr>
              <p:cNvPr id="267" name="テキスト ボックス 266"/>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68" name="テキスト ボックス 267"/>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61" name="グループ化 260"/>
            <p:cNvGrpSpPr/>
            <p:nvPr/>
          </p:nvGrpSpPr>
          <p:grpSpPr>
            <a:xfrm>
              <a:off x="2434364" y="2624422"/>
              <a:ext cx="524399" cy="452952"/>
              <a:chOff x="1909965" y="2907300"/>
              <a:chExt cx="524399" cy="452952"/>
            </a:xfrm>
          </p:grpSpPr>
          <p:sp>
            <p:nvSpPr>
              <p:cNvPr id="265" name="テキスト ボックス 264"/>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66" name="テキスト ボックス 265"/>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62" name="グループ化 261"/>
            <p:cNvGrpSpPr/>
            <p:nvPr/>
          </p:nvGrpSpPr>
          <p:grpSpPr>
            <a:xfrm>
              <a:off x="2609766" y="2632817"/>
              <a:ext cx="524399" cy="452952"/>
              <a:chOff x="1909965" y="2907300"/>
              <a:chExt cx="524399" cy="452952"/>
            </a:xfrm>
          </p:grpSpPr>
          <p:sp>
            <p:nvSpPr>
              <p:cNvPr id="263" name="テキスト ボックス 262"/>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64" name="テキスト ボックス 263"/>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269" name="グループ化 268"/>
          <p:cNvGrpSpPr/>
          <p:nvPr/>
        </p:nvGrpSpPr>
        <p:grpSpPr>
          <a:xfrm>
            <a:off x="5282104" y="2090374"/>
            <a:ext cx="1341384" cy="769442"/>
            <a:chOff x="1260609" y="2044157"/>
            <a:chExt cx="1341384" cy="769442"/>
          </a:xfrm>
        </p:grpSpPr>
        <p:sp>
          <p:nvSpPr>
            <p:cNvPr id="270" name="テキスト ボックス 269"/>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71" name="テキスト ボックス 270"/>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72" name="テキスト ボックス 271"/>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73" name="テキスト ボックス 272"/>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74" name="テキスト ボックス 273"/>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75" name="テキスト ボックス 274"/>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76" name="テキスト ボックス 275"/>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77" name="テキスト ボックス 276"/>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278" name="グループ化 277"/>
          <p:cNvGrpSpPr/>
          <p:nvPr/>
        </p:nvGrpSpPr>
        <p:grpSpPr>
          <a:xfrm>
            <a:off x="5163868" y="2715723"/>
            <a:ext cx="1048798" cy="744225"/>
            <a:chOff x="2085367" y="2624422"/>
            <a:chExt cx="1048798" cy="744225"/>
          </a:xfrm>
        </p:grpSpPr>
        <p:grpSp>
          <p:nvGrpSpPr>
            <p:cNvPr id="279" name="グループ化 278"/>
            <p:cNvGrpSpPr/>
            <p:nvPr/>
          </p:nvGrpSpPr>
          <p:grpSpPr>
            <a:xfrm>
              <a:off x="2085367" y="2915695"/>
              <a:ext cx="524399" cy="452952"/>
              <a:chOff x="1909965" y="2907300"/>
              <a:chExt cx="524399" cy="452952"/>
            </a:xfrm>
          </p:grpSpPr>
          <p:sp>
            <p:nvSpPr>
              <p:cNvPr id="286" name="テキスト ボックス 28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87" name="テキスト ボックス 28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80" name="グループ化 279"/>
            <p:cNvGrpSpPr/>
            <p:nvPr/>
          </p:nvGrpSpPr>
          <p:grpSpPr>
            <a:xfrm>
              <a:off x="2434364" y="2624422"/>
              <a:ext cx="524399" cy="452952"/>
              <a:chOff x="1909965" y="2907300"/>
              <a:chExt cx="524399" cy="452952"/>
            </a:xfrm>
          </p:grpSpPr>
          <p:sp>
            <p:nvSpPr>
              <p:cNvPr id="284" name="テキスト ボックス 283"/>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85" name="テキスト ボックス 284"/>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81" name="グループ化 280"/>
            <p:cNvGrpSpPr/>
            <p:nvPr/>
          </p:nvGrpSpPr>
          <p:grpSpPr>
            <a:xfrm>
              <a:off x="2609766" y="2632817"/>
              <a:ext cx="524399" cy="452952"/>
              <a:chOff x="1909965" y="2907300"/>
              <a:chExt cx="524399" cy="452952"/>
            </a:xfrm>
          </p:grpSpPr>
          <p:sp>
            <p:nvSpPr>
              <p:cNvPr id="282" name="テキスト ボックス 281"/>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83" name="テキスト ボックス 282"/>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sp>
        <p:nvSpPr>
          <p:cNvPr id="288" name="下矢印 287"/>
          <p:cNvSpPr/>
          <p:nvPr/>
        </p:nvSpPr>
        <p:spPr bwMode="auto">
          <a:xfrm>
            <a:off x="5808624" y="3792272"/>
            <a:ext cx="1897932" cy="344906"/>
          </a:xfrm>
          <a:prstGeom prst="downArrow">
            <a:avLst/>
          </a:prstGeom>
          <a:solidFill>
            <a:schemeClr val="bg1">
              <a:lumMod val="85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grpSp>
        <p:nvGrpSpPr>
          <p:cNvPr id="289" name="グループ化 288"/>
          <p:cNvGrpSpPr/>
          <p:nvPr/>
        </p:nvGrpSpPr>
        <p:grpSpPr>
          <a:xfrm>
            <a:off x="5717967" y="4670251"/>
            <a:ext cx="1341384" cy="769442"/>
            <a:chOff x="1260609" y="2044157"/>
            <a:chExt cx="1341384" cy="769442"/>
          </a:xfrm>
        </p:grpSpPr>
        <p:sp>
          <p:nvSpPr>
            <p:cNvPr id="290" name="テキスト ボックス 289"/>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91" name="テキスト ボックス 290"/>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92" name="テキスト ボックス 291"/>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93" name="テキスト ボックス 292"/>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94" name="テキスト ボックス 293"/>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95" name="テキスト ボックス 294"/>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96" name="テキスト ボックス 295"/>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97" name="テキスト ボックス 296"/>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298" name="グループ化 297"/>
          <p:cNvGrpSpPr/>
          <p:nvPr/>
        </p:nvGrpSpPr>
        <p:grpSpPr>
          <a:xfrm>
            <a:off x="5055067" y="5105023"/>
            <a:ext cx="1341384" cy="769442"/>
            <a:chOff x="1260609" y="2044157"/>
            <a:chExt cx="1341384" cy="769442"/>
          </a:xfrm>
        </p:grpSpPr>
        <p:sp>
          <p:nvSpPr>
            <p:cNvPr id="299" name="テキスト ボックス 298"/>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300" name="テキスト ボックス 299"/>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301" name="テキスト ボックス 300"/>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302" name="テキスト ボックス 301"/>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303" name="テキスト ボックス 302"/>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304" name="テキスト ボックス 303"/>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305" name="テキスト ボックス 304"/>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306" name="テキスト ボックス 305"/>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307" name="グループ化 306"/>
          <p:cNvGrpSpPr/>
          <p:nvPr/>
        </p:nvGrpSpPr>
        <p:grpSpPr>
          <a:xfrm>
            <a:off x="6542725" y="5250516"/>
            <a:ext cx="1048798" cy="744225"/>
            <a:chOff x="2085367" y="2624422"/>
            <a:chExt cx="1048798" cy="744225"/>
          </a:xfrm>
        </p:grpSpPr>
        <p:grpSp>
          <p:nvGrpSpPr>
            <p:cNvPr id="308" name="グループ化 307"/>
            <p:cNvGrpSpPr/>
            <p:nvPr/>
          </p:nvGrpSpPr>
          <p:grpSpPr>
            <a:xfrm>
              <a:off x="2085367" y="2915695"/>
              <a:ext cx="524399" cy="452952"/>
              <a:chOff x="1909965" y="2907300"/>
              <a:chExt cx="524399" cy="452952"/>
            </a:xfrm>
          </p:grpSpPr>
          <p:sp>
            <p:nvSpPr>
              <p:cNvPr id="315" name="テキスト ボックス 314"/>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16" name="テキスト ボックス 315"/>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309" name="グループ化 308"/>
            <p:cNvGrpSpPr/>
            <p:nvPr/>
          </p:nvGrpSpPr>
          <p:grpSpPr>
            <a:xfrm>
              <a:off x="2434364" y="2624422"/>
              <a:ext cx="524399" cy="452952"/>
              <a:chOff x="1909965" y="2907300"/>
              <a:chExt cx="524399" cy="452952"/>
            </a:xfrm>
          </p:grpSpPr>
          <p:sp>
            <p:nvSpPr>
              <p:cNvPr id="313" name="テキスト ボックス 312"/>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14" name="テキスト ボックス 313"/>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310" name="グループ化 309"/>
            <p:cNvGrpSpPr/>
            <p:nvPr/>
          </p:nvGrpSpPr>
          <p:grpSpPr>
            <a:xfrm>
              <a:off x="2609766" y="2632817"/>
              <a:ext cx="524399" cy="452952"/>
              <a:chOff x="1909965" y="2907300"/>
              <a:chExt cx="524399" cy="452952"/>
            </a:xfrm>
          </p:grpSpPr>
          <p:sp>
            <p:nvSpPr>
              <p:cNvPr id="311" name="テキスト ボックス 310"/>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12" name="テキスト ボックス 311"/>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317" name="グループ化 316"/>
          <p:cNvGrpSpPr/>
          <p:nvPr/>
        </p:nvGrpSpPr>
        <p:grpSpPr>
          <a:xfrm>
            <a:off x="7217602" y="5153944"/>
            <a:ext cx="1048798" cy="744225"/>
            <a:chOff x="2085367" y="2624422"/>
            <a:chExt cx="1048798" cy="744225"/>
          </a:xfrm>
        </p:grpSpPr>
        <p:grpSp>
          <p:nvGrpSpPr>
            <p:cNvPr id="318" name="グループ化 317"/>
            <p:cNvGrpSpPr/>
            <p:nvPr/>
          </p:nvGrpSpPr>
          <p:grpSpPr>
            <a:xfrm>
              <a:off x="2085367" y="2915695"/>
              <a:ext cx="524399" cy="452952"/>
              <a:chOff x="1909965" y="2907300"/>
              <a:chExt cx="524399" cy="452952"/>
            </a:xfrm>
          </p:grpSpPr>
          <p:sp>
            <p:nvSpPr>
              <p:cNvPr id="325" name="テキスト ボックス 324"/>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26" name="テキスト ボックス 325"/>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319" name="グループ化 318"/>
            <p:cNvGrpSpPr/>
            <p:nvPr/>
          </p:nvGrpSpPr>
          <p:grpSpPr>
            <a:xfrm>
              <a:off x="2434364" y="2624422"/>
              <a:ext cx="524399" cy="452952"/>
              <a:chOff x="1909965" y="2907300"/>
              <a:chExt cx="524399" cy="452952"/>
            </a:xfrm>
          </p:grpSpPr>
          <p:sp>
            <p:nvSpPr>
              <p:cNvPr id="323" name="テキスト ボックス 322"/>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24" name="テキスト ボックス 323"/>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320" name="グループ化 319"/>
            <p:cNvGrpSpPr/>
            <p:nvPr/>
          </p:nvGrpSpPr>
          <p:grpSpPr>
            <a:xfrm>
              <a:off x="2609766" y="2632817"/>
              <a:ext cx="524399" cy="452952"/>
              <a:chOff x="1909965" y="2907300"/>
              <a:chExt cx="524399" cy="452952"/>
            </a:xfrm>
          </p:grpSpPr>
          <p:sp>
            <p:nvSpPr>
              <p:cNvPr id="321" name="テキスト ボックス 320"/>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22" name="テキスト ボックス 321"/>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327" name="グループ化 326"/>
          <p:cNvGrpSpPr/>
          <p:nvPr/>
        </p:nvGrpSpPr>
        <p:grpSpPr>
          <a:xfrm>
            <a:off x="7773408" y="4490070"/>
            <a:ext cx="1048798" cy="744225"/>
            <a:chOff x="2085367" y="2624422"/>
            <a:chExt cx="1048798" cy="744225"/>
          </a:xfrm>
        </p:grpSpPr>
        <p:grpSp>
          <p:nvGrpSpPr>
            <p:cNvPr id="328" name="グループ化 327"/>
            <p:cNvGrpSpPr/>
            <p:nvPr/>
          </p:nvGrpSpPr>
          <p:grpSpPr>
            <a:xfrm>
              <a:off x="2085367" y="2915695"/>
              <a:ext cx="524399" cy="452952"/>
              <a:chOff x="1909965" y="2907300"/>
              <a:chExt cx="524399" cy="452952"/>
            </a:xfrm>
          </p:grpSpPr>
          <p:sp>
            <p:nvSpPr>
              <p:cNvPr id="335" name="テキスト ボックス 334"/>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36" name="テキスト ボックス 335"/>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329" name="グループ化 328"/>
            <p:cNvGrpSpPr/>
            <p:nvPr/>
          </p:nvGrpSpPr>
          <p:grpSpPr>
            <a:xfrm>
              <a:off x="2434364" y="2624422"/>
              <a:ext cx="524399" cy="452952"/>
              <a:chOff x="1909965" y="2907300"/>
              <a:chExt cx="524399" cy="452952"/>
            </a:xfrm>
          </p:grpSpPr>
          <p:sp>
            <p:nvSpPr>
              <p:cNvPr id="333" name="テキスト ボックス 332"/>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34" name="テキスト ボックス 333"/>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330" name="グループ化 329"/>
            <p:cNvGrpSpPr/>
            <p:nvPr/>
          </p:nvGrpSpPr>
          <p:grpSpPr>
            <a:xfrm>
              <a:off x="2609766" y="2632817"/>
              <a:ext cx="524399" cy="452952"/>
              <a:chOff x="1909965" y="2907300"/>
              <a:chExt cx="524399" cy="452952"/>
            </a:xfrm>
          </p:grpSpPr>
          <p:sp>
            <p:nvSpPr>
              <p:cNvPr id="331" name="テキスト ボックス 330"/>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32" name="テキスト ボックス 331"/>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cxnSp>
        <p:nvCxnSpPr>
          <p:cNvPr id="337" name="直線コネクタ 336"/>
          <p:cNvCxnSpPr/>
          <p:nvPr/>
        </p:nvCxnSpPr>
        <p:spPr>
          <a:xfrm flipV="1">
            <a:off x="5756594" y="4387517"/>
            <a:ext cx="2314965" cy="1732548"/>
          </a:xfrm>
          <a:prstGeom prst="line">
            <a:avLst/>
          </a:prstGeom>
          <a:ln w="254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38" name="直線矢印コネクタ 337"/>
          <p:cNvCxnSpPr/>
          <p:nvPr/>
        </p:nvCxnSpPr>
        <p:spPr>
          <a:xfrm>
            <a:off x="4696748" y="6293319"/>
            <a:ext cx="4350193" cy="0"/>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9" name="直線矢印コネクタ 338"/>
          <p:cNvCxnSpPr/>
          <p:nvPr/>
        </p:nvCxnSpPr>
        <p:spPr>
          <a:xfrm flipV="1">
            <a:off x="4705285" y="4214262"/>
            <a:ext cx="0" cy="2087215"/>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40" name="テキスト ボックス 339"/>
              <p:cNvSpPr txBox="1"/>
              <p:nvPr/>
            </p:nvSpPr>
            <p:spPr>
              <a:xfrm>
                <a:off x="8775834" y="6350991"/>
                <a:ext cx="247247"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𝑧</m:t>
                          </m:r>
                        </m:e>
                        <m:sub>
                          <m:r>
                            <a:rPr kumimoji="1" lang="en-US" altLang="ja-JP" sz="1600" b="0" i="1" smtClean="0">
                              <a:latin typeface="Cambria Math" panose="02040503050406030204" pitchFamily="18" charset="0"/>
                            </a:rPr>
                            <m:t>1</m:t>
                          </m:r>
                        </m:sub>
                      </m:sSub>
                    </m:oMath>
                  </m:oMathPara>
                </a14:m>
                <a:endParaRPr kumimoji="1" lang="ja-JP" altLang="en-US" sz="1600" dirty="0" smtClean="0">
                  <a:latin typeface="ヒラギノ角ゴ Pro W3"/>
                  <a:ea typeface="ヒラギノ角ゴ Pro W3"/>
                  <a:cs typeface="ヒラギノ角ゴ Pro W3"/>
                </a:endParaRPr>
              </a:p>
            </p:txBody>
          </p:sp>
        </mc:Choice>
        <mc:Fallback>
          <p:sp>
            <p:nvSpPr>
              <p:cNvPr id="340" name="テキスト ボックス 339"/>
              <p:cNvSpPr txBox="1">
                <a:spLocks noRot="1" noChangeAspect="1" noMove="1" noResize="1" noEditPoints="1" noAdjustHandles="1" noChangeArrowheads="1" noChangeShapeType="1" noTextEdit="1"/>
              </p:cNvSpPr>
              <p:nvPr/>
            </p:nvSpPr>
            <p:spPr>
              <a:xfrm>
                <a:off x="8775834" y="6350991"/>
                <a:ext cx="247247" cy="246221"/>
              </a:xfrm>
              <a:prstGeom prst="rect">
                <a:avLst/>
              </a:prstGeom>
              <a:blipFill rotWithShape="0">
                <a:blip r:embed="rId9"/>
                <a:stretch>
                  <a:fillRect l="-10000" r="-250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1" name="テキスト ボックス 340"/>
              <p:cNvSpPr txBox="1"/>
              <p:nvPr/>
            </p:nvSpPr>
            <p:spPr>
              <a:xfrm>
                <a:off x="4800064" y="4135781"/>
                <a:ext cx="251992"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𝑧</m:t>
                          </m:r>
                        </m:e>
                        <m:sub>
                          <m:r>
                            <a:rPr kumimoji="1" lang="en-US" altLang="ja-JP" sz="1600" b="0" i="1" smtClean="0">
                              <a:latin typeface="Cambria Math" panose="02040503050406030204" pitchFamily="18" charset="0"/>
                            </a:rPr>
                            <m:t>2</m:t>
                          </m:r>
                        </m:sub>
                      </m:sSub>
                    </m:oMath>
                  </m:oMathPara>
                </a14:m>
                <a:endParaRPr kumimoji="1" lang="ja-JP" altLang="en-US" sz="1600" dirty="0" smtClean="0">
                  <a:latin typeface="ヒラギノ角ゴ Pro W3"/>
                  <a:ea typeface="ヒラギノ角ゴ Pro W3"/>
                  <a:cs typeface="ヒラギノ角ゴ Pro W3"/>
                </a:endParaRPr>
              </a:p>
            </p:txBody>
          </p:sp>
        </mc:Choice>
        <mc:Fallback>
          <p:sp>
            <p:nvSpPr>
              <p:cNvPr id="341" name="テキスト ボックス 340"/>
              <p:cNvSpPr txBox="1">
                <a:spLocks noRot="1" noChangeAspect="1" noMove="1" noResize="1" noEditPoints="1" noAdjustHandles="1" noChangeArrowheads="1" noChangeShapeType="1" noTextEdit="1"/>
              </p:cNvSpPr>
              <p:nvPr/>
            </p:nvSpPr>
            <p:spPr>
              <a:xfrm>
                <a:off x="4800064" y="4135781"/>
                <a:ext cx="251992" cy="246221"/>
              </a:xfrm>
              <a:prstGeom prst="rect">
                <a:avLst/>
              </a:prstGeom>
              <a:blipFill rotWithShape="0">
                <a:blip r:embed="rId10"/>
                <a:stretch>
                  <a:fillRect l="-7143" b="-17073"/>
                </a:stretch>
              </a:blipFill>
            </p:spPr>
            <p:txBody>
              <a:bodyPr/>
              <a:lstStyle/>
              <a:p>
                <a:r>
                  <a:rPr lang="ja-JP" altLang="en-US">
                    <a:noFill/>
                  </a:rPr>
                  <a:t> </a:t>
                </a:r>
              </a:p>
            </p:txBody>
          </p:sp>
        </mc:Fallback>
      </mc:AlternateContent>
      <p:sp>
        <p:nvSpPr>
          <p:cNvPr id="342" name="テキスト ボックス 341"/>
          <p:cNvSpPr txBox="1"/>
          <p:nvPr/>
        </p:nvSpPr>
        <p:spPr>
          <a:xfrm>
            <a:off x="6111328" y="3822464"/>
            <a:ext cx="1261884"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変換したりする</a:t>
            </a:r>
            <a:endParaRPr kumimoji="1" lang="ja-JP" altLang="en-US" sz="12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3244425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dirty="0" smtClean="0">
                <a:latin typeface="メイリオ" panose="020B0604030504040204" pitchFamily="50" charset="-128"/>
                <a:ea typeface="メイリオ" panose="020B0604030504040204" pitchFamily="50" charset="-128"/>
              </a:rPr>
              <a:t>勉強</a:t>
            </a:r>
            <a:r>
              <a:rPr lang="ja-JP" altLang="en-US" dirty="0">
                <a:latin typeface="メイリオ" panose="020B0604030504040204" pitchFamily="50" charset="-128"/>
                <a:ea typeface="メイリオ" panose="020B0604030504040204" pitchFamily="50" charset="-128"/>
              </a:rPr>
              <a:t>会</a:t>
            </a:r>
            <a:r>
              <a:rPr lang="ja-JP" altLang="en-US" dirty="0" smtClean="0">
                <a:latin typeface="メイリオ" panose="020B0604030504040204" pitchFamily="50" charset="-128"/>
                <a:ea typeface="メイリオ" panose="020B0604030504040204" pitchFamily="50" charset="-128"/>
              </a:rPr>
              <a:t>の趣旨</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超初歩からはじめて、機械学習</a:t>
            </a:r>
            <a:r>
              <a:rPr lang="en-US" altLang="ja-JP" dirty="0" smtClean="0">
                <a:latin typeface="メイリオ" panose="020B0604030504040204" pitchFamily="50" charset="-128"/>
                <a:ea typeface="メイリオ" panose="020B0604030504040204" pitchFamily="50" charset="-128"/>
              </a:rPr>
              <a:t>/DL</a:t>
            </a:r>
            <a:r>
              <a:rPr lang="ja-JP" altLang="en-US" dirty="0" smtClean="0">
                <a:latin typeface="メイリオ" panose="020B0604030504040204" pitchFamily="50" charset="-128"/>
                <a:ea typeface="メイリオ" panose="020B0604030504040204" pitchFamily="50" charset="-128"/>
              </a:rPr>
              <a:t>の理論と実装をマスターする</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2</a:t>
            </a:fld>
            <a:endParaRPr kumimoji="1" lang="ja-JP" altLang="en-US" dirty="0"/>
          </a:p>
        </p:txBody>
      </p:sp>
      <p:cxnSp>
        <p:nvCxnSpPr>
          <p:cNvPr id="19" name="直線コネクタ 18"/>
          <p:cNvCxnSpPr/>
          <p:nvPr/>
        </p:nvCxnSpPr>
        <p:spPr>
          <a:xfrm>
            <a:off x="239390" y="1366923"/>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2069255" y="1074912"/>
            <a:ext cx="543739"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目標</a:t>
            </a:r>
            <a:endParaRPr lang="ja-JP" altLang="en-US" sz="1400" dirty="0">
              <a:latin typeface="メイリオ" panose="020B0604030504040204" pitchFamily="50" charset="-128"/>
              <a:ea typeface="メイリオ" panose="020B0604030504040204" pitchFamily="50" charset="-128"/>
              <a:cs typeface="ヒラギノ角ゴ Pro W3"/>
            </a:endParaRPr>
          </a:p>
        </p:txBody>
      </p:sp>
      <p:sp>
        <p:nvSpPr>
          <p:cNvPr id="23" name="テキスト ボックス 22"/>
          <p:cNvSpPr txBox="1"/>
          <p:nvPr/>
        </p:nvSpPr>
        <p:spPr>
          <a:xfrm>
            <a:off x="5810829" y="1085418"/>
            <a:ext cx="1800493"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構成とスケジュール</a:t>
            </a:r>
            <a:endParaRPr lang="ja-JP" altLang="en-US" sz="1400" dirty="0">
              <a:latin typeface="メイリオ" panose="020B0604030504040204" pitchFamily="50" charset="-128"/>
              <a:ea typeface="メイリオ" panose="020B0604030504040204" pitchFamily="50" charset="-128"/>
              <a:cs typeface="ヒラギノ角ゴ Pro W3"/>
            </a:endParaRPr>
          </a:p>
        </p:txBody>
      </p:sp>
      <p:cxnSp>
        <p:nvCxnSpPr>
          <p:cNvPr id="26" name="直線コネクタ 25"/>
          <p:cNvCxnSpPr/>
          <p:nvPr/>
        </p:nvCxnSpPr>
        <p:spPr>
          <a:xfrm>
            <a:off x="4589583" y="1377429"/>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215329" y="1679964"/>
            <a:ext cx="4309373" cy="3539430"/>
          </a:xfrm>
          <a:prstGeom prst="rect">
            <a:avLst/>
          </a:prstGeom>
          <a:noFill/>
        </p:spPr>
        <p:txBody>
          <a:bodyPr wrap="square" rtlCol="0">
            <a:spAutoFit/>
          </a:bodyPr>
          <a:lstStyle/>
          <a:p>
            <a:pPr marL="285750" indent="-285750">
              <a:lnSpc>
                <a:spcPct val="200000"/>
              </a:lnSpc>
              <a:buFontTx/>
              <a:buChar char="-"/>
            </a:pPr>
            <a:r>
              <a:rPr lang="ja-JP" altLang="en-US" sz="1400" dirty="0" smtClean="0">
                <a:latin typeface="メイリオ" panose="020B0604030504040204" pitchFamily="50" charset="-128"/>
                <a:ea typeface="メイリオ" panose="020B0604030504040204" pitchFamily="50" charset="-128"/>
                <a:cs typeface="ヒラギノ角ゴ Pro W3"/>
              </a:rPr>
              <a:t>機械学習の基本と実装をマスターする</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marL="742950" lvl="1" indent="-285750">
              <a:lnSpc>
                <a:spcPct val="200000"/>
              </a:lnSpc>
              <a:buFontTx/>
              <a:buChar char="-"/>
            </a:pPr>
            <a:r>
              <a:rPr kumimoji="1" lang="en-US" altLang="ja-JP" sz="1400" dirty="0" smtClean="0">
                <a:latin typeface="メイリオ" panose="020B0604030504040204" pitchFamily="50" charset="-128"/>
                <a:ea typeface="メイリオ" panose="020B0604030504040204" pitchFamily="50" charset="-128"/>
                <a:cs typeface="ヒラギノ角ゴ Pro W3"/>
              </a:rPr>
              <a:t>GLM/</a:t>
            </a:r>
            <a:r>
              <a:rPr kumimoji="1" lang="ja-JP" altLang="en-US" sz="1400" dirty="0" smtClean="0">
                <a:latin typeface="メイリオ" panose="020B0604030504040204" pitchFamily="50" charset="-128"/>
                <a:ea typeface="メイリオ" panose="020B0604030504040204" pitchFamily="50" charset="-128"/>
                <a:cs typeface="ヒラギノ角ゴ Pro W3"/>
              </a:rPr>
              <a:t>ロジスティック</a:t>
            </a:r>
            <a:r>
              <a:rPr kumimoji="1" lang="en-US" altLang="ja-JP" sz="1400" dirty="0" smtClean="0">
                <a:latin typeface="メイリオ" panose="020B0604030504040204" pitchFamily="50" charset="-128"/>
                <a:ea typeface="メイリオ" panose="020B0604030504040204" pitchFamily="50" charset="-128"/>
                <a:cs typeface="ヒラギノ角ゴ Pro W3"/>
              </a:rPr>
              <a:t>/SVM/RF..</a:t>
            </a:r>
          </a:p>
          <a:p>
            <a:pPr marL="742950" lvl="1" indent="-285750">
              <a:lnSpc>
                <a:spcPct val="200000"/>
              </a:lnSpc>
              <a:buFontTx/>
              <a:buChar char="-"/>
            </a:pPr>
            <a:r>
              <a:rPr lang="ja-JP" altLang="en-US" sz="1400" dirty="0">
                <a:latin typeface="メイリオ" panose="020B0604030504040204" pitchFamily="50" charset="-128"/>
                <a:ea typeface="メイリオ" panose="020B0604030504040204" pitchFamily="50" charset="-128"/>
                <a:cs typeface="ヒラギノ角ゴ Pro W3"/>
              </a:rPr>
              <a:t>基本</a:t>
            </a:r>
            <a:r>
              <a:rPr lang="ja-JP" altLang="en-US" sz="1400" dirty="0" smtClean="0">
                <a:latin typeface="メイリオ" panose="020B0604030504040204" pitchFamily="50" charset="-128"/>
                <a:ea typeface="メイリオ" panose="020B0604030504040204" pitchFamily="50" charset="-128"/>
                <a:cs typeface="ヒラギノ角ゴ Pro W3"/>
              </a:rPr>
              <a:t>は</a:t>
            </a:r>
            <a:r>
              <a:rPr lang="en-US" altLang="ja-JP" sz="1400" dirty="0" err="1" smtClean="0">
                <a:latin typeface="メイリオ" panose="020B0604030504040204" pitchFamily="50" charset="-128"/>
                <a:ea typeface="メイリオ" panose="020B0604030504040204" pitchFamily="50" charset="-128"/>
                <a:cs typeface="ヒラギノ角ゴ Pro W3"/>
              </a:rPr>
              <a:t>sckit</a:t>
            </a:r>
            <a:r>
              <a:rPr lang="en-US" altLang="ja-JP" sz="1400" dirty="0" smtClean="0">
                <a:latin typeface="メイリオ" panose="020B0604030504040204" pitchFamily="50" charset="-128"/>
                <a:ea typeface="メイリオ" panose="020B0604030504040204" pitchFamily="50" charset="-128"/>
                <a:cs typeface="ヒラギノ角ゴ Pro W3"/>
              </a:rPr>
              <a:t>-learn</a:t>
            </a:r>
            <a:r>
              <a:rPr lang="ja-JP" altLang="en-US" sz="1400" dirty="0" smtClean="0">
                <a:latin typeface="メイリオ" panose="020B0604030504040204" pitchFamily="50" charset="-128"/>
                <a:ea typeface="メイリオ" panose="020B0604030504040204" pitchFamily="50" charset="-128"/>
                <a:cs typeface="ヒラギノ角ゴ Pro W3"/>
              </a:rPr>
              <a:t>をつかう</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marL="742950" lvl="1" indent="-285750">
              <a:lnSpc>
                <a:spcPct val="200000"/>
              </a:lnSpc>
              <a:buFontTx/>
              <a:buChar char="-"/>
            </a:pPr>
            <a:r>
              <a:rPr kumimoji="1" lang="ja-JP" altLang="en-US" sz="1400" dirty="0" smtClean="0">
                <a:latin typeface="メイリオ" panose="020B0604030504040204" pitchFamily="50" charset="-128"/>
                <a:ea typeface="メイリオ" panose="020B0604030504040204" pitchFamily="50" charset="-128"/>
                <a:cs typeface="ヒラギノ角ゴ Pro W3"/>
              </a:rPr>
              <a:t>環境は</a:t>
            </a:r>
            <a:r>
              <a:rPr lang="en-US" altLang="ja-JP" sz="1400" dirty="0" smtClean="0">
                <a:latin typeface="メイリオ" panose="020B0604030504040204" pitchFamily="50" charset="-128"/>
                <a:ea typeface="メイリオ" panose="020B0604030504040204" pitchFamily="50" charset="-128"/>
                <a:cs typeface="ヒラギノ角ゴ Pro W3"/>
              </a:rPr>
              <a:t>notebook</a:t>
            </a:r>
            <a:r>
              <a:rPr lang="ja-JP" altLang="en-US" sz="1400" dirty="0" smtClean="0">
                <a:latin typeface="メイリオ" panose="020B0604030504040204" pitchFamily="50" charset="-128"/>
                <a:ea typeface="メイリオ" panose="020B0604030504040204" pitchFamily="50" charset="-128"/>
                <a:cs typeface="ヒラギノ角ゴ Pro W3"/>
              </a:rPr>
              <a:t>で</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marL="285750" indent="-285750">
              <a:lnSpc>
                <a:spcPct val="200000"/>
              </a:lnSpc>
              <a:buFontTx/>
              <a:buChar char="-"/>
            </a:pPr>
            <a:r>
              <a:rPr kumimoji="1" lang="en-US" altLang="ja-JP" sz="1400" dirty="0" smtClean="0">
                <a:latin typeface="メイリオ" panose="020B0604030504040204" pitchFamily="50" charset="-128"/>
                <a:ea typeface="メイリオ" panose="020B0604030504040204" pitchFamily="50" charset="-128"/>
                <a:cs typeface="ヒラギノ角ゴ Pro W3"/>
              </a:rPr>
              <a:t>Deep Learning</a:t>
            </a:r>
            <a:r>
              <a:rPr kumimoji="1" lang="ja-JP" altLang="en-US" sz="1400" dirty="0" smtClean="0">
                <a:latin typeface="メイリオ" panose="020B0604030504040204" pitchFamily="50" charset="-128"/>
                <a:ea typeface="メイリオ" panose="020B0604030504040204" pitchFamily="50" charset="-128"/>
                <a:cs typeface="ヒラギノ角ゴ Pro W3"/>
              </a:rPr>
              <a:t>でそれっぽいのを実装</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a:lnSpc>
                <a:spcPct val="200000"/>
              </a:lnSpc>
            </a:pPr>
            <a:r>
              <a:rPr kumimoji="1" lang="ja-JP" altLang="en-US" sz="1400" dirty="0" smtClean="0">
                <a:latin typeface="メイリオ" panose="020B0604030504040204" pitchFamily="50" charset="-128"/>
                <a:ea typeface="メイリオ" panose="020B0604030504040204" pitchFamily="50" charset="-128"/>
                <a:cs typeface="ヒラギノ角ゴ Pro W3"/>
              </a:rPr>
              <a:t>できるように</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a:lnSpc>
                <a:spcPct val="200000"/>
              </a:lnSpc>
            </a:pPr>
            <a:r>
              <a:rPr lang="en-US" altLang="ja-JP" sz="1400" dirty="0">
                <a:latin typeface="メイリオ" panose="020B0604030504040204" pitchFamily="50" charset="-128"/>
                <a:ea typeface="メイリオ" panose="020B0604030504040204" pitchFamily="50" charset="-128"/>
                <a:cs typeface="ヒラギノ角ゴ Pro W3"/>
              </a:rPr>
              <a:t>	</a:t>
            </a:r>
            <a:r>
              <a:rPr lang="en-US" altLang="ja-JP" sz="1400" dirty="0" smtClean="0">
                <a:latin typeface="メイリオ" panose="020B0604030504040204" pitchFamily="50" charset="-128"/>
                <a:ea typeface="メイリオ" panose="020B0604030504040204" pitchFamily="50" charset="-128"/>
                <a:cs typeface="ヒラギノ角ゴ Pro W3"/>
              </a:rPr>
              <a:t>- </a:t>
            </a:r>
            <a:r>
              <a:rPr lang="ja-JP" altLang="en-US" sz="1400" dirty="0" smtClean="0">
                <a:latin typeface="メイリオ" panose="020B0604030504040204" pitchFamily="50" charset="-128"/>
                <a:ea typeface="メイリオ" panose="020B0604030504040204" pitchFamily="50" charset="-128"/>
                <a:cs typeface="ヒラギノ角ゴ Pro W3"/>
              </a:rPr>
              <a:t>画像認識</a:t>
            </a:r>
            <a:r>
              <a:rPr lang="en-US" altLang="ja-JP" sz="1400" dirty="0" smtClean="0">
                <a:latin typeface="メイリオ" panose="020B0604030504040204" pitchFamily="50" charset="-128"/>
                <a:ea typeface="メイリオ" panose="020B0604030504040204" pitchFamily="50" charset="-128"/>
                <a:cs typeface="ヒラギノ角ゴ Pro W3"/>
              </a:rPr>
              <a:t>/</a:t>
            </a:r>
            <a:r>
              <a:rPr lang="ja-JP" altLang="en-US" sz="1400" dirty="0" smtClean="0">
                <a:latin typeface="メイリオ" panose="020B0604030504040204" pitchFamily="50" charset="-128"/>
                <a:ea typeface="メイリオ" panose="020B0604030504040204" pitchFamily="50" charset="-128"/>
                <a:cs typeface="ヒラギノ角ゴ Pro W3"/>
              </a:rPr>
              <a:t>画像生成</a:t>
            </a:r>
            <a:endParaRPr lang="en-US" altLang="ja-JP" sz="1400" dirty="0">
              <a:latin typeface="メイリオ" panose="020B0604030504040204" pitchFamily="50" charset="-128"/>
              <a:ea typeface="メイリオ" panose="020B0604030504040204" pitchFamily="50" charset="-128"/>
              <a:cs typeface="ヒラギノ角ゴ Pro W3"/>
            </a:endParaRPr>
          </a:p>
          <a:p>
            <a:pPr>
              <a:lnSpc>
                <a:spcPct val="200000"/>
              </a:lnSpc>
            </a:pPr>
            <a:r>
              <a:rPr lang="en-US" altLang="ja-JP" sz="1400" dirty="0" smtClean="0">
                <a:latin typeface="メイリオ" panose="020B0604030504040204" pitchFamily="50" charset="-128"/>
                <a:ea typeface="メイリオ" panose="020B0604030504040204" pitchFamily="50" charset="-128"/>
                <a:cs typeface="ヒラギノ角ゴ Pro W3"/>
              </a:rPr>
              <a:t>	- </a:t>
            </a:r>
            <a:r>
              <a:rPr lang="ja-JP" altLang="en-US" sz="1400" dirty="0" smtClean="0">
                <a:latin typeface="メイリオ" panose="020B0604030504040204" pitchFamily="50" charset="-128"/>
                <a:ea typeface="メイリオ" panose="020B0604030504040204" pitchFamily="50" charset="-128"/>
                <a:cs typeface="ヒラギノ角ゴ Pro W3"/>
              </a:rPr>
              <a:t>最新の動向にキャッチアップできるよう</a:t>
            </a:r>
            <a:r>
              <a:rPr lang="ja-JP" altLang="en-US" sz="1400" dirty="0">
                <a:latin typeface="メイリオ" panose="020B0604030504040204" pitchFamily="50" charset="-128"/>
                <a:ea typeface="メイリオ" panose="020B0604030504040204" pitchFamily="50" charset="-128"/>
                <a:cs typeface="ヒラギノ角ゴ Pro W3"/>
              </a:rPr>
              <a:t>に</a:t>
            </a:r>
            <a:endParaRPr lang="en-US" altLang="ja-JP" sz="1400" dirty="0" smtClean="0">
              <a:latin typeface="メイリオ" panose="020B0604030504040204" pitchFamily="50" charset="-128"/>
              <a:ea typeface="メイリオ" panose="020B0604030504040204" pitchFamily="50" charset="-128"/>
              <a:cs typeface="ヒラギノ角ゴ Pro W3"/>
            </a:endParaRPr>
          </a:p>
        </p:txBody>
      </p:sp>
      <p:sp>
        <p:nvSpPr>
          <p:cNvPr id="27" name="テキスト ボックス 26"/>
          <p:cNvSpPr txBox="1"/>
          <p:nvPr/>
        </p:nvSpPr>
        <p:spPr>
          <a:xfrm>
            <a:off x="4565523" y="1668360"/>
            <a:ext cx="3667992" cy="1815882"/>
          </a:xfrm>
          <a:prstGeom prst="rect">
            <a:avLst/>
          </a:prstGeom>
          <a:noFill/>
        </p:spPr>
        <p:txBody>
          <a:bodyPr wrap="none" rtlCol="0">
            <a:spAutoFit/>
          </a:bodyPr>
          <a:lstStyle/>
          <a:p>
            <a:pPr marL="285750" indent="-285750">
              <a:lnSpc>
                <a:spcPct val="200000"/>
              </a:lnSpc>
              <a:buFontTx/>
              <a:buChar char="-"/>
            </a:pPr>
            <a:r>
              <a:rPr lang="ja-JP" altLang="en-US" sz="1400" dirty="0" smtClean="0">
                <a:latin typeface="メイリオ" panose="020B0604030504040204" pitchFamily="50" charset="-128"/>
                <a:ea typeface="メイリオ" panose="020B0604030504040204" pitchFamily="50" charset="-128"/>
                <a:cs typeface="ヒラギノ角ゴ Pro W3"/>
              </a:rPr>
              <a:t>機械学習</a:t>
            </a:r>
            <a:r>
              <a:rPr lang="en-US" altLang="ja-JP" sz="1400" dirty="0" smtClean="0">
                <a:latin typeface="メイリオ" panose="020B0604030504040204" pitchFamily="50" charset="-128"/>
                <a:ea typeface="メイリオ" panose="020B0604030504040204" pitchFamily="50" charset="-128"/>
                <a:cs typeface="ヒラギノ角ゴ Pro W3"/>
              </a:rPr>
              <a:t>6</a:t>
            </a:r>
            <a:r>
              <a:rPr lang="ja-JP" altLang="en-US" sz="1400" dirty="0" smtClean="0">
                <a:latin typeface="メイリオ" panose="020B0604030504040204" pitchFamily="50" charset="-128"/>
                <a:ea typeface="メイリオ" panose="020B0604030504040204" pitchFamily="50" charset="-128"/>
                <a:cs typeface="ヒラギノ角ゴ Pro W3"/>
              </a:rPr>
              <a:t>回 </a:t>
            </a:r>
            <a:r>
              <a:rPr lang="en-US" altLang="ja-JP" sz="1400" dirty="0" smtClean="0">
                <a:latin typeface="メイリオ" panose="020B0604030504040204" pitchFamily="50" charset="-128"/>
                <a:ea typeface="メイリオ" panose="020B0604030504040204" pitchFamily="50" charset="-128"/>
                <a:cs typeface="ヒラギノ角ゴ Pro W3"/>
              </a:rPr>
              <a:t>+ DL6</a:t>
            </a:r>
            <a:r>
              <a:rPr lang="ja-JP" altLang="en-US" sz="1400" dirty="0" smtClean="0">
                <a:latin typeface="メイリオ" panose="020B0604030504040204" pitchFamily="50" charset="-128"/>
                <a:ea typeface="メイリオ" panose="020B0604030504040204" pitchFamily="50" charset="-128"/>
                <a:cs typeface="ヒラギノ角ゴ Pro W3"/>
              </a:rPr>
              <a:t>回</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marL="285750" indent="-285750">
              <a:lnSpc>
                <a:spcPct val="200000"/>
              </a:lnSpc>
              <a:buFontTx/>
              <a:buChar char="-"/>
            </a:pPr>
            <a:r>
              <a:rPr lang="ja-JP" altLang="en-US" sz="1400" dirty="0" smtClean="0">
                <a:latin typeface="メイリオ" panose="020B0604030504040204" pitchFamily="50" charset="-128"/>
                <a:ea typeface="メイリオ" panose="020B0604030504040204" pitchFamily="50" charset="-128"/>
                <a:cs typeface="ヒラギノ角ゴ Pro W3"/>
              </a:rPr>
              <a:t>毎週日曜日</a:t>
            </a:r>
            <a:r>
              <a:rPr lang="en-US" altLang="ja-JP" sz="1400" dirty="0" smtClean="0">
                <a:latin typeface="メイリオ" panose="020B0604030504040204" pitchFamily="50" charset="-128"/>
                <a:ea typeface="メイリオ" panose="020B0604030504040204" pitchFamily="50" charset="-128"/>
                <a:cs typeface="ヒラギノ角ゴ Pro W3"/>
              </a:rPr>
              <a:t>13:00-15:00</a:t>
            </a:r>
          </a:p>
          <a:p>
            <a:pPr marL="285750" indent="-285750">
              <a:lnSpc>
                <a:spcPct val="200000"/>
              </a:lnSpc>
              <a:buFontTx/>
              <a:buChar char="-"/>
            </a:pPr>
            <a:r>
              <a:rPr lang="en-US" altLang="ja-JP" sz="1400" dirty="0">
                <a:latin typeface="メイリオ" panose="020B0604030504040204" pitchFamily="50" charset="-128"/>
                <a:ea typeface="メイリオ" panose="020B0604030504040204" pitchFamily="50" charset="-128"/>
                <a:cs typeface="ヒラギノ角ゴ Pro W3"/>
              </a:rPr>
              <a:t>n</a:t>
            </a:r>
            <a:r>
              <a:rPr lang="en-US" altLang="ja-JP" sz="1400" dirty="0" smtClean="0">
                <a:latin typeface="メイリオ" panose="020B0604030504040204" pitchFamily="50" charset="-128"/>
                <a:ea typeface="メイリオ" panose="020B0604030504040204" pitchFamily="50" charset="-128"/>
                <a:cs typeface="ヒラギノ角ゴ Pro W3"/>
              </a:rPr>
              <a:t>otebook + </a:t>
            </a:r>
            <a:r>
              <a:rPr lang="en-US" altLang="ja-JP" sz="1400" dirty="0" err="1" smtClean="0">
                <a:latin typeface="メイリオ" panose="020B0604030504040204" pitchFamily="50" charset="-128"/>
                <a:ea typeface="メイリオ" panose="020B0604030504040204" pitchFamily="50" charset="-128"/>
                <a:cs typeface="ヒラギノ角ゴ Pro W3"/>
              </a:rPr>
              <a:t>ppt</a:t>
            </a:r>
            <a:r>
              <a:rPr lang="ja-JP" altLang="en-US" sz="1400" dirty="0" smtClean="0">
                <a:latin typeface="メイリオ" panose="020B0604030504040204" pitchFamily="50" charset="-128"/>
                <a:ea typeface="メイリオ" panose="020B0604030504040204" pitchFamily="50" charset="-128"/>
                <a:cs typeface="ヒラギノ角ゴ Pro W3"/>
              </a:rPr>
              <a:t>を</a:t>
            </a:r>
            <a:r>
              <a:rPr lang="en-US" altLang="ja-JP" sz="1400" dirty="0" err="1" smtClean="0">
                <a:latin typeface="メイリオ" panose="020B0604030504040204" pitchFamily="50" charset="-128"/>
                <a:ea typeface="メイリオ" panose="020B0604030504040204" pitchFamily="50" charset="-128"/>
                <a:cs typeface="ヒラギノ角ゴ Pro W3"/>
              </a:rPr>
              <a:t>Github</a:t>
            </a:r>
            <a:r>
              <a:rPr lang="ja-JP" altLang="en-US" sz="1400" dirty="0" smtClean="0">
                <a:latin typeface="メイリオ" panose="020B0604030504040204" pitchFamily="50" charset="-128"/>
                <a:ea typeface="メイリオ" panose="020B0604030504040204" pitchFamily="50" charset="-128"/>
                <a:cs typeface="ヒラギノ角ゴ Pro W3"/>
              </a:rPr>
              <a:t>にアップする</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marL="285750" indent="-285750">
              <a:lnSpc>
                <a:spcPct val="200000"/>
              </a:lnSpc>
              <a:buFontTx/>
              <a:buChar char="-"/>
            </a:pPr>
            <a:r>
              <a:rPr lang="ja-JP" altLang="en-US" sz="1400" dirty="0" smtClean="0">
                <a:latin typeface="メイリオ" panose="020B0604030504040204" pitchFamily="50" charset="-128"/>
                <a:ea typeface="メイリオ" panose="020B0604030504040204" pitchFamily="50" charset="-128"/>
                <a:cs typeface="ヒラギノ角ゴ Pro W3"/>
              </a:rPr>
              <a:t>持ち回りで発表する</a:t>
            </a:r>
            <a:endParaRPr lang="en-US" altLang="ja-JP" sz="14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1842328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dirty="0">
                <a:latin typeface="メイリオ" panose="020B0604030504040204" pitchFamily="50" charset="-128"/>
                <a:ea typeface="メイリオ" panose="020B0604030504040204" pitchFamily="50" charset="-128"/>
              </a:rPr>
              <a:t>本日</a:t>
            </a:r>
            <a:r>
              <a:rPr lang="ja-JP" altLang="en-US" dirty="0" smtClean="0">
                <a:latin typeface="メイリオ" panose="020B0604030504040204" pitchFamily="50" charset="-128"/>
                <a:ea typeface="メイリオ" panose="020B0604030504040204" pitchFamily="50" charset="-128"/>
              </a:rPr>
              <a:t>のサマリ</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代表的な機械学習の手法としてロジスティック回帰と</a:t>
            </a:r>
            <a:r>
              <a:rPr kumimoji="1" lang="en-US" altLang="ja-JP" dirty="0" smtClean="0">
                <a:latin typeface="メイリオ" panose="020B0604030504040204" pitchFamily="50" charset="-128"/>
                <a:ea typeface="メイリオ" panose="020B0604030504040204" pitchFamily="50" charset="-128"/>
              </a:rPr>
              <a:t>RF</a:t>
            </a:r>
            <a:r>
              <a:rPr kumimoji="1" lang="ja-JP" altLang="en-US" dirty="0" smtClean="0">
                <a:latin typeface="メイリオ" panose="020B0604030504040204" pitchFamily="50" charset="-128"/>
                <a:ea typeface="メイリオ" panose="020B0604030504040204" pitchFamily="50" charset="-128"/>
              </a:rPr>
              <a:t>を取り上げる</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3</a:t>
            </a:fld>
            <a:endParaRPr kumimoji="1" lang="ja-JP" altLang="en-US" dirty="0"/>
          </a:p>
        </p:txBody>
      </p:sp>
      <p:cxnSp>
        <p:nvCxnSpPr>
          <p:cNvPr id="19" name="直線コネクタ 18"/>
          <p:cNvCxnSpPr/>
          <p:nvPr/>
        </p:nvCxnSpPr>
        <p:spPr>
          <a:xfrm>
            <a:off x="239390" y="1366923"/>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1525516" y="1074912"/>
            <a:ext cx="1800493"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ロジスティック回帰</a:t>
            </a:r>
            <a:endParaRPr lang="ja-JP" altLang="en-US" sz="1400" dirty="0">
              <a:latin typeface="メイリオ" panose="020B0604030504040204" pitchFamily="50" charset="-128"/>
              <a:ea typeface="メイリオ" panose="020B0604030504040204" pitchFamily="50" charset="-128"/>
              <a:cs typeface="ヒラギノ角ゴ Pro W3"/>
            </a:endParaRPr>
          </a:p>
        </p:txBody>
      </p:sp>
      <p:sp>
        <p:nvSpPr>
          <p:cNvPr id="23" name="テキスト ボックス 22"/>
          <p:cNvSpPr txBox="1"/>
          <p:nvPr/>
        </p:nvSpPr>
        <p:spPr>
          <a:xfrm>
            <a:off x="5831993" y="1085418"/>
            <a:ext cx="1800493"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ランダムフォレスト</a:t>
            </a:r>
            <a:endParaRPr lang="ja-JP" altLang="en-US" sz="1400" dirty="0">
              <a:latin typeface="メイリオ" panose="020B0604030504040204" pitchFamily="50" charset="-128"/>
              <a:ea typeface="メイリオ" panose="020B0604030504040204" pitchFamily="50" charset="-128"/>
              <a:cs typeface="ヒラギノ角ゴ Pro W3"/>
            </a:endParaRPr>
          </a:p>
        </p:txBody>
      </p:sp>
      <p:cxnSp>
        <p:nvCxnSpPr>
          <p:cNvPr id="26" name="直線コネクタ 25"/>
          <p:cNvCxnSpPr/>
          <p:nvPr/>
        </p:nvCxnSpPr>
        <p:spPr>
          <a:xfrm>
            <a:off x="4589583" y="1377429"/>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215330" y="1679964"/>
            <a:ext cx="4453463" cy="2677656"/>
          </a:xfrm>
          <a:prstGeom prst="rect">
            <a:avLst/>
          </a:prstGeom>
          <a:noFill/>
        </p:spPr>
        <p:txBody>
          <a:bodyPr wrap="none" rtlCol="0">
            <a:spAutoFit/>
          </a:bodyPr>
          <a:lstStyle/>
          <a:p>
            <a:pPr marL="285750" indent="-285750">
              <a:lnSpc>
                <a:spcPct val="200000"/>
              </a:lnSpc>
              <a:buFontTx/>
              <a:buChar char="-"/>
            </a:pPr>
            <a:r>
              <a:rPr kumimoji="1" lang="ja-JP" altLang="en-US" sz="1400" dirty="0" smtClean="0">
                <a:latin typeface="メイリオ" panose="020B0604030504040204" pitchFamily="50" charset="-128"/>
                <a:ea typeface="メイリオ" panose="020B0604030504040204" pitchFamily="50" charset="-128"/>
                <a:cs typeface="ヒラギノ角ゴ Pro W3"/>
              </a:rPr>
              <a:t>分類アルゴリズム</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marL="285750" indent="-285750">
              <a:lnSpc>
                <a:spcPct val="200000"/>
              </a:lnSpc>
              <a:buFontTx/>
              <a:buChar char="-"/>
            </a:pPr>
            <a:r>
              <a:rPr lang="ja-JP" altLang="en-US" sz="1400" dirty="0" smtClean="0">
                <a:latin typeface="メイリオ" panose="020B0604030504040204" pitchFamily="50" charset="-128"/>
                <a:ea typeface="メイリオ" panose="020B0604030504040204" pitchFamily="50" charset="-128"/>
                <a:cs typeface="ヒラギノ角ゴ Pro W3"/>
              </a:rPr>
              <a:t>各個体の総入力を元に、特定クラスに分類</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a:lnSpc>
                <a:spcPct val="200000"/>
              </a:lnSpc>
            </a:pPr>
            <a:r>
              <a:rPr kumimoji="1" lang="ja-JP" altLang="en-US" sz="1400" dirty="0" smtClean="0">
                <a:latin typeface="メイリオ" panose="020B0604030504040204" pitchFamily="50" charset="-128"/>
                <a:ea typeface="メイリオ" panose="020B0604030504040204" pitchFamily="50" charset="-128"/>
                <a:cs typeface="ヒラギノ角ゴ Pro W3"/>
              </a:rPr>
              <a:t>される確率を予測する</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marL="285750" indent="-285750">
              <a:lnSpc>
                <a:spcPct val="200000"/>
              </a:lnSpc>
              <a:buFontTx/>
              <a:buChar char="-"/>
            </a:pPr>
            <a:r>
              <a:rPr lang="ja-JP" altLang="en-US" sz="1400" dirty="0" smtClean="0">
                <a:latin typeface="メイリオ" panose="020B0604030504040204" pitchFamily="50" charset="-128"/>
                <a:ea typeface="メイリオ" panose="020B0604030504040204" pitchFamily="50" charset="-128"/>
                <a:cs typeface="ヒラギノ角ゴ Pro W3"/>
              </a:rPr>
              <a:t>購買確率や故障確率など、アウトプットとして</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a:lnSpc>
                <a:spcPct val="200000"/>
              </a:lnSpc>
            </a:pPr>
            <a:r>
              <a:rPr kumimoji="1" lang="ja-JP" altLang="en-US" sz="1400" dirty="0" smtClean="0">
                <a:latin typeface="メイリオ" panose="020B0604030504040204" pitchFamily="50" charset="-128"/>
                <a:ea typeface="メイリオ" panose="020B0604030504040204" pitchFamily="50" charset="-128"/>
                <a:cs typeface="ヒラギノ角ゴ Pro W3"/>
              </a:rPr>
              <a:t>確率がほしい場合にもよく使われる</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a:lnSpc>
                <a:spcPct val="200000"/>
              </a:lnSpc>
            </a:pPr>
            <a:r>
              <a:rPr lang="en-US" altLang="ja-JP" sz="1400" dirty="0" smtClean="0">
                <a:latin typeface="メイリオ" panose="020B0604030504040204" pitchFamily="50" charset="-128"/>
                <a:ea typeface="メイリオ" panose="020B0604030504040204" pitchFamily="50" charset="-128"/>
                <a:cs typeface="ヒラギノ角ゴ Pro W3"/>
              </a:rPr>
              <a:t>- </a:t>
            </a:r>
            <a:r>
              <a:rPr lang="ja-JP" altLang="en-US" sz="1400" dirty="0" smtClean="0">
                <a:latin typeface="メイリオ" panose="020B0604030504040204" pitchFamily="50" charset="-128"/>
                <a:ea typeface="メイリオ" panose="020B0604030504040204" pitchFamily="50" charset="-128"/>
                <a:cs typeface="ヒラギノ角ゴ Pro W3"/>
              </a:rPr>
              <a:t>各変数が結果にどの程度寄与しているかを観察可能</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27" name="テキスト ボックス 26"/>
          <p:cNvSpPr txBox="1"/>
          <p:nvPr/>
        </p:nvSpPr>
        <p:spPr>
          <a:xfrm>
            <a:off x="4565523" y="1668360"/>
            <a:ext cx="4602542" cy="3108543"/>
          </a:xfrm>
          <a:prstGeom prst="rect">
            <a:avLst/>
          </a:prstGeom>
          <a:noFill/>
        </p:spPr>
        <p:txBody>
          <a:bodyPr wrap="none" rtlCol="0">
            <a:spAutoFit/>
          </a:bodyPr>
          <a:lstStyle/>
          <a:p>
            <a:pPr marL="285750" indent="-285750">
              <a:lnSpc>
                <a:spcPct val="200000"/>
              </a:lnSpc>
              <a:buFontTx/>
              <a:buChar char="-"/>
            </a:pPr>
            <a:r>
              <a:rPr kumimoji="1" lang="ja-JP" altLang="en-US" sz="1400" dirty="0" smtClean="0">
                <a:latin typeface="メイリオ" panose="020B0604030504040204" pitchFamily="50" charset="-128"/>
                <a:ea typeface="メイリオ" panose="020B0604030504040204" pitchFamily="50" charset="-128"/>
                <a:cs typeface="ヒラギノ角ゴ Pro W3"/>
              </a:rPr>
              <a:t>分類にも回帰にも使われるアルゴリズム</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marL="285750" indent="-285750">
              <a:lnSpc>
                <a:spcPct val="200000"/>
              </a:lnSpc>
              <a:buFontTx/>
              <a:buChar char="-"/>
            </a:pPr>
            <a:r>
              <a:rPr lang="ja-JP" altLang="en-US" sz="1400" dirty="0">
                <a:latin typeface="メイリオ" panose="020B0604030504040204" pitchFamily="50" charset="-128"/>
                <a:ea typeface="メイリオ" panose="020B0604030504040204" pitchFamily="50" charset="-128"/>
                <a:cs typeface="ヒラギノ角ゴ Pro W3"/>
              </a:rPr>
              <a:t>複数</a:t>
            </a:r>
            <a:r>
              <a:rPr lang="ja-JP" altLang="en-US" sz="1400" dirty="0" smtClean="0">
                <a:latin typeface="メイリオ" panose="020B0604030504040204" pitchFamily="50" charset="-128"/>
                <a:ea typeface="メイリオ" panose="020B0604030504040204" pitchFamily="50" charset="-128"/>
                <a:cs typeface="ヒラギノ角ゴ Pro W3"/>
              </a:rPr>
              <a:t>の学習機</a:t>
            </a:r>
            <a:r>
              <a:rPr lang="en-US" altLang="ja-JP" sz="1400" dirty="0" smtClean="0">
                <a:latin typeface="メイリオ" panose="020B0604030504040204" pitchFamily="50" charset="-128"/>
                <a:ea typeface="メイリオ" panose="020B0604030504040204" pitchFamily="50" charset="-128"/>
                <a:cs typeface="ヒラギノ角ゴ Pro W3"/>
              </a:rPr>
              <a:t>(</a:t>
            </a:r>
            <a:r>
              <a:rPr lang="ja-JP" altLang="en-US" sz="1400" dirty="0" smtClean="0">
                <a:latin typeface="メイリオ" panose="020B0604030504040204" pitchFamily="50" charset="-128"/>
                <a:ea typeface="メイリオ" panose="020B0604030504040204" pitchFamily="50" charset="-128"/>
                <a:cs typeface="ヒラギノ角ゴ Pro W3"/>
              </a:rPr>
              <a:t>決定木</a:t>
            </a:r>
            <a:r>
              <a:rPr lang="en-US" altLang="ja-JP" sz="1400" dirty="0" smtClean="0">
                <a:latin typeface="メイリオ" panose="020B0604030504040204" pitchFamily="50" charset="-128"/>
                <a:ea typeface="メイリオ" panose="020B0604030504040204" pitchFamily="50" charset="-128"/>
                <a:cs typeface="ヒラギノ角ゴ Pro W3"/>
              </a:rPr>
              <a:t>)</a:t>
            </a:r>
            <a:r>
              <a:rPr lang="ja-JP" altLang="en-US" sz="1400" dirty="0" smtClean="0">
                <a:latin typeface="メイリオ" panose="020B0604030504040204" pitchFamily="50" charset="-128"/>
                <a:ea typeface="メイリオ" panose="020B0604030504040204" pitchFamily="50" charset="-128"/>
                <a:cs typeface="ヒラギノ角ゴ Pro W3"/>
              </a:rPr>
              <a:t>を作って統合する</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a:lnSpc>
                <a:spcPct val="200000"/>
              </a:lnSpc>
            </a:pPr>
            <a:r>
              <a:rPr lang="ja-JP" altLang="en-US" sz="1400" dirty="0" smtClean="0">
                <a:latin typeface="メイリオ" panose="020B0604030504040204" pitchFamily="50" charset="-128"/>
                <a:ea typeface="メイリオ" panose="020B0604030504040204" pitchFamily="50" charset="-128"/>
                <a:cs typeface="ヒラギノ角ゴ Pro W3"/>
              </a:rPr>
              <a:t>アンサンブル学習の一種</a:t>
            </a:r>
            <a:endParaRPr lang="en-US" altLang="ja-JP" sz="1400" dirty="0">
              <a:latin typeface="メイリオ" panose="020B0604030504040204" pitchFamily="50" charset="-128"/>
              <a:ea typeface="メイリオ" panose="020B0604030504040204" pitchFamily="50" charset="-128"/>
              <a:cs typeface="ヒラギノ角ゴ Pro W3"/>
            </a:endParaRPr>
          </a:p>
          <a:p>
            <a:pPr marL="285750" indent="-285750">
              <a:lnSpc>
                <a:spcPct val="200000"/>
              </a:lnSpc>
              <a:buFontTx/>
              <a:buChar char="-"/>
            </a:pPr>
            <a:r>
              <a:rPr lang="ja-JP" altLang="en-US" sz="1400" dirty="0" smtClean="0">
                <a:latin typeface="メイリオ" panose="020B0604030504040204" pitchFamily="50" charset="-128"/>
                <a:ea typeface="メイリオ" panose="020B0604030504040204" pitchFamily="50" charset="-128"/>
                <a:cs typeface="ヒラギノ角ゴ Pro W3"/>
              </a:rPr>
              <a:t>実用上はチューニングが比較的容易なので、</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a:lnSpc>
                <a:spcPct val="200000"/>
              </a:lnSpc>
            </a:pPr>
            <a:r>
              <a:rPr lang="ja-JP" altLang="en-US" sz="1400" dirty="0" smtClean="0">
                <a:latin typeface="メイリオ" panose="020B0604030504040204" pitchFamily="50" charset="-128"/>
                <a:ea typeface="メイリオ" panose="020B0604030504040204" pitchFamily="50" charset="-128"/>
                <a:cs typeface="ヒラギノ角ゴ Pro W3"/>
              </a:rPr>
              <a:t>よく使われる</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marL="285750" indent="-285750">
              <a:lnSpc>
                <a:spcPct val="200000"/>
              </a:lnSpc>
              <a:buFontTx/>
              <a:buChar char="-"/>
            </a:pPr>
            <a:r>
              <a:rPr lang="ja-JP" altLang="en-US" sz="1400" dirty="0" smtClean="0">
                <a:latin typeface="メイリオ" panose="020B0604030504040204" pitchFamily="50" charset="-128"/>
                <a:ea typeface="メイリオ" panose="020B0604030504040204" pitchFamily="50" charset="-128"/>
                <a:cs typeface="ヒラギノ角ゴ Pro W3"/>
              </a:rPr>
              <a:t>各変数が結果にどの程度寄与しているかを観察可能</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a:lnSpc>
                <a:spcPct val="200000"/>
              </a:lnSpc>
            </a:pPr>
            <a:endParaRPr lang="en-US" altLang="ja-JP" sz="14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3218446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ロジスティック</a:t>
            </a:r>
            <a:r>
              <a:rPr lang="ja-JP" altLang="en-US" sz="1600" dirty="0">
                <a:latin typeface="メイリオ" panose="020B0604030504040204" pitchFamily="50" charset="-128"/>
                <a:ea typeface="メイリオ" panose="020B0604030504040204" pitchFamily="50" charset="-128"/>
              </a:rPr>
              <a:t>回帰</a:t>
            </a:r>
            <a:r>
              <a:rPr lang="ja-JP" altLang="en-US" sz="1600" dirty="0" smtClean="0">
                <a:latin typeface="メイリオ" panose="020B0604030504040204" pitchFamily="50" charset="-128"/>
                <a:ea typeface="メイリオ" panose="020B0604030504040204" pitchFamily="50" charset="-128"/>
              </a:rPr>
              <a:t>のイメージ</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ある個体について、特定クラスに分類される確率を総入力より回帰する</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4</a:t>
            </a:fld>
            <a:endParaRPr kumimoji="1" lang="ja-JP" altLang="en-US" dirty="0"/>
          </a:p>
        </p:txBody>
      </p:sp>
      <p:grpSp>
        <p:nvGrpSpPr>
          <p:cNvPr id="13" name="グループ化 12"/>
          <p:cNvGrpSpPr/>
          <p:nvPr/>
        </p:nvGrpSpPr>
        <p:grpSpPr>
          <a:xfrm>
            <a:off x="2388592" y="1403131"/>
            <a:ext cx="1340069" cy="1340069"/>
            <a:chOff x="3870550" y="1261241"/>
            <a:chExt cx="1340069" cy="1340069"/>
          </a:xfrm>
        </p:grpSpPr>
        <p:sp>
          <p:nvSpPr>
            <p:cNvPr id="11" name="円/楕円 10"/>
            <p:cNvSpPr/>
            <p:nvPr/>
          </p:nvSpPr>
          <p:spPr bwMode="auto">
            <a:xfrm>
              <a:off x="3870550" y="1261241"/>
              <a:ext cx="1340069" cy="1340069"/>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2" name="テキスト ボックス 11"/>
            <p:cNvSpPr txBox="1"/>
            <p:nvPr/>
          </p:nvSpPr>
          <p:spPr>
            <a:xfrm>
              <a:off x="3967350" y="1700442"/>
              <a:ext cx="1146468" cy="523220"/>
            </a:xfrm>
            <a:prstGeom prst="rect">
              <a:avLst/>
            </a:prstGeom>
            <a:noFill/>
          </p:spPr>
          <p:txBody>
            <a:bodyPr wrap="none" rtlCol="0">
              <a:spAutoFit/>
            </a:bodyPr>
            <a:lstStyle/>
            <a:p>
              <a:pPr algn="ctr"/>
              <a:r>
                <a:rPr kumimoji="1" lang="en-US" altLang="ja-JP" sz="2800" dirty="0" smtClean="0">
                  <a:latin typeface="メイリオ" panose="020B0604030504040204" pitchFamily="50" charset="-128"/>
                  <a:ea typeface="メイリオ" panose="020B0604030504040204" pitchFamily="50" charset="-128"/>
                  <a:cs typeface="ヒラギノ角ゴ Pro W3"/>
                </a:rPr>
                <a:t>A</a:t>
              </a:r>
              <a:r>
                <a:rPr kumimoji="1" lang="ja-JP" altLang="en-US" sz="2800" dirty="0" smtClean="0">
                  <a:latin typeface="メイリオ" panose="020B0604030504040204" pitchFamily="50" charset="-128"/>
                  <a:ea typeface="メイリオ" panose="020B0604030504040204" pitchFamily="50" charset="-128"/>
                  <a:cs typeface="ヒラギノ角ゴ Pro W3"/>
                </a:rPr>
                <a:t>さん</a:t>
              </a:r>
            </a:p>
          </p:txBody>
        </p:sp>
      </p:grpSp>
      <p:sp>
        <p:nvSpPr>
          <p:cNvPr id="14" name="テキスト ボックス 13"/>
          <p:cNvSpPr txBox="1"/>
          <p:nvPr/>
        </p:nvSpPr>
        <p:spPr>
          <a:xfrm>
            <a:off x="3825461" y="1842332"/>
            <a:ext cx="4451860" cy="400110"/>
          </a:xfrm>
          <a:prstGeom prst="rect">
            <a:avLst/>
          </a:prstGeom>
          <a:noFill/>
        </p:spPr>
        <p:txBody>
          <a:bodyPr wrap="none" rtlCol="0">
            <a:spAutoFit/>
          </a:bodyPr>
          <a:lstStyle/>
          <a:p>
            <a:r>
              <a:rPr kumimoji="1" lang="en-US" altLang="ja-JP" sz="2000" dirty="0" smtClean="0">
                <a:latin typeface="メイリオ" panose="020B0604030504040204" pitchFamily="50" charset="-128"/>
                <a:ea typeface="メイリオ" panose="020B0604030504040204" pitchFamily="50" charset="-128"/>
                <a:cs typeface="ヒラギノ角ゴ Pro W3"/>
              </a:rPr>
              <a:t>[</a:t>
            </a:r>
            <a:r>
              <a:rPr kumimoji="1" lang="ja-JP" altLang="en-US" sz="2000" dirty="0" smtClean="0">
                <a:latin typeface="メイリオ" panose="020B0604030504040204" pitchFamily="50" charset="-128"/>
                <a:ea typeface="メイリオ" panose="020B0604030504040204" pitchFamily="50" charset="-128"/>
                <a:cs typeface="ヒラギノ角ゴ Pro W3"/>
              </a:rPr>
              <a:t>身長</a:t>
            </a:r>
            <a:r>
              <a:rPr kumimoji="1" lang="en-US" altLang="ja-JP" sz="2000" dirty="0" smtClean="0">
                <a:latin typeface="メイリオ" panose="020B0604030504040204" pitchFamily="50" charset="-128"/>
                <a:ea typeface="メイリオ" panose="020B0604030504040204" pitchFamily="50" charset="-128"/>
                <a:cs typeface="ヒラギノ角ゴ Pro W3"/>
              </a:rPr>
              <a:t>, </a:t>
            </a:r>
            <a:r>
              <a:rPr kumimoji="1" lang="ja-JP" altLang="en-US" sz="2000" dirty="0" smtClean="0">
                <a:latin typeface="メイリオ" panose="020B0604030504040204" pitchFamily="50" charset="-128"/>
                <a:ea typeface="メイリオ" panose="020B0604030504040204" pitchFamily="50" charset="-128"/>
                <a:cs typeface="ヒラギノ角ゴ Pro W3"/>
              </a:rPr>
              <a:t>体重</a:t>
            </a:r>
            <a:r>
              <a:rPr kumimoji="1" lang="en-US" altLang="ja-JP" sz="2000" dirty="0" smtClean="0">
                <a:latin typeface="メイリオ" panose="020B0604030504040204" pitchFamily="50" charset="-128"/>
                <a:ea typeface="メイリオ" panose="020B0604030504040204" pitchFamily="50" charset="-128"/>
                <a:cs typeface="ヒラギノ角ゴ Pro W3"/>
              </a:rPr>
              <a:t>, </a:t>
            </a:r>
            <a:r>
              <a:rPr kumimoji="1" lang="ja-JP" altLang="en-US" sz="2000" dirty="0" smtClean="0">
                <a:latin typeface="メイリオ" panose="020B0604030504040204" pitchFamily="50" charset="-128"/>
                <a:ea typeface="メイリオ" panose="020B0604030504040204" pitchFamily="50" charset="-128"/>
                <a:cs typeface="ヒラギノ角ゴ Pro W3"/>
              </a:rPr>
              <a:t>年齢</a:t>
            </a:r>
            <a:r>
              <a:rPr kumimoji="1" lang="en-US" altLang="ja-JP" sz="2000" dirty="0" smtClean="0">
                <a:latin typeface="メイリオ" panose="020B0604030504040204" pitchFamily="50" charset="-128"/>
                <a:ea typeface="メイリオ" panose="020B0604030504040204" pitchFamily="50" charset="-128"/>
                <a:cs typeface="ヒラギノ角ゴ Pro W3"/>
              </a:rPr>
              <a:t>, </a:t>
            </a:r>
            <a:r>
              <a:rPr kumimoji="1" lang="ja-JP" altLang="en-US" sz="2000" dirty="0" smtClean="0">
                <a:latin typeface="メイリオ" panose="020B0604030504040204" pitchFamily="50" charset="-128"/>
                <a:ea typeface="メイリオ" panose="020B0604030504040204" pitchFamily="50" charset="-128"/>
                <a:cs typeface="ヒラギノ角ゴ Pro W3"/>
              </a:rPr>
              <a:t>食費</a:t>
            </a:r>
            <a:r>
              <a:rPr kumimoji="1" lang="en-US" altLang="ja-JP" sz="2000" dirty="0" smtClean="0">
                <a:latin typeface="メイリオ" panose="020B0604030504040204" pitchFamily="50" charset="-128"/>
                <a:ea typeface="メイリオ" panose="020B0604030504040204" pitchFamily="50" charset="-128"/>
                <a:cs typeface="ヒラギノ角ゴ Pro W3"/>
              </a:rPr>
              <a:t>,</a:t>
            </a:r>
            <a:r>
              <a:rPr kumimoji="1" lang="ja-JP" altLang="en-US" sz="2000" dirty="0" smtClean="0">
                <a:latin typeface="メイリオ" panose="020B0604030504040204" pitchFamily="50" charset="-128"/>
                <a:ea typeface="メイリオ" panose="020B0604030504040204" pitchFamily="50" charset="-128"/>
                <a:cs typeface="ヒラギノ角ゴ Pro W3"/>
              </a:rPr>
              <a:t>美容支出</a:t>
            </a:r>
            <a:r>
              <a:rPr kumimoji="1" lang="en-US" altLang="ja-JP" sz="2000" dirty="0" smtClean="0">
                <a:latin typeface="メイリオ" panose="020B0604030504040204" pitchFamily="50" charset="-128"/>
                <a:ea typeface="メイリオ" panose="020B0604030504040204" pitchFamily="50" charset="-128"/>
                <a:cs typeface="ヒラギノ角ゴ Pro W3"/>
              </a:rPr>
              <a:t>,…]</a:t>
            </a:r>
            <a:endParaRPr kumimoji="1" lang="ja-JP" altLang="en-US" sz="2000" dirty="0" smtClean="0">
              <a:latin typeface="メイリオ" panose="020B0604030504040204" pitchFamily="50" charset="-128"/>
              <a:ea typeface="メイリオ" panose="020B0604030504040204" pitchFamily="50" charset="-128"/>
              <a:cs typeface="ヒラギノ角ゴ Pro W3"/>
            </a:endParaRPr>
          </a:p>
        </p:txBody>
      </p:sp>
      <p:sp>
        <p:nvSpPr>
          <p:cNvPr id="15" name="正方形/長方形 14"/>
          <p:cNvSpPr/>
          <p:nvPr/>
        </p:nvSpPr>
        <p:spPr bwMode="auto">
          <a:xfrm>
            <a:off x="346841" y="4916368"/>
            <a:ext cx="3478620" cy="1355835"/>
          </a:xfrm>
          <a:prstGeom prst="rect">
            <a:avLst/>
          </a:prstGeom>
          <a:solidFill>
            <a:schemeClr val="accent2">
              <a:lumMod val="40000"/>
              <a:lumOff val="6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6" name="正方形/長方形 15"/>
          <p:cNvSpPr/>
          <p:nvPr/>
        </p:nvSpPr>
        <p:spPr bwMode="auto">
          <a:xfrm>
            <a:off x="5290059" y="4916368"/>
            <a:ext cx="3478620" cy="1355835"/>
          </a:xfrm>
          <a:prstGeom prst="rect">
            <a:avLst/>
          </a:prstGeom>
          <a:solidFill>
            <a:schemeClr val="accent1">
              <a:lumMod val="40000"/>
              <a:lumOff val="6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7" name="テキスト ボックス 16"/>
          <p:cNvSpPr txBox="1"/>
          <p:nvPr/>
        </p:nvSpPr>
        <p:spPr>
          <a:xfrm>
            <a:off x="1532153" y="5271119"/>
            <a:ext cx="1107996" cy="646331"/>
          </a:xfrm>
          <a:prstGeom prst="rect">
            <a:avLst/>
          </a:prstGeom>
          <a:noFill/>
        </p:spPr>
        <p:txBody>
          <a:bodyPr wrap="none" rtlCol="0">
            <a:spAutoFit/>
          </a:bodyPr>
          <a:lstStyle/>
          <a:p>
            <a:r>
              <a:rPr kumimoji="1" lang="ja-JP" altLang="en-US" sz="3600" dirty="0" smtClean="0">
                <a:latin typeface="メイリオ" panose="020B0604030504040204" pitchFamily="50" charset="-128"/>
                <a:ea typeface="メイリオ" panose="020B0604030504040204" pitchFamily="50" charset="-128"/>
                <a:cs typeface="ヒラギノ角ゴ Pro W3"/>
              </a:rPr>
              <a:t>女性</a:t>
            </a:r>
          </a:p>
        </p:txBody>
      </p:sp>
      <p:sp>
        <p:nvSpPr>
          <p:cNvPr id="18" name="テキスト ボックス 17"/>
          <p:cNvSpPr txBox="1"/>
          <p:nvPr/>
        </p:nvSpPr>
        <p:spPr>
          <a:xfrm>
            <a:off x="6475371" y="5271119"/>
            <a:ext cx="1107996" cy="646331"/>
          </a:xfrm>
          <a:prstGeom prst="rect">
            <a:avLst/>
          </a:prstGeom>
          <a:noFill/>
        </p:spPr>
        <p:txBody>
          <a:bodyPr wrap="none" rtlCol="0">
            <a:spAutoFit/>
          </a:bodyPr>
          <a:lstStyle/>
          <a:p>
            <a:r>
              <a:rPr kumimoji="1" lang="ja-JP" altLang="en-US" sz="3600" dirty="0" smtClean="0">
                <a:latin typeface="メイリオ" panose="020B0604030504040204" pitchFamily="50" charset="-128"/>
                <a:ea typeface="メイリオ" panose="020B0604030504040204" pitchFamily="50" charset="-128"/>
                <a:cs typeface="ヒラギノ角ゴ Pro W3"/>
              </a:rPr>
              <a:t>男性</a:t>
            </a:r>
          </a:p>
        </p:txBody>
      </p:sp>
      <p:cxnSp>
        <p:nvCxnSpPr>
          <p:cNvPr id="20" name="直線矢印コネクタ 19"/>
          <p:cNvCxnSpPr>
            <a:endCxn id="15" idx="0"/>
          </p:cNvCxnSpPr>
          <p:nvPr/>
        </p:nvCxnSpPr>
        <p:spPr>
          <a:xfrm flipH="1">
            <a:off x="2086151" y="2743200"/>
            <a:ext cx="2470083" cy="2173168"/>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endCxn id="16" idx="0"/>
          </p:cNvCxnSpPr>
          <p:nvPr/>
        </p:nvCxnSpPr>
        <p:spPr>
          <a:xfrm>
            <a:off x="4556234" y="2726324"/>
            <a:ext cx="2473135" cy="2190044"/>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1299470" y="3344351"/>
            <a:ext cx="1337226" cy="646331"/>
          </a:xfrm>
          <a:prstGeom prst="rect">
            <a:avLst/>
          </a:prstGeom>
          <a:noFill/>
        </p:spPr>
        <p:txBody>
          <a:bodyPr wrap="none" rtlCol="0">
            <a:spAutoFit/>
          </a:bodyPr>
          <a:lstStyle/>
          <a:p>
            <a:r>
              <a:rPr lang="en-US" altLang="ja-JP" sz="3600" b="1" dirty="0" smtClean="0">
                <a:solidFill>
                  <a:srgbClr val="FF0000"/>
                </a:solidFill>
                <a:latin typeface="メイリオ" panose="020B0604030504040204" pitchFamily="50" charset="-128"/>
                <a:ea typeface="メイリオ" panose="020B0604030504040204" pitchFamily="50" charset="-128"/>
                <a:cs typeface="ヒラギノ角ゴ Pro W3"/>
              </a:rPr>
              <a:t>70%</a:t>
            </a:r>
            <a:endParaRPr kumimoji="1" lang="ja-JP" altLang="en-US" sz="3600" b="1" dirty="0" smtClean="0">
              <a:solidFill>
                <a:srgbClr val="FF0000"/>
              </a:solidFill>
              <a:latin typeface="メイリオ" panose="020B0604030504040204" pitchFamily="50" charset="-128"/>
              <a:ea typeface="メイリオ" panose="020B0604030504040204" pitchFamily="50" charset="-128"/>
              <a:cs typeface="ヒラギノ角ゴ Pro W3"/>
            </a:endParaRPr>
          </a:p>
        </p:txBody>
      </p:sp>
      <p:sp>
        <p:nvSpPr>
          <p:cNvPr id="25" name="テキスト ボックス 24"/>
          <p:cNvSpPr txBox="1"/>
          <p:nvPr/>
        </p:nvSpPr>
        <p:spPr>
          <a:xfrm>
            <a:off x="6357704" y="3405906"/>
            <a:ext cx="1000595" cy="523220"/>
          </a:xfrm>
          <a:prstGeom prst="rect">
            <a:avLst/>
          </a:prstGeom>
          <a:noFill/>
        </p:spPr>
        <p:txBody>
          <a:bodyPr wrap="none" rtlCol="0">
            <a:spAutoFit/>
          </a:bodyPr>
          <a:lstStyle/>
          <a:p>
            <a:r>
              <a:rPr lang="en-US" altLang="ja-JP" sz="2800" dirty="0" smtClean="0">
                <a:latin typeface="メイリオ" panose="020B0604030504040204" pitchFamily="50" charset="-128"/>
                <a:ea typeface="メイリオ" panose="020B0604030504040204" pitchFamily="50" charset="-128"/>
                <a:cs typeface="ヒラギノ角ゴ Pro W3"/>
              </a:rPr>
              <a:t>30%</a:t>
            </a:r>
            <a:endParaRPr kumimoji="1" lang="ja-JP" altLang="en-US" sz="28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870354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図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084" y="4838893"/>
            <a:ext cx="2591135" cy="1625810"/>
          </a:xfrm>
          <a:prstGeom prst="rect">
            <a:avLst/>
          </a:prstGeom>
        </p:spPr>
      </p:pic>
      <p:cxnSp>
        <p:nvCxnSpPr>
          <p:cNvPr id="96" name="直線矢印コネクタ 95"/>
          <p:cNvCxnSpPr/>
          <p:nvPr/>
        </p:nvCxnSpPr>
        <p:spPr>
          <a:xfrm flipV="1">
            <a:off x="6381056" y="3949008"/>
            <a:ext cx="2191511" cy="21722"/>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タイトル 1"/>
          <p:cNvSpPr>
            <a:spLocks noGrp="1"/>
          </p:cNvSpPr>
          <p:nvPr>
            <p:ph type="title"/>
          </p:nvPr>
        </p:nvSpPr>
        <p:spPr>
          <a:xfrm>
            <a:off x="215330" y="531788"/>
            <a:ext cx="8650510" cy="360040"/>
          </a:xfrm>
        </p:spPr>
        <p:txBody>
          <a:bodyPr/>
          <a:lstStyle/>
          <a:p>
            <a:r>
              <a:rPr kumimoji="1" lang="ja-JP" altLang="en-US" sz="1600" dirty="0" smtClean="0">
                <a:latin typeface="メイリオ" panose="020B0604030504040204" pitchFamily="50" charset="-128"/>
                <a:ea typeface="メイリオ" panose="020B0604030504040204" pitchFamily="50" charset="-128"/>
              </a:rPr>
              <a:t>ロジスティック回帰の概要</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サンプル</a:t>
            </a:r>
            <a:r>
              <a:rPr lang="ja-JP" altLang="en-US" dirty="0" smtClean="0">
                <a:latin typeface="メイリオ" panose="020B0604030504040204" pitchFamily="50" charset="-128"/>
                <a:ea typeface="メイリオ" panose="020B0604030504040204" pitchFamily="50" charset="-128"/>
              </a:rPr>
              <a:t>が特定クラスに属している確率を推測する分類アルゴリズム</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5</a:t>
            </a:fld>
            <a:endParaRPr kumimoji="1" lang="ja-JP" altLang="en-US" dirty="0"/>
          </a:p>
        </p:txBody>
      </p:sp>
      <p:cxnSp>
        <p:nvCxnSpPr>
          <p:cNvPr id="13" name="直線コネクタ 12"/>
          <p:cNvCxnSpPr/>
          <p:nvPr/>
        </p:nvCxnSpPr>
        <p:spPr>
          <a:xfrm>
            <a:off x="1674055" y="1308290"/>
            <a:ext cx="38545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5671849" y="1308290"/>
            <a:ext cx="320571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6951540" y="1009477"/>
            <a:ext cx="543739" cy="307777"/>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ヒラギノ角ゴ Pro W3"/>
              </a:rPr>
              <a:t>参考</a:t>
            </a:r>
          </a:p>
        </p:txBody>
      </p:sp>
      <p:sp>
        <p:nvSpPr>
          <p:cNvPr id="41" name="正方形/長方形 40"/>
          <p:cNvSpPr/>
          <p:nvPr/>
        </p:nvSpPr>
        <p:spPr bwMode="auto">
          <a:xfrm>
            <a:off x="126609" y="154270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1" name="正方形/長方形 60"/>
          <p:cNvSpPr/>
          <p:nvPr/>
        </p:nvSpPr>
        <p:spPr bwMode="auto">
          <a:xfrm>
            <a:off x="126609" y="487541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2" name="正方形/長方形 61"/>
          <p:cNvSpPr/>
          <p:nvPr/>
        </p:nvSpPr>
        <p:spPr bwMode="auto">
          <a:xfrm>
            <a:off x="126609" y="3192393"/>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64" name="直線コネクタ 63"/>
          <p:cNvCxnSpPr/>
          <p:nvPr/>
        </p:nvCxnSpPr>
        <p:spPr>
          <a:xfrm>
            <a:off x="140677" y="3103249"/>
            <a:ext cx="8753299"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5" name="直線コネクタ 64"/>
          <p:cNvCxnSpPr/>
          <p:nvPr/>
        </p:nvCxnSpPr>
        <p:spPr>
          <a:xfrm>
            <a:off x="126609" y="4784148"/>
            <a:ext cx="8765021"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500222" y="2143575"/>
            <a:ext cx="800219"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cs typeface="ヒラギノ角ゴ Pro W3"/>
              </a:rPr>
              <a:t>概要</a:t>
            </a:r>
          </a:p>
        </p:txBody>
      </p:sp>
      <p:sp>
        <p:nvSpPr>
          <p:cNvPr id="69" name="テキスト ボックス 68"/>
          <p:cNvSpPr txBox="1"/>
          <p:nvPr/>
        </p:nvSpPr>
        <p:spPr>
          <a:xfrm>
            <a:off x="346333" y="3569201"/>
            <a:ext cx="1107996" cy="830997"/>
          </a:xfrm>
          <a:prstGeom prst="rect">
            <a:avLst/>
          </a:prstGeom>
          <a:noFill/>
        </p:spPr>
        <p:txBody>
          <a:bodyPr wrap="none" rtlCol="0">
            <a:spAutoFit/>
          </a:bodyPr>
          <a:lstStyle/>
          <a:p>
            <a:pPr algn="ctr"/>
            <a:r>
              <a:rPr lang="ja-JP" altLang="en-US" sz="2400" b="1" dirty="0" smtClean="0">
                <a:latin typeface="メイリオ" panose="020B0604030504040204" pitchFamily="50" charset="-128"/>
                <a:ea typeface="メイリオ" panose="020B0604030504040204" pitchFamily="50" charset="-128"/>
                <a:cs typeface="ヒラギノ角ゴ Pro W3"/>
              </a:rPr>
              <a:t>モデル</a:t>
            </a:r>
            <a:endParaRPr lang="en-US" altLang="ja-JP" sz="2400" b="1" dirty="0" smtClean="0">
              <a:latin typeface="メイリオ" panose="020B0604030504040204" pitchFamily="50" charset="-128"/>
              <a:ea typeface="メイリオ" panose="020B0604030504040204" pitchFamily="50" charset="-128"/>
              <a:cs typeface="ヒラギノ角ゴ Pro W3"/>
            </a:endParaRPr>
          </a:p>
          <a:p>
            <a:pPr algn="ctr"/>
            <a:r>
              <a:rPr lang="ja-JP" altLang="en-US" sz="2400" b="1" dirty="0" smtClean="0">
                <a:latin typeface="メイリオ" panose="020B0604030504040204" pitchFamily="50" charset="-128"/>
                <a:ea typeface="メイリオ" panose="020B0604030504040204" pitchFamily="50" charset="-128"/>
                <a:cs typeface="ヒラギノ角ゴ Pro W3"/>
              </a:rPr>
              <a:t>関数</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70" name="テキスト ボックス 69"/>
          <p:cNvSpPr txBox="1"/>
          <p:nvPr/>
        </p:nvSpPr>
        <p:spPr>
          <a:xfrm>
            <a:off x="115502" y="5409391"/>
            <a:ext cx="1569660" cy="369332"/>
          </a:xfrm>
          <a:prstGeom prst="rect">
            <a:avLst/>
          </a:prstGeom>
          <a:noFill/>
        </p:spPr>
        <p:txBody>
          <a:bodyPr wrap="none" rtlCol="0">
            <a:spAutoFit/>
          </a:bodyPr>
          <a:lstStyle/>
          <a:p>
            <a:pPr algn="ctr"/>
            <a:r>
              <a:rPr kumimoji="1" lang="ja-JP" altLang="en-US" b="1" dirty="0" smtClean="0">
                <a:latin typeface="メイリオ" panose="020B0604030504040204" pitchFamily="50" charset="-128"/>
                <a:ea typeface="メイリオ" panose="020B0604030504040204" pitchFamily="50" charset="-128"/>
                <a:cs typeface="ヒラギノ角ゴ Pro W3"/>
              </a:rPr>
              <a:t>チューニング</a:t>
            </a:r>
          </a:p>
        </p:txBody>
      </p:sp>
      <p:sp>
        <p:nvSpPr>
          <p:cNvPr id="71" name="テキスト ボックス 70"/>
          <p:cNvSpPr txBox="1"/>
          <p:nvPr/>
        </p:nvSpPr>
        <p:spPr>
          <a:xfrm>
            <a:off x="1793864" y="1662636"/>
            <a:ext cx="3877985" cy="1200329"/>
          </a:xfrm>
          <a:prstGeom prst="rect">
            <a:avLst/>
          </a:prstGeom>
          <a:noFill/>
        </p:spPr>
        <p:txBody>
          <a:bodyPr wrap="none" rtlCol="0">
            <a:spAutoFit/>
          </a:bodyPr>
          <a:lstStyle/>
          <a:p>
            <a:pPr>
              <a:lnSpc>
                <a:spcPct val="150000"/>
              </a:lnSpc>
            </a:pPr>
            <a:r>
              <a:rPr kumimoji="1" lang="ja-JP" altLang="en-US" sz="1600" dirty="0" smtClean="0">
                <a:latin typeface="メイリオ" panose="020B0604030504040204" pitchFamily="50" charset="-128"/>
                <a:ea typeface="メイリオ" panose="020B0604030504040204" pitchFamily="50" charset="-128"/>
                <a:cs typeface="ヒラギノ角ゴ Pro W3"/>
              </a:rPr>
              <a:t>あるサンプルが</a:t>
            </a:r>
            <a:r>
              <a:rPr kumimoji="1"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rPr>
              <a:t>特定クラスに分類される</a:t>
            </a:r>
            <a:endParaRPr kumimoji="1" lang="en-US" altLang="ja-JP" sz="1600" b="1" dirty="0" smtClean="0">
              <a:solidFill>
                <a:srgbClr val="C00000"/>
              </a:solidFill>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rPr>
              <a:t>確率</a:t>
            </a:r>
            <a:r>
              <a:rPr lang="en-US" altLang="ja-JP" sz="1600" b="1" dirty="0" smtClean="0">
                <a:solidFill>
                  <a:srgbClr val="C00000"/>
                </a:solidFill>
                <a:latin typeface="メイリオ" panose="020B0604030504040204" pitchFamily="50" charset="-128"/>
                <a:ea typeface="メイリオ" panose="020B0604030504040204" pitchFamily="50" charset="-128"/>
                <a:cs typeface="ヒラギノ角ゴ Pro W3"/>
              </a:rPr>
              <a:t>p</a:t>
            </a:r>
            <a:r>
              <a:rPr lang="ja-JP" altLang="en-US" sz="1600" dirty="0" smtClean="0">
                <a:latin typeface="メイリオ" panose="020B0604030504040204" pitchFamily="50" charset="-128"/>
                <a:ea typeface="メイリオ" panose="020B0604030504040204" pitchFamily="50" charset="-128"/>
                <a:cs typeface="ヒラギノ角ゴ Pro W3"/>
              </a:rPr>
              <a:t>を入力から導くモデルを立て、</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b="1" dirty="0" smtClean="0">
                <a:latin typeface="メイリオ" panose="020B0604030504040204" pitchFamily="50" charset="-128"/>
                <a:ea typeface="メイリオ" panose="020B0604030504040204" pitchFamily="50" charset="-128"/>
                <a:cs typeface="ヒラギノ角ゴ Pro W3"/>
              </a:rPr>
              <a:t>最尤推定</a:t>
            </a:r>
            <a:r>
              <a:rPr lang="ja-JP" altLang="en-US" sz="1600" dirty="0" smtClean="0">
                <a:latin typeface="メイリオ" panose="020B0604030504040204" pitchFamily="50" charset="-128"/>
                <a:ea typeface="メイリオ" panose="020B0604030504040204" pitchFamily="50" charset="-128"/>
                <a:cs typeface="ヒラギノ角ゴ Pro W3"/>
              </a:rPr>
              <a:t>でパラメーターを</a:t>
            </a:r>
            <a:r>
              <a:rPr lang="ja-JP" altLang="en-US" sz="1600" dirty="0">
                <a:latin typeface="メイリオ" panose="020B0604030504040204" pitchFamily="50" charset="-128"/>
                <a:ea typeface="メイリオ" panose="020B0604030504040204" pitchFamily="50" charset="-128"/>
                <a:cs typeface="ヒラギノ角ゴ Pro W3"/>
              </a:rPr>
              <a:t>決定</a:t>
            </a:r>
            <a:r>
              <a:rPr lang="ja-JP" altLang="en-US" sz="1600" dirty="0" smtClean="0">
                <a:latin typeface="メイリオ" panose="020B0604030504040204" pitchFamily="50" charset="-128"/>
                <a:ea typeface="メイリオ" panose="020B0604030504040204" pitchFamily="50" charset="-128"/>
                <a:cs typeface="ヒラギノ角ゴ Pro W3"/>
              </a:rPr>
              <a:t>する。</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mc:AlternateContent xmlns:mc="http://schemas.openxmlformats.org/markup-compatibility/2006" xmlns:a14="http://schemas.microsoft.com/office/drawing/2010/main">
        <mc:Choice Requires="a14">
          <p:sp>
            <p:nvSpPr>
              <p:cNvPr id="72" name="テキスト ボックス 71"/>
              <p:cNvSpPr txBox="1"/>
              <p:nvPr/>
            </p:nvSpPr>
            <p:spPr>
              <a:xfrm>
                <a:off x="5859288" y="1478516"/>
                <a:ext cx="3259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smtClean="0">
                  <a:latin typeface="ヒラギノ角ゴ Pro W3"/>
                  <a:ea typeface="ヒラギノ角ゴ Pro W3"/>
                  <a:cs typeface="ヒラギノ角ゴ Pro W3"/>
                </a:endParaRPr>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5859288" y="1478516"/>
                <a:ext cx="325987" cy="307777"/>
              </a:xfrm>
              <a:prstGeom prst="rect">
                <a:avLst/>
              </a:prstGeom>
              <a:blipFill rotWithShape="0">
                <a:blip r:embed="rId4"/>
                <a:stretch>
                  <a:fillRect l="-5556"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p:cNvSpPr txBox="1"/>
              <p:nvPr/>
            </p:nvSpPr>
            <p:spPr>
              <a:xfrm>
                <a:off x="5845219" y="1810466"/>
                <a:ext cx="33194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smtClean="0">
                  <a:latin typeface="ヒラギノ角ゴ Pro W3"/>
                  <a:ea typeface="ヒラギノ角ゴ Pro W3"/>
                  <a:cs typeface="ヒラギノ角ゴ Pro W3"/>
                </a:endParaRPr>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5845219" y="1810466"/>
                <a:ext cx="331949" cy="307777"/>
              </a:xfrm>
              <a:prstGeom prst="rect">
                <a:avLst/>
              </a:prstGeom>
              <a:blipFill rotWithShape="0">
                <a:blip r:embed="rId5"/>
                <a:stretch>
                  <a:fillRect l="-7407" r="-5556"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p:cNvSpPr txBox="1"/>
              <p:nvPr/>
            </p:nvSpPr>
            <p:spPr>
              <a:xfrm>
                <a:off x="5846667" y="2135436"/>
                <a:ext cx="33194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smtClean="0">
                  <a:latin typeface="ヒラギノ角ゴ Pro W3"/>
                  <a:ea typeface="ヒラギノ角ゴ Pro W3"/>
                  <a:cs typeface="ヒラギノ角ゴ Pro W3"/>
                </a:endParaRPr>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5846667" y="2135436"/>
                <a:ext cx="331949" cy="307777"/>
              </a:xfrm>
              <a:prstGeom prst="rect">
                <a:avLst/>
              </a:prstGeom>
              <a:blipFill rotWithShape="0">
                <a:blip r:embed="rId6"/>
                <a:stretch>
                  <a:fillRect l="-5455" r="-5455" b="-19608"/>
                </a:stretch>
              </a:blipFill>
            </p:spPr>
            <p:txBody>
              <a:bodyPr/>
              <a:lstStyle/>
              <a:p>
                <a:r>
                  <a:rPr lang="ja-JP" altLang="en-US">
                    <a:noFill/>
                  </a:rPr>
                  <a:t> </a:t>
                </a:r>
              </a:p>
            </p:txBody>
          </p:sp>
        </mc:Fallback>
      </mc:AlternateContent>
      <p:sp>
        <p:nvSpPr>
          <p:cNvPr id="75" name="テキスト ボックス 74"/>
          <p:cNvSpPr txBox="1"/>
          <p:nvPr/>
        </p:nvSpPr>
        <p:spPr>
          <a:xfrm>
            <a:off x="5859288" y="2502680"/>
            <a:ext cx="247184" cy="461665"/>
          </a:xfrm>
          <a:prstGeom prst="rect">
            <a:avLst/>
          </a:prstGeom>
          <a:noFill/>
        </p:spPr>
        <p:txBody>
          <a:bodyPr wrap="none" rtlCol="0">
            <a:spAutoFit/>
          </a:bodyPr>
          <a:lstStyle/>
          <a:p>
            <a:r>
              <a:rPr kumimoji="1" lang="en-US" altLang="ja-JP" sz="1200" b="1" dirty="0" smtClean="0">
                <a:latin typeface="メイリオ" panose="020B0604030504040204" pitchFamily="50" charset="-128"/>
                <a:ea typeface="メイリオ" panose="020B0604030504040204" pitchFamily="50" charset="-128"/>
                <a:cs typeface="ヒラギノ角ゴ Pro W3"/>
              </a:rPr>
              <a:t>:</a:t>
            </a:r>
          </a:p>
          <a:p>
            <a:r>
              <a:rPr lang="en-US" altLang="ja-JP" sz="1200" b="1" dirty="0">
                <a:latin typeface="メイリオ" panose="020B0604030504040204" pitchFamily="50" charset="-128"/>
                <a:ea typeface="メイリオ" panose="020B0604030504040204" pitchFamily="50" charset="-128"/>
                <a:cs typeface="ヒラギノ角ゴ Pro W3"/>
              </a:rPr>
              <a:t>:</a:t>
            </a:r>
            <a:endParaRPr kumimoji="1" lang="ja-JP" altLang="en-US" sz="1200" b="1" dirty="0" smtClean="0">
              <a:latin typeface="メイリオ" panose="020B0604030504040204" pitchFamily="50" charset="-128"/>
              <a:ea typeface="メイリオ" panose="020B0604030504040204" pitchFamily="50" charset="-128"/>
              <a:cs typeface="ヒラギノ角ゴ Pro W3"/>
            </a:endParaRPr>
          </a:p>
        </p:txBody>
      </p:sp>
      <p:sp>
        <p:nvSpPr>
          <p:cNvPr id="76" name="正方形/長方形 75"/>
          <p:cNvSpPr/>
          <p:nvPr/>
        </p:nvSpPr>
        <p:spPr bwMode="auto">
          <a:xfrm>
            <a:off x="6732240" y="1810466"/>
            <a:ext cx="1209822" cy="794774"/>
          </a:xfrm>
          <a:prstGeom prst="rect">
            <a:avLst/>
          </a:prstGeom>
          <a:solidFill>
            <a:schemeClr val="bg1">
              <a:lumMod val="95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78" name="テキスト ボックス 77"/>
          <p:cNvSpPr txBox="1"/>
          <p:nvPr/>
        </p:nvSpPr>
        <p:spPr>
          <a:xfrm>
            <a:off x="6706209" y="2025940"/>
            <a:ext cx="1261884" cy="461665"/>
          </a:xfrm>
          <a:prstGeom prst="rect">
            <a:avLst/>
          </a:prstGeom>
          <a:noFill/>
        </p:spPr>
        <p:txBody>
          <a:bodyPr wrap="none" rtlCol="0">
            <a:spAutoFit/>
          </a:bodyPr>
          <a:lstStyle/>
          <a:p>
            <a:pPr algn="ctr"/>
            <a:r>
              <a:rPr kumimoji="1" lang="ja-JP" altLang="en-US" sz="1200" dirty="0" smtClean="0">
                <a:latin typeface="メイリオ" panose="020B0604030504040204" pitchFamily="50" charset="-128"/>
                <a:ea typeface="メイリオ" panose="020B0604030504040204" pitchFamily="50" charset="-128"/>
                <a:cs typeface="ヒラギノ角ゴ Pro W3"/>
              </a:rPr>
              <a:t>ロジスティック</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a:p>
            <a:pPr algn="ctr"/>
            <a:r>
              <a:rPr kumimoji="1" lang="ja-JP" altLang="en-US" sz="1200" dirty="0" smtClean="0">
                <a:latin typeface="メイリオ" panose="020B0604030504040204" pitchFamily="50" charset="-128"/>
                <a:ea typeface="メイリオ" panose="020B0604030504040204" pitchFamily="50" charset="-128"/>
                <a:cs typeface="ヒラギノ角ゴ Pro W3"/>
              </a:rPr>
              <a:t>回帰モデル</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
        <p:nvSpPr>
          <p:cNvPr id="79" name="テキスト ボックス 78"/>
          <p:cNvSpPr txBox="1"/>
          <p:nvPr/>
        </p:nvSpPr>
        <p:spPr>
          <a:xfrm>
            <a:off x="8342142" y="1576207"/>
            <a:ext cx="636713" cy="923330"/>
          </a:xfrm>
          <a:prstGeom prst="rect">
            <a:avLst/>
          </a:prstGeom>
          <a:noFill/>
        </p:spPr>
        <p:txBody>
          <a:bodyPr wrap="none" rtlCol="0">
            <a:spAutoFit/>
          </a:bodyPr>
          <a:lstStyle/>
          <a:p>
            <a:pPr>
              <a:lnSpc>
                <a:spcPct val="150000"/>
              </a:lnSpc>
            </a:pPr>
            <a:r>
              <a:rPr kumimoji="1" lang="en-US" altLang="ja-JP" sz="1200" dirty="0" smtClean="0">
                <a:latin typeface="メイリオ" panose="020B0604030504040204" pitchFamily="50" charset="-128"/>
                <a:ea typeface="メイリオ" panose="020B0604030504040204" pitchFamily="50" charset="-128"/>
                <a:cs typeface="ヒラギノ角ゴ Pro W3"/>
              </a:rPr>
              <a:t>0.98..</a:t>
            </a:r>
          </a:p>
          <a:p>
            <a:pPr>
              <a:lnSpc>
                <a:spcPct val="150000"/>
              </a:lnSpc>
            </a:pPr>
            <a:r>
              <a:rPr lang="en-US" altLang="ja-JP" sz="1200" dirty="0" smtClean="0">
                <a:latin typeface="メイリオ" panose="020B0604030504040204" pitchFamily="50" charset="-128"/>
                <a:ea typeface="メイリオ" panose="020B0604030504040204" pitchFamily="50" charset="-128"/>
                <a:cs typeface="ヒラギノ角ゴ Pro W3"/>
              </a:rPr>
              <a:t>0.26..</a:t>
            </a:r>
          </a:p>
          <a:p>
            <a:pPr>
              <a:lnSpc>
                <a:spcPct val="150000"/>
              </a:lnSpc>
            </a:pPr>
            <a:r>
              <a:rPr kumimoji="1" lang="en-US" altLang="ja-JP" sz="1200" dirty="0" smtClean="0">
                <a:latin typeface="メイリオ" panose="020B0604030504040204" pitchFamily="50" charset="-128"/>
                <a:ea typeface="メイリオ" panose="020B0604030504040204" pitchFamily="50" charset="-128"/>
                <a:cs typeface="ヒラギノ角ゴ Pro W3"/>
              </a:rPr>
              <a:t>0.37..</a:t>
            </a:r>
            <a:endParaRPr kumimoji="1" lang="ja-JP" altLang="en-US" sz="1200" dirty="0" smtClean="0">
              <a:latin typeface="メイリオ" panose="020B0604030504040204" pitchFamily="50" charset="-128"/>
              <a:ea typeface="メイリオ" panose="020B0604030504040204" pitchFamily="50" charset="-128"/>
              <a:cs typeface="ヒラギノ角ゴ Pro W3"/>
            </a:endParaRPr>
          </a:p>
        </p:txBody>
      </p:sp>
      <p:sp>
        <p:nvSpPr>
          <p:cNvPr id="80" name="テキスト ボックス 79"/>
          <p:cNvSpPr txBox="1"/>
          <p:nvPr/>
        </p:nvSpPr>
        <p:spPr>
          <a:xfrm>
            <a:off x="8536906" y="2499537"/>
            <a:ext cx="247184" cy="461665"/>
          </a:xfrm>
          <a:prstGeom prst="rect">
            <a:avLst/>
          </a:prstGeom>
          <a:noFill/>
        </p:spPr>
        <p:txBody>
          <a:bodyPr wrap="none" rtlCol="0">
            <a:spAutoFit/>
          </a:bodyPr>
          <a:lstStyle/>
          <a:p>
            <a:r>
              <a:rPr kumimoji="1" lang="en-US" altLang="ja-JP" sz="1200" b="1" dirty="0" smtClean="0">
                <a:latin typeface="メイリオ" panose="020B0604030504040204" pitchFamily="50" charset="-128"/>
                <a:ea typeface="メイリオ" panose="020B0604030504040204" pitchFamily="50" charset="-128"/>
                <a:cs typeface="ヒラギノ角ゴ Pro W3"/>
              </a:rPr>
              <a:t>:</a:t>
            </a:r>
          </a:p>
          <a:p>
            <a:r>
              <a:rPr lang="en-US" altLang="ja-JP" sz="1200" b="1" dirty="0">
                <a:latin typeface="メイリオ" panose="020B0604030504040204" pitchFamily="50" charset="-128"/>
                <a:ea typeface="メイリオ" panose="020B0604030504040204" pitchFamily="50" charset="-128"/>
                <a:cs typeface="ヒラギノ角ゴ Pro W3"/>
              </a:rPr>
              <a:t>:</a:t>
            </a:r>
            <a:endParaRPr kumimoji="1" lang="ja-JP" altLang="en-US" sz="1200" b="1" dirty="0" smtClean="0">
              <a:latin typeface="メイリオ" panose="020B0604030504040204" pitchFamily="50" charset="-128"/>
              <a:ea typeface="メイリオ" panose="020B0604030504040204" pitchFamily="50" charset="-128"/>
              <a:cs typeface="ヒラギノ角ゴ Pro W3"/>
            </a:endParaRPr>
          </a:p>
        </p:txBody>
      </p:sp>
      <p:sp>
        <p:nvSpPr>
          <p:cNvPr id="81" name="右矢印 80"/>
          <p:cNvSpPr/>
          <p:nvPr/>
        </p:nvSpPr>
        <p:spPr bwMode="auto">
          <a:xfrm>
            <a:off x="6250336" y="2037872"/>
            <a:ext cx="273729" cy="336535"/>
          </a:xfrm>
          <a:prstGeom prst="rightArrow">
            <a:avLst/>
          </a:prstGeom>
          <a:solidFill>
            <a:schemeClr val="accent2">
              <a:lumMod val="20000"/>
              <a:lumOff val="8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2" name="右矢印 81"/>
          <p:cNvSpPr/>
          <p:nvPr/>
        </p:nvSpPr>
        <p:spPr bwMode="auto">
          <a:xfrm>
            <a:off x="8102120" y="2037133"/>
            <a:ext cx="273729" cy="336535"/>
          </a:xfrm>
          <a:prstGeom prst="rightArrow">
            <a:avLst/>
          </a:prstGeom>
          <a:solidFill>
            <a:schemeClr val="accent2">
              <a:lumMod val="20000"/>
              <a:lumOff val="8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mc:AlternateContent xmlns:mc="http://schemas.openxmlformats.org/markup-compatibility/2006" xmlns:a14="http://schemas.microsoft.com/office/drawing/2010/main">
        <mc:Choice Requires="a14">
          <p:sp>
            <p:nvSpPr>
              <p:cNvPr id="83" name="テキスト ボックス 82"/>
              <p:cNvSpPr txBox="1"/>
              <p:nvPr/>
            </p:nvSpPr>
            <p:spPr>
              <a:xfrm>
                <a:off x="1793864" y="3277115"/>
                <a:ext cx="3224729" cy="5789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ヒラギノ角ゴ Pro W3"/>
                          <a:cs typeface="ヒラギノ角ゴ Pro W3"/>
                        </a:rPr>
                        <m:t>𝑙𝑜𝑔𝑖𝑡</m:t>
                      </m:r>
                      <m:d>
                        <m:dPr>
                          <m:ctrlPr>
                            <a:rPr kumimoji="1" lang="en-US" altLang="ja-JP" sz="2000" b="0" i="1" smtClean="0">
                              <a:latin typeface="Cambria Math" panose="02040503050406030204" pitchFamily="18" charset="0"/>
                              <a:ea typeface="ヒラギノ角ゴ Pro W3"/>
                              <a:cs typeface="ヒラギノ角ゴ Pro W3"/>
                            </a:rPr>
                          </m:ctrlPr>
                        </m:dPr>
                        <m:e>
                          <m:r>
                            <a:rPr kumimoji="1" lang="en-US" altLang="ja-JP" sz="2000" b="0" i="1" smtClean="0">
                              <a:latin typeface="Cambria Math" panose="02040503050406030204" pitchFamily="18" charset="0"/>
                              <a:ea typeface="ヒラギノ角ゴ Pro W3"/>
                              <a:cs typeface="ヒラギノ角ゴ Pro W3"/>
                            </a:rPr>
                            <m:t>𝑝</m:t>
                          </m:r>
                        </m:e>
                      </m:d>
                      <m:r>
                        <a:rPr kumimoji="1" lang="en-US" altLang="ja-JP" sz="2000" b="0" i="1" smtClean="0">
                          <a:latin typeface="Cambria Math" panose="02040503050406030204" pitchFamily="18" charset="0"/>
                          <a:ea typeface="ヒラギノ角ゴ Pro W3"/>
                          <a:cs typeface="ヒラギノ角ゴ Pro W3"/>
                        </a:rPr>
                        <m:t>=</m:t>
                      </m:r>
                      <m:r>
                        <a:rPr kumimoji="1" lang="en-US" altLang="ja-JP" sz="2000" b="0" i="1" smtClean="0">
                          <a:latin typeface="Cambria Math" panose="02040503050406030204" pitchFamily="18" charset="0"/>
                          <a:ea typeface="ヒラギノ角ゴ Pro W3"/>
                          <a:cs typeface="ヒラギノ角ゴ Pro W3"/>
                        </a:rPr>
                        <m:t>𝑙𝑜𝑔</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𝑝</m:t>
                          </m:r>
                        </m:num>
                        <m:den>
                          <m:r>
                            <a:rPr kumimoji="1" lang="en-US" altLang="ja-JP" sz="2000" b="0" i="1" smtClean="0">
                              <a:latin typeface="Cambria Math" panose="02040503050406030204" pitchFamily="18" charset="0"/>
                            </a:rPr>
                            <m:t>1−</m:t>
                          </m:r>
                          <m:r>
                            <a:rPr kumimoji="1" lang="en-US" altLang="ja-JP" sz="2000" b="0" i="1" smtClean="0">
                              <a:latin typeface="Cambria Math" panose="02040503050406030204" pitchFamily="18" charset="0"/>
                            </a:rPr>
                            <m:t>𝑝</m:t>
                          </m:r>
                        </m:den>
                      </m:f>
                      <m:r>
                        <a:rPr kumimoji="1" lang="en-US" altLang="ja-JP" sz="2000" b="0" i="1" smtClean="0">
                          <a:latin typeface="Cambria Math" panose="02040503050406030204" pitchFamily="18" charset="0"/>
                        </a:rPr>
                        <m:t>= </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𝑤</m:t>
                          </m:r>
                        </m:e>
                        <m:sup>
                          <m:r>
                            <a:rPr kumimoji="1" lang="en-US" altLang="ja-JP" sz="2000" b="0" i="1" smtClean="0">
                              <a:latin typeface="Cambria Math" panose="02040503050406030204" pitchFamily="18" charset="0"/>
                            </a:rPr>
                            <m:t>𝑇</m:t>
                          </m:r>
                        </m:sup>
                      </m:sSup>
                      <m:r>
                        <a:rPr kumimoji="1" lang="en-US" altLang="ja-JP" sz="2000" b="0" i="1" smtClean="0">
                          <a:latin typeface="Cambria Math" panose="02040503050406030204" pitchFamily="18" charset="0"/>
                        </a:rPr>
                        <m:t>𝑥</m:t>
                      </m:r>
                    </m:oMath>
                  </m:oMathPara>
                </a14:m>
                <a:endParaRPr kumimoji="1" lang="en-US" altLang="ja-JP" sz="2000" b="0" dirty="0" smtClean="0">
                  <a:latin typeface="ヒラギノ角ゴ Pro W3"/>
                </a:endParaRPr>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1793864" y="3277115"/>
                <a:ext cx="3224729" cy="578941"/>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p:cNvSpPr txBox="1"/>
              <p:nvPr/>
            </p:nvSpPr>
            <p:spPr>
              <a:xfrm>
                <a:off x="1893778" y="3977144"/>
                <a:ext cx="1741502" cy="615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 </m:t>
                      </m:r>
                      <m:f>
                        <m:fPr>
                          <m:ctrlPr>
                            <a:rPr kumimoji="1" lang="en-US" altLang="ja-JP" sz="200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1+</m:t>
                          </m:r>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𝑒</m:t>
                              </m:r>
                            </m:e>
                            <m:sup>
                              <m:r>
                                <a:rPr kumimoji="1" lang="en-US" altLang="ja-JP" sz="2000" b="0" i="1" smtClean="0">
                                  <a:latin typeface="Cambria Math" panose="02040503050406030204" pitchFamily="18" charset="0"/>
                                </a:rPr>
                                <m:t>−</m:t>
                              </m:r>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𝑤</m:t>
                                  </m:r>
                                </m:e>
                                <m:sup>
                                  <m:r>
                                    <a:rPr kumimoji="1" lang="en-US" altLang="ja-JP" sz="2000" b="0" i="1" smtClean="0">
                                      <a:latin typeface="Cambria Math" panose="02040503050406030204" pitchFamily="18" charset="0"/>
                                    </a:rPr>
                                    <m:t>𝑇</m:t>
                                  </m:r>
                                </m:sup>
                              </m:sSup>
                              <m:r>
                                <a:rPr kumimoji="1" lang="en-US" altLang="ja-JP" sz="2000" b="0" i="1" smtClean="0">
                                  <a:latin typeface="Cambria Math" panose="02040503050406030204" pitchFamily="18" charset="0"/>
                                </a:rPr>
                                <m:t>𝑥</m:t>
                              </m:r>
                            </m:sup>
                          </m:sSup>
                        </m:den>
                      </m:f>
                    </m:oMath>
                  </m:oMathPara>
                </a14:m>
                <a:endParaRPr kumimoji="1" lang="en-US" altLang="ja-JP" sz="2000" dirty="0" smtClean="0">
                  <a:latin typeface="ヒラギノ角ゴ Pro W3"/>
                </a:endParaRPr>
              </a:p>
            </p:txBody>
          </p:sp>
        </mc:Choice>
        <mc:Fallback xmlns="">
          <p:sp>
            <p:nvSpPr>
              <p:cNvPr id="84" name="テキスト ボックス 83"/>
              <p:cNvSpPr txBox="1">
                <a:spLocks noRot="1" noChangeAspect="1" noMove="1" noResize="1" noEditPoints="1" noAdjustHandles="1" noChangeArrowheads="1" noChangeShapeType="1" noTextEdit="1"/>
              </p:cNvSpPr>
              <p:nvPr/>
            </p:nvSpPr>
            <p:spPr>
              <a:xfrm>
                <a:off x="1893778" y="3977144"/>
                <a:ext cx="1741502" cy="615233"/>
              </a:xfrm>
              <a:prstGeom prst="rect">
                <a:avLst/>
              </a:prstGeom>
              <a:blipFill rotWithShape="0">
                <a:blip r:embed="rId8"/>
                <a:stretch>
                  <a:fillRect/>
                </a:stretch>
              </a:blipFill>
            </p:spPr>
            <p:txBody>
              <a:bodyPr/>
              <a:lstStyle/>
              <a:p>
                <a:r>
                  <a:rPr lang="ja-JP" altLang="en-US">
                    <a:noFill/>
                  </a:rPr>
                  <a:t> </a:t>
                </a:r>
              </a:p>
            </p:txBody>
          </p:sp>
        </mc:Fallback>
      </mc:AlternateContent>
      <p:sp>
        <p:nvSpPr>
          <p:cNvPr id="87" name="円/楕円 86"/>
          <p:cNvSpPr/>
          <p:nvPr/>
        </p:nvSpPr>
        <p:spPr bwMode="auto">
          <a:xfrm>
            <a:off x="5684499" y="3606785"/>
            <a:ext cx="678846" cy="67884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8" name="円/楕円 87"/>
          <p:cNvSpPr/>
          <p:nvPr/>
        </p:nvSpPr>
        <p:spPr bwMode="auto">
          <a:xfrm>
            <a:off x="6706209" y="3609741"/>
            <a:ext cx="678846" cy="678846"/>
          </a:xfrm>
          <a:prstGeom prst="ellipse">
            <a:avLst/>
          </a:prstGeom>
          <a:solidFill>
            <a:schemeClr val="bg1"/>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9" name="円/楕円 88"/>
          <p:cNvSpPr/>
          <p:nvPr/>
        </p:nvSpPr>
        <p:spPr bwMode="auto">
          <a:xfrm>
            <a:off x="7727919" y="3606785"/>
            <a:ext cx="678846" cy="678846"/>
          </a:xfrm>
          <a:prstGeom prst="ellipse">
            <a:avLst/>
          </a:prstGeom>
          <a:solidFill>
            <a:schemeClr val="bg1"/>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mc:AlternateContent xmlns:mc="http://schemas.openxmlformats.org/markup-compatibility/2006" xmlns:a14="http://schemas.microsoft.com/office/drawing/2010/main">
        <mc:Choice Requires="a14">
          <p:sp>
            <p:nvSpPr>
              <p:cNvPr id="90" name="テキスト ボックス 89"/>
              <p:cNvSpPr txBox="1"/>
              <p:nvPr/>
            </p:nvSpPr>
            <p:spPr>
              <a:xfrm>
                <a:off x="8586635" y="3767445"/>
                <a:ext cx="40498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𝑦</m:t>
                          </m:r>
                        </m:e>
                        <m:sub/>
                      </m:sSub>
                    </m:oMath>
                  </m:oMathPara>
                </a14:m>
                <a:endParaRPr kumimoji="1" lang="ja-JP" altLang="en-US" sz="2000" dirty="0" smtClean="0">
                  <a:latin typeface="ヒラギノ角ゴ Pro W3"/>
                  <a:ea typeface="ヒラギノ角ゴ Pro W3"/>
                  <a:cs typeface="ヒラギノ角ゴ Pro W3"/>
                </a:endParaRPr>
              </a:p>
            </p:txBody>
          </p:sp>
        </mc:Choice>
        <mc:Fallback xmlns="">
          <p:sp>
            <p:nvSpPr>
              <p:cNvPr id="90" name="テキスト ボックス 89"/>
              <p:cNvSpPr txBox="1">
                <a:spLocks noRot="1" noChangeAspect="1" noMove="1" noResize="1" noEditPoints="1" noAdjustHandles="1" noChangeArrowheads="1" noChangeShapeType="1" noTextEdit="1"/>
              </p:cNvSpPr>
              <p:nvPr/>
            </p:nvSpPr>
            <p:spPr>
              <a:xfrm>
                <a:off x="8586635" y="3767445"/>
                <a:ext cx="404983" cy="307777"/>
              </a:xfrm>
              <a:prstGeom prst="rect">
                <a:avLst/>
              </a:prstGeom>
              <a:blipFill rotWithShape="0">
                <a:blip r:embed="rId9"/>
                <a:stretch>
                  <a:fillRect l="-12121" b="-27451"/>
                </a:stretch>
              </a:blipFill>
            </p:spPr>
            <p:txBody>
              <a:bodyPr/>
              <a:lstStyle/>
              <a:p>
                <a:r>
                  <a:rPr lang="ja-JP" altLang="en-US">
                    <a:noFill/>
                  </a:rPr>
                  <a:t> </a:t>
                </a:r>
              </a:p>
            </p:txBody>
          </p:sp>
        </mc:Fallback>
      </mc:AlternateContent>
      <p:sp>
        <p:nvSpPr>
          <p:cNvPr id="91" name="テキスト ボックス 90"/>
          <p:cNvSpPr txBox="1"/>
          <p:nvPr/>
        </p:nvSpPr>
        <p:spPr>
          <a:xfrm>
            <a:off x="5671849" y="3737256"/>
            <a:ext cx="723275" cy="523220"/>
          </a:xfrm>
          <a:prstGeom prst="rect">
            <a:avLst/>
          </a:prstGeom>
          <a:noFill/>
        </p:spPr>
        <p:txBody>
          <a:bodyPr wrap="none" rtlCol="0">
            <a:spAutoFit/>
          </a:bodyPr>
          <a:lstStyle/>
          <a:p>
            <a:pPr algn="ctr"/>
            <a:r>
              <a:rPr lang="ja-JP" altLang="en-US" sz="1400" dirty="0" smtClean="0">
                <a:latin typeface="メイリオ" panose="020B0604030504040204" pitchFamily="50" charset="-128"/>
                <a:ea typeface="メイリオ" panose="020B0604030504040204" pitchFamily="50" charset="-128"/>
                <a:cs typeface="ヒラギノ角ゴ Pro W3"/>
              </a:rPr>
              <a:t>総</a:t>
            </a:r>
            <a:r>
              <a:rPr kumimoji="1" lang="ja-JP" altLang="en-US" sz="1400" dirty="0" smtClean="0">
                <a:latin typeface="メイリオ" panose="020B0604030504040204" pitchFamily="50" charset="-128"/>
                <a:ea typeface="メイリオ" panose="020B0604030504040204" pitchFamily="50" charset="-128"/>
                <a:cs typeface="ヒラギノ角ゴ Pro W3"/>
              </a:rPr>
              <a:t>入力</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algn="ctr"/>
            <a:r>
              <a:rPr lang="ja-JP" altLang="en-US" sz="1400" dirty="0">
                <a:latin typeface="メイリオ" panose="020B0604030504040204" pitchFamily="50" charset="-128"/>
                <a:ea typeface="メイリオ" panose="020B0604030504040204" pitchFamily="50" charset="-128"/>
                <a:cs typeface="ヒラギノ角ゴ Pro W3"/>
              </a:rPr>
              <a:t>関数</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92" name="テキスト ボックス 91"/>
          <p:cNvSpPr txBox="1"/>
          <p:nvPr/>
        </p:nvSpPr>
        <p:spPr>
          <a:xfrm>
            <a:off x="6504457" y="3718894"/>
            <a:ext cx="1082349" cy="523220"/>
          </a:xfrm>
          <a:prstGeom prst="rect">
            <a:avLst/>
          </a:prstGeom>
          <a:noFill/>
        </p:spPr>
        <p:txBody>
          <a:bodyPr wrap="none" rtlCol="0">
            <a:spAutoFit/>
          </a:bodyPr>
          <a:lstStyle/>
          <a:p>
            <a:pPr algn="ctr"/>
            <a:r>
              <a:rPr lang="ja-JP" altLang="en-US" sz="1400" dirty="0">
                <a:latin typeface="メイリオ" panose="020B0604030504040204" pitchFamily="50" charset="-128"/>
                <a:ea typeface="メイリオ" panose="020B0604030504040204" pitchFamily="50" charset="-128"/>
                <a:cs typeface="ヒラギノ角ゴ Pro W3"/>
              </a:rPr>
              <a:t>シグモイド</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algn="ctr"/>
            <a:r>
              <a:rPr lang="ja-JP" altLang="en-US" sz="1400" dirty="0">
                <a:latin typeface="メイリオ" panose="020B0604030504040204" pitchFamily="50" charset="-128"/>
                <a:ea typeface="メイリオ" panose="020B0604030504040204" pitchFamily="50" charset="-128"/>
                <a:cs typeface="ヒラギノ角ゴ Pro W3"/>
              </a:rPr>
              <a:t>関数</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93" name="テキスト ボックス 92"/>
          <p:cNvSpPr txBox="1"/>
          <p:nvPr/>
        </p:nvSpPr>
        <p:spPr>
          <a:xfrm>
            <a:off x="7738162" y="3690624"/>
            <a:ext cx="723275" cy="523220"/>
          </a:xfrm>
          <a:prstGeom prst="rect">
            <a:avLst/>
          </a:prstGeom>
          <a:noFill/>
        </p:spPr>
        <p:txBody>
          <a:bodyPr wrap="none" rtlCol="0">
            <a:spAutoFit/>
          </a:bodyPr>
          <a:lstStyle/>
          <a:p>
            <a:pPr algn="ctr"/>
            <a:r>
              <a:rPr lang="ja-JP" altLang="en-US" sz="1400" dirty="0" smtClean="0">
                <a:latin typeface="メイリオ" panose="020B0604030504040204" pitchFamily="50" charset="-128"/>
                <a:ea typeface="メイリオ" panose="020B0604030504040204" pitchFamily="50" charset="-128"/>
                <a:cs typeface="ヒラギノ角ゴ Pro W3"/>
              </a:rPr>
              <a:t>量子化</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algn="ctr"/>
            <a:r>
              <a:rPr kumimoji="1" lang="ja-JP" altLang="en-US" sz="1400" dirty="0" smtClean="0">
                <a:latin typeface="メイリオ" panose="020B0604030504040204" pitchFamily="50" charset="-128"/>
                <a:ea typeface="メイリオ" panose="020B0604030504040204" pitchFamily="50" charset="-128"/>
                <a:cs typeface="ヒラギノ角ゴ Pro W3"/>
              </a:rPr>
              <a:t>機</a:t>
            </a:r>
          </a:p>
        </p:txBody>
      </p:sp>
      <p:sp>
        <p:nvSpPr>
          <p:cNvPr id="94" name="テキスト ボックス 93"/>
          <p:cNvSpPr txBox="1"/>
          <p:nvPr/>
        </p:nvSpPr>
        <p:spPr>
          <a:xfrm>
            <a:off x="3744613" y="4191219"/>
            <a:ext cx="1620957" cy="338554"/>
          </a:xfrm>
          <a:prstGeom prst="rect">
            <a:avLst/>
          </a:prstGeom>
          <a:noFill/>
        </p:spPr>
        <p:txBody>
          <a:bodyPr wrap="none" rtlCol="0">
            <a:spAutoFit/>
          </a:bodyPr>
          <a:lstStyle/>
          <a:p>
            <a:pPr algn="ctr"/>
            <a:r>
              <a:rPr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rPr>
              <a:t>シグモイド関数</a:t>
            </a:r>
            <a:endParaRPr kumimoji="1"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endParaRPr>
          </a:p>
        </p:txBody>
      </p:sp>
      <p:sp>
        <p:nvSpPr>
          <p:cNvPr id="98" name="テキスト ボックス 97"/>
          <p:cNvSpPr txBox="1"/>
          <p:nvPr/>
        </p:nvSpPr>
        <p:spPr>
          <a:xfrm>
            <a:off x="1793864" y="5240114"/>
            <a:ext cx="2986715" cy="707886"/>
          </a:xfrm>
          <a:prstGeom prst="rect">
            <a:avLst/>
          </a:prstGeom>
          <a:noFill/>
        </p:spPr>
        <p:txBody>
          <a:bodyPr wrap="none" rtlCol="0">
            <a:spAutoFit/>
          </a:bodyPr>
          <a:lstStyle/>
          <a:p>
            <a:pPr marL="171450" indent="-171450">
              <a:buFontTx/>
              <a:buChar char="-"/>
            </a:pPr>
            <a:r>
              <a:rPr kumimoji="1" lang="ja-JP" altLang="en-US" sz="2000" dirty="0" smtClean="0">
                <a:latin typeface="メイリオ" panose="020B0604030504040204" pitchFamily="50" charset="-128"/>
                <a:ea typeface="メイリオ" panose="020B0604030504040204" pitchFamily="50" charset="-128"/>
                <a:cs typeface="ヒラギノ角ゴ Pro W3"/>
              </a:rPr>
              <a:t>正則化</a:t>
            </a:r>
            <a:endParaRPr lang="en-US" altLang="ja-JP" sz="2000" dirty="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2000" dirty="0" smtClean="0">
                <a:latin typeface="メイリオ" panose="020B0604030504040204" pitchFamily="50" charset="-128"/>
                <a:ea typeface="メイリオ" panose="020B0604030504040204" pitchFamily="50" charset="-128"/>
                <a:cs typeface="ヒラギノ角ゴ Pro W3"/>
              </a:rPr>
              <a:t>関数</a:t>
            </a:r>
            <a:r>
              <a:rPr lang="en-US" altLang="ja-JP" sz="2000" dirty="0" smtClean="0">
                <a:latin typeface="メイリオ" panose="020B0604030504040204" pitchFamily="50" charset="-128"/>
                <a:ea typeface="メイリオ" panose="020B0604030504040204" pitchFamily="50" charset="-128"/>
                <a:cs typeface="ヒラギノ角ゴ Pro W3"/>
              </a:rPr>
              <a:t>/</a:t>
            </a:r>
            <a:r>
              <a:rPr lang="ja-JP" altLang="en-US" sz="2000" dirty="0" smtClean="0">
                <a:latin typeface="メイリオ" panose="020B0604030504040204" pitchFamily="50" charset="-128"/>
                <a:ea typeface="メイリオ" panose="020B0604030504040204" pitchFamily="50" charset="-128"/>
                <a:cs typeface="ヒラギノ角ゴ Pro W3"/>
              </a:rPr>
              <a:t>パラメーター</a:t>
            </a:r>
            <a:endParaRPr lang="en-US" altLang="ja-JP" sz="20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1886007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モデル関数</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シグモイド関数</a:t>
            </a:r>
            <a:r>
              <a:rPr kumimoji="1" lang="en-US" altLang="ja-JP"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logit</a:t>
            </a:r>
            <a:r>
              <a:rPr lang="ja-JP" altLang="en-US" dirty="0">
                <a:latin typeface="メイリオ" panose="020B0604030504040204" pitchFamily="50" charset="-128"/>
                <a:ea typeface="メイリオ" panose="020B0604030504040204" pitchFamily="50" charset="-128"/>
              </a:rPr>
              <a:t>関数</a:t>
            </a:r>
            <a:r>
              <a:rPr lang="ja-JP" altLang="en-US" dirty="0" smtClean="0">
                <a:latin typeface="メイリオ" panose="020B0604030504040204" pitchFamily="50" charset="-128"/>
                <a:ea typeface="メイリオ" panose="020B0604030504040204" pitchFamily="50" charset="-128"/>
              </a:rPr>
              <a:t>の逆関数</a:t>
            </a:r>
            <a:r>
              <a:rPr lang="en-US" altLang="ja-JP" dirty="0" smtClean="0">
                <a:latin typeface="メイリオ" panose="020B0604030504040204" pitchFamily="50" charset="-128"/>
                <a:ea typeface="メイリオ" panose="020B0604030504040204" pitchFamily="50" charset="-128"/>
              </a:rPr>
              <a:t>)</a:t>
            </a:r>
            <a:r>
              <a:rPr lang="ja-JP" altLang="en-US" dirty="0" err="1" smtClean="0">
                <a:latin typeface="メイリオ" panose="020B0604030504040204" pitchFamily="50" charset="-128"/>
                <a:ea typeface="メイリオ" panose="020B0604030504040204" pitchFamily="50" charset="-128"/>
              </a:rPr>
              <a:t>を最尤</a:t>
            </a:r>
            <a:r>
              <a:rPr lang="ja-JP" altLang="en-US" dirty="0" smtClean="0">
                <a:latin typeface="メイリオ" panose="020B0604030504040204" pitchFamily="50" charset="-128"/>
                <a:ea typeface="メイリオ" panose="020B0604030504040204" pitchFamily="50" charset="-128"/>
              </a:rPr>
              <a:t>推定で推定する</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6</a:t>
            </a:fld>
            <a:endParaRPr kumimoji="1" lang="ja-JP" altLang="en-US" dirty="0"/>
          </a:p>
        </p:txBody>
      </p:sp>
      <mc:AlternateContent xmlns:mc="http://schemas.openxmlformats.org/markup-compatibility/2006" xmlns:a14="http://schemas.microsoft.com/office/drawing/2010/main">
        <mc:Choice Requires="a14">
          <p:sp>
            <p:nvSpPr>
              <p:cNvPr id="4" name="テキスト ボックス 3"/>
              <p:cNvSpPr txBox="1"/>
              <p:nvPr/>
            </p:nvSpPr>
            <p:spPr>
              <a:xfrm>
                <a:off x="215330" y="1751711"/>
                <a:ext cx="8371331" cy="810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ヒラギノ角ゴ Pro W3"/>
                          <a:cs typeface="ヒラギノ角ゴ Pro W3"/>
                        </a:rPr>
                        <m:t>𝑙𝑜𝑔𝑖𝑡</m:t>
                      </m:r>
                      <m:d>
                        <m:dPr>
                          <m:ctrlPr>
                            <a:rPr kumimoji="1" lang="en-US" altLang="ja-JP" sz="2800" b="0" i="1" smtClean="0">
                              <a:latin typeface="Cambria Math" panose="02040503050406030204" pitchFamily="18" charset="0"/>
                              <a:ea typeface="ヒラギノ角ゴ Pro W3"/>
                              <a:cs typeface="ヒラギノ角ゴ Pro W3"/>
                            </a:rPr>
                          </m:ctrlPr>
                        </m:dPr>
                        <m:e>
                          <m:r>
                            <a:rPr kumimoji="1" lang="en-US" altLang="ja-JP" sz="2800" b="0" i="1" smtClean="0">
                              <a:latin typeface="Cambria Math" panose="02040503050406030204" pitchFamily="18" charset="0"/>
                              <a:ea typeface="ヒラギノ角ゴ Pro W3"/>
                              <a:cs typeface="ヒラギノ角ゴ Pro W3"/>
                            </a:rPr>
                            <m:t>𝑝</m:t>
                          </m:r>
                        </m:e>
                      </m:d>
                      <m:r>
                        <a:rPr kumimoji="1" lang="en-US" altLang="ja-JP" sz="2800" b="0" i="1" smtClean="0">
                          <a:latin typeface="Cambria Math" panose="02040503050406030204" pitchFamily="18" charset="0"/>
                          <a:ea typeface="ヒラギノ角ゴ Pro W3"/>
                          <a:cs typeface="ヒラギノ角ゴ Pro W3"/>
                        </a:rPr>
                        <m:t>=</m:t>
                      </m:r>
                      <m:r>
                        <a:rPr kumimoji="1" lang="en-US" altLang="ja-JP" sz="2800" b="0" i="1" smtClean="0">
                          <a:latin typeface="Cambria Math" panose="02040503050406030204" pitchFamily="18" charset="0"/>
                          <a:ea typeface="ヒラギノ角ゴ Pro W3"/>
                          <a:cs typeface="ヒラギノ角ゴ Pro W3"/>
                        </a:rPr>
                        <m:t>𝑙𝑜𝑔</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𝑝</m:t>
                          </m:r>
                        </m:num>
                        <m:den>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i="1">
                              <a:latin typeface="Cambria Math" panose="02040503050406030204" pitchFamily="18" charset="0"/>
                            </a:rPr>
                            <m:t>0</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𝑤</m:t>
                          </m:r>
                        </m:e>
                        <m:sub>
                          <m:r>
                            <a:rPr lang="en-US" altLang="ja-JP" sz="2800" b="0" i="1" smtClean="0">
                              <a:latin typeface="Cambria Math" panose="02040503050406030204" pitchFamily="18" charset="0"/>
                            </a:rPr>
                            <m:t>1</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𝑤</m:t>
                          </m:r>
                        </m:e>
                        <m:sup>
                          <m:r>
                            <a:rPr kumimoji="1" lang="en-US" altLang="ja-JP" sz="2800" b="0" i="1" smtClean="0">
                              <a:latin typeface="Cambria Math" panose="02040503050406030204" pitchFamily="18" charset="0"/>
                            </a:rPr>
                            <m:t>𝑇</m:t>
                          </m:r>
                        </m:sup>
                      </m:sSup>
                      <m:r>
                        <a:rPr kumimoji="1" lang="en-US" altLang="ja-JP" sz="2800" b="0" i="1" smtClean="0">
                          <a:latin typeface="Cambria Math" panose="02040503050406030204" pitchFamily="18" charset="0"/>
                        </a:rPr>
                        <m:t>𝑥</m:t>
                      </m:r>
                    </m:oMath>
                  </m:oMathPara>
                </a14:m>
                <a:endParaRPr kumimoji="1" lang="en-US" altLang="ja-JP" sz="2800" b="0" dirty="0" smtClean="0">
                  <a:latin typeface="ヒラギノ角ゴ Pro W3"/>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215330" y="1751711"/>
                <a:ext cx="8371331" cy="810478"/>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354918" y="1269404"/>
                <a:ext cx="4860305" cy="276999"/>
              </a:xfrm>
              <a:prstGeom prst="rect">
                <a:avLst/>
              </a:prstGeom>
              <a:noFill/>
            </p:spPr>
            <p:txBody>
              <a:bodyPr wrap="none" lIns="0" tIns="0" rIns="0" bIns="0" rtlCol="0">
                <a:spAutoFit/>
              </a:bodyPr>
              <a:lstStyle/>
              <a:p>
                <a14:m>
                  <m:oMath xmlns:m="http://schemas.openxmlformats.org/officeDocument/2006/math">
                    <m:r>
                      <a:rPr kumimoji="1" lang="en-US" altLang="ja-JP" b="0" i="1" u="sng" smtClean="0">
                        <a:latin typeface="Cambria Math" panose="02040503050406030204" pitchFamily="18" charset="0"/>
                        <a:ea typeface="ヒラギノ角ゴ Pro W3"/>
                        <a:cs typeface="ヒラギノ角ゴ Pro W3"/>
                      </a:rPr>
                      <m:t>𝑝</m:t>
                    </m:r>
                    <m:r>
                      <a:rPr lang="ja-JP" altLang="en-US" i="1" u="sng">
                        <a:latin typeface="Cambria Math" panose="02040503050406030204" pitchFamily="18" charset="0"/>
                        <a:ea typeface="ヒラギノ角ゴ Pro W3"/>
                        <a:cs typeface="ヒラギノ角ゴ Pro W3"/>
                      </a:rPr>
                      <m:t>・</m:t>
                    </m:r>
                    <m:r>
                      <a:rPr lang="ja-JP" altLang="en-US" i="1" u="sng">
                        <a:latin typeface="Cambria Math" panose="02040503050406030204" pitchFamily="18" charset="0"/>
                      </a:rPr>
                      <m:t>・・</m:t>
                    </m:r>
                  </m:oMath>
                </a14:m>
                <a:r>
                  <a:rPr kumimoji="1" lang="ja-JP" altLang="en-US" b="0" u="sng" dirty="0" smtClean="0">
                    <a:latin typeface="メイリオ" panose="020B0604030504040204" pitchFamily="50" charset="-128"/>
                    <a:ea typeface="メイリオ" panose="020B0604030504040204" pitchFamily="50" charset="-128"/>
                  </a:rPr>
                  <a:t>あるサンプルが特定のクラスに属する確率</a:t>
                </a:r>
                <a:endParaRPr kumimoji="1" lang="en-US" altLang="ja-JP" b="0" u="sng" dirty="0" smtClean="0">
                  <a:latin typeface="メイリオ" panose="020B0604030504040204" pitchFamily="50" charset="-128"/>
                  <a:ea typeface="メイリオ" panose="020B0604030504040204" pitchFamily="50" charset="-128"/>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54918" y="1269404"/>
                <a:ext cx="4860305" cy="276999"/>
              </a:xfrm>
              <a:prstGeom prst="rect">
                <a:avLst/>
              </a:prstGeom>
              <a:blipFill rotWithShape="0">
                <a:blip r:embed="rId4"/>
                <a:stretch>
                  <a:fillRect l="-1754" t="-23913" r="-2256" b="-54348"/>
                </a:stretch>
              </a:blipFill>
            </p:spPr>
            <p:txBody>
              <a:bodyPr/>
              <a:lstStyle/>
              <a:p>
                <a:r>
                  <a:rPr lang="ja-JP" altLang="en-US">
                    <a:noFill/>
                  </a:rPr>
                  <a:t> </a:t>
                </a:r>
              </a:p>
            </p:txBody>
          </p:sp>
        </mc:Fallback>
      </mc:AlternateContent>
      <p:sp>
        <p:nvSpPr>
          <p:cNvPr id="7" name="テキスト ボックス 6"/>
          <p:cNvSpPr txBox="1"/>
          <p:nvPr/>
        </p:nvSpPr>
        <p:spPr>
          <a:xfrm>
            <a:off x="354918" y="2838361"/>
            <a:ext cx="4305666" cy="276999"/>
          </a:xfrm>
          <a:prstGeom prst="rect">
            <a:avLst/>
          </a:prstGeom>
          <a:noFill/>
        </p:spPr>
        <p:txBody>
          <a:bodyPr wrap="none" lIns="0" tIns="0" rIns="0" bIns="0" rtlCol="0">
            <a:spAutoFit/>
          </a:bodyPr>
          <a:lstStyle/>
          <a:p>
            <a:r>
              <a:rPr kumimoji="1" lang="ja-JP" altLang="en-US" b="0" u="sng" dirty="0" smtClean="0">
                <a:latin typeface="メイリオ" panose="020B0604030504040204" pitchFamily="50" charset="-128"/>
                <a:ea typeface="メイリオ" panose="020B0604030504040204" pitchFamily="50" charset="-128"/>
              </a:rPr>
              <a:t>求めたいのは</a:t>
            </a:r>
            <a:r>
              <a:rPr lang="en-US" altLang="ja-JP" u="sng" dirty="0" smtClean="0">
                <a:latin typeface="メイリオ" panose="020B0604030504040204" pitchFamily="50" charset="-128"/>
                <a:ea typeface="メイリオ" panose="020B0604030504040204" pitchFamily="50" charset="-128"/>
              </a:rPr>
              <a:t>p</a:t>
            </a:r>
            <a:r>
              <a:rPr lang="ja-JP" altLang="en-US" u="sng" dirty="0" err="1" smtClean="0">
                <a:latin typeface="メイリオ" panose="020B0604030504040204" pitchFamily="50" charset="-128"/>
                <a:ea typeface="メイリオ" panose="020B0604030504040204" pitchFamily="50" charset="-128"/>
              </a:rPr>
              <a:t>なので</a:t>
            </a:r>
            <a:r>
              <a:rPr lang="ja-JP" altLang="en-US" u="sng" dirty="0" smtClean="0">
                <a:latin typeface="メイリオ" panose="020B0604030504040204" pitchFamily="50" charset="-128"/>
                <a:ea typeface="メイリオ" panose="020B0604030504040204" pitchFamily="50" charset="-128"/>
              </a:rPr>
              <a:t>逆関数を考えると</a:t>
            </a:r>
            <a:r>
              <a:rPr lang="en-US" altLang="ja-JP" u="sng" dirty="0" smtClean="0">
                <a:latin typeface="メイリオ" panose="020B0604030504040204" pitchFamily="50" charset="-128"/>
                <a:ea typeface="メイリオ" panose="020B0604030504040204" pitchFamily="50" charset="-128"/>
              </a:rPr>
              <a:t>…</a:t>
            </a:r>
          </a:p>
        </p:txBody>
      </p:sp>
      <mc:AlternateContent xmlns:mc="http://schemas.openxmlformats.org/markup-compatibility/2006">
        <mc:Choice xmlns:a14="http://schemas.microsoft.com/office/drawing/2010/main" Requires="a14">
          <p:sp>
            <p:nvSpPr>
              <p:cNvPr id="8" name="テキスト ボックス 7"/>
              <p:cNvSpPr txBox="1"/>
              <p:nvPr/>
            </p:nvSpPr>
            <p:spPr>
              <a:xfrm>
                <a:off x="2131881" y="3331348"/>
                <a:ext cx="4817408" cy="8166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cs typeface="ヒラギノ角ゴ Pro W3"/>
                        </a:rPr>
                        <m:t>𝑝</m:t>
                      </m:r>
                      <m:r>
                        <a:rPr kumimoji="1" lang="en-US" altLang="ja-JP" sz="2800" b="0" i="1" smtClean="0">
                          <a:latin typeface="Cambria Math" panose="02040503050406030204" pitchFamily="18" charset="0"/>
                          <a:ea typeface="Cambria Math" panose="02040503050406030204" pitchFamily="18" charset="0"/>
                          <a:cs typeface="ヒラギノ角ゴ Pro W3"/>
                        </a:rPr>
                        <m:t>=∅</m:t>
                      </m:r>
                      <m:d>
                        <m:dPr>
                          <m:ctrlPr>
                            <a:rPr kumimoji="1" lang="en-US" altLang="ja-JP" sz="2800" b="0" i="1" smtClean="0">
                              <a:latin typeface="Cambria Math" panose="02040503050406030204" pitchFamily="18" charset="0"/>
                              <a:ea typeface="ヒラギノ角ゴ Pro W3"/>
                              <a:cs typeface="ヒラギノ角ゴ Pro W3"/>
                            </a:rPr>
                          </m:ctrlPr>
                        </m:dPr>
                        <m:e>
                          <m:r>
                            <a:rPr kumimoji="1" lang="en-US" altLang="ja-JP" sz="2800" b="0" i="1" smtClean="0">
                              <a:latin typeface="Cambria Math" panose="02040503050406030204" pitchFamily="18" charset="0"/>
                              <a:ea typeface="ヒラギノ角ゴ Pro W3"/>
                              <a:cs typeface="ヒラギノ角ゴ Pro W3"/>
                            </a:rPr>
                            <m:t>𝑧</m:t>
                          </m:r>
                        </m:e>
                      </m:d>
                      <m:r>
                        <a:rPr kumimoji="1" lang="en-US" altLang="ja-JP" sz="2800" b="0" i="1" smtClean="0">
                          <a:latin typeface="Cambria Math" panose="02040503050406030204" pitchFamily="18" charset="0"/>
                          <a:ea typeface="ヒラギノ角ゴ Pro W3"/>
                          <a:cs typeface="ヒラギノ角ゴ Pro W3"/>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1+</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𝑒</m:t>
                              </m:r>
                            </m:e>
                            <m:sup>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𝑧</m:t>
                              </m:r>
                            </m:sup>
                          </m:sSup>
                        </m:den>
                      </m:f>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𝑧</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𝑤</m:t>
                          </m:r>
                        </m:e>
                        <m:sup>
                          <m:r>
                            <a:rPr kumimoji="1" lang="en-US" altLang="ja-JP" sz="2800" b="0" i="1" smtClean="0">
                              <a:latin typeface="Cambria Math" panose="02040503050406030204" pitchFamily="18" charset="0"/>
                            </a:rPr>
                            <m:t>𝑇</m:t>
                          </m:r>
                        </m:sup>
                      </m:sSup>
                      <m:r>
                        <a:rPr kumimoji="1" lang="en-US" altLang="ja-JP" sz="2800" b="0" i="1" smtClean="0">
                          <a:latin typeface="Cambria Math" panose="02040503050406030204" pitchFamily="18" charset="0"/>
                        </a:rPr>
                        <m:t>𝑥</m:t>
                      </m:r>
                    </m:oMath>
                  </m:oMathPara>
                </a14:m>
                <a:endParaRPr kumimoji="1" lang="en-US" altLang="ja-JP" sz="2800" b="0" dirty="0" smtClean="0">
                  <a:latin typeface="ヒラギノ角ゴ Pro W3"/>
                </a:endParaRPr>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2131881" y="3331348"/>
                <a:ext cx="4817408" cy="816634"/>
              </a:xfrm>
              <a:prstGeom prst="rect">
                <a:avLst/>
              </a:prstGeom>
              <a:blipFill rotWithShape="0">
                <a:blip r:embed="rId5"/>
                <a:stretch>
                  <a:fillRect/>
                </a:stretch>
              </a:blipFill>
            </p:spPr>
            <p:txBody>
              <a:bodyPr/>
              <a:lstStyle/>
              <a:p>
                <a:r>
                  <a:rPr lang="ja-JP" altLang="en-US">
                    <a:noFill/>
                  </a:rPr>
                  <a:t> </a:t>
                </a:r>
              </a:p>
            </p:txBody>
          </p:sp>
        </mc:Fallback>
      </mc:AlternateContent>
      <p:sp>
        <p:nvSpPr>
          <p:cNvPr id="9" name="テキスト ボックス 8"/>
          <p:cNvSpPr txBox="1"/>
          <p:nvPr/>
        </p:nvSpPr>
        <p:spPr>
          <a:xfrm>
            <a:off x="354918" y="4701155"/>
            <a:ext cx="5770811" cy="276999"/>
          </a:xfrm>
          <a:prstGeom prst="rect">
            <a:avLst/>
          </a:prstGeom>
          <a:noFill/>
        </p:spPr>
        <p:txBody>
          <a:bodyPr wrap="none" lIns="0" tIns="0" rIns="0" bIns="0" rtlCol="0">
            <a:spAutoFit/>
          </a:bodyPr>
          <a:lstStyle/>
          <a:p>
            <a:r>
              <a:rPr lang="ja-JP" altLang="en-US" u="sng" dirty="0">
                <a:latin typeface="メイリオ" panose="020B0604030504040204" pitchFamily="50" charset="-128"/>
                <a:ea typeface="メイリオ" panose="020B0604030504040204" pitchFamily="50" charset="-128"/>
              </a:rPr>
              <a:t>パラメータ</a:t>
            </a:r>
            <a:r>
              <a:rPr lang="ja-JP" altLang="en-US" u="sng" dirty="0" smtClean="0">
                <a:latin typeface="メイリオ" panose="020B0604030504040204" pitchFamily="50" charset="-128"/>
                <a:ea typeface="メイリオ" panose="020B0604030504040204" pitchFamily="50" charset="-128"/>
              </a:rPr>
              <a:t>ーの学習は尤度関数の最大化問題として記述</a:t>
            </a:r>
            <a:endParaRPr lang="en-US" altLang="ja-JP" u="sng" dirty="0" smtClean="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テキスト ボックス 9"/>
              <p:cNvSpPr txBox="1"/>
              <p:nvPr/>
            </p:nvSpPr>
            <p:spPr>
              <a:xfrm>
                <a:off x="1822661" y="5194142"/>
                <a:ext cx="5156668" cy="10433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𝑛</m:t>
                          </m:r>
                        </m:e>
                      </m:nary>
                      <m:r>
                        <a:rPr kumimoji="1" lang="en-US" altLang="ja-JP" sz="2800" b="0" i="1" smtClean="0">
                          <a:latin typeface="Cambria Math" panose="02040503050406030204" pitchFamily="18" charset="0"/>
                        </a:rPr>
                        <m:t>(</m:t>
                      </m:r>
                      <m:r>
                        <a:rPr lang="en-US" altLang="ja-JP" sz="2800" i="1">
                          <a:latin typeface="Cambria Math" panose="02040503050406030204" pitchFamily="18" charset="0"/>
                          <a:ea typeface="Cambria Math" panose="02040503050406030204" pitchFamily="18" charset="0"/>
                          <a:cs typeface="ヒラギノ角ゴ Pro W3"/>
                        </a:rPr>
                        <m:t>∅</m:t>
                      </m:r>
                      <m:d>
                        <m:dPr>
                          <m:ctrlPr>
                            <a:rPr lang="en-US" altLang="ja-JP" sz="2800" i="1">
                              <a:latin typeface="Cambria Math" panose="02040503050406030204" pitchFamily="18" charset="0"/>
                              <a:ea typeface="ヒラギノ角ゴ Pro W3"/>
                              <a:cs typeface="ヒラギノ角ゴ Pro W3"/>
                            </a:rPr>
                          </m:ctrlPr>
                        </m:dPr>
                        <m:e>
                          <m:sSup>
                            <m:sSupPr>
                              <m:ctrlPr>
                                <a:rPr lang="en-US" altLang="ja-JP" sz="2800" i="1" smtClean="0">
                                  <a:latin typeface="Cambria Math" panose="02040503050406030204" pitchFamily="18" charset="0"/>
                                </a:rPr>
                              </m:ctrlPr>
                            </m:sSupPr>
                            <m:e>
                              <m:r>
                                <a:rPr lang="en-US" altLang="ja-JP" sz="2800" b="0" i="1" smtClean="0">
                                  <a:latin typeface="Cambria Math" panose="02040503050406030204" pitchFamily="18" charset="0"/>
                                </a:rPr>
                                <m:t>𝑧</m:t>
                              </m:r>
                            </m:e>
                            <m:sup>
                              <m:r>
                                <a:rPr lang="en-US" altLang="ja-JP" sz="2800" b="0" i="1" smtClean="0">
                                  <a:latin typeface="Cambria Math" panose="02040503050406030204" pitchFamily="18" charset="0"/>
                                </a:rPr>
                                <m:t>𝑖</m:t>
                              </m:r>
                            </m:sup>
                          </m:sSup>
                        </m:e>
                      </m:d>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m:t>
                          </m:r>
                        </m:e>
                        <m:sup>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𝑦</m:t>
                              </m:r>
                            </m:e>
                            <m:sup>
                              <m:r>
                                <a:rPr lang="en-US" altLang="ja-JP" sz="2800" b="0" i="1" smtClean="0">
                                  <a:latin typeface="Cambria Math" panose="02040503050406030204" pitchFamily="18" charset="0"/>
                                </a:rPr>
                                <m:t>𝑖</m:t>
                              </m:r>
                            </m:sup>
                          </m:sSup>
                        </m:sup>
                      </m:sSup>
                      <m:r>
                        <a:rPr lang="en-US" altLang="ja-JP" sz="2800" b="0" i="1" smtClean="0">
                          <a:latin typeface="Cambria Math" panose="02040503050406030204" pitchFamily="18" charset="0"/>
                        </a:rPr>
                        <m:t>∗(1−</m:t>
                      </m:r>
                      <m:r>
                        <a:rPr lang="en-US" altLang="ja-JP" sz="2800" i="1">
                          <a:latin typeface="Cambria Math" panose="02040503050406030204" pitchFamily="18" charset="0"/>
                          <a:ea typeface="Cambria Math" panose="02040503050406030204" pitchFamily="18" charset="0"/>
                          <a:cs typeface="ヒラギノ角ゴ Pro W3"/>
                        </a:rPr>
                        <m:t>∅</m:t>
                      </m:r>
                      <m:d>
                        <m:dPr>
                          <m:ctrlPr>
                            <a:rPr lang="en-US" altLang="ja-JP" sz="2800" i="1">
                              <a:latin typeface="Cambria Math" panose="02040503050406030204" pitchFamily="18" charset="0"/>
                              <a:ea typeface="ヒラギノ角ゴ Pro W3"/>
                              <a:cs typeface="ヒラギノ角ゴ Pro W3"/>
                            </a:rPr>
                          </m:ctrlPr>
                        </m:dPr>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𝑧</m:t>
                              </m:r>
                            </m:e>
                            <m:sup>
                              <m:r>
                                <a:rPr lang="en-US" altLang="ja-JP" sz="2800" i="1">
                                  <a:latin typeface="Cambria Math" panose="02040503050406030204" pitchFamily="18" charset="0"/>
                                </a:rPr>
                                <m:t>𝑖</m:t>
                              </m:r>
                            </m:sup>
                          </m:sSup>
                        </m:e>
                      </m:d>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e>
                        <m:sup>
                          <m:sSup>
                            <m:sSupPr>
                              <m:ctrlPr>
                                <a:rPr lang="en-US" altLang="ja-JP" sz="2800" i="1">
                                  <a:latin typeface="Cambria Math" panose="02040503050406030204" pitchFamily="18" charset="0"/>
                                </a:rPr>
                              </m:ctrlPr>
                            </m:sSupPr>
                            <m:e>
                              <m:r>
                                <a:rPr lang="en-US" altLang="ja-JP" sz="2800" b="0" i="1" smtClean="0">
                                  <a:latin typeface="Cambria Math" panose="02040503050406030204" pitchFamily="18" charset="0"/>
                                </a:rPr>
                                <m:t>1−</m:t>
                              </m:r>
                              <m:r>
                                <a:rPr lang="en-US" altLang="ja-JP" sz="2800" i="1">
                                  <a:latin typeface="Cambria Math" panose="02040503050406030204" pitchFamily="18" charset="0"/>
                                </a:rPr>
                                <m:t>𝑦</m:t>
                              </m:r>
                            </m:e>
                            <m:sup>
                              <m:r>
                                <a:rPr lang="en-US" altLang="ja-JP" sz="2800" i="1">
                                  <a:latin typeface="Cambria Math" panose="02040503050406030204" pitchFamily="18" charset="0"/>
                                </a:rPr>
                                <m:t>𝑖</m:t>
                              </m:r>
                            </m:sup>
                          </m:sSup>
                        </m:sup>
                      </m:sSup>
                    </m:oMath>
                  </m:oMathPara>
                </a14:m>
                <a:endParaRPr kumimoji="1" lang="en-US" altLang="ja-JP" sz="2800" b="0" dirty="0" smtClean="0">
                  <a:latin typeface="ヒラギノ角ゴ Pro W3"/>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822661" y="5194142"/>
                <a:ext cx="5156668" cy="1043363"/>
              </a:xfrm>
              <a:prstGeom prst="rect">
                <a:avLst/>
              </a:prstGeom>
              <a:blipFill rotWithShape="0">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4486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過学習へ</a:t>
            </a:r>
            <a:r>
              <a:rPr lang="ja-JP" altLang="en-US" sz="1600" dirty="0" smtClean="0">
                <a:latin typeface="メイリオ" panose="020B0604030504040204" pitchFamily="50" charset="-128"/>
                <a:ea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rPr>
              <a:t>対応</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ペナルティ項の導入による正則化</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7</a:t>
            </a:fld>
            <a:endParaRPr kumimoji="1"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36" y="1533097"/>
            <a:ext cx="8495304" cy="5124546"/>
          </a:xfrm>
          <a:prstGeom prst="rect">
            <a:avLst/>
          </a:prstGeom>
        </p:spPr>
      </p:pic>
      <mc:AlternateContent xmlns:mc="http://schemas.openxmlformats.org/markup-compatibility/2006">
        <mc:Choice xmlns:a14="http://schemas.microsoft.com/office/drawing/2010/main" Requires="a14">
          <p:sp>
            <p:nvSpPr>
              <p:cNvPr id="11" name="テキスト ボックス 10"/>
              <p:cNvSpPr txBox="1"/>
              <p:nvPr/>
            </p:nvSpPr>
            <p:spPr>
              <a:xfrm>
                <a:off x="1096148" y="1102210"/>
                <a:ext cx="182190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1</m:t>
                              </m:r>
                            </m:sub>
                          </m:sSub>
                        </m:e>
                      </m:d>
                      <m:r>
                        <a:rPr kumimoji="1" lang="en-US" altLang="ja-JP" sz="2800" b="0" i="1" smtClean="0">
                          <a:latin typeface="Cambria Math" panose="02040503050406030204" pitchFamily="18" charset="0"/>
                        </a:rPr>
                        <m:t>+</m:t>
                      </m:r>
                      <m:d>
                        <m:dPr>
                          <m:begChr m:val="|"/>
                          <m:endChr m:val="|"/>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2</m:t>
                              </m:r>
                            </m:sub>
                          </m:sSub>
                        </m:e>
                      </m:d>
                    </m:oMath>
                  </m:oMathPara>
                </a14:m>
                <a:endParaRPr kumimoji="1" lang="en-US" altLang="ja-JP" sz="2800" b="0" dirty="0" smtClean="0">
                  <a:latin typeface="ヒラギノ角ゴ Pro W3"/>
                </a:endParaRPr>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1096148" y="1102210"/>
                <a:ext cx="1821909" cy="430887"/>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p:cNvSpPr txBox="1"/>
              <p:nvPr/>
            </p:nvSpPr>
            <p:spPr>
              <a:xfrm>
                <a:off x="4980994" y="995129"/>
                <a:ext cx="2755883" cy="6450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ad>
                            <m:radPr>
                              <m:degHide m:val="on"/>
                              <m:ctrlPr>
                                <a:rPr kumimoji="1" lang="en-US" altLang="ja-JP" sz="2800" b="0" i="1" smtClean="0">
                                  <a:latin typeface="Cambria Math" panose="02040503050406030204" pitchFamily="18" charset="0"/>
                                </a:rPr>
                              </m:ctrlPr>
                            </m:radPr>
                            <m:deg/>
                            <m:e>
                              <m:sSup>
                                <m:sSupPr>
                                  <m:ctrlPr>
                                    <a:rPr kumimoji="1" lang="en-US" altLang="ja-JP" sz="2800" b="0" i="1" smtClean="0">
                                      <a:latin typeface="Cambria Math" panose="02040503050406030204" pitchFamily="18" charset="0"/>
                                    </a:rPr>
                                  </m:ctrlPr>
                                </m:sSupPr>
                                <m:e>
                                  <m:d>
                                    <m:dPr>
                                      <m:begChr m:val="|"/>
                                      <m:endChr m:val="|"/>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1</m:t>
                                          </m:r>
                                        </m:sub>
                                      </m:sSub>
                                    </m:e>
                                  </m:d>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e>
                          </m:rad>
                          <m:sSup>
                            <m:sSupPr>
                              <m:ctrlPr>
                                <a:rPr lang="en-US" altLang="ja-JP" sz="2800" i="1">
                                  <a:latin typeface="Cambria Math" panose="02040503050406030204" pitchFamily="18" charset="0"/>
                                </a:rPr>
                              </m:ctrlPr>
                            </m:sSupPr>
                            <m:e>
                              <m:d>
                                <m:dPr>
                                  <m:begChr m:val="|"/>
                                  <m:endChr m:val="|"/>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2</m:t>
                                      </m:r>
                                    </m:sub>
                                  </m:sSub>
                                </m:e>
                              </m:d>
                            </m:e>
                            <m:sup>
                              <m:r>
                                <a:rPr lang="en-US" altLang="ja-JP" sz="2800" i="1">
                                  <a:latin typeface="Cambria Math" panose="02040503050406030204" pitchFamily="18" charset="0"/>
                                </a:rPr>
                                <m:t>2</m:t>
                              </m:r>
                            </m:sup>
                          </m:sSup>
                        </m:e>
                        <m:sup/>
                      </m:sSup>
                    </m:oMath>
                  </m:oMathPara>
                </a14:m>
                <a:endParaRPr kumimoji="1" lang="en-US" altLang="ja-JP" sz="2800" b="0" dirty="0" smtClean="0">
                  <a:latin typeface="ヒラギノ角ゴ Pro W3"/>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4980994" y="995129"/>
                <a:ext cx="2755883" cy="645048"/>
              </a:xfrm>
              <a:prstGeom prst="rect">
                <a:avLst/>
              </a:prstGeom>
              <a:blipFill rotWithShape="0">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1393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8</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与えられたデータを分割し、複数の決定木モデルを生成、統合する</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ランダムフォレストのイメージ</a:t>
            </a:r>
            <a:endParaRPr kumimoji="1" lang="ja-JP" altLang="en-US" sz="1400" dirty="0">
              <a:latin typeface="メイリオ" panose="020B0604030504040204" pitchFamily="50" charset="-128"/>
              <a:ea typeface="メイリオ" panose="020B0604030504040204" pitchFamily="50" charset="-128"/>
            </a:endParaRPr>
          </a:p>
        </p:txBody>
      </p:sp>
      <p:sp>
        <p:nvSpPr>
          <p:cNvPr id="2" name="正方形/長方形 1"/>
          <p:cNvSpPr/>
          <p:nvPr/>
        </p:nvSpPr>
        <p:spPr bwMode="auto">
          <a:xfrm>
            <a:off x="255521" y="1502228"/>
            <a:ext cx="8650511" cy="753626"/>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3" name="円/楕円 2"/>
          <p:cNvSpPr/>
          <p:nvPr/>
        </p:nvSpPr>
        <p:spPr bwMode="auto">
          <a:xfrm>
            <a:off x="462224" y="1632856"/>
            <a:ext cx="2069961" cy="492369"/>
          </a:xfrm>
          <a:prstGeom prst="ellipse">
            <a:avLst/>
          </a:prstGeom>
          <a:solidFill>
            <a:srgbClr val="FFFFFF"/>
          </a:solidFill>
          <a:ln w="9525">
            <a:solidFill>
              <a:srgbClr val="A82831"/>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7" name="円/楕円 6"/>
          <p:cNvSpPr/>
          <p:nvPr/>
        </p:nvSpPr>
        <p:spPr bwMode="auto">
          <a:xfrm>
            <a:off x="2738888" y="1632856"/>
            <a:ext cx="2069961" cy="492369"/>
          </a:xfrm>
          <a:prstGeom prst="ellipse">
            <a:avLst/>
          </a:prstGeom>
          <a:solidFill>
            <a:srgbClr val="FFFFFF"/>
          </a:solidFill>
          <a:ln w="9525">
            <a:solidFill>
              <a:srgbClr val="A82831"/>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8" name="円/楕円 7"/>
          <p:cNvSpPr/>
          <p:nvPr/>
        </p:nvSpPr>
        <p:spPr bwMode="auto">
          <a:xfrm>
            <a:off x="6619226" y="1632856"/>
            <a:ext cx="2069961" cy="492369"/>
          </a:xfrm>
          <a:prstGeom prst="ellipse">
            <a:avLst/>
          </a:prstGeom>
          <a:solidFill>
            <a:srgbClr val="FFFFFF"/>
          </a:solidFill>
          <a:ln w="9525">
            <a:solidFill>
              <a:srgbClr val="A82831"/>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4" name="テキスト ボックス 3"/>
          <p:cNvSpPr txBox="1"/>
          <p:nvPr/>
        </p:nvSpPr>
        <p:spPr>
          <a:xfrm>
            <a:off x="3696921" y="1184117"/>
            <a:ext cx="1800493" cy="307777"/>
          </a:xfrm>
          <a:prstGeom prst="rect">
            <a:avLst/>
          </a:prstGeom>
          <a:noFill/>
        </p:spPr>
        <p:txBody>
          <a:bodyPr wrap="none" rtlCol="0">
            <a:spAutoFit/>
          </a:bodyPr>
          <a:lstStyle/>
          <a:p>
            <a:r>
              <a:rPr kumimoji="1" lang="ja-JP" altLang="en-US" sz="1400" dirty="0" smtClean="0">
                <a:latin typeface="メイリオ" panose="020B0604030504040204" pitchFamily="50" charset="-128"/>
                <a:ea typeface="メイリオ" panose="020B0604030504040204" pitchFamily="50" charset="-128"/>
              </a:rPr>
              <a:t>トレーニングデータ</a:t>
            </a:r>
            <a:endParaRPr kumimoji="1" lang="ja-JP" altLang="en-US" sz="14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044996" y="1755295"/>
            <a:ext cx="904415"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rPr>
              <a:t>データ群</a:t>
            </a:r>
            <a:r>
              <a:rPr kumimoji="1" lang="en-US" altLang="ja-JP" sz="1200" dirty="0" smtClean="0">
                <a:latin typeface="メイリオ" panose="020B0604030504040204" pitchFamily="50" charset="-128"/>
                <a:ea typeface="メイリオ" panose="020B0604030504040204" pitchFamily="50" charset="-128"/>
              </a:rPr>
              <a:t>A</a:t>
            </a:r>
            <a:endParaRPr kumimoji="1" lang="ja-JP" altLang="en-US" sz="12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3377859" y="1740540"/>
            <a:ext cx="904415"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rPr>
              <a:t>データ群</a:t>
            </a:r>
            <a:r>
              <a:rPr lang="en-US" altLang="ja-JP" sz="1200" dirty="0">
                <a:latin typeface="メイリオ" panose="020B0604030504040204" pitchFamily="50" charset="-128"/>
                <a:ea typeface="メイリオ" panose="020B0604030504040204" pitchFamily="50" charset="-128"/>
              </a:rPr>
              <a:t>B</a:t>
            </a:r>
            <a:endParaRPr kumimoji="1" lang="ja-JP" altLang="en-US" sz="12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7201998" y="1775041"/>
            <a:ext cx="902811"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rPr>
              <a:t>データ群</a:t>
            </a:r>
            <a:r>
              <a:rPr lang="en-US" altLang="ja-JP" sz="1200" dirty="0">
                <a:latin typeface="メイリオ" panose="020B0604030504040204" pitchFamily="50" charset="-128"/>
                <a:ea typeface="メイリオ" panose="020B0604030504040204" pitchFamily="50" charset="-128"/>
              </a:rPr>
              <a:t>X</a:t>
            </a:r>
            <a:endParaRPr kumimoji="1" lang="ja-JP" altLang="en-US" sz="1200"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5017786" y="1755295"/>
            <a:ext cx="1261884" cy="276999"/>
          </a:xfrm>
          <a:prstGeom prst="rect">
            <a:avLst/>
          </a:prstGeom>
          <a:noFill/>
        </p:spPr>
        <p:txBody>
          <a:bodyPr wrap="none" rtlCol="0">
            <a:spAutoFit/>
          </a:bodyPr>
          <a:lstStyle/>
          <a:p>
            <a:r>
              <a:rPr lang="ja-JP" altLang="en-US"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grpSp>
        <p:nvGrpSpPr>
          <p:cNvPr id="31" name="グループ化 30"/>
          <p:cNvGrpSpPr/>
          <p:nvPr/>
        </p:nvGrpSpPr>
        <p:grpSpPr>
          <a:xfrm>
            <a:off x="63350" y="2125225"/>
            <a:ext cx="2319312" cy="2174718"/>
            <a:chOff x="63350" y="2125225"/>
            <a:chExt cx="2319312" cy="2174718"/>
          </a:xfrm>
        </p:grpSpPr>
        <p:cxnSp>
          <p:nvCxnSpPr>
            <p:cNvPr id="26" name="直線コネクタ 25"/>
            <p:cNvCxnSpPr/>
            <p:nvPr/>
          </p:nvCxnSpPr>
          <p:spPr>
            <a:xfrm>
              <a:off x="393545" y="3473379"/>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a:off x="405269" y="3478401"/>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478798" y="3473379"/>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964626" y="2878854"/>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a:stCxn id="3" idx="4"/>
            </p:cNvCxnSpPr>
            <p:nvPr/>
          </p:nvCxnSpPr>
          <p:spPr>
            <a:xfrm>
              <a:off x="1497205" y="2125225"/>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6" name="円/楕円 15"/>
            <p:cNvSpPr/>
            <p:nvPr/>
          </p:nvSpPr>
          <p:spPr bwMode="auto">
            <a:xfrm>
              <a:off x="1371600" y="2763297"/>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cxnSp>
          <p:nvCxnSpPr>
            <p:cNvPr id="21" name="直線コネクタ 20"/>
            <p:cNvCxnSpPr/>
            <p:nvPr/>
          </p:nvCxnSpPr>
          <p:spPr>
            <a:xfrm>
              <a:off x="976350" y="2883876"/>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a:xfrm>
              <a:off x="2049879" y="2878854"/>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4" name="円/楕円 23"/>
            <p:cNvSpPr/>
            <p:nvPr/>
          </p:nvSpPr>
          <p:spPr bwMode="auto">
            <a:xfrm>
              <a:off x="850745" y="3356154"/>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20" name="テキスト ボックス 19"/>
            <p:cNvSpPr txBox="1"/>
            <p:nvPr/>
          </p:nvSpPr>
          <p:spPr>
            <a:xfrm>
              <a:off x="1554110" y="2577350"/>
              <a:ext cx="790601"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rPr>
                <a:t>面積 </a:t>
              </a:r>
              <a:r>
                <a:rPr lang="en-US" altLang="ja-JP" sz="1000" dirty="0" smtClean="0">
                  <a:latin typeface="メイリオ" panose="020B0604030504040204" pitchFamily="50" charset="-128"/>
                  <a:ea typeface="メイリオ" panose="020B0604030504040204" pitchFamily="50" charset="-128"/>
                </a:rPr>
                <a:t>&gt; 18</a:t>
              </a:r>
              <a:endParaRPr kumimoji="1" lang="ja-JP" altLang="en-US" sz="1000"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1008119" y="3147629"/>
              <a:ext cx="838691"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駅</a:t>
              </a:r>
              <a:r>
                <a:rPr lang="ja-JP" altLang="en-US" sz="1000" dirty="0">
                  <a:latin typeface="メイリオ" panose="020B0604030504040204" pitchFamily="50" charset="-128"/>
                  <a:ea typeface="メイリオ" panose="020B0604030504040204" pitchFamily="50" charset="-128"/>
                </a:rPr>
                <a:t>徒歩</a:t>
              </a:r>
              <a:r>
                <a:rPr kumimoji="1" lang="ja-JP" altLang="en-US" sz="1000" dirty="0" smtClean="0">
                  <a:latin typeface="メイリオ" panose="020B0604030504040204" pitchFamily="50" charset="-128"/>
                  <a:ea typeface="メイリオ" panose="020B0604030504040204" pitchFamily="50" charset="-128"/>
                </a:rPr>
                <a:t> </a:t>
              </a:r>
              <a:r>
                <a:rPr lang="en-US" altLang="ja-JP" sz="1000" dirty="0">
                  <a:latin typeface="メイリオ" panose="020B0604030504040204" pitchFamily="50" charset="-128"/>
                  <a:ea typeface="メイリオ" panose="020B0604030504040204" pitchFamily="50" charset="-128"/>
                </a:rPr>
                <a:t>&lt;</a:t>
              </a:r>
              <a:r>
                <a:rPr lang="en-US" altLang="ja-JP" sz="1000" dirty="0" smtClean="0">
                  <a:latin typeface="メイリオ" panose="020B0604030504040204" pitchFamily="50" charset="-128"/>
                  <a:ea typeface="メイリオ" panose="020B0604030504040204" pitchFamily="50" charset="-128"/>
                </a:rPr>
                <a:t> 5</a:t>
              </a:r>
              <a:endParaRPr kumimoji="1" lang="ja-JP" altLang="en-US" sz="1000" dirty="0">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63350" y="3992166"/>
              <a:ext cx="787395" cy="307777"/>
            </a:xfrm>
            <a:prstGeom prst="rect">
              <a:avLst/>
            </a:prstGeom>
            <a:noFill/>
          </p:spPr>
          <p:txBody>
            <a:bodyPr wrap="non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rPr>
                <a:t>12</a:t>
              </a:r>
              <a:r>
                <a:rPr kumimoji="1" lang="ja-JP" altLang="en-US" sz="1400"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sz="1400" b="1" dirty="0">
                <a:solidFill>
                  <a:srgbClr val="FF0000"/>
                </a:solidFill>
                <a:latin typeface="メイリオ" panose="020B0604030504040204" pitchFamily="50" charset="-128"/>
                <a:ea typeface="メイリオ" panose="020B0604030504040204" pitchFamily="50" charset="-128"/>
              </a:endParaRPr>
            </a:p>
          </p:txBody>
        </p:sp>
        <p:sp>
          <p:nvSpPr>
            <p:cNvPr id="34" name="テキスト ボックス 33"/>
            <p:cNvSpPr txBox="1"/>
            <p:nvPr/>
          </p:nvSpPr>
          <p:spPr>
            <a:xfrm>
              <a:off x="1146014" y="3992166"/>
              <a:ext cx="665567" cy="307777"/>
            </a:xfrm>
            <a:prstGeom prst="rect">
              <a:avLst/>
            </a:prstGeom>
            <a:noFill/>
          </p:spPr>
          <p:txBody>
            <a:bodyPr wrap="none" rtlCol="0">
              <a:spAutoFit/>
            </a:bodyPr>
            <a:lstStyle/>
            <a:p>
              <a:r>
                <a:rPr lang="en-US" altLang="ja-JP" sz="1400" b="1" dirty="0">
                  <a:latin typeface="メイリオ" panose="020B0604030504040204" pitchFamily="50" charset="-128"/>
                  <a:ea typeface="メイリオ" panose="020B0604030504040204" pitchFamily="50" charset="-128"/>
                </a:rPr>
                <a:t>9</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sp>
          <p:nvSpPr>
            <p:cNvPr id="35" name="テキスト ボックス 34"/>
            <p:cNvSpPr txBox="1"/>
            <p:nvPr/>
          </p:nvSpPr>
          <p:spPr>
            <a:xfrm>
              <a:off x="1717095" y="3421887"/>
              <a:ext cx="665567" cy="307777"/>
            </a:xfrm>
            <a:prstGeom prst="rect">
              <a:avLst/>
            </a:prstGeom>
            <a:noFill/>
          </p:spPr>
          <p:txBody>
            <a:bodyPr wrap="none" rtlCol="0">
              <a:spAutoFit/>
            </a:bodyPr>
            <a:lstStyle/>
            <a:p>
              <a:r>
                <a:rPr lang="en-US" altLang="ja-JP" sz="1400" b="1" dirty="0" smtClean="0">
                  <a:latin typeface="メイリオ" panose="020B0604030504040204" pitchFamily="50" charset="-128"/>
                  <a:ea typeface="メイリオ" panose="020B0604030504040204" pitchFamily="50" charset="-128"/>
                </a:rPr>
                <a:t>6</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grpSp>
      <p:grpSp>
        <p:nvGrpSpPr>
          <p:cNvPr id="37" name="グループ化 36"/>
          <p:cNvGrpSpPr/>
          <p:nvPr/>
        </p:nvGrpSpPr>
        <p:grpSpPr>
          <a:xfrm>
            <a:off x="2426396" y="2116852"/>
            <a:ext cx="2319312" cy="2174718"/>
            <a:chOff x="63350" y="2125225"/>
            <a:chExt cx="2319312" cy="2174718"/>
          </a:xfrm>
        </p:grpSpPr>
        <p:cxnSp>
          <p:nvCxnSpPr>
            <p:cNvPr id="38" name="直線コネクタ 37"/>
            <p:cNvCxnSpPr/>
            <p:nvPr/>
          </p:nvCxnSpPr>
          <p:spPr>
            <a:xfrm>
              <a:off x="393545" y="3473379"/>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a:xfrm>
              <a:off x="405269" y="3478401"/>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p:nvPr/>
          </p:nvCxnSpPr>
          <p:spPr>
            <a:xfrm>
              <a:off x="1478798" y="3473379"/>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a:xfrm>
              <a:off x="964626" y="2878854"/>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a:off x="1497205" y="2125225"/>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45" name="円/楕円 44"/>
            <p:cNvSpPr/>
            <p:nvPr/>
          </p:nvSpPr>
          <p:spPr bwMode="auto">
            <a:xfrm>
              <a:off x="1371600" y="2763297"/>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cxnSp>
          <p:nvCxnSpPr>
            <p:cNvPr id="46" name="直線コネクタ 45"/>
            <p:cNvCxnSpPr/>
            <p:nvPr/>
          </p:nvCxnSpPr>
          <p:spPr>
            <a:xfrm>
              <a:off x="976350" y="2883876"/>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47" name="直線コネクタ 46"/>
            <p:cNvCxnSpPr/>
            <p:nvPr/>
          </p:nvCxnSpPr>
          <p:spPr>
            <a:xfrm>
              <a:off x="2049879" y="2878854"/>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48" name="円/楕円 47"/>
            <p:cNvSpPr/>
            <p:nvPr/>
          </p:nvSpPr>
          <p:spPr bwMode="auto">
            <a:xfrm>
              <a:off x="850745" y="3356154"/>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49" name="テキスト ボックス 48"/>
            <p:cNvSpPr txBox="1"/>
            <p:nvPr/>
          </p:nvSpPr>
          <p:spPr>
            <a:xfrm>
              <a:off x="1554110" y="2577350"/>
              <a:ext cx="82586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rPr>
                <a:t>ロフトあり</a:t>
              </a:r>
              <a:endParaRPr kumimoji="1" lang="ja-JP" altLang="en-US" sz="1000" dirty="0">
                <a:latin typeface="メイリオ" panose="020B0604030504040204" pitchFamily="50" charset="-128"/>
                <a:ea typeface="メイリオ" panose="020B0604030504040204" pitchFamily="50" charset="-128"/>
              </a:endParaRPr>
            </a:p>
          </p:txBody>
        </p:sp>
        <p:sp>
          <p:nvSpPr>
            <p:cNvPr id="50" name="テキスト ボックス 49"/>
            <p:cNvSpPr txBox="1"/>
            <p:nvPr/>
          </p:nvSpPr>
          <p:spPr>
            <a:xfrm>
              <a:off x="1008119" y="3147629"/>
              <a:ext cx="569387" cy="246221"/>
            </a:xfrm>
            <a:prstGeom prst="rect">
              <a:avLst/>
            </a:prstGeom>
            <a:noFill/>
          </p:spPr>
          <p:txBody>
            <a:bodyPr wrap="none" rtlCol="0">
              <a:spAutoFit/>
            </a:bodyPr>
            <a:lstStyle/>
            <a:p>
              <a:r>
                <a:rPr lang="ja-JP" altLang="en-US" sz="1000" dirty="0">
                  <a:latin typeface="メイリオ" panose="020B0604030504040204" pitchFamily="50" charset="-128"/>
                  <a:ea typeface="メイリオ" panose="020B0604030504040204" pitchFamily="50" charset="-128"/>
                </a:rPr>
                <a:t>山手線</a:t>
              </a:r>
              <a:endParaRPr kumimoji="1" lang="ja-JP" altLang="en-US" sz="1000" dirty="0">
                <a:latin typeface="メイリオ" panose="020B0604030504040204" pitchFamily="50" charset="-128"/>
                <a:ea typeface="メイリオ" panose="020B0604030504040204" pitchFamily="50" charset="-128"/>
              </a:endParaRPr>
            </a:p>
          </p:txBody>
        </p:sp>
        <p:sp>
          <p:nvSpPr>
            <p:cNvPr id="51" name="テキスト ボックス 50"/>
            <p:cNvSpPr txBox="1"/>
            <p:nvPr/>
          </p:nvSpPr>
          <p:spPr>
            <a:xfrm>
              <a:off x="63350" y="3992166"/>
              <a:ext cx="787395" cy="307777"/>
            </a:xfrm>
            <a:prstGeom prst="rect">
              <a:avLst/>
            </a:prstGeom>
            <a:noFill/>
          </p:spPr>
          <p:txBody>
            <a:bodyPr wrap="non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rPr>
                <a:t>11</a:t>
              </a:r>
              <a:r>
                <a:rPr kumimoji="1" lang="ja-JP" altLang="en-US" sz="1400"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sz="1400" b="1" dirty="0">
                <a:solidFill>
                  <a:srgbClr val="FF0000"/>
                </a:solidFill>
                <a:latin typeface="メイリオ" panose="020B0604030504040204" pitchFamily="50" charset="-128"/>
                <a:ea typeface="メイリオ" panose="020B0604030504040204" pitchFamily="50" charset="-128"/>
              </a:endParaRPr>
            </a:p>
          </p:txBody>
        </p:sp>
        <p:sp>
          <p:nvSpPr>
            <p:cNvPr id="52" name="テキスト ボックス 51"/>
            <p:cNvSpPr txBox="1"/>
            <p:nvPr/>
          </p:nvSpPr>
          <p:spPr>
            <a:xfrm>
              <a:off x="1146014" y="3992166"/>
              <a:ext cx="665567" cy="307777"/>
            </a:xfrm>
            <a:prstGeom prst="rect">
              <a:avLst/>
            </a:prstGeom>
            <a:noFill/>
          </p:spPr>
          <p:txBody>
            <a:bodyPr wrap="none" rtlCol="0">
              <a:spAutoFit/>
            </a:bodyPr>
            <a:lstStyle/>
            <a:p>
              <a:r>
                <a:rPr lang="en-US" altLang="ja-JP" sz="1400" b="1" dirty="0">
                  <a:latin typeface="メイリオ" panose="020B0604030504040204" pitchFamily="50" charset="-128"/>
                  <a:ea typeface="メイリオ" panose="020B0604030504040204" pitchFamily="50" charset="-128"/>
                </a:rPr>
                <a:t>9</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sp>
          <p:nvSpPr>
            <p:cNvPr id="53" name="テキスト ボックス 52"/>
            <p:cNvSpPr txBox="1"/>
            <p:nvPr/>
          </p:nvSpPr>
          <p:spPr>
            <a:xfrm>
              <a:off x="1717095" y="3421887"/>
              <a:ext cx="665567" cy="307777"/>
            </a:xfrm>
            <a:prstGeom prst="rect">
              <a:avLst/>
            </a:prstGeom>
            <a:noFill/>
          </p:spPr>
          <p:txBody>
            <a:bodyPr wrap="none" rtlCol="0">
              <a:spAutoFit/>
            </a:bodyPr>
            <a:lstStyle/>
            <a:p>
              <a:r>
                <a:rPr lang="en-US" altLang="ja-JP" sz="1400" b="1" dirty="0">
                  <a:latin typeface="メイリオ" panose="020B0604030504040204" pitchFamily="50" charset="-128"/>
                  <a:ea typeface="メイリオ" panose="020B0604030504040204" pitchFamily="50" charset="-128"/>
                </a:rPr>
                <a:t>9</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grpSp>
      <p:grpSp>
        <p:nvGrpSpPr>
          <p:cNvPr id="54" name="グループ化 53"/>
          <p:cNvGrpSpPr/>
          <p:nvPr/>
        </p:nvGrpSpPr>
        <p:grpSpPr>
          <a:xfrm>
            <a:off x="6286655" y="2118528"/>
            <a:ext cx="2441140" cy="2174718"/>
            <a:chOff x="63350" y="2125225"/>
            <a:chExt cx="2441140" cy="2174718"/>
          </a:xfrm>
        </p:grpSpPr>
        <p:cxnSp>
          <p:nvCxnSpPr>
            <p:cNvPr id="55" name="直線コネクタ 54"/>
            <p:cNvCxnSpPr/>
            <p:nvPr/>
          </p:nvCxnSpPr>
          <p:spPr>
            <a:xfrm>
              <a:off x="393545" y="3473379"/>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直線コネクタ 55"/>
            <p:cNvCxnSpPr/>
            <p:nvPr/>
          </p:nvCxnSpPr>
          <p:spPr>
            <a:xfrm>
              <a:off x="405269" y="3478401"/>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57" name="直線コネクタ 56"/>
            <p:cNvCxnSpPr/>
            <p:nvPr/>
          </p:nvCxnSpPr>
          <p:spPr>
            <a:xfrm>
              <a:off x="1478798" y="3473379"/>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58" name="直線コネクタ 57"/>
            <p:cNvCxnSpPr/>
            <p:nvPr/>
          </p:nvCxnSpPr>
          <p:spPr>
            <a:xfrm>
              <a:off x="964626" y="2878854"/>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1497205" y="2125225"/>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60" name="円/楕円 59"/>
            <p:cNvSpPr/>
            <p:nvPr/>
          </p:nvSpPr>
          <p:spPr bwMode="auto">
            <a:xfrm>
              <a:off x="1371600" y="2763297"/>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cxnSp>
          <p:nvCxnSpPr>
            <p:cNvPr id="61" name="直線コネクタ 60"/>
            <p:cNvCxnSpPr/>
            <p:nvPr/>
          </p:nvCxnSpPr>
          <p:spPr>
            <a:xfrm>
              <a:off x="976350" y="2883876"/>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a:xfrm>
              <a:off x="2049879" y="2878854"/>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63" name="円/楕円 62"/>
            <p:cNvSpPr/>
            <p:nvPr/>
          </p:nvSpPr>
          <p:spPr bwMode="auto">
            <a:xfrm>
              <a:off x="850745" y="3356154"/>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64" name="テキスト ボックス 63"/>
            <p:cNvSpPr txBox="1"/>
            <p:nvPr/>
          </p:nvSpPr>
          <p:spPr>
            <a:xfrm>
              <a:off x="1554110" y="2577350"/>
              <a:ext cx="918841"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築</a:t>
              </a:r>
              <a:r>
                <a:rPr lang="ja-JP" altLang="en-US" sz="1000" dirty="0">
                  <a:latin typeface="メイリオ" panose="020B0604030504040204" pitchFamily="50" charset="-128"/>
                  <a:ea typeface="メイリオ" panose="020B0604030504040204" pitchFamily="50" charset="-128"/>
                </a:rPr>
                <a:t>年数</a:t>
              </a:r>
              <a:r>
                <a:rPr kumimoji="1" lang="ja-JP" altLang="en-US" sz="1000" dirty="0" smtClean="0">
                  <a:latin typeface="メイリオ" panose="020B0604030504040204" pitchFamily="50" charset="-128"/>
                  <a:ea typeface="メイリオ" panose="020B0604030504040204" pitchFamily="50" charset="-128"/>
                </a:rPr>
                <a:t> </a:t>
              </a:r>
              <a:r>
                <a:rPr lang="en-US" altLang="ja-JP" sz="1000" dirty="0" smtClean="0">
                  <a:latin typeface="メイリオ" panose="020B0604030504040204" pitchFamily="50" charset="-128"/>
                  <a:ea typeface="メイリオ" panose="020B0604030504040204" pitchFamily="50" charset="-128"/>
                </a:rPr>
                <a:t>&gt; 10</a:t>
              </a:r>
              <a:endParaRPr kumimoji="1" lang="ja-JP" altLang="en-US" sz="1000" dirty="0">
                <a:latin typeface="メイリオ" panose="020B0604030504040204" pitchFamily="50" charset="-128"/>
                <a:ea typeface="メイリオ" panose="020B0604030504040204" pitchFamily="50" charset="-128"/>
              </a:endParaRPr>
            </a:p>
          </p:txBody>
        </p:sp>
        <p:sp>
          <p:nvSpPr>
            <p:cNvPr id="65" name="テキスト ボックス 64"/>
            <p:cNvSpPr txBox="1"/>
            <p:nvPr/>
          </p:nvSpPr>
          <p:spPr>
            <a:xfrm>
              <a:off x="1008119" y="3147629"/>
              <a:ext cx="441146"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木造</a:t>
              </a:r>
              <a:endParaRPr kumimoji="1" lang="ja-JP" altLang="en-US" sz="1000" dirty="0">
                <a:latin typeface="メイリオ" panose="020B0604030504040204" pitchFamily="50" charset="-128"/>
                <a:ea typeface="メイリオ" panose="020B0604030504040204" pitchFamily="50" charset="-128"/>
              </a:endParaRPr>
            </a:p>
          </p:txBody>
        </p:sp>
        <p:sp>
          <p:nvSpPr>
            <p:cNvPr id="66" name="テキスト ボックス 65"/>
            <p:cNvSpPr txBox="1"/>
            <p:nvPr/>
          </p:nvSpPr>
          <p:spPr>
            <a:xfrm>
              <a:off x="63350" y="3992166"/>
              <a:ext cx="665567" cy="307777"/>
            </a:xfrm>
            <a:prstGeom prst="rect">
              <a:avLst/>
            </a:prstGeom>
            <a:noFill/>
          </p:spPr>
          <p:txBody>
            <a:bodyPr wrap="none" rtlCol="0">
              <a:spAutoFit/>
            </a:bodyPr>
            <a:lstStyle/>
            <a:p>
              <a:r>
                <a:rPr lang="en-US" altLang="ja-JP" sz="1400" b="1" dirty="0">
                  <a:solidFill>
                    <a:srgbClr val="FF0000"/>
                  </a:solidFill>
                  <a:latin typeface="メイリオ" panose="020B0604030504040204" pitchFamily="50" charset="-128"/>
                  <a:ea typeface="メイリオ" panose="020B0604030504040204" pitchFamily="50" charset="-128"/>
                </a:rPr>
                <a:t>9</a:t>
              </a:r>
              <a:r>
                <a:rPr kumimoji="1" lang="ja-JP" altLang="en-US" sz="1400"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sz="1400" b="1" dirty="0">
                <a:solidFill>
                  <a:srgbClr val="FF0000"/>
                </a:solidFill>
                <a:latin typeface="メイリオ" panose="020B0604030504040204" pitchFamily="50" charset="-128"/>
                <a:ea typeface="メイリオ" panose="020B0604030504040204" pitchFamily="50" charset="-128"/>
              </a:endParaRPr>
            </a:p>
          </p:txBody>
        </p:sp>
        <p:sp>
          <p:nvSpPr>
            <p:cNvPr id="67" name="テキスト ボックス 66"/>
            <p:cNvSpPr txBox="1"/>
            <p:nvPr/>
          </p:nvSpPr>
          <p:spPr>
            <a:xfrm>
              <a:off x="1146014" y="3992166"/>
              <a:ext cx="787395" cy="307777"/>
            </a:xfrm>
            <a:prstGeom prst="rect">
              <a:avLst/>
            </a:prstGeom>
            <a:noFill/>
          </p:spPr>
          <p:txBody>
            <a:bodyPr wrap="none" rtlCol="0">
              <a:spAutoFit/>
            </a:bodyPr>
            <a:lstStyle/>
            <a:p>
              <a:r>
                <a:rPr lang="en-US" altLang="ja-JP" sz="1400" b="1" dirty="0" smtClean="0">
                  <a:latin typeface="メイリオ" panose="020B0604030504040204" pitchFamily="50" charset="-128"/>
                  <a:ea typeface="メイリオ" panose="020B0604030504040204" pitchFamily="50" charset="-128"/>
                </a:rPr>
                <a:t>10</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sp>
          <p:nvSpPr>
            <p:cNvPr id="68" name="テキスト ボックス 67"/>
            <p:cNvSpPr txBox="1"/>
            <p:nvPr/>
          </p:nvSpPr>
          <p:spPr>
            <a:xfrm>
              <a:off x="1717095" y="3421887"/>
              <a:ext cx="787395" cy="307777"/>
            </a:xfrm>
            <a:prstGeom prst="rect">
              <a:avLst/>
            </a:prstGeom>
            <a:noFill/>
          </p:spPr>
          <p:txBody>
            <a:bodyPr wrap="none" rtlCol="0">
              <a:spAutoFit/>
            </a:bodyPr>
            <a:lstStyle/>
            <a:p>
              <a:r>
                <a:rPr lang="en-US" altLang="ja-JP" sz="1400" b="1" dirty="0" smtClean="0">
                  <a:latin typeface="メイリオ" panose="020B0604030504040204" pitchFamily="50" charset="-128"/>
                  <a:ea typeface="メイリオ" panose="020B0604030504040204" pitchFamily="50" charset="-128"/>
                </a:rPr>
                <a:t>12</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grpSp>
      <p:sp>
        <p:nvSpPr>
          <p:cNvPr id="33" name="テキスト ボックス 32"/>
          <p:cNvSpPr txBox="1"/>
          <p:nvPr/>
        </p:nvSpPr>
        <p:spPr>
          <a:xfrm>
            <a:off x="660031" y="4812963"/>
            <a:ext cx="7874271" cy="1338828"/>
          </a:xfrm>
          <a:prstGeom prst="rect">
            <a:avLst/>
          </a:prstGeom>
          <a:noFill/>
        </p:spPr>
        <p:txBody>
          <a:bodyPr wrap="none" rtlCol="0">
            <a:spAutoFit/>
          </a:bodyPr>
          <a:lstStyle/>
          <a:p>
            <a:pPr>
              <a:lnSpc>
                <a:spcPct val="150000"/>
              </a:lnSpc>
            </a:pPr>
            <a:r>
              <a:rPr lang="ja-JP" altLang="en-US" dirty="0" smtClean="0">
                <a:latin typeface="メイリオ" panose="020B0604030504040204" pitchFamily="50" charset="-128"/>
                <a:ea typeface="メイリオ" panose="020B0604030504040204" pitchFamily="50" charset="-128"/>
              </a:rPr>
              <a:t>ある物件のデータを上記のモデルに入力した</a:t>
            </a:r>
            <a:endParaRPr lang="en-US" altLang="ja-JP" dirty="0" smtClean="0">
              <a:latin typeface="メイリオ" panose="020B0604030504040204" pitchFamily="50" charset="-128"/>
              <a:ea typeface="メイリオ" panose="020B0604030504040204" pitchFamily="50" charset="-128"/>
            </a:endParaRPr>
          </a:p>
          <a:p>
            <a:pPr lvl="1">
              <a:lnSpc>
                <a:spcPct val="150000"/>
              </a:lnSpc>
            </a:pPr>
            <a:r>
              <a:rPr kumimoji="1" lang="ja-JP" altLang="en-US" dirty="0" smtClean="0">
                <a:latin typeface="メイリオ" panose="020B0604030504040204" pitchFamily="50" charset="-128"/>
                <a:ea typeface="メイリオ" panose="020B0604030504040204" pitchFamily="50" charset="-128"/>
              </a:rPr>
              <a:t>＝＞各決定木でそれぞれ、</a:t>
            </a:r>
            <a:r>
              <a:rPr kumimoji="1" lang="en-US" altLang="ja-JP" b="1" dirty="0" smtClean="0">
                <a:solidFill>
                  <a:srgbClr val="FF0000"/>
                </a:solidFill>
                <a:latin typeface="メイリオ" panose="020B0604030504040204" pitchFamily="50" charset="-128"/>
                <a:ea typeface="メイリオ" panose="020B0604030504040204" pitchFamily="50" charset="-128"/>
              </a:rPr>
              <a:t>12</a:t>
            </a:r>
            <a:r>
              <a:rPr kumimoji="1" lang="ja-JP" altLang="en-US" b="1" dirty="0" smtClean="0">
                <a:solidFill>
                  <a:srgbClr val="FF0000"/>
                </a:solidFill>
                <a:latin typeface="メイリオ" panose="020B0604030504040204" pitchFamily="50" charset="-128"/>
                <a:ea typeface="メイリオ" panose="020B0604030504040204" pitchFamily="50" charset="-128"/>
              </a:rPr>
              <a:t>万円</a:t>
            </a:r>
            <a:r>
              <a:rPr kumimoji="1" lang="ja-JP" altLang="en-US" dirty="0" smtClean="0">
                <a:latin typeface="メイリオ" panose="020B0604030504040204" pitchFamily="50" charset="-128"/>
                <a:ea typeface="メイリオ" panose="020B0604030504040204" pitchFamily="50" charset="-128"/>
              </a:rPr>
              <a:t>、</a:t>
            </a:r>
            <a:r>
              <a:rPr kumimoji="1" lang="en-US" altLang="ja-JP" b="1" dirty="0" smtClean="0">
                <a:solidFill>
                  <a:srgbClr val="FF0000"/>
                </a:solidFill>
                <a:latin typeface="メイリオ" panose="020B0604030504040204" pitchFamily="50" charset="-128"/>
                <a:ea typeface="メイリオ" panose="020B0604030504040204" pitchFamily="50" charset="-128"/>
              </a:rPr>
              <a:t>11</a:t>
            </a:r>
            <a:r>
              <a:rPr kumimoji="1" lang="ja-JP" altLang="en-US" b="1" dirty="0" smtClean="0">
                <a:solidFill>
                  <a:srgbClr val="FF0000"/>
                </a:solidFill>
                <a:latin typeface="メイリオ" panose="020B0604030504040204" pitchFamily="50" charset="-128"/>
                <a:ea typeface="メイリオ" panose="020B0604030504040204" pitchFamily="50" charset="-128"/>
              </a:rPr>
              <a:t>万円</a:t>
            </a:r>
            <a:r>
              <a:rPr kumimoji="1" lang="ja-JP" altLang="en-US" dirty="0" smtClean="0">
                <a:latin typeface="メイリオ" panose="020B0604030504040204" pitchFamily="50" charset="-128"/>
                <a:ea typeface="メイリオ" panose="020B0604030504040204" pitchFamily="50" charset="-128"/>
              </a:rPr>
              <a:t>、</a:t>
            </a:r>
            <a:r>
              <a:rPr kumimoji="1" lang="en-US" altLang="ja-JP" b="1" dirty="0" smtClean="0">
                <a:solidFill>
                  <a:srgbClr val="FF0000"/>
                </a:solidFill>
                <a:latin typeface="メイリオ" panose="020B0604030504040204" pitchFamily="50" charset="-128"/>
                <a:ea typeface="メイリオ" panose="020B0604030504040204" pitchFamily="50" charset="-128"/>
              </a:rPr>
              <a:t>9</a:t>
            </a:r>
            <a:r>
              <a:rPr kumimoji="1" lang="ja-JP" altLang="en-US" b="1" dirty="0" smtClean="0">
                <a:solidFill>
                  <a:srgbClr val="FF0000"/>
                </a:solidFill>
                <a:latin typeface="メイリオ" panose="020B0604030504040204" pitchFamily="50" charset="-128"/>
                <a:ea typeface="メイリオ" panose="020B0604030504040204" pitchFamily="50" charset="-128"/>
              </a:rPr>
              <a:t>万円</a:t>
            </a:r>
            <a:r>
              <a:rPr kumimoji="1" lang="ja-JP" altLang="en-US" dirty="0" smtClean="0">
                <a:latin typeface="メイリオ" panose="020B0604030504040204" pitchFamily="50" charset="-128"/>
                <a:ea typeface="メイリオ" panose="020B0604030504040204" pitchFamily="50" charset="-128"/>
              </a:rPr>
              <a:t>と推定された</a:t>
            </a:r>
            <a:endParaRPr kumimoji="1" lang="en-US" altLang="ja-JP" dirty="0" smtClean="0">
              <a:latin typeface="メイリオ" panose="020B0604030504040204" pitchFamily="50" charset="-128"/>
              <a:ea typeface="メイリオ" panose="020B0604030504040204" pitchFamily="50" charset="-128"/>
            </a:endParaRPr>
          </a:p>
          <a:p>
            <a:pPr lvl="1">
              <a:lnSpc>
                <a:spcPct val="150000"/>
              </a:lnSpc>
            </a:pP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＝＞その物件の家賃の</a:t>
            </a:r>
            <a:r>
              <a:rPr lang="ja-JP" altLang="en-US" b="1" dirty="0" smtClean="0">
                <a:solidFill>
                  <a:srgbClr val="FF0000"/>
                </a:solidFill>
                <a:latin typeface="メイリオ" panose="020B0604030504040204" pitchFamily="50" charset="-128"/>
                <a:ea typeface="メイリオ" panose="020B0604030504040204" pitchFamily="50" charset="-128"/>
              </a:rPr>
              <a:t>予測値は</a:t>
            </a:r>
            <a:r>
              <a:rPr lang="en-US" altLang="ja-JP" b="1" dirty="0" smtClean="0">
                <a:solidFill>
                  <a:srgbClr val="FF0000"/>
                </a:solidFill>
                <a:latin typeface="メイリオ" panose="020B0604030504040204" pitchFamily="50" charset="-128"/>
                <a:ea typeface="メイリオ" panose="020B0604030504040204" pitchFamily="50" charset="-128"/>
              </a:rPr>
              <a:t>(12 + 11 + 9)/3 = 10.66</a:t>
            </a:r>
            <a:r>
              <a:rPr lang="ja-JP" altLang="en-US"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1647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ランダム</a:t>
            </a:r>
            <a:r>
              <a:rPr lang="ja-JP" altLang="en-US" sz="1600" dirty="0">
                <a:latin typeface="メイリオ" panose="020B0604030504040204" pitchFamily="50" charset="-128"/>
                <a:ea typeface="メイリオ" panose="020B0604030504040204" pitchFamily="50" charset="-128"/>
              </a:rPr>
              <a:t>フォレスト</a:t>
            </a:r>
            <a:r>
              <a:rPr kumimoji="1" lang="ja-JP" altLang="en-US" sz="1600" dirty="0" smtClean="0">
                <a:latin typeface="メイリオ" panose="020B0604030504040204" pitchFamily="50" charset="-128"/>
                <a:ea typeface="メイリオ" panose="020B0604030504040204" pitchFamily="50" charset="-128"/>
              </a:rPr>
              <a:t>回帰の概要</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あるデータ</a:t>
            </a:r>
            <a:r>
              <a:rPr lang="ja-JP" altLang="en-US" dirty="0" smtClean="0">
                <a:latin typeface="メイリオ" panose="020B0604030504040204" pitchFamily="50" charset="-128"/>
                <a:ea typeface="メイリオ" panose="020B0604030504040204" pitchFamily="50" charset="-128"/>
              </a:rPr>
              <a:t>群か</a:t>
            </a:r>
            <a:r>
              <a:rPr lang="ja-JP" altLang="en-US" dirty="0">
                <a:latin typeface="メイリオ" panose="020B0604030504040204" pitchFamily="50" charset="-128"/>
                <a:ea typeface="メイリオ" panose="020B0604030504040204" pitchFamily="50" charset="-128"/>
              </a:rPr>
              <a:t>ら</a:t>
            </a:r>
            <a:r>
              <a:rPr lang="ja-JP" altLang="en-US" dirty="0" smtClean="0">
                <a:latin typeface="メイリオ" panose="020B0604030504040204" pitchFamily="50" charset="-128"/>
                <a:ea typeface="メイリオ" panose="020B0604030504040204" pitchFamily="50" charset="-128"/>
              </a:rPr>
              <a:t>生成された決定木群を用いるアンサンブル学習</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9</a:t>
            </a:fld>
            <a:endParaRPr kumimoji="1" lang="ja-JP" altLang="en-US" dirty="0"/>
          </a:p>
        </p:txBody>
      </p:sp>
      <p:cxnSp>
        <p:nvCxnSpPr>
          <p:cNvPr id="13" name="直線コネクタ 12"/>
          <p:cNvCxnSpPr/>
          <p:nvPr/>
        </p:nvCxnSpPr>
        <p:spPr>
          <a:xfrm>
            <a:off x="1674055" y="1308290"/>
            <a:ext cx="38545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5671849" y="1308290"/>
            <a:ext cx="320571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6951540" y="1009477"/>
            <a:ext cx="543739" cy="307777"/>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ヒラギノ角ゴ Pro W3"/>
              </a:rPr>
              <a:t>参考</a:t>
            </a:r>
          </a:p>
        </p:txBody>
      </p:sp>
      <p:sp>
        <p:nvSpPr>
          <p:cNvPr id="41" name="正方形/長方形 40"/>
          <p:cNvSpPr/>
          <p:nvPr/>
        </p:nvSpPr>
        <p:spPr bwMode="auto">
          <a:xfrm>
            <a:off x="126609" y="154270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1" name="正方形/長方形 60"/>
          <p:cNvSpPr/>
          <p:nvPr/>
        </p:nvSpPr>
        <p:spPr bwMode="auto">
          <a:xfrm>
            <a:off x="126609" y="487541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2" name="正方形/長方形 61"/>
          <p:cNvSpPr/>
          <p:nvPr/>
        </p:nvSpPr>
        <p:spPr bwMode="auto">
          <a:xfrm>
            <a:off x="126609" y="3192393"/>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64" name="直線コネクタ 63"/>
          <p:cNvCxnSpPr/>
          <p:nvPr/>
        </p:nvCxnSpPr>
        <p:spPr>
          <a:xfrm>
            <a:off x="140677" y="3103249"/>
            <a:ext cx="8753299"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5" name="直線コネクタ 64"/>
          <p:cNvCxnSpPr/>
          <p:nvPr/>
        </p:nvCxnSpPr>
        <p:spPr>
          <a:xfrm>
            <a:off x="126609" y="4784148"/>
            <a:ext cx="8765021"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500222" y="2143575"/>
            <a:ext cx="800219"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cs typeface="ヒラギノ角ゴ Pro W3"/>
              </a:rPr>
              <a:t>概要</a:t>
            </a:r>
          </a:p>
        </p:txBody>
      </p:sp>
      <p:sp>
        <p:nvSpPr>
          <p:cNvPr id="69" name="テキスト ボックス 68"/>
          <p:cNvSpPr txBox="1"/>
          <p:nvPr/>
        </p:nvSpPr>
        <p:spPr>
          <a:xfrm>
            <a:off x="346333" y="3569201"/>
            <a:ext cx="1107996" cy="830997"/>
          </a:xfrm>
          <a:prstGeom prst="rect">
            <a:avLst/>
          </a:prstGeom>
          <a:noFill/>
        </p:spPr>
        <p:txBody>
          <a:bodyPr wrap="none" rtlCol="0">
            <a:spAutoFit/>
          </a:bodyPr>
          <a:lstStyle/>
          <a:p>
            <a:pPr algn="ctr"/>
            <a:r>
              <a:rPr lang="ja-JP" altLang="en-US" sz="2400" b="1" dirty="0" smtClean="0">
                <a:latin typeface="メイリオ" panose="020B0604030504040204" pitchFamily="50" charset="-128"/>
                <a:ea typeface="メイリオ" panose="020B0604030504040204" pitchFamily="50" charset="-128"/>
                <a:cs typeface="ヒラギノ角ゴ Pro W3"/>
              </a:rPr>
              <a:t>モデル</a:t>
            </a:r>
            <a:endParaRPr lang="en-US" altLang="ja-JP" sz="2400" b="1" dirty="0" smtClean="0">
              <a:latin typeface="メイリオ" panose="020B0604030504040204" pitchFamily="50" charset="-128"/>
              <a:ea typeface="メイリオ" panose="020B0604030504040204" pitchFamily="50" charset="-128"/>
              <a:cs typeface="ヒラギノ角ゴ Pro W3"/>
            </a:endParaRPr>
          </a:p>
          <a:p>
            <a:pPr algn="ctr"/>
            <a:r>
              <a:rPr lang="ja-JP" altLang="en-US" sz="2400" b="1" dirty="0" smtClean="0">
                <a:latin typeface="メイリオ" panose="020B0604030504040204" pitchFamily="50" charset="-128"/>
                <a:ea typeface="メイリオ" panose="020B0604030504040204" pitchFamily="50" charset="-128"/>
                <a:cs typeface="ヒラギノ角ゴ Pro W3"/>
              </a:rPr>
              <a:t>関数</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70" name="テキスト ボックス 69"/>
          <p:cNvSpPr txBox="1"/>
          <p:nvPr/>
        </p:nvSpPr>
        <p:spPr>
          <a:xfrm>
            <a:off x="115502" y="5409391"/>
            <a:ext cx="1569660" cy="369332"/>
          </a:xfrm>
          <a:prstGeom prst="rect">
            <a:avLst/>
          </a:prstGeom>
          <a:noFill/>
        </p:spPr>
        <p:txBody>
          <a:bodyPr wrap="none" rtlCol="0">
            <a:spAutoFit/>
          </a:bodyPr>
          <a:lstStyle/>
          <a:p>
            <a:pPr algn="ctr"/>
            <a:r>
              <a:rPr kumimoji="1" lang="ja-JP" altLang="en-US" b="1" dirty="0" smtClean="0">
                <a:latin typeface="メイリオ" panose="020B0604030504040204" pitchFamily="50" charset="-128"/>
                <a:ea typeface="メイリオ" panose="020B0604030504040204" pitchFamily="50" charset="-128"/>
                <a:cs typeface="ヒラギノ角ゴ Pro W3"/>
              </a:rPr>
              <a:t>チューニング</a:t>
            </a:r>
          </a:p>
        </p:txBody>
      </p:sp>
      <p:sp>
        <p:nvSpPr>
          <p:cNvPr id="71" name="テキスト ボックス 70"/>
          <p:cNvSpPr txBox="1"/>
          <p:nvPr/>
        </p:nvSpPr>
        <p:spPr>
          <a:xfrm>
            <a:off x="1793864" y="1662636"/>
            <a:ext cx="3467616" cy="1200329"/>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あるラベル付データ集合について、</a:t>
            </a:r>
            <a:endParaRPr lang="en-US" altLang="ja-JP" sz="1600" dirty="0">
              <a:latin typeface="メイリオ" panose="020B0604030504040204" pitchFamily="50" charset="-128"/>
              <a:ea typeface="メイリオ" panose="020B0604030504040204" pitchFamily="50" charset="-128"/>
              <a:cs typeface="ヒラギノ角ゴ Pro W3"/>
            </a:endParaRPr>
          </a:p>
          <a:p>
            <a:pPr>
              <a:lnSpc>
                <a:spcPct val="150000"/>
              </a:lnSpc>
            </a:pPr>
            <a:r>
              <a:rPr lang="en-US" altLang="ja-JP" sz="1600" dirty="0" smtClean="0">
                <a:latin typeface="メイリオ" panose="020B0604030504040204" pitchFamily="50" charset="-128"/>
                <a:ea typeface="メイリオ" panose="020B0604030504040204" pitchFamily="50" charset="-128"/>
                <a:cs typeface="ヒラギノ角ゴ Pro W3"/>
              </a:rPr>
              <a:t>n</a:t>
            </a:r>
            <a:r>
              <a:rPr lang="ja-JP" altLang="en-US" sz="1600" dirty="0" smtClean="0">
                <a:latin typeface="メイリオ" panose="020B0604030504040204" pitchFamily="50" charset="-128"/>
                <a:ea typeface="メイリオ" panose="020B0604030504040204" pitchFamily="50" charset="-128"/>
                <a:cs typeface="ヒラギノ角ゴ Pro W3"/>
              </a:rPr>
              <a:t>分割して</a:t>
            </a:r>
            <a:r>
              <a:rPr lang="en-US" altLang="ja-JP" sz="1600" dirty="0" smtClean="0">
                <a:latin typeface="メイリオ" panose="020B0604030504040204" pitchFamily="50" charset="-128"/>
                <a:ea typeface="メイリオ" panose="020B0604030504040204" pitchFamily="50" charset="-128"/>
                <a:cs typeface="ヒラギノ角ゴ Pro W3"/>
              </a:rPr>
              <a:t>n</a:t>
            </a:r>
            <a:r>
              <a:rPr lang="ja-JP" altLang="en-US" sz="1600" dirty="0" smtClean="0">
                <a:latin typeface="メイリオ" panose="020B0604030504040204" pitchFamily="50" charset="-128"/>
                <a:ea typeface="メイリオ" panose="020B0604030504040204" pitchFamily="50" charset="-128"/>
                <a:cs typeface="ヒラギノ角ゴ Pro W3"/>
              </a:rPr>
              <a:t>本の決定木を生成し、</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それらを統合して推定をおこなう。</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98" name="テキスト ボックス 97"/>
          <p:cNvSpPr txBox="1"/>
          <p:nvPr/>
        </p:nvSpPr>
        <p:spPr>
          <a:xfrm>
            <a:off x="1850298" y="4952179"/>
            <a:ext cx="3666388" cy="1569660"/>
          </a:xfrm>
          <a:prstGeom prst="rect">
            <a:avLst/>
          </a:prstGeom>
          <a:noFill/>
        </p:spPr>
        <p:txBody>
          <a:bodyPr wrap="none" rtlCol="0">
            <a:spAutoFit/>
          </a:bodyPr>
          <a:lstStyle/>
          <a:p>
            <a:pPr marL="171450" indent="-171450">
              <a:buFontTx/>
              <a:buChar char="-"/>
            </a:pPr>
            <a:r>
              <a:rPr lang="ja-JP" altLang="en-US" sz="1600" dirty="0" smtClean="0">
                <a:latin typeface="メイリオ" panose="020B0604030504040204" pitchFamily="50" charset="-128"/>
                <a:ea typeface="メイリオ" panose="020B0604030504040204" pitchFamily="50" charset="-128"/>
                <a:cs typeface="ヒラギノ角ゴ Pro W3"/>
              </a:rPr>
              <a:t>ハイパー</a:t>
            </a:r>
            <a:r>
              <a:rPr lang="ja-JP" altLang="en-US" sz="1600" dirty="0">
                <a:latin typeface="メイリオ" panose="020B0604030504040204" pitchFamily="50" charset="-128"/>
                <a:ea typeface="メイリオ" panose="020B0604030504040204" pitchFamily="50" charset="-128"/>
                <a:cs typeface="ヒラギノ角ゴ Pro W3"/>
              </a:rPr>
              <a:t>パラメータ</a:t>
            </a:r>
            <a:r>
              <a:rPr lang="ja-JP" altLang="en-US" sz="1600" dirty="0" smtClean="0">
                <a:latin typeface="メイリオ" panose="020B0604030504040204" pitchFamily="50" charset="-128"/>
                <a:ea typeface="メイリオ" panose="020B0604030504040204" pitchFamily="50" charset="-128"/>
                <a:cs typeface="ヒラギノ角ゴ Pro W3"/>
              </a:rPr>
              <a:t>ー</a:t>
            </a:r>
            <a:endParaRPr lang="en-US" altLang="ja-JP" sz="1600" dirty="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a:latin typeface="メイリオ" panose="020B0604030504040204" pitchFamily="50" charset="-128"/>
                <a:ea typeface="メイリオ" panose="020B0604030504040204" pitchFamily="50" charset="-128"/>
                <a:cs typeface="ヒラギノ角ゴ Pro W3"/>
              </a:rPr>
              <a:t>木</a:t>
            </a:r>
            <a:r>
              <a:rPr lang="ja-JP" altLang="en-US" sz="1600" dirty="0" smtClean="0">
                <a:latin typeface="メイリオ" panose="020B0604030504040204" pitchFamily="50" charset="-128"/>
                <a:ea typeface="メイリオ" panose="020B0604030504040204" pitchFamily="50" charset="-128"/>
                <a:cs typeface="ヒラギノ角ゴ Pro W3"/>
              </a:rPr>
              <a:t>の数</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a:latin typeface="メイリオ" panose="020B0604030504040204" pitchFamily="50" charset="-128"/>
                <a:ea typeface="メイリオ" panose="020B0604030504040204" pitchFamily="50" charset="-128"/>
                <a:cs typeface="ヒラギノ角ゴ Pro W3"/>
              </a:rPr>
              <a:t>葉</a:t>
            </a:r>
            <a:r>
              <a:rPr lang="ja-JP" altLang="en-US" sz="1600" dirty="0" smtClean="0">
                <a:latin typeface="メイリオ" panose="020B0604030504040204" pitchFamily="50" charset="-128"/>
                <a:ea typeface="メイリオ" panose="020B0604030504040204" pitchFamily="50" charset="-128"/>
                <a:cs typeface="ヒラギノ角ゴ Pro W3"/>
              </a:rPr>
              <a:t>の数</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smtClean="0">
                <a:latin typeface="メイリオ" panose="020B0604030504040204" pitchFamily="50" charset="-128"/>
                <a:ea typeface="メイリオ" panose="020B0604030504040204" pitchFamily="50" charset="-128"/>
                <a:cs typeface="ヒラギノ角ゴ Pro W3"/>
              </a:rPr>
              <a:t>深さ</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smtClean="0">
                <a:latin typeface="メイリオ" panose="020B0604030504040204" pitchFamily="50" charset="-128"/>
                <a:ea typeface="メイリオ" panose="020B0604030504040204" pitchFamily="50" charset="-128"/>
                <a:cs typeface="ヒラギノ角ゴ Pro W3"/>
              </a:rPr>
              <a:t>重みづけ</a:t>
            </a:r>
            <a:r>
              <a:rPr lang="en-US" altLang="ja-JP" sz="1600" dirty="0" smtClean="0">
                <a:latin typeface="メイリオ" panose="020B0604030504040204" pitchFamily="50" charset="-128"/>
                <a:ea typeface="メイリオ" panose="020B0604030504040204" pitchFamily="50" charset="-128"/>
                <a:cs typeface="ヒラギノ角ゴ Pro W3"/>
              </a:rPr>
              <a:t>(</a:t>
            </a:r>
            <a:r>
              <a:rPr lang="ja-JP" altLang="en-US" sz="1600" dirty="0" smtClean="0">
                <a:latin typeface="メイリオ" panose="020B0604030504040204" pitchFamily="50" charset="-128"/>
                <a:ea typeface="メイリオ" panose="020B0604030504040204" pitchFamily="50" charset="-128"/>
                <a:cs typeface="ヒラギノ角ゴ Pro W3"/>
              </a:rPr>
              <a:t>不均衡データの場合</a:t>
            </a:r>
            <a:r>
              <a:rPr lang="en-US" altLang="ja-JP" sz="1600" dirty="0" smtClean="0">
                <a:latin typeface="メイリオ" panose="020B0604030504040204" pitchFamily="50" charset="-128"/>
                <a:ea typeface="メイリオ" panose="020B0604030504040204" pitchFamily="50" charset="-128"/>
                <a:cs typeface="ヒラギノ角ゴ Pro W3"/>
              </a:rPr>
              <a:t>)</a:t>
            </a:r>
          </a:p>
          <a:p>
            <a:pPr lvl="1"/>
            <a:r>
              <a:rPr lang="en-US" altLang="ja-JP" sz="1600" dirty="0">
                <a:latin typeface="メイリオ" panose="020B0604030504040204" pitchFamily="50" charset="-128"/>
                <a:ea typeface="メイリオ" panose="020B0604030504040204" pitchFamily="50" charset="-128"/>
                <a:cs typeface="ヒラギノ角ゴ Pro W3"/>
              </a:rPr>
              <a:t>:</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964" y="1524214"/>
            <a:ext cx="3229164" cy="1341921"/>
          </a:xfrm>
          <a:prstGeom prst="rect">
            <a:avLst/>
          </a:prstGeom>
        </p:spPr>
      </p:pic>
      <mc:AlternateContent xmlns:mc="http://schemas.openxmlformats.org/markup-compatibility/2006" xmlns:a14="http://schemas.microsoft.com/office/drawing/2010/main">
        <mc:Choice Requires="a14">
          <p:sp>
            <p:nvSpPr>
              <p:cNvPr id="4" name="テキスト ボックス 3"/>
              <p:cNvSpPr txBox="1"/>
              <p:nvPr/>
            </p:nvSpPr>
            <p:spPr>
              <a:xfrm>
                <a:off x="1850298" y="3569201"/>
                <a:ext cx="7069371" cy="805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𝐼𝐺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𝐷</m:t>
                          </m:r>
                        </m:e>
                        <m:sub>
                          <m:r>
                            <a:rPr kumimoji="1" lang="en-US" altLang="ja-JP" sz="2400" b="0" i="1" smtClean="0">
                              <a:latin typeface="Cambria Math" panose="02040503050406030204" pitchFamily="18" charset="0"/>
                            </a:rPr>
                            <m:t>𝑝</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𝑝</m:t>
                              </m:r>
                            </m:sub>
                          </m:sSub>
                        </m:e>
                      </m:d>
                      <m:r>
                        <a:rPr lang="en-US" altLang="ja-JP" sz="2400" b="0" i="1" smtClean="0">
                          <a:latin typeface="Cambria Math" panose="02040503050406030204" pitchFamily="18" charset="0"/>
                        </a:rPr>
                        <m:t>− </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𝑙𝑒𝑓𝑡</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𝑝</m:t>
                              </m:r>
                            </m:sub>
                          </m:sSub>
                        </m:den>
                      </m:f>
                      <m:r>
                        <a:rPr lang="en-US" altLang="ja-JP" sz="2400" b="0" i="1" smtClean="0">
                          <a:latin typeface="Cambria Math" panose="02040503050406030204" pitchFamily="18" charset="0"/>
                        </a:rPr>
                        <m:t>𝐼</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𝑙𝑒𝑓𝑡</m:t>
                              </m:r>
                            </m:sub>
                          </m:sSub>
                        </m:e>
                      </m: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𝑁</m:t>
                              </m:r>
                            </m:e>
                            <m:sub>
                              <m:r>
                                <a:rPr lang="en-US" altLang="ja-JP" sz="2400" b="0" i="1" smtClean="0">
                                  <a:latin typeface="Cambria Math" panose="02040503050406030204" pitchFamily="18" charset="0"/>
                                </a:rPr>
                                <m:t>𝑟𝑖𝑔h𝑡</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𝑁</m:t>
                              </m:r>
                            </m:e>
                            <m:sub>
                              <m:r>
                                <a:rPr lang="en-US" altLang="ja-JP" sz="2400" i="1">
                                  <a:latin typeface="Cambria Math" panose="02040503050406030204" pitchFamily="18" charset="0"/>
                                </a:rPr>
                                <m:t>𝑝</m:t>
                              </m:r>
                            </m:sub>
                          </m:sSub>
                        </m:den>
                      </m:f>
                      <m:r>
                        <a:rPr lang="en-US" altLang="ja-JP" sz="2400" i="1">
                          <a:latin typeface="Cambria Math" panose="02040503050406030204" pitchFamily="18" charset="0"/>
                        </a:rPr>
                        <m:t>𝐼</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𝐷</m:t>
                          </m:r>
                        </m:e>
                        <m:sub>
                          <m:r>
                            <a:rPr lang="en-US" altLang="ja-JP" sz="2400" b="0" i="1" smtClean="0">
                              <a:latin typeface="Cambria Math" panose="02040503050406030204" pitchFamily="18" charset="0"/>
                            </a:rPr>
                            <m:t>𝑟𝑖𝑔h𝑡</m:t>
                          </m:r>
                        </m:sub>
                      </m:sSub>
                      <m:r>
                        <a:rPr lang="en-US" altLang="ja-JP" sz="2400" i="1">
                          <a:latin typeface="Cambria Math" panose="02040503050406030204" pitchFamily="18" charset="0"/>
                        </a:rPr>
                        <m:t>)</m:t>
                      </m:r>
                    </m:oMath>
                  </m:oMathPara>
                </a14:m>
                <a:endParaRPr kumimoji="1" lang="ja-JP" altLang="en-US" sz="2400" dirty="0" smtClean="0">
                  <a:latin typeface="ヒラギノ角ゴ Pro W3"/>
                  <a:ea typeface="ヒラギノ角ゴ Pro W3"/>
                  <a:cs typeface="ヒラギノ角ゴ Pro W3"/>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850298" y="3569201"/>
                <a:ext cx="7069371" cy="805413"/>
              </a:xfrm>
              <a:prstGeom prst="rect">
                <a:avLst/>
              </a:prstGeom>
              <a:blipFill rotWithShape="0">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44554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pFill/>
        <a:ln w="9525">
          <a:solidFill>
            <a:srgbClr val="BFBFBF"/>
          </a:solidFill>
          <a:miter lim="800000"/>
          <a:headEnd/>
          <a:tailEnd/>
        </a:ln>
      </a:spPr>
      <a:bodyPr wrap="none" lIns="36000" rIns="36000" rtlCol="0" anchor="ctr"/>
      <a:lstStyle>
        <a:defPPr algn="ctr">
          <a:defRPr kumimoji="1" sz="1400" dirty="0">
            <a:solidFill>
              <a:srgbClr val="FFFFFF"/>
            </a:solidFill>
            <a:latin typeface="ヒラギノ角ゴ Pro W3"/>
            <a:ea typeface="ヒラギノ角ゴ Pro W3"/>
            <a:cs typeface="ヒラギノ角ゴ Pro W3"/>
          </a:defRPr>
        </a:defPPr>
      </a:lst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sz="1200" dirty="0" smtClean="0">
            <a:latin typeface="ヒラギノ角ゴ Pro W3"/>
            <a:ea typeface="ヒラギノ角ゴ Pro W3"/>
            <a:cs typeface="ヒラギノ角ゴ Pro W3"/>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34759</TotalTime>
  <Words>1073</Words>
  <Application>Microsoft Office PowerPoint</Application>
  <PresentationFormat>画面に合わせる (4:3)</PresentationFormat>
  <Paragraphs>432</Paragraphs>
  <Slides>14</Slides>
  <Notes>13</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14</vt:i4>
      </vt:variant>
    </vt:vector>
  </HeadingPairs>
  <TitlesOfParts>
    <vt:vector size="24" baseType="lpstr">
      <vt:lpstr>Avenir Light</vt:lpstr>
      <vt:lpstr>ＭＳ Ｐゴシック</vt:lpstr>
      <vt:lpstr>ヒラギノ角ゴ Pro W3</vt:lpstr>
      <vt:lpstr>ヒラギノ角ゴ ProN W3</vt:lpstr>
      <vt:lpstr>ヒラギノ角ゴ ProN W6</vt:lpstr>
      <vt:lpstr>メイリオ</vt:lpstr>
      <vt:lpstr>Arial</vt:lpstr>
      <vt:lpstr>Calibri</vt:lpstr>
      <vt:lpstr>Cambria Math</vt:lpstr>
      <vt:lpstr>ホワイト</vt:lpstr>
      <vt:lpstr>第一回 データサイエンス勉強会 - ロジスティック回帰とランダムフォレスト回帰、勾配ブースティング-  </vt:lpstr>
      <vt:lpstr>勉強会の趣旨 超初歩からはじめて、機械学習/DLの理論と実装をマスターする</vt:lpstr>
      <vt:lpstr>本日のサマリ 代表的な機械学習の手法としてロジスティック回帰とRFを取り上げる</vt:lpstr>
      <vt:lpstr>ロジスティック回帰のイメージ ある個体について、特定クラスに分類される確率を総入力より回帰する</vt:lpstr>
      <vt:lpstr>ロジスティック回帰の概要 サンプルが特定クラスに属している確率を推測する分類アルゴリズム</vt:lpstr>
      <vt:lpstr>モデル関数 シグモイド関数(logit関数の逆関数)を最尤推定で推定する</vt:lpstr>
      <vt:lpstr>過学習への対応 ペナルティ項の導入による正則化</vt:lpstr>
      <vt:lpstr>PowerPoint プレゼンテーション</vt:lpstr>
      <vt:lpstr>ランダムフォレスト回帰の概要 あるデータ群から生成された決定木群を用いるアンサンブル学習</vt:lpstr>
      <vt:lpstr>PowerPoint プレゼンテーション</vt:lpstr>
      <vt:lpstr>PowerPoint プレゼンテーション</vt:lpstr>
      <vt:lpstr>PowerPoint プレゼンテーション</vt:lpstr>
      <vt:lpstr>ランダムフォレスト以外の、決定木を用いたアンサンブル学習 勾配ブースティング:前の決定木の情報に基づいて次の決定木をつくる</vt:lpstr>
      <vt:lpstr>PowerPoint プレゼンテーション</vt:lpstr>
    </vt:vector>
  </TitlesOfParts>
  <Company>ヴォラーレ株式会社</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株式会社xx御中</dc:title>
  <dc:creator>Hibiya Sumire</dc:creator>
  <cp:lastModifiedBy>杉山慶人</cp:lastModifiedBy>
  <cp:revision>770</cp:revision>
  <cp:lastPrinted>2015-12-21T11:12:48Z</cp:lastPrinted>
  <dcterms:created xsi:type="dcterms:W3CDTF">2014-10-22T18:03:47Z</dcterms:created>
  <dcterms:modified xsi:type="dcterms:W3CDTF">2016-12-12T00:40:10Z</dcterms:modified>
</cp:coreProperties>
</file>