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1" r:id="rId3"/>
    <p:sldId id="262" r:id="rId4"/>
    <p:sldId id="269" r:id="rId5"/>
    <p:sldId id="264" r:id="rId6"/>
    <p:sldId id="265" r:id="rId7"/>
    <p:sldId id="266" r:id="rId8"/>
    <p:sldId id="270" r:id="rId9"/>
    <p:sldId id="271" r:id="rId10"/>
    <p:sldId id="268" r:id="rId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110" d="100"/>
          <a:sy n="110" d="100"/>
        </p:scale>
        <p:origin x="450" y="-2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lvl1pPr>
              <a:defRPr>
                <a:latin typeface="Avenir Light"/>
                <a:cs typeface="Avenir Light"/>
              </a:defRPr>
            </a:lvl1pPr>
          </a:lstStyle>
          <a:p>
            <a:fld id="{19845604-509B-4886-BE35-E4A69FC336C8}" type="datetimeFigureOut">
              <a:rPr kumimoji="1" lang="ja-JP" altLang="en-US" smtClean="0"/>
              <a:t>2017/2/5</a:t>
            </a:fld>
            <a:endParaRPr kumimoji="1" lang="ja-JP" altLang="en-US"/>
          </a:p>
        </p:txBody>
      </p:sp>
      <p:sp>
        <p:nvSpPr>
          <p:cNvPr id="5" name="フッター プレースホルダー 4"/>
          <p:cNvSpPr>
            <a:spLocks noGrp="1"/>
          </p:cNvSpPr>
          <p:nvPr>
            <p:ph type="ftr" sz="quarter" idx="11"/>
          </p:nvPr>
        </p:nvSpPr>
        <p:spPr/>
        <p:txBody>
          <a:bodyPr/>
          <a:lstStyle>
            <a:lvl1pPr marL="0" marR="0" indent="0" algn="ctr" defTabSz="342892" rtl="0" eaLnBrk="1" fontAlgn="auto" latinLnBrk="0" hangingPunct="1">
              <a:lnSpc>
                <a:spcPct val="100000"/>
              </a:lnSpc>
              <a:spcBef>
                <a:spcPts val="0"/>
              </a:spcBef>
              <a:spcAft>
                <a:spcPts val="0"/>
              </a:spcAft>
              <a:buClrTx/>
              <a:buSzTx/>
              <a:buFontTx/>
              <a:buNone/>
              <a:tabLst/>
              <a:defRPr sz="600">
                <a:latin typeface="Avenir Light"/>
                <a:cs typeface="Avenir Light"/>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atin typeface="Avenir Light"/>
                <a:cs typeface="Avenir Light"/>
              </a:defRPr>
            </a:lvl1pPr>
          </a:lstStyle>
          <a:p>
            <a:fld id="{CAD249EB-C30B-4CBA-A520-AF8400283AD3}" type="slidenum">
              <a:rPr kumimoji="1" lang="ja-JP" altLang="en-US" smtClean="0"/>
              <a:t>‹#›</a:t>
            </a:fld>
            <a:endParaRPr kumimoji="1" lang="ja-JP" altLang="en-US"/>
          </a:p>
        </p:txBody>
      </p:sp>
      <p:sp>
        <p:nvSpPr>
          <p:cNvPr id="8" name="タイトル 1"/>
          <p:cNvSpPr>
            <a:spLocks noGrp="1"/>
          </p:cNvSpPr>
          <p:nvPr>
            <p:ph type="title" hasCustomPrompt="1"/>
          </p:nvPr>
        </p:nvSpPr>
        <p:spPr bwMode="auto">
          <a:xfrm>
            <a:off x="300697" y="3176987"/>
            <a:ext cx="6334125" cy="11430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ja-JP" altLang="en-US" sz="1800" dirty="0" smtClean="0">
                <a:latin typeface="メイリオ" panose="020B0604030504040204" pitchFamily="50" charset="-128"/>
                <a:ea typeface="メイリオ" panose="020B0604030504040204" pitchFamily="50" charset="-128"/>
                <a:cs typeface="ヒラギノ角ゴ Pro W3" charset="0"/>
              </a:rPr>
              <a:t>題名</a:t>
            </a:r>
            <a:r>
              <a:rPr lang="en-US" altLang="ja-JP" sz="1800" dirty="0" smtClean="0">
                <a:latin typeface="メイリオ" panose="020B0604030504040204" pitchFamily="50" charset="-128"/>
                <a:ea typeface="メイリオ" panose="020B0604030504040204" pitchFamily="50" charset="-128"/>
                <a:cs typeface="ヒラギノ角ゴ Pro W3" charset="0"/>
              </a:rPr>
              <a:t/>
            </a:r>
            <a:br>
              <a:rPr lang="en-US" altLang="ja-JP" sz="1800" dirty="0" smtClean="0">
                <a:latin typeface="メイリオ" panose="020B0604030504040204" pitchFamily="50" charset="-128"/>
                <a:ea typeface="メイリオ" panose="020B0604030504040204" pitchFamily="50" charset="-128"/>
                <a:cs typeface="ヒラギノ角ゴ Pro W3" charset="0"/>
              </a:rPr>
            </a:br>
            <a:r>
              <a:rPr lang="en-US" altLang="ja-JP" sz="1350" dirty="0" smtClean="0">
                <a:solidFill>
                  <a:schemeClr val="tx1">
                    <a:lumMod val="50000"/>
                    <a:lumOff val="50000"/>
                  </a:schemeClr>
                </a:solidFill>
                <a:latin typeface="メイリオ" panose="020B0604030504040204" pitchFamily="50" charset="-128"/>
                <a:ea typeface="メイリオ" panose="020B0604030504040204" pitchFamily="50" charset="-128"/>
                <a:cs typeface="ヒラギノ角ゴ Pro W3" charset="0"/>
              </a:rPr>
              <a:t>- </a:t>
            </a:r>
            <a:r>
              <a:rPr lang="ja-JP" altLang="en-US" sz="1350" dirty="0" smtClean="0">
                <a:solidFill>
                  <a:schemeClr val="tx1">
                    <a:lumMod val="50000"/>
                    <a:lumOff val="50000"/>
                  </a:schemeClr>
                </a:solidFill>
                <a:latin typeface="メイリオ" panose="020B0604030504040204" pitchFamily="50" charset="-128"/>
                <a:ea typeface="メイリオ" panose="020B0604030504040204" pitchFamily="50" charset="-128"/>
                <a:cs typeface="ヒラギノ角ゴ Pro W3" charset="0"/>
              </a:rPr>
              <a:t>副題</a:t>
            </a:r>
            <a:r>
              <a:rPr lang="en-US" altLang="ja-JP" sz="1350" dirty="0" smtClean="0">
                <a:solidFill>
                  <a:schemeClr val="tx1">
                    <a:lumMod val="50000"/>
                    <a:lumOff val="50000"/>
                  </a:schemeClr>
                </a:solidFill>
                <a:latin typeface="メイリオ" panose="020B0604030504040204" pitchFamily="50" charset="-128"/>
                <a:ea typeface="メイリオ" panose="020B0604030504040204" pitchFamily="50" charset="-128"/>
                <a:cs typeface="ヒラギノ角ゴ Pro W3" charset="0"/>
              </a:rPr>
              <a:t>-  </a:t>
            </a:r>
            <a:endParaRPr lang="ja-JP" altLang="en-US" sz="1350" dirty="0">
              <a:solidFill>
                <a:schemeClr val="tx1">
                  <a:lumMod val="50000"/>
                  <a:lumOff val="50000"/>
                </a:schemeClr>
              </a:solidFill>
              <a:latin typeface="メイリオ" panose="020B0604030504040204" pitchFamily="50" charset="-128"/>
              <a:ea typeface="メイリオ" panose="020B0604030504040204" pitchFamily="50" charset="-128"/>
              <a:cs typeface="ヒラギノ角ゴ Pro W3" charset="0"/>
            </a:endParaRPr>
          </a:p>
        </p:txBody>
      </p:sp>
    </p:spTree>
    <p:extLst>
      <p:ext uri="{BB962C8B-B14F-4D97-AF65-F5344CB8AC3E}">
        <p14:creationId xmlns:p14="http://schemas.microsoft.com/office/powerpoint/2010/main" val="315559946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kumimoji="1" lang="ja-JP" altLang="en-US" smtClean="0"/>
              <a:t>図を追加</a:t>
            </a:r>
            <a:endParaRPr kumimoji="1" lang="ja-JP" altLang="en-US" dirty="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9845604-509B-4886-BE35-E4A69FC336C8}" type="datetimeFigureOut">
              <a:rPr kumimoji="1" lang="ja-JP" altLang="en-US" smtClean="0"/>
              <a:t>2017/2/5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D249EB-C30B-4CBA-A520-AF8400283AD3}" type="slidenum">
              <a:rPr kumimoji="1" lang="ja-JP" altLang="en-US" smtClean="0"/>
              <a:t>‹#›</a:t>
            </a:fld>
            <a:endParaRPr kumimoji="1" lang="ja-JP" altLang="en-US"/>
          </a:p>
        </p:txBody>
      </p:sp>
    </p:spTree>
    <p:extLst>
      <p:ext uri="{BB962C8B-B14F-4D97-AF65-F5344CB8AC3E}">
        <p14:creationId xmlns:p14="http://schemas.microsoft.com/office/powerpoint/2010/main" val="34414771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9845604-509B-4886-BE35-E4A69FC336C8}" type="datetimeFigureOut">
              <a:rPr kumimoji="1" lang="ja-JP" altLang="en-US" smtClean="0"/>
              <a:t>2017/2/5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D249EB-C30B-4CBA-A520-AF8400283AD3}" type="slidenum">
              <a:rPr kumimoji="1" lang="ja-JP" altLang="en-US" smtClean="0"/>
              <a:t>‹#›</a:t>
            </a:fld>
            <a:endParaRPr kumimoji="1" lang="ja-JP" altLang="en-US"/>
          </a:p>
        </p:txBody>
      </p:sp>
    </p:spTree>
    <p:extLst>
      <p:ext uri="{BB962C8B-B14F-4D97-AF65-F5344CB8AC3E}">
        <p14:creationId xmlns:p14="http://schemas.microsoft.com/office/powerpoint/2010/main" val="1042558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42"/>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42"/>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9845604-509B-4886-BE35-E4A69FC336C8}" type="datetimeFigureOut">
              <a:rPr kumimoji="1" lang="ja-JP" altLang="en-US" smtClean="0"/>
              <a:t>2017/2/5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D249EB-C30B-4CBA-A520-AF8400283AD3}" type="slidenum">
              <a:rPr kumimoji="1" lang="ja-JP" altLang="en-US" smtClean="0"/>
              <a:t>‹#›</a:t>
            </a:fld>
            <a:endParaRPr kumimoji="1" lang="ja-JP" altLang="en-US"/>
          </a:p>
        </p:txBody>
      </p:sp>
    </p:spTree>
    <p:extLst>
      <p:ext uri="{BB962C8B-B14F-4D97-AF65-F5344CB8AC3E}">
        <p14:creationId xmlns:p14="http://schemas.microsoft.com/office/powerpoint/2010/main" val="1317757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215331" y="620688"/>
            <a:ext cx="8650510" cy="360040"/>
          </a:xfrm>
        </p:spPr>
        <p:txBody>
          <a:bodyPr>
            <a:noAutofit/>
          </a:bodyPr>
          <a:lstStyle>
            <a:lvl1pPr algn="l">
              <a:lnSpc>
                <a:spcPct val="110000"/>
              </a:lnSpc>
              <a:defRPr sz="1500" b="0" i="0">
                <a:solidFill>
                  <a:schemeClr val="tx2"/>
                </a:solidFill>
                <a:latin typeface="ヒラギノ角ゴ ProN W6"/>
                <a:ea typeface="ヒラギノ角ゴ ProN W6"/>
                <a:cs typeface="ヒラギノ角ゴ ProN W6"/>
              </a:defRPr>
            </a:lvl1pPr>
          </a:lstStyle>
          <a:p>
            <a:r>
              <a:rPr kumimoji="1" lang="ja-JP" altLang="en-US" dirty="0" smtClean="0"/>
              <a:t>タイトルは</a:t>
            </a:r>
            <a:r>
              <a:rPr kumimoji="1" lang="en-US" altLang="ja-JP" dirty="0" smtClean="0"/>
              <a:t>W6</a:t>
            </a:r>
            <a:endParaRPr kumimoji="1" lang="ja-JP" altLang="en-US" dirty="0"/>
          </a:p>
        </p:txBody>
      </p:sp>
      <p:sp>
        <p:nvSpPr>
          <p:cNvPr id="3" name="コンテンツ プレースホルダー 2"/>
          <p:cNvSpPr>
            <a:spLocks noGrp="1"/>
          </p:cNvSpPr>
          <p:nvPr>
            <p:ph idx="1"/>
          </p:nvPr>
        </p:nvSpPr>
        <p:spPr>
          <a:xfrm>
            <a:off x="213324" y="1224227"/>
            <a:ext cx="8643340" cy="4851401"/>
          </a:xfrm>
        </p:spPr>
        <p:txBody>
          <a:bodyPr>
            <a:normAutofit/>
          </a:bodyPr>
          <a:lstStyle>
            <a:lvl1pPr marL="148496" indent="-148496">
              <a:lnSpc>
                <a:spcPct val="140000"/>
              </a:lnSpc>
              <a:defRPr sz="825"/>
            </a:lvl1pPr>
            <a:lvl2pPr marL="502187" indent="-159296">
              <a:lnSpc>
                <a:spcPct val="140000"/>
              </a:lnSpc>
              <a:defRPr sz="825"/>
            </a:lvl2pPr>
            <a:lvl3pPr>
              <a:lnSpc>
                <a:spcPct val="140000"/>
              </a:lnSpc>
              <a:defRPr sz="825"/>
            </a:lvl3pPr>
            <a:lvl4pPr>
              <a:lnSpc>
                <a:spcPct val="140000"/>
              </a:lnSpc>
              <a:defRPr sz="825"/>
            </a:lvl4pPr>
            <a:lvl5pPr>
              <a:lnSpc>
                <a:spcPct val="140000"/>
              </a:lnSpc>
              <a:defRPr sz="825"/>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4" name="日付プレースホルダー 3"/>
          <p:cNvSpPr>
            <a:spLocks noGrp="1"/>
          </p:cNvSpPr>
          <p:nvPr>
            <p:ph type="dt" sz="half" idx="10"/>
          </p:nvPr>
        </p:nvSpPr>
        <p:spPr>
          <a:xfrm>
            <a:off x="2870448" y="6506416"/>
            <a:ext cx="2133600" cy="180000"/>
          </a:xfrm>
        </p:spPr>
        <p:txBody>
          <a:bodyPr/>
          <a:lstStyle/>
          <a:p>
            <a:fld id="{19845604-509B-4886-BE35-E4A69FC336C8}" type="datetimeFigureOut">
              <a:rPr kumimoji="1" lang="ja-JP" altLang="en-US" smtClean="0"/>
              <a:t>2017/2/5</a:t>
            </a:fld>
            <a:endParaRPr kumimoji="1" lang="ja-JP" altLang="en-US"/>
          </a:p>
        </p:txBody>
      </p:sp>
      <p:sp>
        <p:nvSpPr>
          <p:cNvPr id="6" name="スライド番号プレースホルダー 5"/>
          <p:cNvSpPr>
            <a:spLocks noGrp="1"/>
          </p:cNvSpPr>
          <p:nvPr>
            <p:ph type="sldNum" sz="quarter" idx="12"/>
          </p:nvPr>
        </p:nvSpPr>
        <p:spPr>
          <a:xfrm>
            <a:off x="6732240" y="6471363"/>
            <a:ext cx="2133600" cy="250115"/>
          </a:xfrm>
        </p:spPr>
        <p:txBody>
          <a:bodyPr/>
          <a:lstStyle/>
          <a:p>
            <a:fld id="{CAD249EB-C30B-4CBA-A520-AF8400283AD3}" type="slidenum">
              <a:rPr kumimoji="1" lang="ja-JP" altLang="en-US" smtClean="0"/>
              <a:t>‹#›</a:t>
            </a:fld>
            <a:endParaRPr kumimoji="1" lang="ja-JP" altLang="en-US"/>
          </a:p>
        </p:txBody>
      </p:sp>
      <p:sp>
        <p:nvSpPr>
          <p:cNvPr id="29" name="テキスト プレースホルダー 28"/>
          <p:cNvSpPr>
            <a:spLocks noGrp="1"/>
          </p:cNvSpPr>
          <p:nvPr>
            <p:ph type="body" sz="quarter" idx="13"/>
          </p:nvPr>
        </p:nvSpPr>
        <p:spPr>
          <a:xfrm>
            <a:off x="213322" y="404664"/>
            <a:ext cx="8652512" cy="202034"/>
          </a:xfrm>
        </p:spPr>
        <p:txBody>
          <a:bodyPr anchor="ctr">
            <a:noAutofit/>
          </a:bodyPr>
          <a:lstStyle>
            <a:lvl1pPr marL="0" indent="0">
              <a:buNone/>
              <a:defRPr sz="788" spc="-113">
                <a:solidFill>
                  <a:schemeClr val="tx2"/>
                </a:solidFill>
              </a:defRPr>
            </a:lvl1pPr>
            <a:lvl2pPr marL="342892" indent="0">
              <a:buNone/>
              <a:defRPr sz="675"/>
            </a:lvl2pPr>
            <a:lvl3pPr marL="685783" indent="0">
              <a:buNone/>
              <a:defRPr sz="675"/>
            </a:lvl3pPr>
            <a:lvl4pPr marL="1028675" indent="0">
              <a:buNone/>
              <a:defRPr sz="675"/>
            </a:lvl4pPr>
            <a:lvl5pPr marL="1371566" indent="0">
              <a:buNone/>
              <a:defRPr sz="675"/>
            </a:lvl5pPr>
          </a:lstStyle>
          <a:p>
            <a:pPr lvl="0"/>
            <a:r>
              <a:rPr kumimoji="1" lang="ja-JP" altLang="en-US" smtClean="0"/>
              <a:t>マスター テキストの書式設定</a:t>
            </a:r>
          </a:p>
        </p:txBody>
      </p:sp>
      <p:cxnSp>
        <p:nvCxnSpPr>
          <p:cNvPr id="33" name="直線コネクタ 32"/>
          <p:cNvCxnSpPr/>
          <p:nvPr/>
        </p:nvCxnSpPr>
        <p:spPr>
          <a:xfrm>
            <a:off x="293573" y="233783"/>
            <a:ext cx="8563089" cy="0"/>
          </a:xfrm>
          <a:prstGeom prst="line">
            <a:avLst/>
          </a:prstGeom>
          <a:ln w="6350" cmpd="sng">
            <a:solidFill>
              <a:schemeClr val="tx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53127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924" y="274638"/>
            <a:ext cx="6661361" cy="623922"/>
          </a:xfrm>
        </p:spPr>
        <p:txBody>
          <a:bodyPr>
            <a:normAutofit/>
          </a:bodyPr>
          <a:lstStyle>
            <a:lvl1pPr algn="l">
              <a:lnSpc>
                <a:spcPct val="110000"/>
              </a:lnSpc>
              <a:defRPr sz="1050" b="0" i="0">
                <a:latin typeface="ヒラギノ角ゴ ProN W6"/>
                <a:ea typeface="ヒラギノ角ゴ ProN W6"/>
                <a:cs typeface="ヒラギノ角ゴ ProN W6"/>
              </a:defRPr>
            </a:lvl1pPr>
          </a:lstStyle>
          <a:p>
            <a:r>
              <a:rPr kumimoji="1" lang="ja-JP" altLang="en-US" dirty="0" smtClean="0"/>
              <a:t>グリッド</a:t>
            </a:r>
            <a:endParaRPr kumimoji="1" lang="ja-JP" altLang="en-US" dirty="0"/>
          </a:p>
        </p:txBody>
      </p:sp>
      <p:sp>
        <p:nvSpPr>
          <p:cNvPr id="3" name="コンテンツ プレースホルダー 2"/>
          <p:cNvSpPr>
            <a:spLocks noGrp="1"/>
          </p:cNvSpPr>
          <p:nvPr>
            <p:ph idx="1"/>
          </p:nvPr>
        </p:nvSpPr>
        <p:spPr>
          <a:xfrm>
            <a:off x="439924" y="1224227"/>
            <a:ext cx="8255000" cy="4851401"/>
          </a:xfrm>
        </p:spPr>
        <p:txBody>
          <a:bodyPr>
            <a:normAutofit/>
          </a:bodyPr>
          <a:lstStyle>
            <a:lvl1pPr>
              <a:lnSpc>
                <a:spcPct val="130000"/>
              </a:lnSpc>
              <a:defRPr sz="825"/>
            </a:lvl1pPr>
            <a:lvl2pPr>
              <a:lnSpc>
                <a:spcPct val="130000"/>
              </a:lnSpc>
              <a:defRPr sz="825"/>
            </a:lvl2pPr>
            <a:lvl3pPr>
              <a:lnSpc>
                <a:spcPct val="130000"/>
              </a:lnSpc>
              <a:defRPr sz="825"/>
            </a:lvl3pPr>
            <a:lvl4pPr>
              <a:lnSpc>
                <a:spcPct val="130000"/>
              </a:lnSpc>
              <a:defRPr sz="825"/>
            </a:lvl4pPr>
            <a:lvl5pPr>
              <a:lnSpc>
                <a:spcPct val="130000"/>
              </a:lnSpc>
              <a:defRPr sz="825"/>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4" name="日付プレースホルダー 3"/>
          <p:cNvSpPr>
            <a:spLocks noGrp="1"/>
          </p:cNvSpPr>
          <p:nvPr>
            <p:ph type="dt" sz="half" idx="10"/>
          </p:nvPr>
        </p:nvSpPr>
        <p:spPr>
          <a:xfrm>
            <a:off x="431800" y="6644165"/>
            <a:ext cx="2133600" cy="155519"/>
          </a:xfrm>
        </p:spPr>
        <p:txBody>
          <a:bodyPr/>
          <a:lstStyle/>
          <a:p>
            <a:fld id="{19845604-509B-4886-BE35-E4A69FC336C8}" type="datetimeFigureOut">
              <a:rPr kumimoji="1" lang="ja-JP" altLang="en-US" smtClean="0"/>
              <a:t>2017/2/5</a:t>
            </a:fld>
            <a:endParaRPr kumimoji="1" lang="ja-JP" altLang="en-US"/>
          </a:p>
        </p:txBody>
      </p:sp>
      <p:sp>
        <p:nvSpPr>
          <p:cNvPr id="6" name="スライド番号プレースホルダー 5"/>
          <p:cNvSpPr>
            <a:spLocks noGrp="1"/>
          </p:cNvSpPr>
          <p:nvPr>
            <p:ph type="sldNum" sz="quarter" idx="12"/>
          </p:nvPr>
        </p:nvSpPr>
        <p:spPr>
          <a:xfrm>
            <a:off x="6553200" y="6471364"/>
            <a:ext cx="2133600" cy="250115"/>
          </a:xfrm>
        </p:spPr>
        <p:txBody>
          <a:bodyPr/>
          <a:lstStyle/>
          <a:p>
            <a:fld id="{CAD249EB-C30B-4CBA-A520-AF8400283AD3}" type="slidenum">
              <a:rPr kumimoji="1" lang="ja-JP" altLang="en-US" smtClean="0"/>
              <a:t>‹#›</a:t>
            </a:fld>
            <a:endParaRPr kumimoji="1" lang="ja-JP" altLang="en-US"/>
          </a:p>
        </p:txBody>
      </p:sp>
      <p:cxnSp>
        <p:nvCxnSpPr>
          <p:cNvPr id="13" name="直線コネクタ 12"/>
          <p:cNvCxnSpPr/>
          <p:nvPr/>
        </p:nvCxnSpPr>
        <p:spPr>
          <a:xfrm>
            <a:off x="431801" y="190080"/>
            <a:ext cx="6669483" cy="0"/>
          </a:xfrm>
          <a:prstGeom prst="line">
            <a:avLst/>
          </a:prstGeom>
          <a:ln w="6350" cmpd="sng">
            <a:solidFill>
              <a:srgbClr val="00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111097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4"/>
            <a:ext cx="7772400" cy="1362075"/>
          </a:xfrm>
        </p:spPr>
        <p:txBody>
          <a:bodyPr anchor="t"/>
          <a:lstStyle>
            <a:lvl1pPr algn="l">
              <a:defRPr sz="3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92" indent="0">
              <a:buNone/>
              <a:defRPr sz="1350">
                <a:solidFill>
                  <a:schemeClr val="tx1">
                    <a:tint val="75000"/>
                  </a:schemeClr>
                </a:solidFill>
              </a:defRPr>
            </a:lvl2pPr>
            <a:lvl3pPr marL="685783" indent="0">
              <a:buNone/>
              <a:defRPr sz="1200">
                <a:solidFill>
                  <a:schemeClr val="tx1">
                    <a:tint val="75000"/>
                  </a:schemeClr>
                </a:solidFill>
              </a:defRPr>
            </a:lvl3pPr>
            <a:lvl4pPr marL="1028675" indent="0">
              <a:buNone/>
              <a:defRPr sz="1050">
                <a:solidFill>
                  <a:schemeClr val="tx1">
                    <a:tint val="75000"/>
                  </a:schemeClr>
                </a:solidFill>
              </a:defRPr>
            </a:lvl4pPr>
            <a:lvl5pPr marL="1371566" indent="0">
              <a:buNone/>
              <a:defRPr sz="1050">
                <a:solidFill>
                  <a:schemeClr val="tx1">
                    <a:tint val="75000"/>
                  </a:schemeClr>
                </a:solidFill>
              </a:defRPr>
            </a:lvl5pPr>
            <a:lvl6pPr marL="1714457" indent="0">
              <a:buNone/>
              <a:defRPr sz="1050">
                <a:solidFill>
                  <a:schemeClr val="tx1">
                    <a:tint val="75000"/>
                  </a:schemeClr>
                </a:solidFill>
              </a:defRPr>
            </a:lvl6pPr>
            <a:lvl7pPr marL="2057348" indent="0">
              <a:buNone/>
              <a:defRPr sz="1050">
                <a:solidFill>
                  <a:schemeClr val="tx1">
                    <a:tint val="75000"/>
                  </a:schemeClr>
                </a:solidFill>
              </a:defRPr>
            </a:lvl7pPr>
            <a:lvl8pPr marL="2400240" indent="0">
              <a:buNone/>
              <a:defRPr sz="1050">
                <a:solidFill>
                  <a:schemeClr val="tx1">
                    <a:tint val="75000"/>
                  </a:schemeClr>
                </a:solidFill>
              </a:defRPr>
            </a:lvl8pPr>
            <a:lvl9pPr marL="2743132"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19845604-509B-4886-BE35-E4A69FC336C8}" type="datetimeFigureOut">
              <a:rPr kumimoji="1" lang="ja-JP" altLang="en-US" smtClean="0"/>
              <a:t>2017/2/5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D249EB-C30B-4CBA-A520-AF8400283AD3}" type="slidenum">
              <a:rPr kumimoji="1" lang="ja-JP" altLang="en-US" smtClean="0"/>
              <a:t>‹#›</a:t>
            </a:fld>
            <a:endParaRPr kumimoji="1" lang="ja-JP" altLang="en-US"/>
          </a:p>
        </p:txBody>
      </p:sp>
    </p:spTree>
    <p:extLst>
      <p:ext uri="{BB962C8B-B14F-4D97-AF65-F5344CB8AC3E}">
        <p14:creationId xmlns:p14="http://schemas.microsoft.com/office/powerpoint/2010/main" val="426816924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19845604-509B-4886-BE35-E4A69FC336C8}" type="datetimeFigureOut">
              <a:rPr kumimoji="1" lang="ja-JP" altLang="en-US" smtClean="0"/>
              <a:t>2017/2/5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D249EB-C30B-4CBA-A520-AF8400283AD3}" type="slidenum">
              <a:rPr kumimoji="1" lang="ja-JP" altLang="en-US" smtClean="0"/>
              <a:t>‹#›</a:t>
            </a:fld>
            <a:endParaRPr kumimoji="1" lang="ja-JP" altLang="en-US"/>
          </a:p>
        </p:txBody>
      </p:sp>
    </p:spTree>
    <p:extLst>
      <p:ext uri="{BB962C8B-B14F-4D97-AF65-F5344CB8AC3E}">
        <p14:creationId xmlns:p14="http://schemas.microsoft.com/office/powerpoint/2010/main" val="28674583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7" y="1535113"/>
            <a:ext cx="4041775" cy="63976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9845604-509B-4886-BE35-E4A69FC336C8}" type="datetimeFigureOut">
              <a:rPr kumimoji="1" lang="ja-JP" altLang="en-US" smtClean="0"/>
              <a:t>2017/2/5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AD249EB-C30B-4CBA-A520-AF8400283AD3}" type="slidenum">
              <a:rPr kumimoji="1" lang="ja-JP" altLang="en-US" smtClean="0"/>
              <a:t>‹#›</a:t>
            </a:fld>
            <a:endParaRPr kumimoji="1" lang="ja-JP" altLang="en-US"/>
          </a:p>
        </p:txBody>
      </p:sp>
    </p:spTree>
    <p:extLst>
      <p:ext uri="{BB962C8B-B14F-4D97-AF65-F5344CB8AC3E}">
        <p14:creationId xmlns:p14="http://schemas.microsoft.com/office/powerpoint/2010/main" val="23792001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9845604-509B-4886-BE35-E4A69FC336C8}" type="datetimeFigureOut">
              <a:rPr kumimoji="1" lang="ja-JP" altLang="en-US" smtClean="0"/>
              <a:t>2017/2/5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AD249EB-C30B-4CBA-A520-AF8400283AD3}" type="slidenum">
              <a:rPr kumimoji="1" lang="ja-JP" altLang="en-US" smtClean="0"/>
              <a:t>‹#›</a:t>
            </a:fld>
            <a:endParaRPr kumimoji="1" lang="ja-JP" altLang="en-US"/>
          </a:p>
        </p:txBody>
      </p:sp>
    </p:spTree>
    <p:extLst>
      <p:ext uri="{BB962C8B-B14F-4D97-AF65-F5344CB8AC3E}">
        <p14:creationId xmlns:p14="http://schemas.microsoft.com/office/powerpoint/2010/main" val="138872320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9845604-509B-4886-BE35-E4A69FC336C8}" type="datetimeFigureOut">
              <a:rPr kumimoji="1" lang="ja-JP" altLang="en-US" smtClean="0"/>
              <a:t>2017/2/5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AD249EB-C30B-4CBA-A520-AF8400283AD3}" type="slidenum">
              <a:rPr kumimoji="1" lang="ja-JP" altLang="en-US" smtClean="0"/>
              <a:t>‹#›</a:t>
            </a:fld>
            <a:endParaRPr kumimoji="1" lang="ja-JP" altLang="en-US"/>
          </a:p>
        </p:txBody>
      </p:sp>
    </p:spTree>
    <p:extLst>
      <p:ext uri="{BB962C8B-B14F-4D97-AF65-F5344CB8AC3E}">
        <p14:creationId xmlns:p14="http://schemas.microsoft.com/office/powerpoint/2010/main" val="33266709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273050"/>
            <a:ext cx="3008313" cy="1162050"/>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2" y="1435103"/>
            <a:ext cx="3008313" cy="4691063"/>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9845604-509B-4886-BE35-E4A69FC336C8}" type="datetimeFigureOut">
              <a:rPr kumimoji="1" lang="ja-JP" altLang="en-US" smtClean="0"/>
              <a:t>2017/2/5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D249EB-C30B-4CBA-A520-AF8400283AD3}" type="slidenum">
              <a:rPr kumimoji="1" lang="ja-JP" altLang="en-US" smtClean="0"/>
              <a:t>‹#›</a:t>
            </a:fld>
            <a:endParaRPr kumimoji="1" lang="ja-JP" altLang="en-US"/>
          </a:p>
        </p:txBody>
      </p:sp>
    </p:spTree>
    <p:extLst>
      <p:ext uri="{BB962C8B-B14F-4D97-AF65-F5344CB8AC3E}">
        <p14:creationId xmlns:p14="http://schemas.microsoft.com/office/powerpoint/2010/main" val="294333206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600" b="0" i="0">
                <a:solidFill>
                  <a:schemeClr val="tx1">
                    <a:tint val="75000"/>
                  </a:schemeClr>
                </a:solidFill>
                <a:latin typeface="ヒラギノ角ゴ ProN W3"/>
                <a:ea typeface="ヒラギノ角ゴ ProN W3"/>
                <a:cs typeface="ヒラギノ角ゴ ProN W3"/>
              </a:defRPr>
            </a:lvl1pPr>
          </a:lstStyle>
          <a:p>
            <a:fld id="{19845604-509B-4886-BE35-E4A69FC336C8}" type="datetimeFigureOut">
              <a:rPr kumimoji="1" lang="ja-JP" altLang="en-US" smtClean="0"/>
              <a:t>2017/2/5</a:t>
            </a:fld>
            <a:endParaRPr kumimoji="1" lang="ja-JP" altLang="en-US"/>
          </a:p>
        </p:txBody>
      </p:sp>
      <p:sp>
        <p:nvSpPr>
          <p:cNvPr id="5" name="フッター プレースホルダー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600" b="0" i="0">
                <a:solidFill>
                  <a:schemeClr val="tx1">
                    <a:tint val="75000"/>
                  </a:schemeClr>
                </a:solidFill>
                <a:latin typeface="ヒラギノ角ゴ ProN W3"/>
                <a:ea typeface="ヒラギノ角ゴ ProN W3"/>
                <a:cs typeface="ヒラギノ角ゴ ProN W3"/>
              </a:defRPr>
            </a:lvl1pPr>
          </a:lstStyle>
          <a:p>
            <a:endParaRPr kumimoji="1" lang="ja-JP" altLang="en-US"/>
          </a:p>
        </p:txBody>
      </p:sp>
      <p:sp>
        <p:nvSpPr>
          <p:cNvPr id="6" name="スライド番号プレースホルダー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600" b="0" i="0">
                <a:solidFill>
                  <a:schemeClr val="tx1">
                    <a:tint val="75000"/>
                  </a:schemeClr>
                </a:solidFill>
                <a:latin typeface="ヒラギノ角ゴ ProN W3"/>
                <a:ea typeface="ヒラギノ角ゴ ProN W3"/>
                <a:cs typeface="ヒラギノ角ゴ ProN W3"/>
              </a:defRPr>
            </a:lvl1pPr>
          </a:lstStyle>
          <a:p>
            <a:fld id="{CAD249EB-C30B-4CBA-A520-AF8400283AD3}" type="slidenum">
              <a:rPr kumimoji="1" lang="ja-JP" altLang="en-US" smtClean="0"/>
              <a:t>‹#›</a:t>
            </a:fld>
            <a:endParaRPr kumimoji="1" lang="ja-JP" altLang="en-US"/>
          </a:p>
        </p:txBody>
      </p:sp>
    </p:spTree>
    <p:extLst>
      <p:ext uri="{BB962C8B-B14F-4D97-AF65-F5344CB8AC3E}">
        <p14:creationId xmlns:p14="http://schemas.microsoft.com/office/powerpoint/2010/main" val="10325882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ctr" defTabSz="342892" rtl="0" eaLnBrk="1" latinLnBrk="0" hangingPunct="1">
        <a:spcBef>
          <a:spcPct val="0"/>
        </a:spcBef>
        <a:buNone/>
        <a:defRPr kumimoji="1" sz="3300" kern="1200">
          <a:solidFill>
            <a:schemeClr val="tx1"/>
          </a:solidFill>
          <a:latin typeface="ヒラギノ角ゴ ProN W3"/>
          <a:ea typeface="ヒラギノ角ゴ ProN W3"/>
          <a:cs typeface="ヒラギノ角ゴ ProN W3"/>
        </a:defRPr>
      </a:lvl1pPr>
    </p:titleStyle>
    <p:bodyStyle>
      <a:lvl1pPr marL="257168" indent="-257168" algn="l" defTabSz="342892" rtl="0" eaLnBrk="1" latinLnBrk="0" hangingPunct="1">
        <a:spcBef>
          <a:spcPct val="20000"/>
        </a:spcBef>
        <a:buClr>
          <a:schemeClr val="bg1">
            <a:lumMod val="50000"/>
          </a:schemeClr>
        </a:buClr>
        <a:buFont typeface="Arial"/>
        <a:buChar char="•"/>
        <a:defRPr kumimoji="1" sz="2400" kern="1200">
          <a:solidFill>
            <a:schemeClr val="tx1"/>
          </a:solidFill>
          <a:latin typeface="ヒラギノ角ゴ ProN W3"/>
          <a:ea typeface="ヒラギノ角ゴ ProN W3"/>
          <a:cs typeface="ヒラギノ角ゴ ProN W3"/>
        </a:defRPr>
      </a:lvl1pPr>
      <a:lvl2pPr marL="557199" indent="-214308" algn="l" defTabSz="342892" rtl="0" eaLnBrk="1" latinLnBrk="0" hangingPunct="1">
        <a:spcBef>
          <a:spcPct val="20000"/>
        </a:spcBef>
        <a:buClr>
          <a:schemeClr val="bg1">
            <a:lumMod val="50000"/>
          </a:schemeClr>
        </a:buClr>
        <a:buFont typeface="Arial"/>
        <a:buChar char="–"/>
        <a:defRPr kumimoji="1" sz="2100" kern="1200">
          <a:solidFill>
            <a:schemeClr val="tx1"/>
          </a:solidFill>
          <a:latin typeface="ヒラギノ角ゴ ProN W3"/>
          <a:ea typeface="ヒラギノ角ゴ ProN W3"/>
          <a:cs typeface="ヒラギノ角ゴ ProN W3"/>
        </a:defRPr>
      </a:lvl2pPr>
      <a:lvl3pPr marL="857228" indent="-171446" algn="l" defTabSz="342892" rtl="0" eaLnBrk="1" latinLnBrk="0" hangingPunct="1">
        <a:spcBef>
          <a:spcPct val="20000"/>
        </a:spcBef>
        <a:buClr>
          <a:schemeClr val="bg1">
            <a:lumMod val="50000"/>
          </a:schemeClr>
        </a:buClr>
        <a:buFont typeface="Arial"/>
        <a:buChar char="•"/>
        <a:defRPr kumimoji="1" sz="1800" kern="1200">
          <a:solidFill>
            <a:schemeClr val="tx1"/>
          </a:solidFill>
          <a:latin typeface="ヒラギノ角ゴ ProN W3"/>
          <a:ea typeface="ヒラギノ角ゴ ProN W3"/>
          <a:cs typeface="ヒラギノ角ゴ ProN W3"/>
        </a:defRPr>
      </a:lvl3pPr>
      <a:lvl4pPr marL="1200120" indent="-171446" algn="l" defTabSz="342892" rtl="0" eaLnBrk="1" latinLnBrk="0" hangingPunct="1">
        <a:spcBef>
          <a:spcPct val="20000"/>
        </a:spcBef>
        <a:buClr>
          <a:schemeClr val="bg1">
            <a:lumMod val="50000"/>
          </a:schemeClr>
        </a:buClr>
        <a:buFont typeface="Arial"/>
        <a:buChar char="–"/>
        <a:defRPr kumimoji="1" sz="1500" kern="1200">
          <a:solidFill>
            <a:schemeClr val="tx1"/>
          </a:solidFill>
          <a:latin typeface="ヒラギノ角ゴ ProN W3"/>
          <a:ea typeface="ヒラギノ角ゴ ProN W3"/>
          <a:cs typeface="ヒラギノ角ゴ ProN W3"/>
        </a:defRPr>
      </a:lvl4pPr>
      <a:lvl5pPr marL="1543012" indent="-171446" algn="l" defTabSz="342892" rtl="0" eaLnBrk="1" latinLnBrk="0" hangingPunct="1">
        <a:spcBef>
          <a:spcPct val="20000"/>
        </a:spcBef>
        <a:buClr>
          <a:schemeClr val="bg1">
            <a:lumMod val="50000"/>
          </a:schemeClr>
        </a:buClr>
        <a:buFont typeface="Arial"/>
        <a:buChar char="»"/>
        <a:defRPr kumimoji="1" sz="1500" kern="1200">
          <a:solidFill>
            <a:schemeClr val="tx1"/>
          </a:solidFill>
          <a:latin typeface="ヒラギノ角ゴ ProN W3"/>
          <a:ea typeface="ヒラギノ角ゴ ProN W3"/>
          <a:cs typeface="ヒラギノ角ゴ ProN W3"/>
        </a:defRPr>
      </a:lvl5pPr>
      <a:lvl6pPr marL="1885903" indent="-171446" algn="l" defTabSz="342892" rtl="0" eaLnBrk="1" latinLnBrk="0" hangingPunct="1">
        <a:spcBef>
          <a:spcPct val="20000"/>
        </a:spcBef>
        <a:buFont typeface="Arial"/>
        <a:buChar char="•"/>
        <a:defRPr kumimoji="1" sz="1500" kern="1200">
          <a:solidFill>
            <a:schemeClr val="tx1"/>
          </a:solidFill>
          <a:latin typeface="+mn-lt"/>
          <a:ea typeface="+mn-ea"/>
          <a:cs typeface="+mn-cs"/>
        </a:defRPr>
      </a:lvl6pPr>
      <a:lvl7pPr marL="2228795" indent="-171446" algn="l" defTabSz="342892" rtl="0" eaLnBrk="1" latinLnBrk="0" hangingPunct="1">
        <a:spcBef>
          <a:spcPct val="20000"/>
        </a:spcBef>
        <a:buFont typeface="Arial"/>
        <a:buChar char="•"/>
        <a:defRPr kumimoji="1" sz="1500" kern="1200">
          <a:solidFill>
            <a:schemeClr val="tx1"/>
          </a:solidFill>
          <a:latin typeface="+mn-lt"/>
          <a:ea typeface="+mn-ea"/>
          <a:cs typeface="+mn-cs"/>
        </a:defRPr>
      </a:lvl7pPr>
      <a:lvl8pPr marL="2571686" indent="-171446" algn="l" defTabSz="342892" rtl="0" eaLnBrk="1" latinLnBrk="0" hangingPunct="1">
        <a:spcBef>
          <a:spcPct val="20000"/>
        </a:spcBef>
        <a:buFont typeface="Arial"/>
        <a:buChar char="•"/>
        <a:defRPr kumimoji="1" sz="1500" kern="1200">
          <a:solidFill>
            <a:schemeClr val="tx1"/>
          </a:solidFill>
          <a:latin typeface="+mn-lt"/>
          <a:ea typeface="+mn-ea"/>
          <a:cs typeface="+mn-cs"/>
        </a:defRPr>
      </a:lvl8pPr>
      <a:lvl9pPr marL="2914577" indent="-171446" algn="l" defTabSz="342892" rtl="0" eaLnBrk="1" latinLnBrk="0" hangingPunct="1">
        <a:spcBef>
          <a:spcPct val="20000"/>
        </a:spcBef>
        <a:buFont typeface="Arial"/>
        <a:buChar char="•"/>
        <a:defRPr kumimoji="1" sz="1500" kern="1200">
          <a:solidFill>
            <a:schemeClr val="tx1"/>
          </a:solidFill>
          <a:latin typeface="+mn-lt"/>
          <a:ea typeface="+mn-ea"/>
          <a:cs typeface="+mn-cs"/>
        </a:defRPr>
      </a:lvl9pPr>
    </p:bodyStyle>
    <p:otherStyle>
      <a:defPPr>
        <a:defRPr lang="ja-JP"/>
      </a:defPPr>
      <a:lvl1pPr marL="0" algn="l" defTabSz="342892" rtl="0" eaLnBrk="1" latinLnBrk="0" hangingPunct="1">
        <a:defRPr kumimoji="1" sz="1350" kern="1200">
          <a:solidFill>
            <a:schemeClr val="tx1"/>
          </a:solidFill>
          <a:latin typeface="+mn-lt"/>
          <a:ea typeface="+mn-ea"/>
          <a:cs typeface="+mn-cs"/>
        </a:defRPr>
      </a:lvl1pPr>
      <a:lvl2pPr marL="342892" algn="l" defTabSz="342892" rtl="0" eaLnBrk="1" latinLnBrk="0" hangingPunct="1">
        <a:defRPr kumimoji="1" sz="1350" kern="1200">
          <a:solidFill>
            <a:schemeClr val="tx1"/>
          </a:solidFill>
          <a:latin typeface="+mn-lt"/>
          <a:ea typeface="+mn-ea"/>
          <a:cs typeface="+mn-cs"/>
        </a:defRPr>
      </a:lvl2pPr>
      <a:lvl3pPr marL="685783" algn="l" defTabSz="342892" rtl="0" eaLnBrk="1" latinLnBrk="0" hangingPunct="1">
        <a:defRPr kumimoji="1" sz="1350" kern="1200">
          <a:solidFill>
            <a:schemeClr val="tx1"/>
          </a:solidFill>
          <a:latin typeface="+mn-lt"/>
          <a:ea typeface="+mn-ea"/>
          <a:cs typeface="+mn-cs"/>
        </a:defRPr>
      </a:lvl3pPr>
      <a:lvl4pPr marL="1028675" algn="l" defTabSz="342892" rtl="0" eaLnBrk="1" latinLnBrk="0" hangingPunct="1">
        <a:defRPr kumimoji="1" sz="1350" kern="1200">
          <a:solidFill>
            <a:schemeClr val="tx1"/>
          </a:solidFill>
          <a:latin typeface="+mn-lt"/>
          <a:ea typeface="+mn-ea"/>
          <a:cs typeface="+mn-cs"/>
        </a:defRPr>
      </a:lvl4pPr>
      <a:lvl5pPr marL="1371566" algn="l" defTabSz="342892" rtl="0" eaLnBrk="1" latinLnBrk="0" hangingPunct="1">
        <a:defRPr kumimoji="1" sz="1350" kern="1200">
          <a:solidFill>
            <a:schemeClr val="tx1"/>
          </a:solidFill>
          <a:latin typeface="+mn-lt"/>
          <a:ea typeface="+mn-ea"/>
          <a:cs typeface="+mn-cs"/>
        </a:defRPr>
      </a:lvl5pPr>
      <a:lvl6pPr marL="1714457" algn="l" defTabSz="342892" rtl="0" eaLnBrk="1" latinLnBrk="0" hangingPunct="1">
        <a:defRPr kumimoji="1" sz="1350" kern="1200">
          <a:solidFill>
            <a:schemeClr val="tx1"/>
          </a:solidFill>
          <a:latin typeface="+mn-lt"/>
          <a:ea typeface="+mn-ea"/>
          <a:cs typeface="+mn-cs"/>
        </a:defRPr>
      </a:lvl6pPr>
      <a:lvl7pPr marL="2057348" algn="l" defTabSz="342892" rtl="0" eaLnBrk="1" latinLnBrk="0" hangingPunct="1">
        <a:defRPr kumimoji="1" sz="1350" kern="1200">
          <a:solidFill>
            <a:schemeClr val="tx1"/>
          </a:solidFill>
          <a:latin typeface="+mn-lt"/>
          <a:ea typeface="+mn-ea"/>
          <a:cs typeface="+mn-cs"/>
        </a:defRPr>
      </a:lvl7pPr>
      <a:lvl8pPr marL="2400240" algn="l" defTabSz="342892" rtl="0" eaLnBrk="1" latinLnBrk="0" hangingPunct="1">
        <a:defRPr kumimoji="1" sz="1350" kern="1200">
          <a:solidFill>
            <a:schemeClr val="tx1"/>
          </a:solidFill>
          <a:latin typeface="+mn-lt"/>
          <a:ea typeface="+mn-ea"/>
          <a:cs typeface="+mn-cs"/>
        </a:defRPr>
      </a:lvl8pPr>
      <a:lvl9pPr marL="2743132" algn="l" defTabSz="342892"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hasCustomPrompt="1"/>
          </p:nvPr>
        </p:nvSpPr>
        <p:spPr bwMode="auto">
          <a:xfrm>
            <a:off x="300697" y="3239990"/>
            <a:ext cx="8076482" cy="8572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lvl1pPr>
              <a:defRPr>
                <a:solidFill>
                  <a:schemeClr val="tx2"/>
                </a:solidFill>
              </a:defRPr>
            </a:lvl1pPr>
          </a:lstStyle>
          <a:p>
            <a:pPr algn="l"/>
            <a:r>
              <a:rPr lang="en-US" altLang="ja-JP" sz="1350" dirty="0" smtClean="0">
                <a:solidFill>
                  <a:schemeClr val="accent1"/>
                </a:solidFill>
                <a:latin typeface="メイリオ" panose="020B0604030504040204" pitchFamily="50" charset="-128"/>
                <a:ea typeface="メイリオ" panose="020B0604030504040204" pitchFamily="50" charset="-128"/>
                <a:cs typeface="ヒラギノ角ゴ Pro W3" charset="0"/>
              </a:rPr>
              <a:t>2/11</a:t>
            </a:r>
            <a:r>
              <a:rPr lang="ja-JP" altLang="en-US" sz="1350" dirty="0" smtClean="0">
                <a:solidFill>
                  <a:schemeClr val="accent1"/>
                </a:solidFill>
                <a:latin typeface="メイリオ" panose="020B0604030504040204" pitchFamily="50" charset="-128"/>
                <a:ea typeface="メイリオ" panose="020B0604030504040204" pitchFamily="50" charset="-128"/>
                <a:cs typeface="ヒラギノ角ゴ Pro W3" charset="0"/>
              </a:rPr>
              <a:t> 機械学習　勉強会</a:t>
            </a:r>
            <a:r>
              <a:rPr lang="en-US" altLang="ja-JP" sz="1350" dirty="0" smtClean="0">
                <a:solidFill>
                  <a:schemeClr val="accent1"/>
                </a:solidFill>
                <a:latin typeface="メイリオ" panose="020B0604030504040204" pitchFamily="50" charset="-128"/>
                <a:ea typeface="メイリオ" panose="020B0604030504040204" pitchFamily="50" charset="-128"/>
                <a:cs typeface="ヒラギノ角ゴ Pro W3" charset="0"/>
              </a:rPr>
              <a:t/>
            </a:r>
            <a:br>
              <a:rPr lang="en-US" altLang="ja-JP" sz="1350" dirty="0" smtClean="0">
                <a:solidFill>
                  <a:schemeClr val="accent1"/>
                </a:solidFill>
                <a:latin typeface="メイリオ" panose="020B0604030504040204" pitchFamily="50" charset="-128"/>
                <a:ea typeface="メイリオ" panose="020B0604030504040204" pitchFamily="50" charset="-128"/>
                <a:cs typeface="ヒラギノ角ゴ Pro W3" charset="0"/>
              </a:rPr>
            </a:br>
            <a:r>
              <a:rPr lang="ja-JP" altLang="en-US" sz="1350" dirty="0" smtClean="0">
                <a:solidFill>
                  <a:schemeClr val="accent1"/>
                </a:solidFill>
                <a:latin typeface="メイリオ" panose="020B0604030504040204" pitchFamily="50" charset="-128"/>
                <a:ea typeface="メイリオ" panose="020B0604030504040204" pitchFamily="50" charset="-128"/>
                <a:cs typeface="ヒラギノ角ゴ Pro W3" charset="0"/>
              </a:rPr>
              <a:t>誤差逆伝播法と畳み込みニューラルネットワーク</a:t>
            </a:r>
            <a:endParaRPr lang="ja-JP" altLang="en-US" sz="1350" dirty="0">
              <a:solidFill>
                <a:schemeClr val="accent1"/>
              </a:solidFill>
              <a:latin typeface="メイリオ" panose="020B0604030504040204" pitchFamily="50" charset="-128"/>
              <a:ea typeface="メイリオ" panose="020B0604030504040204" pitchFamily="50" charset="-128"/>
              <a:cs typeface="ヒラギノ角ゴ Pro W3" charset="0"/>
            </a:endParaRPr>
          </a:p>
        </p:txBody>
      </p:sp>
    </p:spTree>
    <p:extLst>
      <p:ext uri="{BB962C8B-B14F-4D97-AF65-F5344CB8AC3E}">
        <p14:creationId xmlns:p14="http://schemas.microsoft.com/office/powerpoint/2010/main" val="16379275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1600" dirty="0" smtClean="0"/>
              <a:t>畳込み計算の方法</a:t>
            </a:r>
            <a:endParaRPr kumimoji="1" lang="ja-JP" altLang="en-US" sz="1600" dirty="0"/>
          </a:p>
        </p:txBody>
      </p:sp>
      <p:sp>
        <p:nvSpPr>
          <p:cNvPr id="4" name="テキスト プレースホルダー 3"/>
          <p:cNvSpPr>
            <a:spLocks noGrp="1"/>
          </p:cNvSpPr>
          <p:nvPr>
            <p:ph type="body" sz="quarter" idx="13"/>
          </p:nvPr>
        </p:nvSpPr>
        <p:spPr/>
        <p:txBody>
          <a:bodyPr/>
          <a:lstStyle/>
          <a:p>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957134446"/>
              </p:ext>
            </p:extLst>
          </p:nvPr>
        </p:nvGraphicFramePr>
        <p:xfrm>
          <a:off x="1289984" y="2012378"/>
          <a:ext cx="1457552" cy="1216192"/>
        </p:xfrm>
        <a:graphic>
          <a:graphicData uri="http://schemas.openxmlformats.org/drawingml/2006/table">
            <a:tbl>
              <a:tblPr firstRow="1" bandRow="1">
                <a:tableStyleId>{5C22544A-7EE6-4342-B048-85BDC9FD1C3A}</a:tableStyleId>
              </a:tblPr>
              <a:tblGrid>
                <a:gridCol w="364388">
                  <a:extLst>
                    <a:ext uri="{9D8B030D-6E8A-4147-A177-3AD203B41FA5}">
                      <a16:colId xmlns:a16="http://schemas.microsoft.com/office/drawing/2014/main" val="867285618"/>
                    </a:ext>
                  </a:extLst>
                </a:gridCol>
                <a:gridCol w="364388">
                  <a:extLst>
                    <a:ext uri="{9D8B030D-6E8A-4147-A177-3AD203B41FA5}">
                      <a16:colId xmlns:a16="http://schemas.microsoft.com/office/drawing/2014/main" val="2584513620"/>
                    </a:ext>
                  </a:extLst>
                </a:gridCol>
                <a:gridCol w="364388">
                  <a:extLst>
                    <a:ext uri="{9D8B030D-6E8A-4147-A177-3AD203B41FA5}">
                      <a16:colId xmlns:a16="http://schemas.microsoft.com/office/drawing/2014/main" val="2125070759"/>
                    </a:ext>
                  </a:extLst>
                </a:gridCol>
                <a:gridCol w="364388">
                  <a:extLst>
                    <a:ext uri="{9D8B030D-6E8A-4147-A177-3AD203B41FA5}">
                      <a16:colId xmlns:a16="http://schemas.microsoft.com/office/drawing/2014/main" val="1610177247"/>
                    </a:ext>
                  </a:extLst>
                </a:gridCol>
              </a:tblGrid>
              <a:tr h="304048">
                <a:tc>
                  <a:txBody>
                    <a:bodyPr/>
                    <a:lstStyle/>
                    <a:p>
                      <a:r>
                        <a:rPr kumimoji="1" lang="ja-JP" altLang="en-US" dirty="0" smtClean="0">
                          <a:solidFill>
                            <a:schemeClr val="tx1"/>
                          </a:solidFill>
                        </a:rPr>
                        <a:t>１</a:t>
                      </a:r>
                      <a:endParaRPr kumimoji="1" lang="ja-JP" altLang="en-US" dirty="0">
                        <a:solidFill>
                          <a:schemeClr val="tx1"/>
                        </a:solidFill>
                      </a:endParaRPr>
                    </a:p>
                  </a:txBody>
                  <a:tcPr>
                    <a:solidFill>
                      <a:schemeClr val="bg1">
                        <a:lumMod val="85000"/>
                      </a:schemeClr>
                    </a:solidFill>
                  </a:tcPr>
                </a:tc>
                <a:tc>
                  <a:txBody>
                    <a:bodyPr/>
                    <a:lstStyle/>
                    <a:p>
                      <a:r>
                        <a:rPr kumimoji="1" lang="ja-JP" altLang="en-US" dirty="0" smtClean="0">
                          <a:solidFill>
                            <a:schemeClr val="tx1"/>
                          </a:solidFill>
                        </a:rPr>
                        <a:t>２</a:t>
                      </a:r>
                      <a:endParaRPr kumimoji="1" lang="ja-JP" altLang="en-US" dirty="0">
                        <a:solidFill>
                          <a:schemeClr val="tx1"/>
                        </a:solidFill>
                      </a:endParaRPr>
                    </a:p>
                  </a:txBody>
                  <a:tcPr>
                    <a:solidFill>
                      <a:schemeClr val="bg1">
                        <a:lumMod val="85000"/>
                      </a:schemeClr>
                    </a:solidFill>
                  </a:tcPr>
                </a:tc>
                <a:tc>
                  <a:txBody>
                    <a:bodyPr/>
                    <a:lstStyle/>
                    <a:p>
                      <a:r>
                        <a:rPr kumimoji="1" lang="ja-JP" altLang="en-US" dirty="0" smtClean="0">
                          <a:solidFill>
                            <a:schemeClr val="tx1"/>
                          </a:solidFill>
                        </a:rPr>
                        <a:t>３</a:t>
                      </a:r>
                      <a:endParaRPr kumimoji="1" lang="ja-JP" altLang="en-US" dirty="0">
                        <a:solidFill>
                          <a:schemeClr val="tx1"/>
                        </a:solidFill>
                      </a:endParaRPr>
                    </a:p>
                  </a:txBody>
                  <a:tcPr>
                    <a:solidFill>
                      <a:schemeClr val="bg1">
                        <a:lumMod val="85000"/>
                      </a:schemeClr>
                    </a:solidFill>
                  </a:tcPr>
                </a:tc>
                <a:tc>
                  <a:txBody>
                    <a:bodyPr/>
                    <a:lstStyle/>
                    <a:p>
                      <a:r>
                        <a:rPr kumimoji="1" lang="ja-JP" altLang="en-US" dirty="0" smtClean="0">
                          <a:solidFill>
                            <a:schemeClr val="tx1"/>
                          </a:solidFill>
                        </a:rPr>
                        <a:t>０</a:t>
                      </a:r>
                      <a:endParaRPr kumimoji="1" lang="ja-JP" altLang="en-US" dirty="0">
                        <a:solidFill>
                          <a:schemeClr val="tx1"/>
                        </a:solidFill>
                      </a:endParaRPr>
                    </a:p>
                  </a:txBody>
                  <a:tcPr>
                    <a:noFill/>
                  </a:tcPr>
                </a:tc>
                <a:extLst>
                  <a:ext uri="{0D108BD9-81ED-4DB2-BD59-A6C34878D82A}">
                    <a16:rowId xmlns:a16="http://schemas.microsoft.com/office/drawing/2014/main" val="1070925871"/>
                  </a:ext>
                </a:extLst>
              </a:tr>
              <a:tr h="304048">
                <a:tc>
                  <a:txBody>
                    <a:bodyPr/>
                    <a:lstStyle/>
                    <a:p>
                      <a:r>
                        <a:rPr kumimoji="1" lang="ja-JP" altLang="en-US" dirty="0" smtClean="0">
                          <a:solidFill>
                            <a:schemeClr val="tx1"/>
                          </a:solidFill>
                        </a:rPr>
                        <a:t>０</a:t>
                      </a:r>
                      <a:endParaRPr kumimoji="1" lang="ja-JP" altLang="en-US" dirty="0">
                        <a:solidFill>
                          <a:schemeClr val="tx1"/>
                        </a:solidFill>
                      </a:endParaRPr>
                    </a:p>
                  </a:txBody>
                  <a:tcPr>
                    <a:solidFill>
                      <a:schemeClr val="bg1">
                        <a:lumMod val="85000"/>
                      </a:schemeClr>
                    </a:solidFill>
                  </a:tcPr>
                </a:tc>
                <a:tc>
                  <a:txBody>
                    <a:bodyPr/>
                    <a:lstStyle/>
                    <a:p>
                      <a:r>
                        <a:rPr kumimoji="1" lang="ja-JP" altLang="en-US" dirty="0" smtClean="0">
                          <a:solidFill>
                            <a:schemeClr val="tx1"/>
                          </a:solidFill>
                        </a:rPr>
                        <a:t>１</a:t>
                      </a:r>
                      <a:endParaRPr kumimoji="1" lang="ja-JP" altLang="en-US" dirty="0">
                        <a:solidFill>
                          <a:schemeClr val="tx1"/>
                        </a:solidFill>
                      </a:endParaRPr>
                    </a:p>
                  </a:txBody>
                  <a:tcPr>
                    <a:solidFill>
                      <a:schemeClr val="bg1">
                        <a:lumMod val="85000"/>
                      </a:schemeClr>
                    </a:solidFill>
                  </a:tcPr>
                </a:tc>
                <a:tc>
                  <a:txBody>
                    <a:bodyPr/>
                    <a:lstStyle/>
                    <a:p>
                      <a:r>
                        <a:rPr kumimoji="1" lang="ja-JP" altLang="en-US" dirty="0" smtClean="0">
                          <a:solidFill>
                            <a:schemeClr val="tx1"/>
                          </a:solidFill>
                        </a:rPr>
                        <a:t>２</a:t>
                      </a:r>
                      <a:endParaRPr kumimoji="1" lang="ja-JP" altLang="en-US" dirty="0">
                        <a:solidFill>
                          <a:schemeClr val="tx1"/>
                        </a:solidFill>
                      </a:endParaRPr>
                    </a:p>
                  </a:txBody>
                  <a:tcPr>
                    <a:solidFill>
                      <a:schemeClr val="bg1">
                        <a:lumMod val="85000"/>
                      </a:schemeClr>
                    </a:solidFill>
                  </a:tcPr>
                </a:tc>
                <a:tc>
                  <a:txBody>
                    <a:bodyPr/>
                    <a:lstStyle/>
                    <a:p>
                      <a:r>
                        <a:rPr kumimoji="1" lang="ja-JP" altLang="en-US" dirty="0" smtClean="0">
                          <a:solidFill>
                            <a:schemeClr val="tx1"/>
                          </a:solidFill>
                        </a:rPr>
                        <a:t>３</a:t>
                      </a:r>
                      <a:endParaRPr kumimoji="1" lang="ja-JP" altLang="en-US" dirty="0">
                        <a:solidFill>
                          <a:schemeClr val="tx1"/>
                        </a:solidFill>
                      </a:endParaRPr>
                    </a:p>
                  </a:txBody>
                  <a:tcPr>
                    <a:noFill/>
                  </a:tcPr>
                </a:tc>
                <a:extLst>
                  <a:ext uri="{0D108BD9-81ED-4DB2-BD59-A6C34878D82A}">
                    <a16:rowId xmlns:a16="http://schemas.microsoft.com/office/drawing/2014/main" val="2362740746"/>
                  </a:ext>
                </a:extLst>
              </a:tr>
              <a:tr h="304048">
                <a:tc>
                  <a:txBody>
                    <a:bodyPr/>
                    <a:lstStyle/>
                    <a:p>
                      <a:r>
                        <a:rPr kumimoji="1" lang="ja-JP" altLang="en-US" dirty="0" smtClean="0">
                          <a:solidFill>
                            <a:schemeClr val="tx1"/>
                          </a:solidFill>
                        </a:rPr>
                        <a:t>３</a:t>
                      </a:r>
                      <a:endParaRPr kumimoji="1" lang="ja-JP" altLang="en-US" dirty="0">
                        <a:solidFill>
                          <a:schemeClr val="tx1"/>
                        </a:solidFill>
                      </a:endParaRPr>
                    </a:p>
                  </a:txBody>
                  <a:tcPr>
                    <a:solidFill>
                      <a:schemeClr val="bg1">
                        <a:lumMod val="85000"/>
                      </a:schemeClr>
                    </a:solidFill>
                  </a:tcPr>
                </a:tc>
                <a:tc>
                  <a:txBody>
                    <a:bodyPr/>
                    <a:lstStyle/>
                    <a:p>
                      <a:r>
                        <a:rPr kumimoji="1" lang="ja-JP" altLang="en-US" dirty="0" smtClean="0">
                          <a:solidFill>
                            <a:schemeClr val="tx1"/>
                          </a:solidFill>
                        </a:rPr>
                        <a:t>０</a:t>
                      </a:r>
                      <a:endParaRPr kumimoji="1" lang="ja-JP" altLang="en-US" dirty="0">
                        <a:solidFill>
                          <a:schemeClr val="tx1"/>
                        </a:solidFill>
                      </a:endParaRPr>
                    </a:p>
                  </a:txBody>
                  <a:tcPr>
                    <a:solidFill>
                      <a:schemeClr val="bg1">
                        <a:lumMod val="85000"/>
                      </a:schemeClr>
                    </a:solidFill>
                  </a:tcPr>
                </a:tc>
                <a:tc>
                  <a:txBody>
                    <a:bodyPr/>
                    <a:lstStyle/>
                    <a:p>
                      <a:r>
                        <a:rPr kumimoji="1" lang="ja-JP" altLang="en-US" dirty="0" smtClean="0">
                          <a:solidFill>
                            <a:schemeClr val="tx1"/>
                          </a:solidFill>
                        </a:rPr>
                        <a:t>１</a:t>
                      </a:r>
                      <a:endParaRPr kumimoji="1" lang="ja-JP" altLang="en-US" dirty="0">
                        <a:solidFill>
                          <a:schemeClr val="tx1"/>
                        </a:solidFill>
                      </a:endParaRPr>
                    </a:p>
                  </a:txBody>
                  <a:tcPr>
                    <a:solidFill>
                      <a:schemeClr val="bg1">
                        <a:lumMod val="85000"/>
                      </a:schemeClr>
                    </a:solidFill>
                  </a:tcPr>
                </a:tc>
                <a:tc>
                  <a:txBody>
                    <a:bodyPr/>
                    <a:lstStyle/>
                    <a:p>
                      <a:r>
                        <a:rPr kumimoji="1" lang="ja-JP" altLang="en-US" dirty="0" smtClean="0">
                          <a:solidFill>
                            <a:schemeClr val="tx1"/>
                          </a:solidFill>
                        </a:rPr>
                        <a:t>２</a:t>
                      </a:r>
                      <a:endParaRPr kumimoji="1" lang="ja-JP" altLang="en-US" dirty="0">
                        <a:solidFill>
                          <a:schemeClr val="tx1"/>
                        </a:solidFill>
                      </a:endParaRPr>
                    </a:p>
                  </a:txBody>
                  <a:tcPr>
                    <a:noFill/>
                  </a:tcPr>
                </a:tc>
                <a:extLst>
                  <a:ext uri="{0D108BD9-81ED-4DB2-BD59-A6C34878D82A}">
                    <a16:rowId xmlns:a16="http://schemas.microsoft.com/office/drawing/2014/main" val="635757591"/>
                  </a:ext>
                </a:extLst>
              </a:tr>
              <a:tr h="304048">
                <a:tc>
                  <a:txBody>
                    <a:bodyPr/>
                    <a:lstStyle/>
                    <a:p>
                      <a:r>
                        <a:rPr kumimoji="1" lang="ja-JP" altLang="en-US" dirty="0" smtClean="0">
                          <a:solidFill>
                            <a:schemeClr val="tx1"/>
                          </a:solidFill>
                        </a:rPr>
                        <a:t>２</a:t>
                      </a:r>
                      <a:endParaRPr kumimoji="1" lang="ja-JP" altLang="en-US" dirty="0">
                        <a:solidFill>
                          <a:schemeClr val="tx1"/>
                        </a:solidFill>
                      </a:endParaRPr>
                    </a:p>
                  </a:txBody>
                  <a:tcPr>
                    <a:noFill/>
                  </a:tcPr>
                </a:tc>
                <a:tc>
                  <a:txBody>
                    <a:bodyPr/>
                    <a:lstStyle/>
                    <a:p>
                      <a:r>
                        <a:rPr kumimoji="1" lang="ja-JP" altLang="en-US" dirty="0" smtClean="0">
                          <a:solidFill>
                            <a:schemeClr val="tx1"/>
                          </a:solidFill>
                        </a:rPr>
                        <a:t>３</a:t>
                      </a:r>
                      <a:endParaRPr kumimoji="1" lang="ja-JP" altLang="en-US" dirty="0">
                        <a:solidFill>
                          <a:schemeClr val="tx1"/>
                        </a:solidFill>
                      </a:endParaRPr>
                    </a:p>
                  </a:txBody>
                  <a:tcPr>
                    <a:noFill/>
                  </a:tcPr>
                </a:tc>
                <a:tc>
                  <a:txBody>
                    <a:bodyPr/>
                    <a:lstStyle/>
                    <a:p>
                      <a:r>
                        <a:rPr kumimoji="1" lang="ja-JP" altLang="en-US" dirty="0" smtClean="0">
                          <a:solidFill>
                            <a:schemeClr val="tx1"/>
                          </a:solidFill>
                        </a:rPr>
                        <a:t>０</a:t>
                      </a:r>
                      <a:endParaRPr kumimoji="1" lang="ja-JP" altLang="en-US" dirty="0">
                        <a:solidFill>
                          <a:schemeClr val="tx1"/>
                        </a:solidFill>
                      </a:endParaRPr>
                    </a:p>
                  </a:txBody>
                  <a:tcPr>
                    <a:noFill/>
                  </a:tcPr>
                </a:tc>
                <a:tc>
                  <a:txBody>
                    <a:bodyPr/>
                    <a:lstStyle/>
                    <a:p>
                      <a:r>
                        <a:rPr kumimoji="1" lang="ja-JP" altLang="en-US" dirty="0" smtClean="0">
                          <a:solidFill>
                            <a:schemeClr val="tx1"/>
                          </a:solidFill>
                        </a:rPr>
                        <a:t>１</a:t>
                      </a:r>
                      <a:endParaRPr kumimoji="1" lang="ja-JP" altLang="en-US" dirty="0">
                        <a:solidFill>
                          <a:schemeClr val="tx1"/>
                        </a:solidFill>
                      </a:endParaRPr>
                    </a:p>
                  </a:txBody>
                  <a:tcPr>
                    <a:noFill/>
                  </a:tcPr>
                </a:tc>
                <a:extLst>
                  <a:ext uri="{0D108BD9-81ED-4DB2-BD59-A6C34878D82A}">
                    <a16:rowId xmlns:a16="http://schemas.microsoft.com/office/drawing/2014/main" val="626732616"/>
                  </a:ext>
                </a:extLst>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4038678946"/>
              </p:ext>
            </p:extLst>
          </p:nvPr>
        </p:nvGraphicFramePr>
        <p:xfrm>
          <a:off x="1289983" y="3486541"/>
          <a:ext cx="1362212" cy="1216192"/>
        </p:xfrm>
        <a:graphic>
          <a:graphicData uri="http://schemas.openxmlformats.org/drawingml/2006/table">
            <a:tbl>
              <a:tblPr firstRow="1" bandRow="1">
                <a:tableStyleId>{5C22544A-7EE6-4342-B048-85BDC9FD1C3A}</a:tableStyleId>
              </a:tblPr>
              <a:tblGrid>
                <a:gridCol w="340553">
                  <a:extLst>
                    <a:ext uri="{9D8B030D-6E8A-4147-A177-3AD203B41FA5}">
                      <a16:colId xmlns:a16="http://schemas.microsoft.com/office/drawing/2014/main" val="867285618"/>
                    </a:ext>
                  </a:extLst>
                </a:gridCol>
                <a:gridCol w="340553">
                  <a:extLst>
                    <a:ext uri="{9D8B030D-6E8A-4147-A177-3AD203B41FA5}">
                      <a16:colId xmlns:a16="http://schemas.microsoft.com/office/drawing/2014/main" val="2584513620"/>
                    </a:ext>
                  </a:extLst>
                </a:gridCol>
                <a:gridCol w="340553">
                  <a:extLst>
                    <a:ext uri="{9D8B030D-6E8A-4147-A177-3AD203B41FA5}">
                      <a16:colId xmlns:a16="http://schemas.microsoft.com/office/drawing/2014/main" val="2125070759"/>
                    </a:ext>
                  </a:extLst>
                </a:gridCol>
                <a:gridCol w="340553">
                  <a:extLst>
                    <a:ext uri="{9D8B030D-6E8A-4147-A177-3AD203B41FA5}">
                      <a16:colId xmlns:a16="http://schemas.microsoft.com/office/drawing/2014/main" val="1610177247"/>
                    </a:ext>
                  </a:extLst>
                </a:gridCol>
              </a:tblGrid>
              <a:tr h="304048">
                <a:tc>
                  <a:txBody>
                    <a:bodyPr/>
                    <a:lstStyle/>
                    <a:p>
                      <a:r>
                        <a:rPr kumimoji="1" lang="ja-JP" altLang="en-US" dirty="0" smtClean="0">
                          <a:solidFill>
                            <a:schemeClr val="tx1"/>
                          </a:solidFill>
                        </a:rPr>
                        <a:t>１</a:t>
                      </a:r>
                      <a:endParaRPr kumimoji="1" lang="ja-JP" altLang="en-US" dirty="0">
                        <a:solidFill>
                          <a:schemeClr val="tx1"/>
                        </a:solidFill>
                      </a:endParaRPr>
                    </a:p>
                  </a:txBody>
                  <a:tcPr>
                    <a:noFill/>
                  </a:tcPr>
                </a:tc>
                <a:tc>
                  <a:txBody>
                    <a:bodyPr/>
                    <a:lstStyle/>
                    <a:p>
                      <a:r>
                        <a:rPr kumimoji="1" lang="ja-JP" altLang="en-US" dirty="0" smtClean="0">
                          <a:solidFill>
                            <a:schemeClr val="tx1"/>
                          </a:solidFill>
                        </a:rPr>
                        <a:t>２</a:t>
                      </a:r>
                      <a:endParaRPr kumimoji="1" lang="ja-JP" altLang="en-US" dirty="0">
                        <a:solidFill>
                          <a:schemeClr val="tx1"/>
                        </a:solidFill>
                      </a:endParaRPr>
                    </a:p>
                  </a:txBody>
                  <a:tcPr>
                    <a:solidFill>
                      <a:schemeClr val="bg1">
                        <a:lumMod val="85000"/>
                      </a:schemeClr>
                    </a:solidFill>
                  </a:tcPr>
                </a:tc>
                <a:tc>
                  <a:txBody>
                    <a:bodyPr/>
                    <a:lstStyle/>
                    <a:p>
                      <a:r>
                        <a:rPr kumimoji="1" lang="ja-JP" altLang="en-US" dirty="0" smtClean="0">
                          <a:solidFill>
                            <a:schemeClr val="tx1"/>
                          </a:solidFill>
                        </a:rPr>
                        <a:t>３</a:t>
                      </a:r>
                      <a:endParaRPr kumimoji="1" lang="ja-JP" altLang="en-US" dirty="0">
                        <a:solidFill>
                          <a:schemeClr val="tx1"/>
                        </a:solidFill>
                      </a:endParaRPr>
                    </a:p>
                  </a:txBody>
                  <a:tcPr>
                    <a:solidFill>
                      <a:schemeClr val="bg1">
                        <a:lumMod val="85000"/>
                      </a:schemeClr>
                    </a:solidFill>
                  </a:tcPr>
                </a:tc>
                <a:tc>
                  <a:txBody>
                    <a:bodyPr/>
                    <a:lstStyle/>
                    <a:p>
                      <a:r>
                        <a:rPr kumimoji="1" lang="ja-JP" altLang="en-US" dirty="0" smtClean="0">
                          <a:solidFill>
                            <a:schemeClr val="tx1"/>
                          </a:solidFill>
                        </a:rPr>
                        <a:t>０</a:t>
                      </a:r>
                      <a:endParaRPr kumimoji="1" lang="ja-JP" altLang="en-US" dirty="0">
                        <a:solidFill>
                          <a:schemeClr val="tx1"/>
                        </a:solidFill>
                      </a:endParaRPr>
                    </a:p>
                  </a:txBody>
                  <a:tcPr>
                    <a:solidFill>
                      <a:schemeClr val="bg1">
                        <a:lumMod val="85000"/>
                      </a:schemeClr>
                    </a:solidFill>
                  </a:tcPr>
                </a:tc>
                <a:extLst>
                  <a:ext uri="{0D108BD9-81ED-4DB2-BD59-A6C34878D82A}">
                    <a16:rowId xmlns:a16="http://schemas.microsoft.com/office/drawing/2014/main" val="1070925871"/>
                  </a:ext>
                </a:extLst>
              </a:tr>
              <a:tr h="304048">
                <a:tc>
                  <a:txBody>
                    <a:bodyPr/>
                    <a:lstStyle/>
                    <a:p>
                      <a:r>
                        <a:rPr kumimoji="1" lang="ja-JP" altLang="en-US" dirty="0" smtClean="0">
                          <a:solidFill>
                            <a:schemeClr val="tx1"/>
                          </a:solidFill>
                        </a:rPr>
                        <a:t>０</a:t>
                      </a:r>
                      <a:endParaRPr kumimoji="1" lang="ja-JP" altLang="en-US" dirty="0">
                        <a:solidFill>
                          <a:schemeClr val="tx1"/>
                        </a:solidFill>
                      </a:endParaRPr>
                    </a:p>
                  </a:txBody>
                  <a:tcPr>
                    <a:noFill/>
                  </a:tcPr>
                </a:tc>
                <a:tc>
                  <a:txBody>
                    <a:bodyPr/>
                    <a:lstStyle/>
                    <a:p>
                      <a:r>
                        <a:rPr kumimoji="1" lang="ja-JP" altLang="en-US" dirty="0" smtClean="0">
                          <a:solidFill>
                            <a:schemeClr val="tx1"/>
                          </a:solidFill>
                        </a:rPr>
                        <a:t>１</a:t>
                      </a:r>
                      <a:endParaRPr kumimoji="1" lang="ja-JP" altLang="en-US" dirty="0">
                        <a:solidFill>
                          <a:schemeClr val="tx1"/>
                        </a:solidFill>
                      </a:endParaRPr>
                    </a:p>
                  </a:txBody>
                  <a:tcPr>
                    <a:solidFill>
                      <a:schemeClr val="bg1">
                        <a:lumMod val="85000"/>
                      </a:schemeClr>
                    </a:solidFill>
                  </a:tcPr>
                </a:tc>
                <a:tc>
                  <a:txBody>
                    <a:bodyPr/>
                    <a:lstStyle/>
                    <a:p>
                      <a:r>
                        <a:rPr kumimoji="1" lang="ja-JP" altLang="en-US" dirty="0" smtClean="0">
                          <a:solidFill>
                            <a:schemeClr val="tx1"/>
                          </a:solidFill>
                        </a:rPr>
                        <a:t>２</a:t>
                      </a:r>
                      <a:endParaRPr kumimoji="1" lang="ja-JP" altLang="en-US" dirty="0">
                        <a:solidFill>
                          <a:schemeClr val="tx1"/>
                        </a:solidFill>
                      </a:endParaRPr>
                    </a:p>
                  </a:txBody>
                  <a:tcPr>
                    <a:solidFill>
                      <a:schemeClr val="bg1">
                        <a:lumMod val="85000"/>
                      </a:schemeClr>
                    </a:solidFill>
                  </a:tcPr>
                </a:tc>
                <a:tc>
                  <a:txBody>
                    <a:bodyPr/>
                    <a:lstStyle/>
                    <a:p>
                      <a:r>
                        <a:rPr kumimoji="1" lang="ja-JP" altLang="en-US" dirty="0" smtClean="0">
                          <a:solidFill>
                            <a:schemeClr val="tx1"/>
                          </a:solidFill>
                        </a:rPr>
                        <a:t>３</a:t>
                      </a:r>
                      <a:endParaRPr kumimoji="1" lang="ja-JP" altLang="en-US" dirty="0">
                        <a:solidFill>
                          <a:schemeClr val="tx1"/>
                        </a:solidFill>
                      </a:endParaRPr>
                    </a:p>
                  </a:txBody>
                  <a:tcPr>
                    <a:solidFill>
                      <a:schemeClr val="bg1">
                        <a:lumMod val="85000"/>
                      </a:schemeClr>
                    </a:solidFill>
                  </a:tcPr>
                </a:tc>
                <a:extLst>
                  <a:ext uri="{0D108BD9-81ED-4DB2-BD59-A6C34878D82A}">
                    <a16:rowId xmlns:a16="http://schemas.microsoft.com/office/drawing/2014/main" val="2362740746"/>
                  </a:ext>
                </a:extLst>
              </a:tr>
              <a:tr h="304048">
                <a:tc>
                  <a:txBody>
                    <a:bodyPr/>
                    <a:lstStyle/>
                    <a:p>
                      <a:r>
                        <a:rPr kumimoji="1" lang="ja-JP" altLang="en-US" dirty="0" smtClean="0">
                          <a:solidFill>
                            <a:schemeClr val="tx1"/>
                          </a:solidFill>
                        </a:rPr>
                        <a:t>３</a:t>
                      </a:r>
                      <a:endParaRPr kumimoji="1" lang="ja-JP" altLang="en-US" dirty="0">
                        <a:solidFill>
                          <a:schemeClr val="tx1"/>
                        </a:solidFill>
                      </a:endParaRPr>
                    </a:p>
                  </a:txBody>
                  <a:tcPr>
                    <a:noFill/>
                  </a:tcPr>
                </a:tc>
                <a:tc>
                  <a:txBody>
                    <a:bodyPr/>
                    <a:lstStyle/>
                    <a:p>
                      <a:r>
                        <a:rPr kumimoji="1" lang="ja-JP" altLang="en-US" dirty="0" smtClean="0">
                          <a:solidFill>
                            <a:schemeClr val="tx1"/>
                          </a:solidFill>
                        </a:rPr>
                        <a:t>０</a:t>
                      </a:r>
                      <a:endParaRPr kumimoji="1" lang="ja-JP" altLang="en-US" dirty="0">
                        <a:solidFill>
                          <a:schemeClr val="tx1"/>
                        </a:solidFill>
                      </a:endParaRPr>
                    </a:p>
                  </a:txBody>
                  <a:tcPr>
                    <a:solidFill>
                      <a:schemeClr val="bg1">
                        <a:lumMod val="85000"/>
                      </a:schemeClr>
                    </a:solidFill>
                  </a:tcPr>
                </a:tc>
                <a:tc>
                  <a:txBody>
                    <a:bodyPr/>
                    <a:lstStyle/>
                    <a:p>
                      <a:r>
                        <a:rPr kumimoji="1" lang="ja-JP" altLang="en-US" dirty="0" smtClean="0">
                          <a:solidFill>
                            <a:schemeClr val="tx1"/>
                          </a:solidFill>
                        </a:rPr>
                        <a:t>１</a:t>
                      </a:r>
                      <a:endParaRPr kumimoji="1" lang="ja-JP" altLang="en-US" dirty="0">
                        <a:solidFill>
                          <a:schemeClr val="tx1"/>
                        </a:solidFill>
                      </a:endParaRPr>
                    </a:p>
                  </a:txBody>
                  <a:tcPr>
                    <a:solidFill>
                      <a:schemeClr val="bg1">
                        <a:lumMod val="85000"/>
                      </a:schemeClr>
                    </a:solidFill>
                  </a:tcPr>
                </a:tc>
                <a:tc>
                  <a:txBody>
                    <a:bodyPr/>
                    <a:lstStyle/>
                    <a:p>
                      <a:r>
                        <a:rPr kumimoji="1" lang="ja-JP" altLang="en-US" dirty="0" smtClean="0">
                          <a:solidFill>
                            <a:schemeClr val="tx1"/>
                          </a:solidFill>
                        </a:rPr>
                        <a:t>２</a:t>
                      </a:r>
                      <a:endParaRPr kumimoji="1" lang="ja-JP" altLang="en-US" dirty="0">
                        <a:solidFill>
                          <a:schemeClr val="tx1"/>
                        </a:solidFill>
                      </a:endParaRPr>
                    </a:p>
                  </a:txBody>
                  <a:tcPr>
                    <a:solidFill>
                      <a:schemeClr val="bg1">
                        <a:lumMod val="85000"/>
                      </a:schemeClr>
                    </a:solidFill>
                  </a:tcPr>
                </a:tc>
                <a:extLst>
                  <a:ext uri="{0D108BD9-81ED-4DB2-BD59-A6C34878D82A}">
                    <a16:rowId xmlns:a16="http://schemas.microsoft.com/office/drawing/2014/main" val="635757591"/>
                  </a:ext>
                </a:extLst>
              </a:tr>
              <a:tr h="304048">
                <a:tc>
                  <a:txBody>
                    <a:bodyPr/>
                    <a:lstStyle/>
                    <a:p>
                      <a:r>
                        <a:rPr kumimoji="1" lang="ja-JP" altLang="en-US" dirty="0" smtClean="0">
                          <a:solidFill>
                            <a:schemeClr val="tx1"/>
                          </a:solidFill>
                        </a:rPr>
                        <a:t>２</a:t>
                      </a:r>
                      <a:endParaRPr kumimoji="1" lang="ja-JP" altLang="en-US" dirty="0">
                        <a:solidFill>
                          <a:schemeClr val="tx1"/>
                        </a:solidFill>
                      </a:endParaRPr>
                    </a:p>
                  </a:txBody>
                  <a:tcPr>
                    <a:noFill/>
                  </a:tcPr>
                </a:tc>
                <a:tc>
                  <a:txBody>
                    <a:bodyPr/>
                    <a:lstStyle/>
                    <a:p>
                      <a:r>
                        <a:rPr kumimoji="1" lang="ja-JP" altLang="en-US" dirty="0" smtClean="0">
                          <a:solidFill>
                            <a:schemeClr val="tx1"/>
                          </a:solidFill>
                        </a:rPr>
                        <a:t>３</a:t>
                      </a:r>
                      <a:endParaRPr kumimoji="1" lang="ja-JP" altLang="en-US" dirty="0">
                        <a:solidFill>
                          <a:schemeClr val="tx1"/>
                        </a:solidFill>
                      </a:endParaRPr>
                    </a:p>
                  </a:txBody>
                  <a:tcPr>
                    <a:noFill/>
                  </a:tcPr>
                </a:tc>
                <a:tc>
                  <a:txBody>
                    <a:bodyPr/>
                    <a:lstStyle/>
                    <a:p>
                      <a:r>
                        <a:rPr kumimoji="1" lang="ja-JP" altLang="en-US" dirty="0" smtClean="0">
                          <a:solidFill>
                            <a:schemeClr val="tx1"/>
                          </a:solidFill>
                        </a:rPr>
                        <a:t>０</a:t>
                      </a:r>
                      <a:endParaRPr kumimoji="1" lang="ja-JP" altLang="en-US" dirty="0">
                        <a:solidFill>
                          <a:schemeClr val="tx1"/>
                        </a:solidFill>
                      </a:endParaRPr>
                    </a:p>
                  </a:txBody>
                  <a:tcPr>
                    <a:noFill/>
                  </a:tcPr>
                </a:tc>
                <a:tc>
                  <a:txBody>
                    <a:bodyPr/>
                    <a:lstStyle/>
                    <a:p>
                      <a:r>
                        <a:rPr kumimoji="1" lang="ja-JP" altLang="en-US" dirty="0" smtClean="0">
                          <a:solidFill>
                            <a:schemeClr val="tx1"/>
                          </a:solidFill>
                        </a:rPr>
                        <a:t>１</a:t>
                      </a:r>
                      <a:endParaRPr kumimoji="1" lang="ja-JP" altLang="en-US" dirty="0">
                        <a:solidFill>
                          <a:schemeClr val="tx1"/>
                        </a:solidFill>
                      </a:endParaRPr>
                    </a:p>
                  </a:txBody>
                  <a:tcPr>
                    <a:noFill/>
                  </a:tcPr>
                </a:tc>
                <a:extLst>
                  <a:ext uri="{0D108BD9-81ED-4DB2-BD59-A6C34878D82A}">
                    <a16:rowId xmlns:a16="http://schemas.microsoft.com/office/drawing/2014/main" val="626732616"/>
                  </a:ext>
                </a:extLst>
              </a:tr>
            </a:tbl>
          </a:graphicData>
        </a:graphic>
      </p:graphicFrame>
      <p:sp>
        <p:nvSpPr>
          <p:cNvPr id="9" name="テキスト ボックス 8"/>
          <p:cNvSpPr txBox="1"/>
          <p:nvPr/>
        </p:nvSpPr>
        <p:spPr>
          <a:xfrm>
            <a:off x="1721242" y="5146701"/>
            <a:ext cx="595035" cy="584775"/>
          </a:xfrm>
          <a:prstGeom prst="rect">
            <a:avLst/>
          </a:prstGeom>
          <a:noFill/>
        </p:spPr>
        <p:txBody>
          <a:bodyPr wrap="none" rtlCol="0">
            <a:spAutoFit/>
          </a:bodyPr>
          <a:lstStyle/>
          <a:p>
            <a:r>
              <a:rPr kumimoji="1" lang="ja-JP" altLang="en-US" sz="3200" dirty="0" smtClean="0">
                <a:latin typeface="ヒラギノ角ゴ Pro W3"/>
                <a:ea typeface="ヒラギノ角ゴ Pro W3"/>
                <a:cs typeface="ヒラギノ角ゴ Pro W3"/>
              </a:rPr>
              <a:t>：</a:t>
            </a:r>
          </a:p>
        </p:txBody>
      </p:sp>
      <p:graphicFrame>
        <p:nvGraphicFramePr>
          <p:cNvPr id="10" name="表 9"/>
          <p:cNvGraphicFramePr>
            <a:graphicFrameLocks noGrp="1"/>
          </p:cNvGraphicFramePr>
          <p:nvPr>
            <p:extLst>
              <p:ext uri="{D42A27DB-BD31-4B8C-83A1-F6EECF244321}">
                <p14:modId xmlns:p14="http://schemas.microsoft.com/office/powerpoint/2010/main" val="3285038922"/>
              </p:ext>
            </p:extLst>
          </p:nvPr>
        </p:nvGraphicFramePr>
        <p:xfrm>
          <a:off x="4005097" y="2090012"/>
          <a:ext cx="915843" cy="891540"/>
        </p:xfrm>
        <a:graphic>
          <a:graphicData uri="http://schemas.openxmlformats.org/drawingml/2006/table">
            <a:tbl>
              <a:tblPr firstRow="1" bandRow="1">
                <a:tableStyleId>{5C22544A-7EE6-4342-B048-85BDC9FD1C3A}</a:tableStyleId>
              </a:tblPr>
              <a:tblGrid>
                <a:gridCol w="305281">
                  <a:extLst>
                    <a:ext uri="{9D8B030D-6E8A-4147-A177-3AD203B41FA5}">
                      <a16:colId xmlns:a16="http://schemas.microsoft.com/office/drawing/2014/main" val="406910447"/>
                    </a:ext>
                  </a:extLst>
                </a:gridCol>
                <a:gridCol w="305281">
                  <a:extLst>
                    <a:ext uri="{9D8B030D-6E8A-4147-A177-3AD203B41FA5}">
                      <a16:colId xmlns:a16="http://schemas.microsoft.com/office/drawing/2014/main" val="2805619195"/>
                    </a:ext>
                  </a:extLst>
                </a:gridCol>
                <a:gridCol w="305281">
                  <a:extLst>
                    <a:ext uri="{9D8B030D-6E8A-4147-A177-3AD203B41FA5}">
                      <a16:colId xmlns:a16="http://schemas.microsoft.com/office/drawing/2014/main" val="821154922"/>
                    </a:ext>
                  </a:extLst>
                </a:gridCol>
              </a:tblGrid>
              <a:tr h="248053">
                <a:tc>
                  <a:txBody>
                    <a:bodyPr/>
                    <a:lstStyle/>
                    <a:p>
                      <a:r>
                        <a:rPr kumimoji="1" lang="ja-JP" altLang="en-US" dirty="0" smtClean="0">
                          <a:solidFill>
                            <a:schemeClr val="tx1"/>
                          </a:solidFill>
                        </a:rPr>
                        <a:t>２</a:t>
                      </a:r>
                      <a:endParaRPr kumimoji="1" lang="ja-JP" altLang="en-US" dirty="0">
                        <a:solidFill>
                          <a:schemeClr val="tx1"/>
                        </a:solidFill>
                      </a:endParaRPr>
                    </a:p>
                  </a:txBody>
                  <a:tcPr>
                    <a:noFill/>
                  </a:tcPr>
                </a:tc>
                <a:tc>
                  <a:txBody>
                    <a:bodyPr/>
                    <a:lstStyle/>
                    <a:p>
                      <a:r>
                        <a:rPr kumimoji="1" lang="ja-JP" altLang="en-US" dirty="0" smtClean="0">
                          <a:solidFill>
                            <a:schemeClr val="tx1"/>
                          </a:solidFill>
                        </a:rPr>
                        <a:t>０</a:t>
                      </a:r>
                      <a:endParaRPr kumimoji="1" lang="en-US" altLang="ja-JP" dirty="0" smtClean="0">
                        <a:solidFill>
                          <a:schemeClr val="tx1"/>
                        </a:solidFill>
                      </a:endParaRPr>
                    </a:p>
                  </a:txBody>
                  <a:tcPr>
                    <a:noFill/>
                  </a:tcPr>
                </a:tc>
                <a:tc>
                  <a:txBody>
                    <a:bodyPr/>
                    <a:lstStyle/>
                    <a:p>
                      <a:r>
                        <a:rPr kumimoji="1" lang="ja-JP" altLang="en-US" dirty="0" smtClean="0">
                          <a:solidFill>
                            <a:schemeClr val="tx1"/>
                          </a:solidFill>
                        </a:rPr>
                        <a:t>１</a:t>
                      </a:r>
                      <a:endParaRPr kumimoji="1" lang="ja-JP" altLang="en-US" dirty="0">
                        <a:solidFill>
                          <a:schemeClr val="tx1"/>
                        </a:solidFill>
                      </a:endParaRPr>
                    </a:p>
                  </a:txBody>
                  <a:tcPr>
                    <a:noFill/>
                  </a:tcPr>
                </a:tc>
                <a:extLst>
                  <a:ext uri="{0D108BD9-81ED-4DB2-BD59-A6C34878D82A}">
                    <a16:rowId xmlns:a16="http://schemas.microsoft.com/office/drawing/2014/main" val="1821555697"/>
                  </a:ext>
                </a:extLst>
              </a:tr>
              <a:tr h="248053">
                <a:tc>
                  <a:txBody>
                    <a:bodyPr/>
                    <a:lstStyle/>
                    <a:p>
                      <a:r>
                        <a:rPr kumimoji="1" lang="ja-JP" altLang="en-US" dirty="0" smtClean="0"/>
                        <a:t>０</a:t>
                      </a:r>
                      <a:endParaRPr kumimoji="1" lang="ja-JP" altLang="en-US" dirty="0"/>
                    </a:p>
                  </a:txBody>
                  <a:tcPr>
                    <a:noFill/>
                  </a:tcPr>
                </a:tc>
                <a:tc>
                  <a:txBody>
                    <a:bodyPr/>
                    <a:lstStyle/>
                    <a:p>
                      <a:r>
                        <a:rPr kumimoji="1" lang="ja-JP" altLang="en-US" dirty="0" smtClean="0"/>
                        <a:t>１</a:t>
                      </a:r>
                      <a:endParaRPr kumimoji="1" lang="ja-JP" altLang="en-US" dirty="0"/>
                    </a:p>
                  </a:txBody>
                  <a:tcPr>
                    <a:noFill/>
                  </a:tcPr>
                </a:tc>
                <a:tc>
                  <a:txBody>
                    <a:bodyPr/>
                    <a:lstStyle/>
                    <a:p>
                      <a:r>
                        <a:rPr kumimoji="1" lang="ja-JP" altLang="en-US" dirty="0" smtClean="0"/>
                        <a:t>２</a:t>
                      </a:r>
                      <a:endParaRPr kumimoji="1" lang="ja-JP" altLang="en-US" dirty="0"/>
                    </a:p>
                  </a:txBody>
                  <a:tcPr>
                    <a:noFill/>
                  </a:tcPr>
                </a:tc>
                <a:extLst>
                  <a:ext uri="{0D108BD9-81ED-4DB2-BD59-A6C34878D82A}">
                    <a16:rowId xmlns:a16="http://schemas.microsoft.com/office/drawing/2014/main" val="1265580805"/>
                  </a:ext>
                </a:extLst>
              </a:tr>
              <a:tr h="248053">
                <a:tc>
                  <a:txBody>
                    <a:bodyPr/>
                    <a:lstStyle/>
                    <a:p>
                      <a:r>
                        <a:rPr kumimoji="1" lang="ja-JP" altLang="en-US" dirty="0" smtClean="0"/>
                        <a:t>１</a:t>
                      </a:r>
                      <a:endParaRPr kumimoji="1" lang="ja-JP" altLang="en-US" dirty="0"/>
                    </a:p>
                  </a:txBody>
                  <a:tcPr>
                    <a:noFill/>
                  </a:tcPr>
                </a:tc>
                <a:tc>
                  <a:txBody>
                    <a:bodyPr/>
                    <a:lstStyle/>
                    <a:p>
                      <a:r>
                        <a:rPr kumimoji="1" lang="ja-JP" altLang="en-US" dirty="0" smtClean="0"/>
                        <a:t>２</a:t>
                      </a:r>
                      <a:endParaRPr kumimoji="1" lang="ja-JP" altLang="en-US" dirty="0"/>
                    </a:p>
                  </a:txBody>
                  <a:tcPr>
                    <a:noFill/>
                  </a:tcPr>
                </a:tc>
                <a:tc>
                  <a:txBody>
                    <a:bodyPr/>
                    <a:lstStyle/>
                    <a:p>
                      <a:r>
                        <a:rPr kumimoji="1" lang="ja-JP" altLang="en-US" dirty="0" smtClean="0"/>
                        <a:t>０</a:t>
                      </a:r>
                      <a:endParaRPr kumimoji="1" lang="ja-JP" altLang="en-US" dirty="0"/>
                    </a:p>
                  </a:txBody>
                  <a:tcPr>
                    <a:noFill/>
                  </a:tcPr>
                </a:tc>
                <a:extLst>
                  <a:ext uri="{0D108BD9-81ED-4DB2-BD59-A6C34878D82A}">
                    <a16:rowId xmlns:a16="http://schemas.microsoft.com/office/drawing/2014/main" val="1585523758"/>
                  </a:ext>
                </a:extLst>
              </a:tr>
            </a:tbl>
          </a:graphicData>
        </a:graphic>
      </p:graphicFrame>
      <p:sp>
        <p:nvSpPr>
          <p:cNvPr id="11" name="円/楕円 29"/>
          <p:cNvSpPr/>
          <p:nvPr/>
        </p:nvSpPr>
        <p:spPr bwMode="auto">
          <a:xfrm>
            <a:off x="3220685" y="2374602"/>
            <a:ext cx="311262" cy="322360"/>
          </a:xfrm>
          <a:prstGeom prst="ellipse">
            <a:avLst/>
          </a:prstGeom>
          <a:grpFill/>
          <a:ln w="9525">
            <a:solidFill>
              <a:srgbClr val="BFBFBF"/>
            </a:solidFill>
            <a:miter lim="800000"/>
            <a:headEnd/>
            <a:tailEnd/>
          </a:ln>
        </p:spPr>
        <p:txBody>
          <a:bodyPr wrap="none" lIns="36000" rIns="36000" rtlCol="0" anchor="ctr"/>
          <a:lstStyle/>
          <a:p>
            <a:pPr algn="ctr"/>
            <a:r>
              <a:rPr kumimoji="1" lang="ja-JP" altLang="en-US" sz="2800" dirty="0" smtClean="0">
                <a:latin typeface="ヒラギノ角ゴ Pro W3"/>
                <a:ea typeface="ヒラギノ角ゴ Pro W3"/>
                <a:cs typeface="ヒラギノ角ゴ Pro W3"/>
              </a:rPr>
              <a:t>ｘ</a:t>
            </a:r>
            <a:endParaRPr kumimoji="1" lang="ja-JP" altLang="en-US" sz="2800" dirty="0">
              <a:latin typeface="ヒラギノ角ゴ Pro W3"/>
              <a:ea typeface="ヒラギノ角ゴ Pro W3"/>
              <a:cs typeface="ヒラギノ角ゴ Pro W3"/>
            </a:endParaRPr>
          </a:p>
        </p:txBody>
      </p:sp>
      <p:graphicFrame>
        <p:nvGraphicFramePr>
          <p:cNvPr id="12" name="表 11"/>
          <p:cNvGraphicFramePr>
            <a:graphicFrameLocks noGrp="1"/>
          </p:cNvGraphicFramePr>
          <p:nvPr>
            <p:extLst>
              <p:ext uri="{D42A27DB-BD31-4B8C-83A1-F6EECF244321}">
                <p14:modId xmlns:p14="http://schemas.microsoft.com/office/powerpoint/2010/main" val="4247873864"/>
              </p:ext>
            </p:extLst>
          </p:nvPr>
        </p:nvGraphicFramePr>
        <p:xfrm>
          <a:off x="6897000" y="2238602"/>
          <a:ext cx="907901" cy="864292"/>
        </p:xfrm>
        <a:graphic>
          <a:graphicData uri="http://schemas.openxmlformats.org/drawingml/2006/table">
            <a:tbl>
              <a:tblPr firstRow="1" bandRow="1">
                <a:tableStyleId>{5C22544A-7EE6-4342-B048-85BDC9FD1C3A}</a:tableStyleId>
              </a:tblPr>
              <a:tblGrid>
                <a:gridCol w="489273">
                  <a:extLst>
                    <a:ext uri="{9D8B030D-6E8A-4147-A177-3AD203B41FA5}">
                      <a16:colId xmlns:a16="http://schemas.microsoft.com/office/drawing/2014/main" val="568413913"/>
                    </a:ext>
                  </a:extLst>
                </a:gridCol>
                <a:gridCol w="418628">
                  <a:extLst>
                    <a:ext uri="{9D8B030D-6E8A-4147-A177-3AD203B41FA5}">
                      <a16:colId xmlns:a16="http://schemas.microsoft.com/office/drawing/2014/main" val="561176009"/>
                    </a:ext>
                  </a:extLst>
                </a:gridCol>
              </a:tblGrid>
              <a:tr h="432146">
                <a:tc>
                  <a:txBody>
                    <a:bodyPr/>
                    <a:lstStyle/>
                    <a:p>
                      <a:r>
                        <a:rPr kumimoji="1" lang="ja-JP" altLang="en-US" dirty="0" smtClean="0">
                          <a:solidFill>
                            <a:schemeClr val="tx1"/>
                          </a:solidFill>
                        </a:rPr>
                        <a:t>１５</a:t>
                      </a:r>
                      <a:endParaRPr kumimoji="1" lang="ja-JP" altLang="en-US" dirty="0">
                        <a:solidFill>
                          <a:schemeClr val="tx1"/>
                        </a:solidFill>
                      </a:endParaRPr>
                    </a:p>
                  </a:txBody>
                  <a:tcPr>
                    <a:noFill/>
                  </a:tcPr>
                </a:tc>
                <a:tc>
                  <a:txBody>
                    <a:bodyPr/>
                    <a:lstStyle/>
                    <a:p>
                      <a:endParaRPr kumimoji="1" lang="ja-JP" altLang="en-US" dirty="0">
                        <a:solidFill>
                          <a:schemeClr val="tx1"/>
                        </a:solidFill>
                      </a:endParaRPr>
                    </a:p>
                  </a:txBody>
                  <a:tcPr>
                    <a:noFill/>
                  </a:tcPr>
                </a:tc>
                <a:extLst>
                  <a:ext uri="{0D108BD9-81ED-4DB2-BD59-A6C34878D82A}">
                    <a16:rowId xmlns:a16="http://schemas.microsoft.com/office/drawing/2014/main" val="434772341"/>
                  </a:ext>
                </a:extLst>
              </a:tr>
              <a:tr h="432146">
                <a:tc>
                  <a:txBody>
                    <a:bodyPr/>
                    <a:lstStyle/>
                    <a:p>
                      <a:endParaRPr kumimoji="1" lang="ja-JP" altLang="en-US" dirty="0"/>
                    </a:p>
                  </a:txBody>
                  <a:tcPr>
                    <a:noFill/>
                  </a:tcPr>
                </a:tc>
                <a:tc>
                  <a:txBody>
                    <a:bodyPr/>
                    <a:lstStyle/>
                    <a:p>
                      <a:endParaRPr kumimoji="1" lang="ja-JP" altLang="en-US" dirty="0"/>
                    </a:p>
                  </a:txBody>
                  <a:tcPr>
                    <a:noFill/>
                  </a:tcPr>
                </a:tc>
                <a:extLst>
                  <a:ext uri="{0D108BD9-81ED-4DB2-BD59-A6C34878D82A}">
                    <a16:rowId xmlns:a16="http://schemas.microsoft.com/office/drawing/2014/main" val="432318911"/>
                  </a:ext>
                </a:extLst>
              </a:tr>
            </a:tbl>
          </a:graphicData>
        </a:graphic>
      </p:graphicFrame>
      <p:graphicFrame>
        <p:nvGraphicFramePr>
          <p:cNvPr id="13" name="表 12"/>
          <p:cNvGraphicFramePr>
            <a:graphicFrameLocks noGrp="1"/>
          </p:cNvGraphicFramePr>
          <p:nvPr>
            <p:extLst>
              <p:ext uri="{D42A27DB-BD31-4B8C-83A1-F6EECF244321}">
                <p14:modId xmlns:p14="http://schemas.microsoft.com/office/powerpoint/2010/main" val="1251339680"/>
              </p:ext>
            </p:extLst>
          </p:nvPr>
        </p:nvGraphicFramePr>
        <p:xfrm>
          <a:off x="4005097" y="3645066"/>
          <a:ext cx="915843" cy="891540"/>
        </p:xfrm>
        <a:graphic>
          <a:graphicData uri="http://schemas.openxmlformats.org/drawingml/2006/table">
            <a:tbl>
              <a:tblPr firstRow="1" bandRow="1">
                <a:tableStyleId>{5C22544A-7EE6-4342-B048-85BDC9FD1C3A}</a:tableStyleId>
              </a:tblPr>
              <a:tblGrid>
                <a:gridCol w="305281">
                  <a:extLst>
                    <a:ext uri="{9D8B030D-6E8A-4147-A177-3AD203B41FA5}">
                      <a16:colId xmlns:a16="http://schemas.microsoft.com/office/drawing/2014/main" val="406910447"/>
                    </a:ext>
                  </a:extLst>
                </a:gridCol>
                <a:gridCol w="305281">
                  <a:extLst>
                    <a:ext uri="{9D8B030D-6E8A-4147-A177-3AD203B41FA5}">
                      <a16:colId xmlns:a16="http://schemas.microsoft.com/office/drawing/2014/main" val="2805619195"/>
                    </a:ext>
                  </a:extLst>
                </a:gridCol>
                <a:gridCol w="305281">
                  <a:extLst>
                    <a:ext uri="{9D8B030D-6E8A-4147-A177-3AD203B41FA5}">
                      <a16:colId xmlns:a16="http://schemas.microsoft.com/office/drawing/2014/main" val="821154922"/>
                    </a:ext>
                  </a:extLst>
                </a:gridCol>
              </a:tblGrid>
              <a:tr h="248053">
                <a:tc>
                  <a:txBody>
                    <a:bodyPr/>
                    <a:lstStyle/>
                    <a:p>
                      <a:r>
                        <a:rPr kumimoji="1" lang="ja-JP" altLang="en-US" dirty="0" smtClean="0">
                          <a:solidFill>
                            <a:schemeClr val="tx1"/>
                          </a:solidFill>
                        </a:rPr>
                        <a:t>２</a:t>
                      </a:r>
                      <a:endParaRPr kumimoji="1" lang="ja-JP" altLang="en-US" dirty="0">
                        <a:solidFill>
                          <a:schemeClr val="tx1"/>
                        </a:solidFill>
                      </a:endParaRPr>
                    </a:p>
                  </a:txBody>
                  <a:tcPr>
                    <a:noFill/>
                  </a:tcPr>
                </a:tc>
                <a:tc>
                  <a:txBody>
                    <a:bodyPr/>
                    <a:lstStyle/>
                    <a:p>
                      <a:r>
                        <a:rPr kumimoji="1" lang="ja-JP" altLang="en-US" dirty="0" smtClean="0">
                          <a:solidFill>
                            <a:schemeClr val="tx1"/>
                          </a:solidFill>
                        </a:rPr>
                        <a:t>０</a:t>
                      </a:r>
                      <a:endParaRPr kumimoji="1" lang="en-US" altLang="ja-JP" dirty="0" smtClean="0">
                        <a:solidFill>
                          <a:schemeClr val="tx1"/>
                        </a:solidFill>
                      </a:endParaRPr>
                    </a:p>
                  </a:txBody>
                  <a:tcPr>
                    <a:noFill/>
                  </a:tcPr>
                </a:tc>
                <a:tc>
                  <a:txBody>
                    <a:bodyPr/>
                    <a:lstStyle/>
                    <a:p>
                      <a:r>
                        <a:rPr kumimoji="1" lang="ja-JP" altLang="en-US" dirty="0" smtClean="0">
                          <a:solidFill>
                            <a:schemeClr val="tx1"/>
                          </a:solidFill>
                        </a:rPr>
                        <a:t>１</a:t>
                      </a:r>
                      <a:endParaRPr kumimoji="1" lang="ja-JP" altLang="en-US" dirty="0">
                        <a:solidFill>
                          <a:schemeClr val="tx1"/>
                        </a:solidFill>
                      </a:endParaRPr>
                    </a:p>
                  </a:txBody>
                  <a:tcPr>
                    <a:noFill/>
                  </a:tcPr>
                </a:tc>
                <a:extLst>
                  <a:ext uri="{0D108BD9-81ED-4DB2-BD59-A6C34878D82A}">
                    <a16:rowId xmlns:a16="http://schemas.microsoft.com/office/drawing/2014/main" val="1821555697"/>
                  </a:ext>
                </a:extLst>
              </a:tr>
              <a:tr h="248053">
                <a:tc>
                  <a:txBody>
                    <a:bodyPr/>
                    <a:lstStyle/>
                    <a:p>
                      <a:r>
                        <a:rPr kumimoji="1" lang="ja-JP" altLang="en-US" dirty="0" smtClean="0"/>
                        <a:t>０</a:t>
                      </a:r>
                      <a:endParaRPr kumimoji="1" lang="ja-JP" altLang="en-US" dirty="0"/>
                    </a:p>
                  </a:txBody>
                  <a:tcPr>
                    <a:noFill/>
                  </a:tcPr>
                </a:tc>
                <a:tc>
                  <a:txBody>
                    <a:bodyPr/>
                    <a:lstStyle/>
                    <a:p>
                      <a:r>
                        <a:rPr kumimoji="1" lang="ja-JP" altLang="en-US" dirty="0" smtClean="0"/>
                        <a:t>１</a:t>
                      </a:r>
                      <a:endParaRPr kumimoji="1" lang="ja-JP" altLang="en-US" dirty="0"/>
                    </a:p>
                  </a:txBody>
                  <a:tcPr>
                    <a:noFill/>
                  </a:tcPr>
                </a:tc>
                <a:tc>
                  <a:txBody>
                    <a:bodyPr/>
                    <a:lstStyle/>
                    <a:p>
                      <a:r>
                        <a:rPr kumimoji="1" lang="ja-JP" altLang="en-US" dirty="0" smtClean="0"/>
                        <a:t>２</a:t>
                      </a:r>
                      <a:endParaRPr kumimoji="1" lang="ja-JP" altLang="en-US" dirty="0"/>
                    </a:p>
                  </a:txBody>
                  <a:tcPr>
                    <a:noFill/>
                  </a:tcPr>
                </a:tc>
                <a:extLst>
                  <a:ext uri="{0D108BD9-81ED-4DB2-BD59-A6C34878D82A}">
                    <a16:rowId xmlns:a16="http://schemas.microsoft.com/office/drawing/2014/main" val="1265580805"/>
                  </a:ext>
                </a:extLst>
              </a:tr>
              <a:tr h="248053">
                <a:tc>
                  <a:txBody>
                    <a:bodyPr/>
                    <a:lstStyle/>
                    <a:p>
                      <a:r>
                        <a:rPr kumimoji="1" lang="ja-JP" altLang="en-US" dirty="0" smtClean="0"/>
                        <a:t>１</a:t>
                      </a:r>
                      <a:endParaRPr kumimoji="1" lang="ja-JP" altLang="en-US" dirty="0"/>
                    </a:p>
                  </a:txBody>
                  <a:tcPr>
                    <a:noFill/>
                  </a:tcPr>
                </a:tc>
                <a:tc>
                  <a:txBody>
                    <a:bodyPr/>
                    <a:lstStyle/>
                    <a:p>
                      <a:r>
                        <a:rPr kumimoji="1" lang="ja-JP" altLang="en-US" dirty="0" smtClean="0"/>
                        <a:t>２</a:t>
                      </a:r>
                      <a:endParaRPr kumimoji="1" lang="ja-JP" altLang="en-US" dirty="0"/>
                    </a:p>
                  </a:txBody>
                  <a:tcPr>
                    <a:noFill/>
                  </a:tcPr>
                </a:tc>
                <a:tc>
                  <a:txBody>
                    <a:bodyPr/>
                    <a:lstStyle/>
                    <a:p>
                      <a:r>
                        <a:rPr kumimoji="1" lang="ja-JP" altLang="en-US" dirty="0" smtClean="0"/>
                        <a:t>０</a:t>
                      </a:r>
                      <a:endParaRPr kumimoji="1" lang="ja-JP" altLang="en-US" dirty="0"/>
                    </a:p>
                  </a:txBody>
                  <a:tcPr>
                    <a:noFill/>
                  </a:tcPr>
                </a:tc>
                <a:extLst>
                  <a:ext uri="{0D108BD9-81ED-4DB2-BD59-A6C34878D82A}">
                    <a16:rowId xmlns:a16="http://schemas.microsoft.com/office/drawing/2014/main" val="1585523758"/>
                  </a:ext>
                </a:extLst>
              </a:tr>
            </a:tbl>
          </a:graphicData>
        </a:graphic>
      </p:graphicFrame>
      <p:sp>
        <p:nvSpPr>
          <p:cNvPr id="14" name="円/楕円 29"/>
          <p:cNvSpPr/>
          <p:nvPr/>
        </p:nvSpPr>
        <p:spPr bwMode="auto">
          <a:xfrm>
            <a:off x="3220685" y="3929656"/>
            <a:ext cx="311262" cy="322360"/>
          </a:xfrm>
          <a:prstGeom prst="ellipse">
            <a:avLst/>
          </a:prstGeom>
          <a:grpFill/>
          <a:ln w="9525">
            <a:solidFill>
              <a:srgbClr val="BFBFBF"/>
            </a:solidFill>
            <a:miter lim="800000"/>
            <a:headEnd/>
            <a:tailEnd/>
          </a:ln>
        </p:spPr>
        <p:txBody>
          <a:bodyPr wrap="none" lIns="36000" rIns="36000" rtlCol="0" anchor="ctr"/>
          <a:lstStyle/>
          <a:p>
            <a:pPr algn="ctr"/>
            <a:r>
              <a:rPr kumimoji="1" lang="ja-JP" altLang="en-US" sz="2800" dirty="0" smtClean="0">
                <a:latin typeface="ヒラギノ角ゴ Pro W3"/>
                <a:ea typeface="ヒラギノ角ゴ Pro W3"/>
                <a:cs typeface="ヒラギノ角ゴ Pro W3"/>
              </a:rPr>
              <a:t>ｘ</a:t>
            </a:r>
            <a:endParaRPr kumimoji="1" lang="ja-JP" altLang="en-US" sz="2800" dirty="0">
              <a:latin typeface="ヒラギノ角ゴ Pro W3"/>
              <a:ea typeface="ヒラギノ角ゴ Pro W3"/>
              <a:cs typeface="ヒラギノ角ゴ Pro W3"/>
            </a:endParaRPr>
          </a:p>
        </p:txBody>
      </p:sp>
      <p:sp>
        <p:nvSpPr>
          <p:cNvPr id="15" name="テキスト ボックス 14"/>
          <p:cNvSpPr txBox="1"/>
          <p:nvPr/>
        </p:nvSpPr>
        <p:spPr>
          <a:xfrm>
            <a:off x="5680093" y="2374602"/>
            <a:ext cx="492443" cy="461665"/>
          </a:xfrm>
          <a:prstGeom prst="rect">
            <a:avLst/>
          </a:prstGeom>
          <a:noFill/>
        </p:spPr>
        <p:txBody>
          <a:bodyPr wrap="none" rtlCol="0">
            <a:spAutoFit/>
          </a:bodyPr>
          <a:lstStyle/>
          <a:p>
            <a:r>
              <a:rPr lang="ja-JP" altLang="en-US" sz="2400" dirty="0">
                <a:latin typeface="ヒラギノ角ゴ Pro W3"/>
                <a:ea typeface="ヒラギノ角ゴ Pro W3"/>
                <a:cs typeface="ヒラギノ角ゴ Pro W3"/>
              </a:rPr>
              <a:t>→</a:t>
            </a:r>
            <a:endParaRPr kumimoji="1" lang="ja-JP" altLang="en-US" sz="2400" dirty="0" smtClean="0">
              <a:latin typeface="ヒラギノ角ゴ Pro W3"/>
              <a:ea typeface="ヒラギノ角ゴ Pro W3"/>
              <a:cs typeface="ヒラギノ角ゴ Pro W3"/>
            </a:endParaRPr>
          </a:p>
        </p:txBody>
      </p:sp>
      <p:sp>
        <p:nvSpPr>
          <p:cNvPr id="16" name="テキスト ボックス 15"/>
          <p:cNvSpPr txBox="1"/>
          <p:nvPr/>
        </p:nvSpPr>
        <p:spPr>
          <a:xfrm>
            <a:off x="5680092" y="3860003"/>
            <a:ext cx="492443" cy="461665"/>
          </a:xfrm>
          <a:prstGeom prst="rect">
            <a:avLst/>
          </a:prstGeom>
          <a:noFill/>
        </p:spPr>
        <p:txBody>
          <a:bodyPr wrap="none" rtlCol="0">
            <a:spAutoFit/>
          </a:bodyPr>
          <a:lstStyle/>
          <a:p>
            <a:r>
              <a:rPr lang="ja-JP" altLang="en-US" sz="2400" dirty="0">
                <a:latin typeface="ヒラギノ角ゴ Pro W3"/>
                <a:ea typeface="ヒラギノ角ゴ Pro W3"/>
                <a:cs typeface="ヒラギノ角ゴ Pro W3"/>
              </a:rPr>
              <a:t>→</a:t>
            </a:r>
            <a:endParaRPr kumimoji="1" lang="ja-JP" altLang="en-US" sz="2400" dirty="0" smtClean="0">
              <a:latin typeface="ヒラギノ角ゴ Pro W3"/>
              <a:ea typeface="ヒラギノ角ゴ Pro W3"/>
              <a:cs typeface="ヒラギノ角ゴ Pro W3"/>
            </a:endParaRPr>
          </a:p>
        </p:txBody>
      </p:sp>
      <p:graphicFrame>
        <p:nvGraphicFramePr>
          <p:cNvPr id="17" name="表 16"/>
          <p:cNvGraphicFramePr>
            <a:graphicFrameLocks noGrp="1"/>
          </p:cNvGraphicFramePr>
          <p:nvPr>
            <p:extLst>
              <p:ext uri="{D42A27DB-BD31-4B8C-83A1-F6EECF244321}">
                <p14:modId xmlns:p14="http://schemas.microsoft.com/office/powerpoint/2010/main" val="2672155831"/>
              </p:ext>
            </p:extLst>
          </p:nvPr>
        </p:nvGraphicFramePr>
        <p:xfrm>
          <a:off x="6896999" y="3712765"/>
          <a:ext cx="907901" cy="864292"/>
        </p:xfrm>
        <a:graphic>
          <a:graphicData uri="http://schemas.openxmlformats.org/drawingml/2006/table">
            <a:tbl>
              <a:tblPr firstRow="1" bandRow="1">
                <a:tableStyleId>{5C22544A-7EE6-4342-B048-85BDC9FD1C3A}</a:tableStyleId>
              </a:tblPr>
              <a:tblGrid>
                <a:gridCol w="489273">
                  <a:extLst>
                    <a:ext uri="{9D8B030D-6E8A-4147-A177-3AD203B41FA5}">
                      <a16:colId xmlns:a16="http://schemas.microsoft.com/office/drawing/2014/main" val="568413913"/>
                    </a:ext>
                  </a:extLst>
                </a:gridCol>
                <a:gridCol w="418628">
                  <a:extLst>
                    <a:ext uri="{9D8B030D-6E8A-4147-A177-3AD203B41FA5}">
                      <a16:colId xmlns:a16="http://schemas.microsoft.com/office/drawing/2014/main" val="561176009"/>
                    </a:ext>
                  </a:extLst>
                </a:gridCol>
              </a:tblGrid>
              <a:tr h="432146">
                <a:tc>
                  <a:txBody>
                    <a:bodyPr/>
                    <a:lstStyle/>
                    <a:p>
                      <a:r>
                        <a:rPr kumimoji="1" lang="ja-JP" altLang="en-US" dirty="0" smtClean="0">
                          <a:solidFill>
                            <a:schemeClr val="tx1"/>
                          </a:solidFill>
                        </a:rPr>
                        <a:t>１５</a:t>
                      </a:r>
                      <a:endParaRPr kumimoji="1" lang="ja-JP" altLang="en-US" dirty="0">
                        <a:solidFill>
                          <a:schemeClr val="tx1"/>
                        </a:solidFill>
                      </a:endParaRPr>
                    </a:p>
                  </a:txBody>
                  <a:tcPr>
                    <a:noFill/>
                  </a:tcPr>
                </a:tc>
                <a:tc>
                  <a:txBody>
                    <a:bodyPr/>
                    <a:lstStyle/>
                    <a:p>
                      <a:r>
                        <a:rPr kumimoji="1" lang="ja-JP" altLang="en-US" dirty="0" smtClean="0">
                          <a:solidFill>
                            <a:schemeClr val="tx1"/>
                          </a:solidFill>
                        </a:rPr>
                        <a:t>１６</a:t>
                      </a:r>
                      <a:endParaRPr kumimoji="1" lang="ja-JP" altLang="en-US" dirty="0">
                        <a:solidFill>
                          <a:schemeClr val="tx1"/>
                        </a:solidFill>
                      </a:endParaRPr>
                    </a:p>
                  </a:txBody>
                  <a:tcPr>
                    <a:noFill/>
                  </a:tcPr>
                </a:tc>
                <a:extLst>
                  <a:ext uri="{0D108BD9-81ED-4DB2-BD59-A6C34878D82A}">
                    <a16:rowId xmlns:a16="http://schemas.microsoft.com/office/drawing/2014/main" val="434772341"/>
                  </a:ext>
                </a:extLst>
              </a:tr>
              <a:tr h="432146">
                <a:tc>
                  <a:txBody>
                    <a:bodyPr/>
                    <a:lstStyle/>
                    <a:p>
                      <a:endParaRPr kumimoji="1" lang="ja-JP" altLang="en-US" dirty="0"/>
                    </a:p>
                  </a:txBody>
                  <a:tcPr>
                    <a:noFill/>
                  </a:tcPr>
                </a:tc>
                <a:tc>
                  <a:txBody>
                    <a:bodyPr/>
                    <a:lstStyle/>
                    <a:p>
                      <a:endParaRPr kumimoji="1" lang="ja-JP" altLang="en-US" dirty="0"/>
                    </a:p>
                  </a:txBody>
                  <a:tcPr>
                    <a:noFill/>
                  </a:tcPr>
                </a:tc>
                <a:extLst>
                  <a:ext uri="{0D108BD9-81ED-4DB2-BD59-A6C34878D82A}">
                    <a16:rowId xmlns:a16="http://schemas.microsoft.com/office/drawing/2014/main" val="432318911"/>
                  </a:ext>
                </a:extLst>
              </a:tr>
            </a:tbl>
          </a:graphicData>
        </a:graphic>
      </p:graphicFrame>
      <p:sp>
        <p:nvSpPr>
          <p:cNvPr id="18" name="テキスト ボックス 17"/>
          <p:cNvSpPr txBox="1"/>
          <p:nvPr/>
        </p:nvSpPr>
        <p:spPr>
          <a:xfrm>
            <a:off x="4242060" y="5200120"/>
            <a:ext cx="595035" cy="584775"/>
          </a:xfrm>
          <a:prstGeom prst="rect">
            <a:avLst/>
          </a:prstGeom>
          <a:noFill/>
        </p:spPr>
        <p:txBody>
          <a:bodyPr wrap="none" rtlCol="0">
            <a:spAutoFit/>
          </a:bodyPr>
          <a:lstStyle/>
          <a:p>
            <a:r>
              <a:rPr kumimoji="1" lang="ja-JP" altLang="en-US" sz="3200" dirty="0" smtClean="0">
                <a:latin typeface="ヒラギノ角ゴ Pro W3"/>
                <a:ea typeface="ヒラギノ角ゴ Pro W3"/>
                <a:cs typeface="ヒラギノ角ゴ Pro W3"/>
              </a:rPr>
              <a:t>：</a:t>
            </a:r>
          </a:p>
        </p:txBody>
      </p:sp>
      <p:sp>
        <p:nvSpPr>
          <p:cNvPr id="19" name="テキスト ボックス 18"/>
          <p:cNvSpPr txBox="1"/>
          <p:nvPr/>
        </p:nvSpPr>
        <p:spPr>
          <a:xfrm>
            <a:off x="7209865" y="5250156"/>
            <a:ext cx="595035" cy="584775"/>
          </a:xfrm>
          <a:prstGeom prst="rect">
            <a:avLst/>
          </a:prstGeom>
          <a:noFill/>
        </p:spPr>
        <p:txBody>
          <a:bodyPr wrap="none" rtlCol="0">
            <a:spAutoFit/>
          </a:bodyPr>
          <a:lstStyle/>
          <a:p>
            <a:r>
              <a:rPr kumimoji="1" lang="ja-JP" altLang="en-US" sz="3200" dirty="0" smtClean="0">
                <a:latin typeface="ヒラギノ角ゴ Pro W3"/>
                <a:ea typeface="ヒラギノ角ゴ Pro W3"/>
                <a:cs typeface="ヒラギノ角ゴ Pro W3"/>
              </a:rPr>
              <a:t>：</a:t>
            </a:r>
          </a:p>
        </p:txBody>
      </p:sp>
    </p:spTree>
    <p:extLst>
      <p:ext uri="{BB962C8B-B14F-4D97-AF65-F5344CB8AC3E}">
        <p14:creationId xmlns:p14="http://schemas.microsoft.com/office/powerpoint/2010/main" val="3616785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0997" y="620688"/>
            <a:ext cx="8650510" cy="360040"/>
          </a:xfrm>
        </p:spPr>
        <p:txBody>
          <a:bodyPr/>
          <a:lstStyle/>
          <a:p>
            <a:r>
              <a:rPr lang="ja-JP" altLang="en-US" sz="1600" dirty="0" smtClean="0"/>
              <a:t>勾配</a:t>
            </a:r>
            <a:r>
              <a:rPr kumimoji="1" lang="ja-JP" altLang="en-US" sz="1600" dirty="0" smtClean="0"/>
              <a:t>の求め方は以下の</a:t>
            </a:r>
            <a:r>
              <a:rPr kumimoji="1" lang="en-US" altLang="ja-JP" sz="1600" dirty="0" smtClean="0"/>
              <a:t>2</a:t>
            </a:r>
            <a:r>
              <a:rPr kumimoji="1" lang="ja-JP" altLang="en-US" sz="1600" dirty="0" smtClean="0"/>
              <a:t>種類</a:t>
            </a:r>
            <a:endParaRPr kumimoji="1" lang="ja-JP" altLang="en-US" sz="1600" dirty="0"/>
          </a:p>
        </p:txBody>
      </p:sp>
      <p:sp>
        <p:nvSpPr>
          <p:cNvPr id="4" name="テキスト プレースホルダー 3"/>
          <p:cNvSpPr>
            <a:spLocks noGrp="1"/>
          </p:cNvSpPr>
          <p:nvPr>
            <p:ph type="body" sz="quarter" idx="13"/>
          </p:nvPr>
        </p:nvSpPr>
        <p:spPr/>
        <p:txBody>
          <a:bodyPr/>
          <a:lstStyle/>
          <a:p>
            <a:endParaRPr kumimoji="1" lang="ja-JP" altLang="en-US" dirty="0"/>
          </a:p>
        </p:txBody>
      </p:sp>
      <p:cxnSp>
        <p:nvCxnSpPr>
          <p:cNvPr id="6" name="直線コネクタ 5"/>
          <p:cNvCxnSpPr/>
          <p:nvPr/>
        </p:nvCxnSpPr>
        <p:spPr>
          <a:xfrm flipH="1">
            <a:off x="1976144" y="2561187"/>
            <a:ext cx="8667" cy="360993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460090" y="4331483"/>
            <a:ext cx="7687171"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テキスト ボックス 10"/>
          <p:cNvSpPr txBox="1"/>
          <p:nvPr/>
        </p:nvSpPr>
        <p:spPr>
          <a:xfrm>
            <a:off x="455756" y="3305731"/>
            <a:ext cx="1516054" cy="276999"/>
          </a:xfrm>
          <a:prstGeom prst="rect">
            <a:avLst/>
          </a:prstGeom>
          <a:noFill/>
        </p:spPr>
        <p:txBody>
          <a:bodyPr wrap="square" rtlCol="0">
            <a:spAutoFit/>
          </a:bodyPr>
          <a:lstStyle/>
          <a:p>
            <a:r>
              <a:rPr kumimoji="1" lang="ja-JP" altLang="en-US" sz="1200" dirty="0" smtClean="0">
                <a:latin typeface="ヒラギノ角ゴ Pro W3"/>
                <a:ea typeface="ヒラギノ角ゴ Pro W3"/>
                <a:cs typeface="ヒラギノ角ゴ Pro W3"/>
              </a:rPr>
              <a:t>誤差逆伝播法使用</a:t>
            </a:r>
            <a:endParaRPr kumimoji="1" lang="ja-JP" altLang="en-US" sz="1200" dirty="0" smtClean="0">
              <a:latin typeface="ヒラギノ角ゴ Pro W3"/>
              <a:ea typeface="ヒラギノ角ゴ Pro W3"/>
              <a:cs typeface="ヒラギノ角ゴ Pro W3"/>
            </a:endParaRPr>
          </a:p>
        </p:txBody>
      </p:sp>
      <p:sp>
        <p:nvSpPr>
          <p:cNvPr id="12" name="テキスト ボックス 11"/>
          <p:cNvSpPr txBox="1"/>
          <p:nvPr/>
        </p:nvSpPr>
        <p:spPr>
          <a:xfrm>
            <a:off x="460089" y="5003133"/>
            <a:ext cx="1581060" cy="276999"/>
          </a:xfrm>
          <a:prstGeom prst="rect">
            <a:avLst/>
          </a:prstGeom>
          <a:noFill/>
        </p:spPr>
        <p:txBody>
          <a:bodyPr wrap="square" rtlCol="0">
            <a:spAutoFit/>
          </a:bodyPr>
          <a:lstStyle/>
          <a:p>
            <a:r>
              <a:rPr kumimoji="1" lang="ja-JP" altLang="en-US" sz="1200" dirty="0" smtClean="0">
                <a:latin typeface="ヒラギノ角ゴ Pro W3"/>
                <a:ea typeface="ヒラギノ角ゴ Pro W3"/>
                <a:cs typeface="ヒラギノ角ゴ Pro W3"/>
              </a:rPr>
              <a:t>誤差逆伝播法不使用</a:t>
            </a:r>
            <a:endParaRPr kumimoji="1" lang="ja-JP" altLang="en-US" sz="1200" dirty="0" smtClean="0">
              <a:latin typeface="ヒラギノ角ゴ Pro W3"/>
              <a:ea typeface="ヒラギノ角ゴ Pro W3"/>
              <a:cs typeface="ヒラギノ角ゴ Pro W3"/>
            </a:endParaRPr>
          </a:p>
        </p:txBody>
      </p:sp>
      <p:sp>
        <p:nvSpPr>
          <p:cNvPr id="13" name="テキスト ボックス 12"/>
          <p:cNvSpPr txBox="1"/>
          <p:nvPr/>
        </p:nvSpPr>
        <p:spPr>
          <a:xfrm>
            <a:off x="2414925" y="3305730"/>
            <a:ext cx="1702042" cy="461665"/>
          </a:xfrm>
          <a:prstGeom prst="rect">
            <a:avLst/>
          </a:prstGeom>
          <a:noFill/>
        </p:spPr>
        <p:txBody>
          <a:bodyPr wrap="square" rtlCol="0">
            <a:spAutoFit/>
          </a:bodyPr>
          <a:lstStyle/>
          <a:p>
            <a:r>
              <a:rPr lang="ja-JP" altLang="en-US" sz="1200" dirty="0" smtClean="0">
                <a:latin typeface="ヒラギノ角ゴ Pro W3"/>
                <a:ea typeface="ヒラギノ角ゴ Pro W3"/>
                <a:cs typeface="ヒラギノ角ゴ Pro W3"/>
              </a:rPr>
              <a:t>推定結果と推定結果から逆方向に計算する</a:t>
            </a:r>
            <a:endParaRPr lang="en-US" altLang="ja-JP" sz="1200" dirty="0" smtClean="0">
              <a:latin typeface="ヒラギノ角ゴ Pro W3"/>
              <a:ea typeface="ヒラギノ角ゴ Pro W3"/>
              <a:cs typeface="ヒラギノ角ゴ Pro W3"/>
            </a:endParaRPr>
          </a:p>
        </p:txBody>
      </p:sp>
      <p:sp>
        <p:nvSpPr>
          <p:cNvPr id="14" name="テキスト ボックス 13"/>
          <p:cNvSpPr txBox="1"/>
          <p:nvPr/>
        </p:nvSpPr>
        <p:spPr>
          <a:xfrm>
            <a:off x="2414925" y="5003133"/>
            <a:ext cx="1702042" cy="461665"/>
          </a:xfrm>
          <a:prstGeom prst="rect">
            <a:avLst/>
          </a:prstGeom>
          <a:noFill/>
        </p:spPr>
        <p:txBody>
          <a:bodyPr wrap="square" rtlCol="0">
            <a:spAutoFit/>
          </a:bodyPr>
          <a:lstStyle/>
          <a:p>
            <a:r>
              <a:rPr lang="ja-JP" altLang="en-US" sz="1200" dirty="0" smtClean="0">
                <a:latin typeface="ヒラギノ角ゴ Pro W3"/>
                <a:ea typeface="ヒラギノ角ゴ Pro W3"/>
                <a:cs typeface="ヒラギノ角ゴ Pro W3"/>
              </a:rPr>
              <a:t>各値を微小に変化させて傾きを算出する</a:t>
            </a:r>
            <a:endParaRPr lang="en-US" altLang="ja-JP" sz="1200" dirty="0" smtClean="0">
              <a:latin typeface="ヒラギノ角ゴ Pro W3"/>
              <a:ea typeface="ヒラギノ角ゴ Pro W3"/>
              <a:cs typeface="ヒラギノ角ゴ Pro W3"/>
            </a:endParaRPr>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4268" y="2409747"/>
            <a:ext cx="3196898" cy="1791966"/>
          </a:xfrm>
          <a:prstGeom prst="rect">
            <a:avLst/>
          </a:prstGeom>
        </p:spPr>
      </p:pic>
      <p:cxnSp>
        <p:nvCxnSpPr>
          <p:cNvPr id="48" name="直線コネクタ 47"/>
          <p:cNvCxnSpPr/>
          <p:nvPr/>
        </p:nvCxnSpPr>
        <p:spPr>
          <a:xfrm>
            <a:off x="2121862" y="2420335"/>
            <a:ext cx="2288167" cy="890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 name="直線コネクタ 55"/>
          <p:cNvCxnSpPr/>
          <p:nvPr/>
        </p:nvCxnSpPr>
        <p:spPr>
          <a:xfrm>
            <a:off x="4744259" y="2429240"/>
            <a:ext cx="327299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テキスト ボックス 59"/>
          <p:cNvSpPr txBox="1"/>
          <p:nvPr/>
        </p:nvSpPr>
        <p:spPr>
          <a:xfrm>
            <a:off x="2987959" y="2111204"/>
            <a:ext cx="555972" cy="276999"/>
          </a:xfrm>
          <a:prstGeom prst="rect">
            <a:avLst/>
          </a:prstGeom>
          <a:noFill/>
        </p:spPr>
        <p:txBody>
          <a:bodyPr wrap="square" rtlCol="0">
            <a:spAutoFit/>
          </a:bodyPr>
          <a:lstStyle/>
          <a:p>
            <a:r>
              <a:rPr kumimoji="1" lang="ja-JP" altLang="en-US" sz="1200" dirty="0" smtClean="0">
                <a:latin typeface="ヒラギノ角ゴ Pro W3"/>
                <a:ea typeface="ヒラギノ角ゴ Pro W3"/>
                <a:cs typeface="ヒラギノ角ゴ Pro W3"/>
              </a:rPr>
              <a:t>方法</a:t>
            </a:r>
            <a:endParaRPr kumimoji="1" lang="ja-JP" altLang="en-US" sz="1200" dirty="0" smtClean="0">
              <a:latin typeface="ヒラギノ角ゴ Pro W3"/>
              <a:ea typeface="ヒラギノ角ゴ Pro W3"/>
              <a:cs typeface="ヒラギノ角ゴ Pro W3"/>
            </a:endParaRPr>
          </a:p>
        </p:txBody>
      </p:sp>
      <p:sp>
        <p:nvSpPr>
          <p:cNvPr id="61" name="テキスト ボックス 60"/>
          <p:cNvSpPr txBox="1"/>
          <p:nvPr/>
        </p:nvSpPr>
        <p:spPr>
          <a:xfrm>
            <a:off x="6103182" y="2099338"/>
            <a:ext cx="739069" cy="276999"/>
          </a:xfrm>
          <a:prstGeom prst="rect">
            <a:avLst/>
          </a:prstGeom>
          <a:noFill/>
        </p:spPr>
        <p:txBody>
          <a:bodyPr wrap="square" rtlCol="0">
            <a:spAutoFit/>
          </a:bodyPr>
          <a:lstStyle/>
          <a:p>
            <a:r>
              <a:rPr kumimoji="1" lang="ja-JP" altLang="en-US" sz="1200" dirty="0" smtClean="0">
                <a:latin typeface="ヒラギノ角ゴ Pro W3"/>
                <a:ea typeface="ヒラギノ角ゴ Pro W3"/>
                <a:cs typeface="ヒラギノ角ゴ Pro W3"/>
              </a:rPr>
              <a:t>イメージ</a:t>
            </a:r>
            <a:endParaRPr kumimoji="1" lang="ja-JP" altLang="en-US" sz="1200" dirty="0" smtClean="0">
              <a:latin typeface="ヒラギノ角ゴ Pro W3"/>
              <a:ea typeface="ヒラギノ角ゴ Pro W3"/>
              <a:cs typeface="ヒラギノ角ゴ Pro W3"/>
            </a:endParaRPr>
          </a:p>
        </p:txBody>
      </p:sp>
      <p:pic>
        <p:nvPicPr>
          <p:cNvPr id="69" name="図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4259" y="4461254"/>
            <a:ext cx="3077978" cy="1711656"/>
          </a:xfrm>
          <a:prstGeom prst="rect">
            <a:avLst/>
          </a:prstGeom>
        </p:spPr>
      </p:pic>
    </p:spTree>
    <p:extLst>
      <p:ext uri="{BB962C8B-B14F-4D97-AF65-F5344CB8AC3E}">
        <p14:creationId xmlns:p14="http://schemas.microsoft.com/office/powerpoint/2010/main" val="18515616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線コネクタ 6"/>
          <p:cNvCxnSpPr/>
          <p:nvPr/>
        </p:nvCxnSpPr>
        <p:spPr>
          <a:xfrm flipH="1">
            <a:off x="979405" y="2704197"/>
            <a:ext cx="5772421" cy="3367795"/>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タイトル 1"/>
          <p:cNvSpPr>
            <a:spLocks noGrp="1"/>
          </p:cNvSpPr>
          <p:nvPr>
            <p:ph type="title"/>
          </p:nvPr>
        </p:nvSpPr>
        <p:spPr>
          <a:xfrm>
            <a:off x="210997" y="620688"/>
            <a:ext cx="8650510" cy="360040"/>
          </a:xfrm>
        </p:spPr>
        <p:txBody>
          <a:bodyPr/>
          <a:lstStyle/>
          <a:p>
            <a:r>
              <a:rPr lang="ja-JP" altLang="en-US" sz="1600" dirty="0" smtClean="0"/>
              <a:t>誤差逆伝播法を使わない場合は微分の計算量が増える</a:t>
            </a:r>
            <a:endParaRPr kumimoji="1" lang="ja-JP" altLang="en-US" sz="1600" dirty="0"/>
          </a:p>
        </p:txBody>
      </p:sp>
      <p:sp>
        <p:nvSpPr>
          <p:cNvPr id="4" name="テキスト プレースホルダー 3"/>
          <p:cNvSpPr>
            <a:spLocks noGrp="1"/>
          </p:cNvSpPr>
          <p:nvPr>
            <p:ph type="body" sz="quarter" idx="13"/>
          </p:nvPr>
        </p:nvSpPr>
        <p:spPr/>
        <p:txBody>
          <a:bodyPr/>
          <a:lstStyle/>
          <a:p>
            <a:endParaRPr kumimoji="1" lang="ja-JP" altLang="en-US" dirty="0"/>
          </a:p>
        </p:txBody>
      </p:sp>
      <p:cxnSp>
        <p:nvCxnSpPr>
          <p:cNvPr id="5" name="直線コネクタ 4"/>
          <p:cNvCxnSpPr/>
          <p:nvPr/>
        </p:nvCxnSpPr>
        <p:spPr>
          <a:xfrm flipH="1" flipV="1">
            <a:off x="970737" y="2114830"/>
            <a:ext cx="8668" cy="4291516"/>
          </a:xfrm>
          <a:prstGeom prst="line">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直線コネクタ 5"/>
          <p:cNvCxnSpPr/>
          <p:nvPr/>
        </p:nvCxnSpPr>
        <p:spPr>
          <a:xfrm flipV="1">
            <a:off x="784390" y="6067117"/>
            <a:ext cx="6387800" cy="4577"/>
          </a:xfrm>
          <a:prstGeom prst="line">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直線コネクタ 7"/>
          <p:cNvCxnSpPr/>
          <p:nvPr/>
        </p:nvCxnSpPr>
        <p:spPr>
          <a:xfrm flipH="1">
            <a:off x="3854919" y="4388273"/>
            <a:ext cx="13001" cy="1678665"/>
          </a:xfrm>
          <a:prstGeom prst="line">
            <a:avLst/>
          </a:prstGeom>
          <a:ln w="127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 name="直線コネクタ 8"/>
          <p:cNvCxnSpPr/>
          <p:nvPr/>
        </p:nvCxnSpPr>
        <p:spPr>
          <a:xfrm flipH="1">
            <a:off x="4521586" y="3985934"/>
            <a:ext cx="9254" cy="2080825"/>
          </a:xfrm>
          <a:prstGeom prst="line">
            <a:avLst/>
          </a:prstGeom>
          <a:ln w="127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34" name="テキスト ボックス 33"/>
          <p:cNvSpPr txBox="1"/>
          <p:nvPr/>
        </p:nvSpPr>
        <p:spPr>
          <a:xfrm>
            <a:off x="6231789" y="3640776"/>
            <a:ext cx="940401" cy="276999"/>
          </a:xfrm>
          <a:prstGeom prst="rect">
            <a:avLst/>
          </a:prstGeom>
          <a:noFill/>
        </p:spPr>
        <p:txBody>
          <a:bodyPr wrap="square" rtlCol="0">
            <a:spAutoFit/>
          </a:bodyPr>
          <a:lstStyle/>
          <a:p>
            <a:r>
              <a:rPr lang="ja-JP" altLang="en-US" sz="1200" dirty="0" smtClean="0">
                <a:latin typeface="ヒラギノ角ゴ Pro W3"/>
                <a:ea typeface="ヒラギノ角ゴ Pro W3"/>
                <a:cs typeface="ヒラギノ角ゴ Pro W3"/>
              </a:rPr>
              <a:t>接線</a:t>
            </a:r>
            <a:r>
              <a:rPr lang="ja-JP" altLang="en-US" sz="1200" dirty="0">
                <a:latin typeface="ヒラギノ角ゴ Pro W3"/>
                <a:ea typeface="ヒラギノ角ゴ Pro W3"/>
                <a:cs typeface="ヒラギノ角ゴ Pro W3"/>
              </a:rPr>
              <a:t>の</a:t>
            </a:r>
            <a:r>
              <a:rPr kumimoji="1" lang="ja-JP" altLang="en-US" sz="1200" dirty="0" smtClean="0">
                <a:latin typeface="ヒラギノ角ゴ Pro W3"/>
                <a:ea typeface="ヒラギノ角ゴ Pro W3"/>
                <a:cs typeface="ヒラギノ角ゴ Pro W3"/>
              </a:rPr>
              <a:t>傾き</a:t>
            </a:r>
            <a:endParaRPr kumimoji="1" lang="ja-JP" altLang="en-US" sz="1200" dirty="0" smtClean="0">
              <a:latin typeface="ヒラギノ角ゴ Pro W3"/>
              <a:ea typeface="ヒラギノ角ゴ Pro W3"/>
              <a:cs typeface="ヒラギノ角ゴ Pro W3"/>
            </a:endParaRPr>
          </a:p>
        </p:txBody>
      </p:sp>
      <p:pic>
        <p:nvPicPr>
          <p:cNvPr id="36" name="図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4628" y="3995425"/>
            <a:ext cx="1707562" cy="519099"/>
          </a:xfrm>
          <a:prstGeom prst="rect">
            <a:avLst/>
          </a:prstGeom>
        </p:spPr>
      </p:pic>
      <p:sp>
        <p:nvSpPr>
          <p:cNvPr id="37" name="テキスト ボックス 36"/>
          <p:cNvSpPr txBox="1"/>
          <p:nvPr/>
        </p:nvSpPr>
        <p:spPr>
          <a:xfrm>
            <a:off x="7172190" y="6210492"/>
            <a:ext cx="1152750" cy="276999"/>
          </a:xfrm>
          <a:prstGeom prst="rect">
            <a:avLst/>
          </a:prstGeom>
          <a:noFill/>
        </p:spPr>
        <p:txBody>
          <a:bodyPr wrap="square" rtlCol="0">
            <a:spAutoFit/>
          </a:bodyPr>
          <a:lstStyle/>
          <a:p>
            <a:r>
              <a:rPr lang="ja-JP" altLang="en-US" sz="1200" b="1" dirty="0" smtClean="0">
                <a:latin typeface="ヒラギノ角ゴ Pro W3"/>
                <a:ea typeface="ヒラギノ角ゴ Pro W3"/>
                <a:cs typeface="ヒラギノ角ゴ Pro W3"/>
              </a:rPr>
              <a:t>りんごの値段</a:t>
            </a:r>
            <a:endParaRPr lang="en-US" altLang="ja-JP" sz="1200" b="1" dirty="0" smtClean="0">
              <a:latin typeface="ヒラギノ角ゴ Pro W3"/>
              <a:ea typeface="ヒラギノ角ゴ Pro W3"/>
              <a:cs typeface="ヒラギノ角ゴ Pro W3"/>
            </a:endParaRPr>
          </a:p>
        </p:txBody>
      </p:sp>
      <p:sp>
        <p:nvSpPr>
          <p:cNvPr id="38" name="テキスト ボックス 37"/>
          <p:cNvSpPr txBox="1"/>
          <p:nvPr/>
        </p:nvSpPr>
        <p:spPr>
          <a:xfrm>
            <a:off x="281687" y="1768432"/>
            <a:ext cx="689050" cy="276999"/>
          </a:xfrm>
          <a:prstGeom prst="rect">
            <a:avLst/>
          </a:prstGeom>
          <a:noFill/>
        </p:spPr>
        <p:txBody>
          <a:bodyPr wrap="square" rtlCol="0">
            <a:spAutoFit/>
          </a:bodyPr>
          <a:lstStyle/>
          <a:p>
            <a:r>
              <a:rPr lang="ja-JP" altLang="en-US" sz="1200" b="1" dirty="0" smtClean="0">
                <a:latin typeface="ヒラギノ角ゴ Pro W3"/>
                <a:ea typeface="ヒラギノ角ゴ Pro W3"/>
                <a:cs typeface="ヒラギノ角ゴ Pro W3"/>
              </a:rPr>
              <a:t>支払</a:t>
            </a:r>
            <a:r>
              <a:rPr lang="ja-JP" altLang="en-US" sz="1200" b="1" dirty="0">
                <a:latin typeface="ヒラギノ角ゴ Pro W3"/>
                <a:ea typeface="ヒラギノ角ゴ Pro W3"/>
                <a:cs typeface="ヒラギノ角ゴ Pro W3"/>
              </a:rPr>
              <a:t>額</a:t>
            </a:r>
            <a:endParaRPr lang="en-US" altLang="ja-JP" sz="1200" b="1" dirty="0" smtClean="0">
              <a:latin typeface="ヒラギノ角ゴ Pro W3"/>
              <a:ea typeface="ヒラギノ角ゴ Pro W3"/>
              <a:cs typeface="ヒラギノ角ゴ Pro W3"/>
            </a:endParaRPr>
          </a:p>
        </p:txBody>
      </p:sp>
      <p:sp>
        <p:nvSpPr>
          <p:cNvPr id="39" name="テキスト ボックス 38"/>
          <p:cNvSpPr txBox="1"/>
          <p:nvPr/>
        </p:nvSpPr>
        <p:spPr>
          <a:xfrm>
            <a:off x="179846" y="1383133"/>
            <a:ext cx="4140802" cy="307777"/>
          </a:xfrm>
          <a:prstGeom prst="rect">
            <a:avLst/>
          </a:prstGeom>
          <a:noFill/>
        </p:spPr>
        <p:txBody>
          <a:bodyPr wrap="square" rtlCol="0">
            <a:spAutoFit/>
          </a:bodyPr>
          <a:lstStyle/>
          <a:p>
            <a:r>
              <a:rPr lang="ja-JP" altLang="en-US" sz="1400" b="1" dirty="0" smtClean="0">
                <a:latin typeface="ヒラギノ角ゴ Pro W3"/>
                <a:ea typeface="ヒラギノ角ゴ Pro W3"/>
                <a:cs typeface="ヒラギノ角ゴ Pro W3"/>
              </a:rPr>
              <a:t>例</a:t>
            </a:r>
            <a:r>
              <a:rPr lang="en-US" altLang="ja-JP" sz="1400" b="1" dirty="0" smtClean="0">
                <a:latin typeface="ヒラギノ角ゴ Pro W3"/>
                <a:ea typeface="ヒラギノ角ゴ Pro W3"/>
                <a:cs typeface="ヒラギノ角ゴ Pro W3"/>
              </a:rPr>
              <a:t>)</a:t>
            </a:r>
            <a:r>
              <a:rPr lang="ja-JP" altLang="en-US" sz="1400" b="1" dirty="0" smtClean="0">
                <a:latin typeface="ヒラギノ角ゴ Pro W3"/>
                <a:ea typeface="ヒラギノ角ゴ Pro W3"/>
                <a:cs typeface="ヒラギノ角ゴ Pro W3"/>
              </a:rPr>
              <a:t>　りんごの値段が支払額に与える影響の大きさ</a:t>
            </a:r>
            <a:endParaRPr lang="en-US" altLang="ja-JP" sz="1400" b="1" dirty="0" smtClean="0">
              <a:latin typeface="ヒラギノ角ゴ Pro W3"/>
              <a:ea typeface="ヒラギノ角ゴ Pro W3"/>
              <a:cs typeface="ヒラギノ角ゴ Pro W3"/>
            </a:endParaRPr>
          </a:p>
        </p:txBody>
      </p:sp>
      <p:sp>
        <p:nvSpPr>
          <p:cNvPr id="45" name="テキスト ボックス 44"/>
          <p:cNvSpPr txBox="1"/>
          <p:nvPr/>
        </p:nvSpPr>
        <p:spPr>
          <a:xfrm>
            <a:off x="4320647" y="6129347"/>
            <a:ext cx="585043" cy="276999"/>
          </a:xfrm>
          <a:prstGeom prst="rect">
            <a:avLst/>
          </a:prstGeom>
          <a:noFill/>
        </p:spPr>
        <p:txBody>
          <a:bodyPr wrap="square" rtlCol="0">
            <a:spAutoFit/>
          </a:bodyPr>
          <a:lstStyle/>
          <a:p>
            <a:r>
              <a:rPr lang="en-US" altLang="ja-JP" sz="1200" b="1" dirty="0">
                <a:latin typeface="ヒラギノ角ゴ Pro W3"/>
                <a:ea typeface="ヒラギノ角ゴ Pro W3"/>
                <a:cs typeface="ヒラギノ角ゴ Pro W3"/>
              </a:rPr>
              <a:t>x</a:t>
            </a:r>
            <a:r>
              <a:rPr lang="ja-JP" altLang="en-US" sz="1200" b="1" dirty="0" smtClean="0">
                <a:latin typeface="ヒラギノ角ゴ Pro W3"/>
                <a:ea typeface="ヒラギノ角ゴ Pro W3"/>
                <a:cs typeface="ヒラギノ角ゴ Pro W3"/>
              </a:rPr>
              <a:t> </a:t>
            </a:r>
            <a:r>
              <a:rPr lang="en-US" altLang="ja-JP" sz="1200" b="1" dirty="0" smtClean="0">
                <a:latin typeface="ヒラギノ角ゴ Pro W3"/>
                <a:ea typeface="ヒラギノ角ゴ Pro W3"/>
                <a:cs typeface="ヒラギノ角ゴ Pro W3"/>
              </a:rPr>
              <a:t>+</a:t>
            </a:r>
            <a:r>
              <a:rPr lang="ja-JP" altLang="en-US" sz="1200" b="1" dirty="0" smtClean="0">
                <a:latin typeface="ヒラギノ角ゴ Pro W3"/>
                <a:ea typeface="ヒラギノ角ゴ Pro W3"/>
                <a:cs typeface="ヒラギノ角ゴ Pro W3"/>
              </a:rPr>
              <a:t> </a:t>
            </a:r>
            <a:r>
              <a:rPr lang="en-US" altLang="ja-JP" sz="1200" b="1" dirty="0" err="1">
                <a:latin typeface="ヒラギノ角ゴ Pro W3"/>
                <a:ea typeface="ヒラギノ角ゴ Pro W3"/>
                <a:cs typeface="ヒラギノ角ゴ Pro W3"/>
              </a:rPr>
              <a:t>h</a:t>
            </a:r>
            <a:endParaRPr lang="en-US" altLang="ja-JP" sz="1200" b="1" dirty="0" smtClean="0">
              <a:latin typeface="ヒラギノ角ゴ Pro W3"/>
              <a:ea typeface="ヒラギノ角ゴ Pro W3"/>
              <a:cs typeface="ヒラギノ角ゴ Pro W3"/>
            </a:endParaRPr>
          </a:p>
        </p:txBody>
      </p:sp>
      <p:sp>
        <p:nvSpPr>
          <p:cNvPr id="46" name="テキスト ボックス 45"/>
          <p:cNvSpPr txBox="1"/>
          <p:nvPr/>
        </p:nvSpPr>
        <p:spPr>
          <a:xfrm>
            <a:off x="3719492" y="6129346"/>
            <a:ext cx="236184" cy="276999"/>
          </a:xfrm>
          <a:prstGeom prst="rect">
            <a:avLst/>
          </a:prstGeom>
          <a:noFill/>
        </p:spPr>
        <p:txBody>
          <a:bodyPr wrap="square" rtlCol="0">
            <a:spAutoFit/>
          </a:bodyPr>
          <a:lstStyle/>
          <a:p>
            <a:r>
              <a:rPr lang="en-US" altLang="ja-JP" sz="1200" b="1" dirty="0" smtClean="0">
                <a:latin typeface="ヒラギノ角ゴ Pro W3"/>
                <a:ea typeface="ヒラギノ角ゴ Pro W3"/>
                <a:cs typeface="ヒラギノ角ゴ Pro W3"/>
              </a:rPr>
              <a:t>x</a:t>
            </a:r>
            <a:endParaRPr lang="en-US" altLang="ja-JP" sz="1200" b="1" dirty="0" smtClean="0">
              <a:latin typeface="ヒラギノ角ゴ Pro W3"/>
              <a:ea typeface="ヒラギノ角ゴ Pro W3"/>
              <a:cs typeface="ヒラギノ角ゴ Pro W3"/>
            </a:endParaRPr>
          </a:p>
        </p:txBody>
      </p:sp>
      <p:sp>
        <p:nvSpPr>
          <p:cNvPr id="47" name="テキスト ボックス 46"/>
          <p:cNvSpPr txBox="1"/>
          <p:nvPr/>
        </p:nvSpPr>
        <p:spPr>
          <a:xfrm>
            <a:off x="6801437" y="2423460"/>
            <a:ext cx="1861528" cy="338554"/>
          </a:xfrm>
          <a:prstGeom prst="rect">
            <a:avLst/>
          </a:prstGeom>
          <a:noFill/>
        </p:spPr>
        <p:txBody>
          <a:bodyPr wrap="square" rtlCol="0">
            <a:spAutoFit/>
          </a:bodyPr>
          <a:lstStyle/>
          <a:p>
            <a:r>
              <a:rPr lang="en-US" altLang="ja-JP" sz="1600" b="1" dirty="0">
                <a:latin typeface="ヒラギノ角ゴ Pro W3"/>
                <a:ea typeface="ヒラギノ角ゴ Pro W3"/>
                <a:cs typeface="ヒラギノ角ゴ Pro W3"/>
              </a:rPr>
              <a:t>f</a:t>
            </a:r>
            <a:r>
              <a:rPr lang="en-US" altLang="ja-JP" sz="1600" b="1" dirty="0" smtClean="0">
                <a:latin typeface="ヒラギノ角ゴ Pro W3"/>
                <a:ea typeface="ヒラギノ角ゴ Pro W3"/>
                <a:cs typeface="ヒラギノ角ゴ Pro W3"/>
              </a:rPr>
              <a:t>(</a:t>
            </a:r>
            <a:r>
              <a:rPr lang="ja-JP" altLang="en-US" sz="1600" b="1" dirty="0" smtClean="0">
                <a:latin typeface="ヒラギノ角ゴ Pro W3"/>
                <a:ea typeface="ヒラギノ角ゴ Pro W3"/>
                <a:cs typeface="ヒラギノ角ゴ Pro W3"/>
              </a:rPr>
              <a:t>りんごの</a:t>
            </a:r>
            <a:r>
              <a:rPr lang="ja-JP" altLang="en-US" sz="1600" b="1" dirty="0">
                <a:latin typeface="ヒラギノ角ゴ Pro W3"/>
                <a:ea typeface="ヒラギノ角ゴ Pro W3"/>
                <a:cs typeface="ヒラギノ角ゴ Pro W3"/>
              </a:rPr>
              <a:t>値段</a:t>
            </a:r>
            <a:r>
              <a:rPr lang="en-US" altLang="ja-JP" sz="1600" b="1" dirty="0" smtClean="0">
                <a:latin typeface="ヒラギノ角ゴ Pro W3"/>
                <a:ea typeface="ヒラギノ角ゴ Pro W3"/>
                <a:cs typeface="ヒラギノ角ゴ Pro W3"/>
              </a:rPr>
              <a:t>)</a:t>
            </a:r>
          </a:p>
        </p:txBody>
      </p:sp>
    </p:spTree>
    <p:extLst>
      <p:ext uri="{BB962C8B-B14F-4D97-AF65-F5344CB8AC3E}">
        <p14:creationId xmlns:p14="http://schemas.microsoft.com/office/powerpoint/2010/main" val="79104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誤差逆伝播法の伝播イメージ</a:t>
            </a:r>
            <a:endParaRPr kumimoji="1" lang="ja-JP" altLang="en-US" dirty="0"/>
          </a:p>
        </p:txBody>
      </p:sp>
      <p:sp>
        <p:nvSpPr>
          <p:cNvPr id="4" name="テキスト プレースホルダー 3"/>
          <p:cNvSpPr>
            <a:spLocks noGrp="1"/>
          </p:cNvSpPr>
          <p:nvPr>
            <p:ph type="body" sz="quarter" idx="13"/>
          </p:nvPr>
        </p:nvSpPr>
        <p:spPr/>
        <p:txBody>
          <a:bodyPr/>
          <a:lstStyle/>
          <a:p>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464" y="2346912"/>
            <a:ext cx="5400178" cy="4268404"/>
          </a:xfrm>
          <a:prstGeom prst="rect">
            <a:avLst/>
          </a:prstGeom>
        </p:spPr>
      </p:pic>
    </p:spTree>
    <p:extLst>
      <p:ext uri="{BB962C8B-B14F-4D97-AF65-F5344CB8AC3E}">
        <p14:creationId xmlns:p14="http://schemas.microsoft.com/office/powerpoint/2010/main" val="23042742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0997" y="620688"/>
            <a:ext cx="8650510" cy="360040"/>
          </a:xfrm>
        </p:spPr>
        <p:txBody>
          <a:bodyPr/>
          <a:lstStyle/>
          <a:p>
            <a:r>
              <a:rPr lang="ja-JP" altLang="en-US" sz="1600" dirty="0" smtClean="0"/>
              <a:t>適切なパラメータの更新の方法によって収束の道のりを最適化する</a:t>
            </a:r>
            <a:endParaRPr kumimoji="1" lang="ja-JP" altLang="en-US" sz="1600" dirty="0"/>
          </a:p>
        </p:txBody>
      </p:sp>
      <p:sp>
        <p:nvSpPr>
          <p:cNvPr id="4" name="テキスト プレースホルダー 3"/>
          <p:cNvSpPr>
            <a:spLocks noGrp="1"/>
          </p:cNvSpPr>
          <p:nvPr>
            <p:ph type="body" sz="quarter" idx="13"/>
          </p:nvPr>
        </p:nvSpPr>
        <p:spPr/>
        <p:txBody>
          <a:bodyPr/>
          <a:lstStyle/>
          <a:p>
            <a:r>
              <a:rPr kumimoji="1" lang="ja-JP" altLang="en-US" dirty="0" smtClean="0"/>
              <a:t>学習のテクニック</a:t>
            </a:r>
            <a:endParaRPr kumimoji="1" lang="ja-JP" altLang="en-US" dirty="0"/>
          </a:p>
        </p:txBody>
      </p:sp>
      <p:sp>
        <p:nvSpPr>
          <p:cNvPr id="5" name="テキスト ボックス 4"/>
          <p:cNvSpPr txBox="1"/>
          <p:nvPr/>
        </p:nvSpPr>
        <p:spPr>
          <a:xfrm>
            <a:off x="3684690" y="3874282"/>
            <a:ext cx="1703124" cy="276999"/>
          </a:xfrm>
          <a:prstGeom prst="rect">
            <a:avLst/>
          </a:prstGeom>
          <a:noFill/>
        </p:spPr>
        <p:txBody>
          <a:bodyPr wrap="square" rtlCol="0">
            <a:spAutoFit/>
          </a:bodyPr>
          <a:lstStyle/>
          <a:p>
            <a:r>
              <a:rPr kumimoji="1" lang="ja-JP" altLang="en-US" sz="1200" dirty="0" smtClean="0">
                <a:latin typeface="ヒラギノ角ゴ Pro W3"/>
                <a:ea typeface="ヒラギノ角ゴ Pro W3"/>
                <a:cs typeface="ヒラギノ角ゴ Pro W3"/>
              </a:rPr>
              <a:t>ノートブック参照</a:t>
            </a:r>
            <a:endParaRPr kumimoji="1" lang="ja-JP" altLang="en-US" sz="1200" dirty="0" smtClean="0">
              <a:latin typeface="ヒラギノ角ゴ Pro W3"/>
              <a:ea typeface="ヒラギノ角ゴ Pro W3"/>
              <a:cs typeface="ヒラギノ角ゴ Pro W3"/>
            </a:endParaRPr>
          </a:p>
        </p:txBody>
      </p:sp>
    </p:spTree>
    <p:extLst>
      <p:ext uri="{BB962C8B-B14F-4D97-AF65-F5344CB8AC3E}">
        <p14:creationId xmlns:p14="http://schemas.microsoft.com/office/powerpoint/2010/main" val="23037922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0997" y="620688"/>
            <a:ext cx="8650510" cy="360040"/>
          </a:xfrm>
        </p:spPr>
        <p:txBody>
          <a:bodyPr/>
          <a:lstStyle/>
          <a:p>
            <a:r>
              <a:rPr kumimoji="1" lang="ja-JP" altLang="en-US" sz="1600" dirty="0" smtClean="0"/>
              <a:t>重みの初期値を変化させることで活性化関数の出力の分布を安定させる</a:t>
            </a:r>
            <a:endParaRPr kumimoji="1" lang="ja-JP" altLang="en-US" sz="1600" dirty="0"/>
          </a:p>
        </p:txBody>
      </p:sp>
      <p:sp>
        <p:nvSpPr>
          <p:cNvPr id="4" name="テキスト プレースホルダー 3"/>
          <p:cNvSpPr>
            <a:spLocks noGrp="1"/>
          </p:cNvSpPr>
          <p:nvPr>
            <p:ph type="body" sz="quarter" idx="13"/>
          </p:nvPr>
        </p:nvSpPr>
        <p:spPr/>
        <p:txBody>
          <a:bodyPr/>
          <a:lstStyle/>
          <a:p>
            <a:r>
              <a:rPr kumimoji="1" lang="ja-JP" altLang="en-US" dirty="0" smtClean="0"/>
              <a:t>学習のテクニック</a:t>
            </a:r>
            <a:endParaRPr kumimoji="1" lang="en-US" altLang="ja-JP" dirty="0" smtClean="0"/>
          </a:p>
        </p:txBody>
      </p:sp>
      <p:cxnSp>
        <p:nvCxnSpPr>
          <p:cNvPr id="5" name="直線矢印コネクタ 4"/>
          <p:cNvCxnSpPr/>
          <p:nvPr/>
        </p:nvCxnSpPr>
        <p:spPr>
          <a:xfrm flipV="1">
            <a:off x="4860264" y="1971245"/>
            <a:ext cx="1493179" cy="1249179"/>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 name="直線矢印コネクタ 5"/>
          <p:cNvCxnSpPr/>
          <p:nvPr/>
        </p:nvCxnSpPr>
        <p:spPr>
          <a:xfrm flipV="1">
            <a:off x="4992235" y="2586694"/>
            <a:ext cx="1361208" cy="854216"/>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 name="直線矢印コネクタ 6"/>
          <p:cNvCxnSpPr/>
          <p:nvPr/>
        </p:nvCxnSpPr>
        <p:spPr>
          <a:xfrm flipV="1">
            <a:off x="5040046" y="3597121"/>
            <a:ext cx="1313397" cy="16566"/>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 name="直線矢印コネクタ 7"/>
          <p:cNvCxnSpPr/>
          <p:nvPr/>
        </p:nvCxnSpPr>
        <p:spPr>
          <a:xfrm>
            <a:off x="4860264" y="3987717"/>
            <a:ext cx="1519166" cy="1793027"/>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 name="円/楕円 25"/>
          <p:cNvSpPr/>
          <p:nvPr/>
        </p:nvSpPr>
        <p:spPr bwMode="auto">
          <a:xfrm>
            <a:off x="6622018" y="1309218"/>
            <a:ext cx="915929" cy="831706"/>
          </a:xfrm>
          <a:prstGeom prst="ellipse">
            <a:avLst/>
          </a:prstGeom>
          <a:grp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11" name="円/楕円 27"/>
          <p:cNvSpPr/>
          <p:nvPr/>
        </p:nvSpPr>
        <p:spPr bwMode="auto">
          <a:xfrm>
            <a:off x="6622018" y="2261753"/>
            <a:ext cx="915929" cy="831706"/>
          </a:xfrm>
          <a:prstGeom prst="ellipse">
            <a:avLst/>
          </a:prstGeom>
          <a:grp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12" name="テキスト ボックス 11"/>
          <p:cNvSpPr txBox="1"/>
          <p:nvPr/>
        </p:nvSpPr>
        <p:spPr>
          <a:xfrm>
            <a:off x="6824930" y="2352235"/>
            <a:ext cx="487244" cy="430887"/>
          </a:xfrm>
          <a:prstGeom prst="rect">
            <a:avLst/>
          </a:prstGeom>
          <a:noFill/>
        </p:spPr>
        <p:txBody>
          <a:bodyPr wrap="square" lIns="0" tIns="0" rIns="0" bIns="0" rtlCol="0">
            <a:spAutoFit/>
          </a:bodyPr>
          <a:lstStyle/>
          <a:p>
            <a:r>
              <a:rPr kumimoji="1" lang="ja-JP" altLang="en-US" sz="2800" dirty="0" smtClean="0">
                <a:latin typeface="ヒラギノ角ゴ Pro W3"/>
                <a:ea typeface="ヒラギノ角ゴ Pro W3"/>
                <a:cs typeface="ヒラギノ角ゴ Pro W3"/>
              </a:rPr>
              <a:t>￼</a:t>
            </a:r>
            <a:endParaRPr kumimoji="1" lang="ja-JP" altLang="en-US" sz="2800" dirty="0" smtClean="0">
              <a:latin typeface="ヒラギノ角ゴ Pro W3"/>
              <a:ea typeface="ヒラギノ角ゴ Pro W3"/>
              <a:cs typeface="ヒラギノ角ゴ Pro W3"/>
            </a:endParaRPr>
          </a:p>
        </p:txBody>
      </p:sp>
      <p:sp>
        <p:nvSpPr>
          <p:cNvPr id="13" name="円/楕円 29"/>
          <p:cNvSpPr/>
          <p:nvPr/>
        </p:nvSpPr>
        <p:spPr bwMode="auto">
          <a:xfrm>
            <a:off x="6622018" y="3218231"/>
            <a:ext cx="915929" cy="831706"/>
          </a:xfrm>
          <a:prstGeom prst="ellipse">
            <a:avLst/>
          </a:prstGeom>
          <a:grp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15" name="円/楕円 32"/>
          <p:cNvSpPr/>
          <p:nvPr/>
        </p:nvSpPr>
        <p:spPr bwMode="auto">
          <a:xfrm>
            <a:off x="6617385" y="5426949"/>
            <a:ext cx="915929" cy="831706"/>
          </a:xfrm>
          <a:prstGeom prst="ellipse">
            <a:avLst/>
          </a:prstGeom>
          <a:grp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17" name="テキスト ボックス 16"/>
          <p:cNvSpPr txBox="1"/>
          <p:nvPr/>
        </p:nvSpPr>
        <p:spPr>
          <a:xfrm>
            <a:off x="6777831" y="4342767"/>
            <a:ext cx="595035" cy="584775"/>
          </a:xfrm>
          <a:prstGeom prst="rect">
            <a:avLst/>
          </a:prstGeom>
          <a:noFill/>
        </p:spPr>
        <p:txBody>
          <a:bodyPr wrap="none" rtlCol="0">
            <a:spAutoFit/>
          </a:bodyPr>
          <a:lstStyle/>
          <a:p>
            <a:r>
              <a:rPr kumimoji="1" lang="ja-JP" altLang="en-US" sz="3200" dirty="0" smtClean="0">
                <a:latin typeface="ヒラギノ角ゴ Pro W3"/>
                <a:ea typeface="ヒラギノ角ゴ Pro W3"/>
                <a:cs typeface="ヒラギノ角ゴ Pro W3"/>
              </a:rPr>
              <a:t>：</a:t>
            </a:r>
          </a:p>
        </p:txBody>
      </p:sp>
      <p:sp>
        <p:nvSpPr>
          <p:cNvPr id="18" name="円/楕円 29"/>
          <p:cNvSpPr/>
          <p:nvPr/>
        </p:nvSpPr>
        <p:spPr bwMode="auto">
          <a:xfrm>
            <a:off x="3944335" y="3218231"/>
            <a:ext cx="915929" cy="831706"/>
          </a:xfrm>
          <a:prstGeom prst="ellipse">
            <a:avLst/>
          </a:prstGeom>
          <a:grp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19" name="テキスト ボックス 18"/>
          <p:cNvSpPr txBox="1"/>
          <p:nvPr/>
        </p:nvSpPr>
        <p:spPr>
          <a:xfrm>
            <a:off x="7920167" y="1494238"/>
            <a:ext cx="611065" cy="461665"/>
          </a:xfrm>
          <a:prstGeom prst="rect">
            <a:avLst/>
          </a:prstGeom>
          <a:noFill/>
        </p:spPr>
        <p:txBody>
          <a:bodyPr wrap="none" rtlCol="0">
            <a:spAutoFit/>
          </a:bodyPr>
          <a:lstStyle/>
          <a:p>
            <a:r>
              <a:rPr lang="ja-JP" altLang="en-US" sz="2400" dirty="0">
                <a:latin typeface="ヒラギノ角ゴ Pro W3"/>
                <a:ea typeface="ヒラギノ角ゴ Pro W3"/>
                <a:cs typeface="ヒラギノ角ゴ Pro W3"/>
              </a:rPr>
              <a:t>･</a:t>
            </a:r>
            <a:r>
              <a:rPr lang="ja-JP" altLang="en-US" sz="2400" dirty="0" smtClean="0">
                <a:latin typeface="ヒラギノ角ゴ Pro W3"/>
                <a:ea typeface="ヒラギノ角ゴ Pro W3"/>
                <a:cs typeface="ヒラギノ角ゴ Pro W3"/>
              </a:rPr>
              <a:t>･･</a:t>
            </a:r>
            <a:endParaRPr kumimoji="1" lang="ja-JP" altLang="en-US" sz="2400" dirty="0" smtClean="0">
              <a:latin typeface="ヒラギノ角ゴ Pro W3"/>
              <a:ea typeface="ヒラギノ角ゴ Pro W3"/>
              <a:cs typeface="ヒラギノ角ゴ Pro W3"/>
            </a:endParaRPr>
          </a:p>
        </p:txBody>
      </p:sp>
      <p:sp>
        <p:nvSpPr>
          <p:cNvPr id="20" name="テキスト ボックス 19"/>
          <p:cNvSpPr txBox="1"/>
          <p:nvPr/>
        </p:nvSpPr>
        <p:spPr>
          <a:xfrm>
            <a:off x="7920167" y="2408749"/>
            <a:ext cx="611065" cy="461665"/>
          </a:xfrm>
          <a:prstGeom prst="rect">
            <a:avLst/>
          </a:prstGeom>
          <a:noFill/>
        </p:spPr>
        <p:txBody>
          <a:bodyPr wrap="none" rtlCol="0">
            <a:spAutoFit/>
          </a:bodyPr>
          <a:lstStyle/>
          <a:p>
            <a:r>
              <a:rPr lang="ja-JP" altLang="en-US" sz="2400" dirty="0">
                <a:latin typeface="ヒラギノ角ゴ Pro W3"/>
                <a:ea typeface="ヒラギノ角ゴ Pro W3"/>
                <a:cs typeface="ヒラギノ角ゴ Pro W3"/>
              </a:rPr>
              <a:t>･</a:t>
            </a:r>
            <a:r>
              <a:rPr lang="ja-JP" altLang="en-US" sz="2400" dirty="0" smtClean="0">
                <a:latin typeface="ヒラギノ角ゴ Pro W3"/>
                <a:ea typeface="ヒラギノ角ゴ Pro W3"/>
                <a:cs typeface="ヒラギノ角ゴ Pro W3"/>
              </a:rPr>
              <a:t>･･</a:t>
            </a:r>
            <a:endParaRPr kumimoji="1" lang="ja-JP" altLang="en-US" sz="2400" dirty="0" smtClean="0">
              <a:latin typeface="ヒラギノ角ゴ Pro W3"/>
              <a:ea typeface="ヒラギノ角ゴ Pro W3"/>
              <a:cs typeface="ヒラギノ角ゴ Pro W3"/>
            </a:endParaRPr>
          </a:p>
        </p:txBody>
      </p:sp>
      <p:sp>
        <p:nvSpPr>
          <p:cNvPr id="21" name="テキスト ボックス 20"/>
          <p:cNvSpPr txBox="1"/>
          <p:nvPr/>
        </p:nvSpPr>
        <p:spPr>
          <a:xfrm>
            <a:off x="7920166" y="3394086"/>
            <a:ext cx="611065" cy="461665"/>
          </a:xfrm>
          <a:prstGeom prst="rect">
            <a:avLst/>
          </a:prstGeom>
          <a:noFill/>
        </p:spPr>
        <p:txBody>
          <a:bodyPr wrap="none" rtlCol="0">
            <a:spAutoFit/>
          </a:bodyPr>
          <a:lstStyle/>
          <a:p>
            <a:r>
              <a:rPr lang="ja-JP" altLang="en-US" sz="2400" dirty="0">
                <a:latin typeface="ヒラギノ角ゴ Pro W3"/>
                <a:ea typeface="ヒラギノ角ゴ Pro W3"/>
                <a:cs typeface="ヒラギノ角ゴ Pro W3"/>
              </a:rPr>
              <a:t>･</a:t>
            </a:r>
            <a:r>
              <a:rPr lang="ja-JP" altLang="en-US" sz="2400" dirty="0" smtClean="0">
                <a:latin typeface="ヒラギノ角ゴ Pro W3"/>
                <a:ea typeface="ヒラギノ角ゴ Pro W3"/>
                <a:cs typeface="ヒラギノ角ゴ Pro W3"/>
              </a:rPr>
              <a:t>･･</a:t>
            </a:r>
            <a:endParaRPr kumimoji="1" lang="ja-JP" altLang="en-US" sz="2400" dirty="0" smtClean="0">
              <a:latin typeface="ヒラギノ角ゴ Pro W3"/>
              <a:ea typeface="ヒラギノ角ゴ Pro W3"/>
              <a:cs typeface="ヒラギノ角ゴ Pro W3"/>
            </a:endParaRPr>
          </a:p>
        </p:txBody>
      </p:sp>
      <p:sp>
        <p:nvSpPr>
          <p:cNvPr id="23" name="テキスト ボックス 22"/>
          <p:cNvSpPr txBox="1"/>
          <p:nvPr/>
        </p:nvSpPr>
        <p:spPr>
          <a:xfrm>
            <a:off x="7914819" y="5611969"/>
            <a:ext cx="611065" cy="461665"/>
          </a:xfrm>
          <a:prstGeom prst="rect">
            <a:avLst/>
          </a:prstGeom>
          <a:noFill/>
        </p:spPr>
        <p:txBody>
          <a:bodyPr wrap="none" rtlCol="0">
            <a:spAutoFit/>
          </a:bodyPr>
          <a:lstStyle/>
          <a:p>
            <a:r>
              <a:rPr lang="ja-JP" altLang="en-US" sz="2400" dirty="0">
                <a:latin typeface="ヒラギノ角ゴ Pro W3"/>
                <a:ea typeface="ヒラギノ角ゴ Pro W3"/>
                <a:cs typeface="ヒラギノ角ゴ Pro W3"/>
              </a:rPr>
              <a:t>･</a:t>
            </a:r>
            <a:r>
              <a:rPr lang="ja-JP" altLang="en-US" sz="2400" dirty="0" smtClean="0">
                <a:latin typeface="ヒラギノ角ゴ Pro W3"/>
                <a:ea typeface="ヒラギノ角ゴ Pro W3"/>
                <a:cs typeface="ヒラギノ角ゴ Pro W3"/>
              </a:rPr>
              <a:t>･･</a:t>
            </a:r>
            <a:endParaRPr kumimoji="1" lang="ja-JP" altLang="en-US" sz="2400" dirty="0" smtClean="0">
              <a:latin typeface="ヒラギノ角ゴ Pro W3"/>
              <a:ea typeface="ヒラギノ角ゴ Pro W3"/>
              <a:cs typeface="ヒラギノ角ゴ Pro W3"/>
            </a:endParaRPr>
          </a:p>
        </p:txBody>
      </p:sp>
      <mc:AlternateContent xmlns:mc="http://schemas.openxmlformats.org/markup-compatibility/2006">
        <mc:Choice xmlns:a14="http://schemas.microsoft.com/office/drawing/2010/main" Requires="a14">
          <p:sp>
            <p:nvSpPr>
              <p:cNvPr id="28" name="正方形/長方形 27"/>
              <p:cNvSpPr/>
              <p:nvPr/>
            </p:nvSpPr>
            <p:spPr>
              <a:xfrm>
                <a:off x="5148337" y="2259559"/>
                <a:ext cx="547971" cy="369332"/>
              </a:xfrm>
              <a:prstGeom prst="rect">
                <a:avLst/>
              </a:prstGeom>
            </p:spPr>
            <p:txBody>
              <a:bodyPr wrap="none">
                <a:spAutoFit/>
              </a:bodyPr>
              <a:lstStyle/>
              <a:p>
                <a:r>
                  <a:rPr lang="ja-JP" altLang="en-US" dirty="0" smtClean="0">
                    <a:latin typeface="ヒラギノ角ゴ Pro W3"/>
                    <a:ea typeface="ヒラギノ角ゴ Pro W3"/>
                    <a:cs typeface="ヒラギノ角ゴ Pro W3"/>
                  </a:rPr>
                  <a:t>￼</a:t>
                </a:r>
                <a14:m>
                  <m:oMath xmlns:m="http://schemas.openxmlformats.org/officeDocument/2006/math">
                    <m:sSub>
                      <m:sSubPr>
                        <m:ctrlPr>
                          <a:rPr lang="en-US" altLang="ja-JP" i="1">
                            <a:latin typeface="Cambria Math" panose="02040503050406030204" pitchFamily="18" charset="0"/>
                            <a:ea typeface="ヒラギノ角ゴ Pro W3"/>
                            <a:cs typeface="ヒラギノ角ゴ Pro W3"/>
                          </a:rPr>
                        </m:ctrlPr>
                      </m:sSubPr>
                      <m:e>
                        <m:r>
                          <m:rPr>
                            <m:sty m:val="p"/>
                          </m:rPr>
                          <a:rPr lang="en-US" altLang="ja-JP" i="1">
                            <a:latin typeface="Cambria Math" panose="02040503050406030204" pitchFamily="18" charset="0"/>
                            <a:ea typeface="ヒラギノ角ゴ Pro W3"/>
                            <a:cs typeface="ヒラギノ角ゴ Pro W3"/>
                          </a:rPr>
                          <m:t>w</m:t>
                        </m:r>
                      </m:e>
                      <m:sub>
                        <m:r>
                          <a:rPr lang="en-US" altLang="ja-JP" i="1">
                            <a:latin typeface="Cambria Math" panose="02040503050406030204" pitchFamily="18" charset="0"/>
                            <a:ea typeface="ヒラギノ角ゴ Pro W3"/>
                            <a:cs typeface="ヒラギノ角ゴ Pro W3"/>
                          </a:rPr>
                          <m:t>1</m:t>
                        </m:r>
                      </m:sub>
                    </m:sSub>
                  </m:oMath>
                </a14:m>
                <a:endParaRPr lang="ja-JP" altLang="en-US" dirty="0">
                  <a:latin typeface="ヒラギノ角ゴ Pro W3"/>
                  <a:ea typeface="ヒラギノ角ゴ Pro W3"/>
                  <a:cs typeface="ヒラギノ角ゴ Pro W3"/>
                </a:endParaRPr>
              </a:p>
            </p:txBody>
          </p:sp>
        </mc:Choice>
        <mc:Fallback>
          <p:sp>
            <p:nvSpPr>
              <p:cNvPr id="28" name="正方形/長方形 27"/>
              <p:cNvSpPr>
                <a:spLocks noRot="1" noChangeAspect="1" noMove="1" noResize="1" noEditPoints="1" noAdjustHandles="1" noChangeArrowheads="1" noChangeShapeType="1" noTextEdit="1"/>
              </p:cNvSpPr>
              <p:nvPr/>
            </p:nvSpPr>
            <p:spPr>
              <a:xfrm>
                <a:off x="5148337" y="2259559"/>
                <a:ext cx="547971" cy="369332"/>
              </a:xfrm>
              <a:prstGeom prst="rect">
                <a:avLst/>
              </a:prstGeom>
              <a:blipFill>
                <a:blip r:embed="rId2"/>
                <a:stretch>
                  <a:fillRect b="-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9" name="正方形/長方形 28"/>
              <p:cNvSpPr/>
              <p:nvPr/>
            </p:nvSpPr>
            <p:spPr>
              <a:xfrm>
                <a:off x="5537450" y="2929198"/>
                <a:ext cx="553293" cy="369332"/>
              </a:xfrm>
              <a:prstGeom prst="rect">
                <a:avLst/>
              </a:prstGeom>
            </p:spPr>
            <p:txBody>
              <a:bodyPr wrap="none">
                <a:spAutoFit/>
              </a:bodyPr>
              <a:lstStyle/>
              <a:p>
                <a:r>
                  <a:rPr lang="ja-JP" altLang="en-US" dirty="0">
                    <a:latin typeface="ヒラギノ角ゴ Pro W3"/>
                    <a:ea typeface="ヒラギノ角ゴ Pro W3"/>
                    <a:cs typeface="ヒラギノ角ゴ Pro W3"/>
                  </a:rPr>
                  <a:t>￼</a:t>
                </a:r>
                <a14:m>
                  <m:oMath xmlns:m="http://schemas.openxmlformats.org/officeDocument/2006/math">
                    <m:sSub>
                      <m:sSubPr>
                        <m:ctrlPr>
                          <a:rPr lang="en-US" altLang="ja-JP" i="1">
                            <a:latin typeface="Cambria Math" panose="02040503050406030204" pitchFamily="18" charset="0"/>
                            <a:ea typeface="ヒラギノ角ゴ Pro W3"/>
                            <a:cs typeface="ヒラギノ角ゴ Pro W3"/>
                          </a:rPr>
                        </m:ctrlPr>
                      </m:sSubPr>
                      <m:e>
                        <m:r>
                          <m:rPr>
                            <m:sty m:val="p"/>
                          </m:rPr>
                          <a:rPr lang="en-US" altLang="ja-JP" i="1">
                            <a:latin typeface="Cambria Math" panose="02040503050406030204" pitchFamily="18" charset="0"/>
                            <a:ea typeface="ヒラギノ角ゴ Pro W3"/>
                            <a:cs typeface="ヒラギノ角ゴ Pro W3"/>
                          </a:rPr>
                          <m:t>w</m:t>
                        </m:r>
                      </m:e>
                      <m:sub>
                        <m:r>
                          <a:rPr lang="en-US" altLang="ja-JP" i="1" smtClean="0">
                            <a:latin typeface="Cambria Math" panose="02040503050406030204" pitchFamily="18" charset="0"/>
                            <a:ea typeface="ヒラギノ角ゴ Pro W3"/>
                            <a:cs typeface="ヒラギノ角ゴ Pro W3"/>
                          </a:rPr>
                          <m:t>2</m:t>
                        </m:r>
                      </m:sub>
                    </m:sSub>
                  </m:oMath>
                </a14:m>
                <a:endParaRPr lang="ja-JP" altLang="en-US" dirty="0">
                  <a:latin typeface="ヒラギノ角ゴ Pro W3"/>
                  <a:ea typeface="ヒラギノ角ゴ Pro W3"/>
                  <a:cs typeface="ヒラギノ角ゴ Pro W3"/>
                </a:endParaRPr>
              </a:p>
            </p:txBody>
          </p:sp>
        </mc:Choice>
        <mc:Fallback>
          <p:sp>
            <p:nvSpPr>
              <p:cNvPr id="29" name="正方形/長方形 28"/>
              <p:cNvSpPr>
                <a:spLocks noRot="1" noChangeAspect="1" noMove="1" noResize="1" noEditPoints="1" noAdjustHandles="1" noChangeArrowheads="1" noChangeShapeType="1" noTextEdit="1"/>
              </p:cNvSpPr>
              <p:nvPr/>
            </p:nvSpPr>
            <p:spPr>
              <a:xfrm>
                <a:off x="5537450" y="2929198"/>
                <a:ext cx="553293" cy="369332"/>
              </a:xfrm>
              <a:prstGeom prst="rect">
                <a:avLst/>
              </a:prstGeom>
              <a:blipFill>
                <a:blip r:embed="rId3"/>
                <a:stretch>
                  <a:fillRect b="-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0" name="正方形/長方形 29"/>
              <p:cNvSpPr/>
              <p:nvPr/>
            </p:nvSpPr>
            <p:spPr>
              <a:xfrm>
                <a:off x="5537450" y="3642849"/>
                <a:ext cx="553293" cy="369332"/>
              </a:xfrm>
              <a:prstGeom prst="rect">
                <a:avLst/>
              </a:prstGeom>
            </p:spPr>
            <p:txBody>
              <a:bodyPr wrap="none">
                <a:spAutoFit/>
              </a:bodyPr>
              <a:lstStyle/>
              <a:p>
                <a:r>
                  <a:rPr lang="ja-JP" altLang="en-US" dirty="0" smtClean="0">
                    <a:latin typeface="ヒラギノ角ゴ Pro W3"/>
                    <a:ea typeface="ヒラギノ角ゴ Pro W3"/>
                    <a:cs typeface="ヒラギノ角ゴ Pro W3"/>
                  </a:rPr>
                  <a:t>￼</a:t>
                </a:r>
                <a14:m>
                  <m:oMath xmlns:m="http://schemas.openxmlformats.org/officeDocument/2006/math">
                    <m:sSub>
                      <m:sSubPr>
                        <m:ctrlPr>
                          <a:rPr lang="en-US" altLang="ja-JP" i="1">
                            <a:latin typeface="Cambria Math" panose="02040503050406030204" pitchFamily="18" charset="0"/>
                            <a:ea typeface="ヒラギノ角ゴ Pro W3"/>
                            <a:cs typeface="ヒラギノ角ゴ Pro W3"/>
                          </a:rPr>
                        </m:ctrlPr>
                      </m:sSubPr>
                      <m:e>
                        <m:r>
                          <m:rPr>
                            <m:sty m:val="p"/>
                          </m:rPr>
                          <a:rPr lang="en-US" altLang="ja-JP" i="1">
                            <a:latin typeface="Cambria Math" panose="02040503050406030204" pitchFamily="18" charset="0"/>
                            <a:ea typeface="ヒラギノ角ゴ Pro W3"/>
                            <a:cs typeface="ヒラギノ角ゴ Pro W3"/>
                          </a:rPr>
                          <m:t>w</m:t>
                        </m:r>
                      </m:e>
                      <m:sub>
                        <m:r>
                          <a:rPr lang="en-US" altLang="ja-JP" b="0" i="1" smtClean="0">
                            <a:latin typeface="Cambria Math" panose="02040503050406030204" pitchFamily="18" charset="0"/>
                            <a:ea typeface="ヒラギノ角ゴ Pro W3"/>
                            <a:cs typeface="ヒラギノ角ゴ Pro W3"/>
                          </a:rPr>
                          <m:t>3</m:t>
                        </m:r>
                      </m:sub>
                    </m:sSub>
                  </m:oMath>
                </a14:m>
                <a:endParaRPr lang="ja-JP" altLang="en-US" dirty="0">
                  <a:latin typeface="ヒラギノ角ゴ Pro W3"/>
                  <a:ea typeface="ヒラギノ角ゴ Pro W3"/>
                  <a:cs typeface="ヒラギノ角ゴ Pro W3"/>
                </a:endParaRPr>
              </a:p>
            </p:txBody>
          </p:sp>
        </mc:Choice>
        <mc:Fallback>
          <p:sp>
            <p:nvSpPr>
              <p:cNvPr id="30" name="正方形/長方形 29"/>
              <p:cNvSpPr>
                <a:spLocks noRot="1" noChangeAspect="1" noMove="1" noResize="1" noEditPoints="1" noAdjustHandles="1" noChangeArrowheads="1" noChangeShapeType="1" noTextEdit="1"/>
              </p:cNvSpPr>
              <p:nvPr/>
            </p:nvSpPr>
            <p:spPr>
              <a:xfrm>
                <a:off x="5537450" y="3642849"/>
                <a:ext cx="553293" cy="369332"/>
              </a:xfrm>
              <a:prstGeom prst="rect">
                <a:avLst/>
              </a:prstGeom>
              <a:blipFill>
                <a:blip r:embed="rId4"/>
                <a:stretch>
                  <a:fillRect b="-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1" name="正方形/長方形 30"/>
              <p:cNvSpPr/>
              <p:nvPr/>
            </p:nvSpPr>
            <p:spPr>
              <a:xfrm>
                <a:off x="5542772" y="4650978"/>
                <a:ext cx="567399" cy="369332"/>
              </a:xfrm>
              <a:prstGeom prst="rect">
                <a:avLst/>
              </a:prstGeom>
            </p:spPr>
            <p:txBody>
              <a:bodyPr wrap="none">
                <a:spAutoFit/>
              </a:bodyPr>
              <a:lstStyle/>
              <a:p>
                <a:r>
                  <a:rPr lang="ja-JP" altLang="en-US" dirty="0" smtClean="0">
                    <a:latin typeface="ヒラギノ角ゴ Pro W3"/>
                    <a:ea typeface="ヒラギノ角ゴ Pro W3"/>
                    <a:cs typeface="ヒラギノ角ゴ Pro W3"/>
                  </a:rPr>
                  <a:t>￼</a:t>
                </a:r>
                <a14:m>
                  <m:oMath xmlns:m="http://schemas.openxmlformats.org/officeDocument/2006/math">
                    <m:sSub>
                      <m:sSubPr>
                        <m:ctrlPr>
                          <a:rPr lang="en-US" altLang="ja-JP" i="1">
                            <a:latin typeface="Cambria Math" panose="02040503050406030204" pitchFamily="18" charset="0"/>
                            <a:ea typeface="ヒラギノ角ゴ Pro W3"/>
                            <a:cs typeface="ヒラギノ角ゴ Pro W3"/>
                          </a:rPr>
                        </m:ctrlPr>
                      </m:sSubPr>
                      <m:e>
                        <m:r>
                          <m:rPr>
                            <m:sty m:val="p"/>
                          </m:rPr>
                          <a:rPr lang="en-US" altLang="ja-JP" i="1">
                            <a:latin typeface="Cambria Math" panose="02040503050406030204" pitchFamily="18" charset="0"/>
                            <a:ea typeface="ヒラギノ角ゴ Pro W3"/>
                            <a:cs typeface="ヒラギノ角ゴ Pro W3"/>
                          </a:rPr>
                          <m:t>w</m:t>
                        </m:r>
                      </m:e>
                      <m:sub>
                        <m:r>
                          <a:rPr lang="en-US" altLang="ja-JP" b="0" i="1" smtClean="0">
                            <a:latin typeface="Cambria Math" panose="02040503050406030204" pitchFamily="18" charset="0"/>
                            <a:ea typeface="ヒラギノ角ゴ Pro W3"/>
                            <a:cs typeface="ヒラギノ角ゴ Pro W3"/>
                          </a:rPr>
                          <m:t>𝑛</m:t>
                        </m:r>
                      </m:sub>
                    </m:sSub>
                  </m:oMath>
                </a14:m>
                <a:endParaRPr lang="ja-JP" altLang="en-US" dirty="0">
                  <a:latin typeface="ヒラギノ角ゴ Pro W3"/>
                  <a:ea typeface="ヒラギノ角ゴ Pro W3"/>
                  <a:cs typeface="ヒラギノ角ゴ Pro W3"/>
                </a:endParaRPr>
              </a:p>
            </p:txBody>
          </p:sp>
        </mc:Choice>
        <mc:Fallback>
          <p:sp>
            <p:nvSpPr>
              <p:cNvPr id="31" name="正方形/長方形 30"/>
              <p:cNvSpPr>
                <a:spLocks noRot="1" noChangeAspect="1" noMove="1" noResize="1" noEditPoints="1" noAdjustHandles="1" noChangeArrowheads="1" noChangeShapeType="1" noTextEdit="1"/>
              </p:cNvSpPr>
              <p:nvPr/>
            </p:nvSpPr>
            <p:spPr>
              <a:xfrm>
                <a:off x="5542772" y="4650978"/>
                <a:ext cx="567399" cy="369332"/>
              </a:xfrm>
              <a:prstGeom prst="rect">
                <a:avLst/>
              </a:prstGeom>
              <a:blipFill>
                <a:blip r:embed="rId5"/>
                <a:stretch>
                  <a:fillRect/>
                </a:stretch>
              </a:blipFill>
            </p:spPr>
            <p:txBody>
              <a:bodyPr/>
              <a:lstStyle/>
              <a:p>
                <a:r>
                  <a:rPr lang="ja-JP" altLang="en-US">
                    <a:noFill/>
                  </a:rPr>
                  <a:t> </a:t>
                </a:r>
              </a:p>
            </p:txBody>
          </p:sp>
        </mc:Fallback>
      </mc:AlternateContent>
      <p:sp>
        <p:nvSpPr>
          <p:cNvPr id="32" name="テキスト ボックス 31"/>
          <p:cNvSpPr txBox="1"/>
          <p:nvPr/>
        </p:nvSpPr>
        <p:spPr>
          <a:xfrm>
            <a:off x="210997" y="1305794"/>
            <a:ext cx="1620957" cy="1261884"/>
          </a:xfrm>
          <a:prstGeom prst="rect">
            <a:avLst/>
          </a:prstGeom>
          <a:noFill/>
        </p:spPr>
        <p:txBody>
          <a:bodyPr wrap="none" rtlCol="0">
            <a:spAutoFit/>
          </a:bodyPr>
          <a:lstStyle/>
          <a:p>
            <a:r>
              <a:rPr kumimoji="1" lang="ja-JP" altLang="en-US" sz="1400" dirty="0" smtClean="0">
                <a:latin typeface="ヒラギノ角ゴ Pro W3"/>
                <a:ea typeface="ヒラギノ角ゴ Pro W3"/>
                <a:cs typeface="ヒラギノ角ゴ Pro W3"/>
              </a:rPr>
              <a:t>層の活性化関数が</a:t>
            </a:r>
            <a:endParaRPr kumimoji="1" lang="en-US" altLang="ja-JP" sz="1400" dirty="0" smtClean="0">
              <a:latin typeface="ヒラギノ角ゴ Pro W3"/>
              <a:ea typeface="ヒラギノ角ゴ Pro W3"/>
              <a:cs typeface="ヒラギノ角ゴ Pro W3"/>
            </a:endParaRPr>
          </a:p>
          <a:p>
            <a:endParaRPr kumimoji="1" lang="en-US" altLang="ja-JP" sz="1400" dirty="0" smtClean="0">
              <a:latin typeface="ヒラギノ角ゴ Pro W3"/>
              <a:ea typeface="ヒラギノ角ゴ Pro W3"/>
              <a:cs typeface="ヒラギノ角ゴ Pro W3"/>
            </a:endParaRPr>
          </a:p>
          <a:p>
            <a:r>
              <a:rPr kumimoji="1" lang="en-US" altLang="ja-JP" sz="1600" dirty="0" smtClean="0">
                <a:latin typeface="ヒラギノ角ゴ Pro W3"/>
                <a:ea typeface="ヒラギノ角ゴ Pro W3"/>
                <a:cs typeface="ヒラギノ角ゴ Pro W3"/>
              </a:rPr>
              <a:t>Sigmoid </a:t>
            </a:r>
            <a:r>
              <a:rPr kumimoji="1" lang="ja-JP" altLang="en-US" sz="1600" dirty="0" smtClean="0">
                <a:latin typeface="ヒラギノ角ゴ Pro W3"/>
                <a:ea typeface="ヒラギノ角ゴ Pro W3"/>
                <a:cs typeface="ヒラギノ角ゴ Pro W3"/>
              </a:rPr>
              <a:t>の場合</a:t>
            </a:r>
            <a:endParaRPr kumimoji="1" lang="en-US" altLang="ja-JP" sz="1600" dirty="0" smtClean="0">
              <a:latin typeface="ヒラギノ角ゴ Pro W3"/>
              <a:ea typeface="ヒラギノ角ゴ Pro W3"/>
              <a:cs typeface="ヒラギノ角ゴ Pro W3"/>
            </a:endParaRPr>
          </a:p>
          <a:p>
            <a:endParaRPr kumimoji="1" lang="en-US" altLang="ja-JP" sz="1600" dirty="0" smtClean="0">
              <a:latin typeface="ヒラギノ角ゴ Pro W3"/>
              <a:ea typeface="ヒラギノ角ゴ Pro W3"/>
              <a:cs typeface="ヒラギノ角ゴ Pro W3"/>
            </a:endParaRPr>
          </a:p>
          <a:p>
            <a:r>
              <a:rPr lang="en-US" altLang="ja-JP" sz="1600" dirty="0" smtClean="0">
                <a:latin typeface="ヒラギノ角ゴ Pro W3"/>
                <a:ea typeface="ヒラギノ角ゴ Pro W3"/>
                <a:cs typeface="ヒラギノ角ゴ Pro W3"/>
              </a:rPr>
              <a:t>  </a:t>
            </a:r>
            <a:r>
              <a:rPr lang="en-US" altLang="ja-JP" sz="1600" dirty="0" err="1" smtClean="0">
                <a:latin typeface="ヒラギノ角ゴ Pro W3"/>
                <a:ea typeface="ヒラギノ角ゴ Pro W3"/>
                <a:cs typeface="ヒラギノ角ゴ Pro W3"/>
              </a:rPr>
              <a:t>ReLU</a:t>
            </a:r>
            <a:r>
              <a:rPr lang="en-US" altLang="ja-JP" sz="1600" dirty="0" smtClean="0">
                <a:latin typeface="ヒラギノ角ゴ Pro W3"/>
                <a:ea typeface="ヒラギノ角ゴ Pro W3"/>
                <a:cs typeface="ヒラギノ角ゴ Pro W3"/>
              </a:rPr>
              <a:t> </a:t>
            </a:r>
            <a:r>
              <a:rPr lang="ja-JP" altLang="en-US" sz="1600" dirty="0" smtClean="0">
                <a:latin typeface="ヒラギノ角ゴ Pro W3"/>
                <a:ea typeface="ヒラギノ角ゴ Pro W3"/>
                <a:cs typeface="ヒラギノ角ゴ Pro W3"/>
              </a:rPr>
              <a:t> の場合</a:t>
            </a:r>
            <a:endParaRPr lang="en-US" altLang="ja-JP" sz="1600" dirty="0">
              <a:latin typeface="ヒラギノ角ゴ Pro W3"/>
              <a:ea typeface="ヒラギノ角ゴ Pro W3"/>
              <a:cs typeface="ヒラギノ角ゴ Pro W3"/>
            </a:endParaRPr>
          </a:p>
        </p:txBody>
      </p:sp>
      <mc:AlternateContent xmlns:mc="http://schemas.openxmlformats.org/markup-compatibility/2006">
        <mc:Choice xmlns:a14="http://schemas.microsoft.com/office/drawing/2010/main" Requires="a14">
          <p:sp>
            <p:nvSpPr>
              <p:cNvPr id="34" name="正方形/長方形 33"/>
              <p:cNvSpPr/>
              <p:nvPr/>
            </p:nvSpPr>
            <p:spPr>
              <a:xfrm>
                <a:off x="1669917" y="1582975"/>
                <a:ext cx="460447" cy="118365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ad>
                        <m:radPr>
                          <m:degHide m:val="on"/>
                          <m:ctrlPr>
                            <a:rPr lang="ja-JP" altLang="en-US" sz="1200" b="0" i="1" smtClean="0">
                              <a:latin typeface="Cambria Math" panose="02040503050406030204" pitchFamily="18" charset="0"/>
                              <a:ea typeface="Cambria Math" panose="02040503050406030204" pitchFamily="18" charset="0"/>
                              <a:cs typeface="ヒラギノ角ゴ Pro W3"/>
                            </a:rPr>
                          </m:ctrlPr>
                        </m:radPr>
                        <m:deg/>
                        <m:e>
                          <m:f>
                            <m:fPr>
                              <m:ctrlPr>
                                <a:rPr lang="en-US" altLang="ja-JP" sz="1200" b="0" i="1" smtClean="0">
                                  <a:latin typeface="Cambria Math" panose="02040503050406030204" pitchFamily="18" charset="0"/>
                                  <a:ea typeface="Cambria Math" panose="02040503050406030204" pitchFamily="18" charset="0"/>
                                  <a:cs typeface="ヒラギノ角ゴ Pro W3"/>
                                </a:rPr>
                              </m:ctrlPr>
                            </m:fPr>
                            <m:num>
                              <m:r>
                                <a:rPr lang="en-US" altLang="ja-JP" sz="1200" b="0" i="1" smtClean="0">
                                  <a:latin typeface="Cambria Math" panose="02040503050406030204" pitchFamily="18" charset="0"/>
                                  <a:ea typeface="Cambria Math" panose="02040503050406030204" pitchFamily="18" charset="0"/>
                                  <a:cs typeface="ヒラギノ角ゴ Pro W3"/>
                                </a:rPr>
                                <m:t>1</m:t>
                              </m:r>
                            </m:num>
                            <m:den>
                              <m:r>
                                <a:rPr lang="en-US" altLang="ja-JP" sz="1200" b="0" i="1" smtClean="0">
                                  <a:latin typeface="Cambria Math" panose="02040503050406030204" pitchFamily="18" charset="0"/>
                                  <a:ea typeface="Cambria Math" panose="02040503050406030204" pitchFamily="18" charset="0"/>
                                  <a:cs typeface="ヒラギノ角ゴ Pro W3"/>
                                </a:rPr>
                                <m:t>𝑛</m:t>
                              </m:r>
                            </m:den>
                          </m:f>
                        </m:e>
                      </m:rad>
                      <m:r>
                        <a:rPr lang="en-US" altLang="ja-JP" sz="1200" b="0" i="1" smtClean="0">
                          <a:latin typeface="Cambria Math" panose="02040503050406030204" pitchFamily="18" charset="0"/>
                          <a:ea typeface="Cambria Math" panose="02040503050406030204" pitchFamily="18" charset="0"/>
                          <a:cs typeface="ヒラギノ角ゴ Pro W3"/>
                        </a:rPr>
                        <m:t> </m:t>
                      </m:r>
                    </m:oMath>
                  </m:oMathPara>
                </a14:m>
                <a:endParaRPr lang="en-US" altLang="ja-JP" sz="1200" b="0" i="1" dirty="0" smtClean="0">
                  <a:latin typeface="Cambria Math" panose="02040503050406030204" pitchFamily="18" charset="0"/>
                  <a:ea typeface="Cambria Math" panose="02040503050406030204" pitchFamily="18" charset="0"/>
                  <a:cs typeface="ヒラギノ角ゴ Pro W3"/>
                </a:endParaRPr>
              </a:p>
              <a:p>
                <a14:m>
                  <m:oMathPara xmlns:m="http://schemas.openxmlformats.org/officeDocument/2006/math">
                    <m:oMathParaPr>
                      <m:jc m:val="centerGroup"/>
                    </m:oMathParaPr>
                    <m:oMath xmlns:m="http://schemas.openxmlformats.org/officeDocument/2006/math">
                      <m:rad>
                        <m:radPr>
                          <m:degHide m:val="on"/>
                          <m:ctrlPr>
                            <a:rPr lang="ja-JP" altLang="en-US" sz="1200" i="1">
                              <a:latin typeface="Cambria Math" panose="02040503050406030204" pitchFamily="18" charset="0"/>
                              <a:ea typeface="Cambria Math" panose="02040503050406030204" pitchFamily="18" charset="0"/>
                              <a:cs typeface="ヒラギノ角ゴ Pro W3"/>
                            </a:rPr>
                          </m:ctrlPr>
                        </m:radPr>
                        <m:deg/>
                        <m:e>
                          <m:f>
                            <m:fPr>
                              <m:ctrlPr>
                                <a:rPr lang="en-US" altLang="ja-JP" sz="1200" i="1">
                                  <a:latin typeface="Cambria Math" panose="02040503050406030204" pitchFamily="18" charset="0"/>
                                  <a:ea typeface="Cambria Math" panose="02040503050406030204" pitchFamily="18" charset="0"/>
                                  <a:cs typeface="ヒラギノ角ゴ Pro W3"/>
                                </a:rPr>
                              </m:ctrlPr>
                            </m:fPr>
                            <m:num>
                              <m:r>
                                <a:rPr lang="en-US" altLang="ja-JP" sz="1200" b="0" i="1" smtClean="0">
                                  <a:latin typeface="Cambria Math" panose="02040503050406030204" pitchFamily="18" charset="0"/>
                                  <a:ea typeface="Cambria Math" panose="02040503050406030204" pitchFamily="18" charset="0"/>
                                  <a:cs typeface="ヒラギノ角ゴ Pro W3"/>
                                </a:rPr>
                                <m:t>4</m:t>
                              </m:r>
                            </m:num>
                            <m:den>
                              <m:r>
                                <a:rPr lang="en-US" altLang="ja-JP" sz="1200" i="1">
                                  <a:latin typeface="Cambria Math" panose="02040503050406030204" pitchFamily="18" charset="0"/>
                                  <a:ea typeface="Cambria Math" panose="02040503050406030204" pitchFamily="18" charset="0"/>
                                  <a:cs typeface="ヒラギノ角ゴ Pro W3"/>
                                </a:rPr>
                                <m:t>𝑛</m:t>
                              </m:r>
                            </m:den>
                          </m:f>
                        </m:e>
                      </m:rad>
                    </m:oMath>
                  </m:oMathPara>
                </a14:m>
                <a:endParaRPr lang="en-US" altLang="ja-JP" sz="1200" dirty="0" smtClean="0">
                  <a:latin typeface="ヒラギノ角ゴ Pro W3"/>
                  <a:ea typeface="ヒラギノ角ゴ Pro W3"/>
                  <a:cs typeface="ヒラギノ角ゴ Pro W3"/>
                </a:endParaRPr>
              </a:p>
            </p:txBody>
          </p:sp>
        </mc:Choice>
        <mc:Fallback>
          <p:sp>
            <p:nvSpPr>
              <p:cNvPr id="34" name="正方形/長方形 33"/>
              <p:cNvSpPr>
                <a:spLocks noRot="1" noChangeAspect="1" noMove="1" noResize="1" noEditPoints="1" noAdjustHandles="1" noChangeArrowheads="1" noChangeShapeType="1" noTextEdit="1"/>
              </p:cNvSpPr>
              <p:nvPr/>
            </p:nvSpPr>
            <p:spPr>
              <a:xfrm>
                <a:off x="1669917" y="1582975"/>
                <a:ext cx="460447" cy="1183657"/>
              </a:xfrm>
              <a:prstGeom prst="rect">
                <a:avLst/>
              </a:prstGeom>
              <a:blipFill>
                <a:blip r:embed="rId6"/>
                <a:stretch>
                  <a:fillRect/>
                </a:stretch>
              </a:blipFill>
            </p:spPr>
            <p:txBody>
              <a:bodyPr/>
              <a:lstStyle/>
              <a:p>
                <a:r>
                  <a:rPr lang="ja-JP" altLang="en-US">
                    <a:noFill/>
                  </a:rPr>
                  <a:t> </a:t>
                </a:r>
              </a:p>
            </p:txBody>
          </p:sp>
        </mc:Fallback>
      </mc:AlternateContent>
      <p:sp>
        <p:nvSpPr>
          <p:cNvPr id="39" name="テキスト ボックス 38"/>
          <p:cNvSpPr txBox="1"/>
          <p:nvPr/>
        </p:nvSpPr>
        <p:spPr>
          <a:xfrm>
            <a:off x="5783621" y="4136960"/>
            <a:ext cx="595035" cy="584775"/>
          </a:xfrm>
          <a:prstGeom prst="rect">
            <a:avLst/>
          </a:prstGeom>
          <a:noFill/>
        </p:spPr>
        <p:txBody>
          <a:bodyPr wrap="none" rtlCol="0">
            <a:spAutoFit/>
          </a:bodyPr>
          <a:lstStyle/>
          <a:p>
            <a:r>
              <a:rPr kumimoji="1" lang="ja-JP" altLang="en-US" sz="3200" dirty="0" smtClean="0">
                <a:latin typeface="ヒラギノ角ゴ Pro W3"/>
                <a:ea typeface="ヒラギノ角ゴ Pro W3"/>
                <a:cs typeface="ヒラギノ角ゴ Pro W3"/>
              </a:rPr>
              <a:t>：</a:t>
            </a:r>
          </a:p>
        </p:txBody>
      </p:sp>
      <p:sp>
        <p:nvSpPr>
          <p:cNvPr id="40" name="テキスト ボックス 39"/>
          <p:cNvSpPr txBox="1"/>
          <p:nvPr/>
        </p:nvSpPr>
        <p:spPr>
          <a:xfrm>
            <a:off x="1961086" y="2012095"/>
            <a:ext cx="3278462" cy="523220"/>
          </a:xfrm>
          <a:prstGeom prst="rect">
            <a:avLst/>
          </a:prstGeom>
          <a:noFill/>
        </p:spPr>
        <p:txBody>
          <a:bodyPr wrap="none" rtlCol="0">
            <a:spAutoFit/>
          </a:bodyPr>
          <a:lstStyle/>
          <a:p>
            <a:r>
              <a:rPr lang="ja-JP" altLang="en-US" sz="1400" dirty="0" smtClean="0">
                <a:latin typeface="ヒラギノ角ゴ Pro W3"/>
                <a:ea typeface="ヒラギノ角ゴ Pro W3"/>
                <a:cs typeface="ヒラギノ角ゴ Pro W3"/>
              </a:rPr>
              <a:t>のガウス関数からそれぞれ乱数を</a:t>
            </a:r>
            <a:endParaRPr lang="en-US" altLang="ja-JP" sz="1400" dirty="0" smtClean="0">
              <a:latin typeface="ヒラギノ角ゴ Pro W3"/>
              <a:ea typeface="ヒラギノ角ゴ Pro W3"/>
              <a:cs typeface="ヒラギノ角ゴ Pro W3"/>
            </a:endParaRPr>
          </a:p>
          <a:p>
            <a:r>
              <a:rPr lang="ja-JP" altLang="en-US" sz="1400" dirty="0" smtClean="0">
                <a:latin typeface="ヒラギノ角ゴ Pro W3"/>
                <a:ea typeface="ヒラギノ角ゴ Pro W3"/>
                <a:cs typeface="ヒラギノ角ゴ Pro W3"/>
              </a:rPr>
              <a:t>　　　　　　　　　　　　発生させて</a:t>
            </a:r>
            <a:r>
              <a:rPr lang="ja-JP" altLang="en-US" sz="1400" dirty="0" err="1" smtClean="0">
                <a:latin typeface="ヒラギノ角ゴ Pro W3"/>
                <a:ea typeface="ヒラギノ角ゴ Pro W3"/>
                <a:cs typeface="ヒラギノ角ゴ Pro W3"/>
              </a:rPr>
              <a:t>ｗ</a:t>
            </a:r>
            <a:r>
              <a:rPr lang="ja-JP" altLang="en-US" sz="1400" dirty="0" smtClean="0">
                <a:latin typeface="ヒラギノ角ゴ Pro W3"/>
                <a:ea typeface="ヒラギノ角ゴ Pro W3"/>
                <a:cs typeface="ヒラギノ角ゴ Pro W3"/>
              </a:rPr>
              <a:t>を初期化</a:t>
            </a:r>
            <a:endParaRPr lang="en-US" altLang="ja-JP" sz="1400" dirty="0">
              <a:latin typeface="ヒラギノ角ゴ Pro W3"/>
              <a:ea typeface="ヒラギノ角ゴ Pro W3"/>
              <a:cs typeface="ヒラギノ角ゴ Pro W3"/>
            </a:endParaRPr>
          </a:p>
        </p:txBody>
      </p:sp>
    </p:spTree>
    <p:extLst>
      <p:ext uri="{BB962C8B-B14F-4D97-AF65-F5344CB8AC3E}">
        <p14:creationId xmlns:p14="http://schemas.microsoft.com/office/powerpoint/2010/main" val="13137309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0997" y="620688"/>
            <a:ext cx="8650510" cy="360040"/>
          </a:xfrm>
        </p:spPr>
        <p:txBody>
          <a:bodyPr/>
          <a:lstStyle/>
          <a:p>
            <a:r>
              <a:rPr kumimoji="1" lang="ja-JP" altLang="en-US" sz="1600" dirty="0" smtClean="0"/>
              <a:t>過学習への対応</a:t>
            </a:r>
            <a:endParaRPr kumimoji="1" lang="ja-JP" altLang="en-US" sz="1600" dirty="0"/>
          </a:p>
        </p:txBody>
      </p:sp>
      <p:sp>
        <p:nvSpPr>
          <p:cNvPr id="4" name="テキスト プレースホルダー 3"/>
          <p:cNvSpPr>
            <a:spLocks noGrp="1"/>
          </p:cNvSpPr>
          <p:nvPr>
            <p:ph type="body" sz="quarter" idx="13"/>
          </p:nvPr>
        </p:nvSpPr>
        <p:spPr/>
        <p:txBody>
          <a:bodyPr/>
          <a:lstStyle/>
          <a:p>
            <a:r>
              <a:rPr lang="ja-JP" altLang="en-US" dirty="0"/>
              <a:t>学習の</a:t>
            </a:r>
            <a:r>
              <a:rPr lang="ja-JP" altLang="en-US" dirty="0" smtClean="0"/>
              <a:t>テクニック</a:t>
            </a:r>
            <a:endParaRPr lang="en-US" altLang="ja-JP" dirty="0"/>
          </a:p>
        </p:txBody>
      </p:sp>
      <p:cxnSp>
        <p:nvCxnSpPr>
          <p:cNvPr id="5" name="直線コネクタ 4"/>
          <p:cNvCxnSpPr/>
          <p:nvPr/>
        </p:nvCxnSpPr>
        <p:spPr>
          <a:xfrm flipH="1">
            <a:off x="1976144" y="2561187"/>
            <a:ext cx="8667" cy="360993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直線コネクタ 5"/>
          <p:cNvCxnSpPr/>
          <p:nvPr/>
        </p:nvCxnSpPr>
        <p:spPr>
          <a:xfrm>
            <a:off x="460090" y="4331483"/>
            <a:ext cx="7687171"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テキスト ボックス 7"/>
          <p:cNvSpPr txBox="1"/>
          <p:nvPr/>
        </p:nvSpPr>
        <p:spPr>
          <a:xfrm>
            <a:off x="755245" y="5023108"/>
            <a:ext cx="792336" cy="276999"/>
          </a:xfrm>
          <a:prstGeom prst="rect">
            <a:avLst/>
          </a:prstGeom>
          <a:noFill/>
        </p:spPr>
        <p:txBody>
          <a:bodyPr wrap="square" rtlCol="0">
            <a:spAutoFit/>
          </a:bodyPr>
          <a:lstStyle/>
          <a:p>
            <a:r>
              <a:rPr kumimoji="1" lang="en-US" altLang="ja-JP" sz="1200" dirty="0" smtClean="0">
                <a:latin typeface="ヒラギノ角ゴ Pro W3"/>
                <a:ea typeface="ヒラギノ角ゴ Pro W3"/>
                <a:cs typeface="ヒラギノ角ゴ Pro W3"/>
              </a:rPr>
              <a:t>Dropout</a:t>
            </a:r>
            <a:endParaRPr kumimoji="1" lang="ja-JP" altLang="en-US" sz="1200" dirty="0" smtClean="0">
              <a:latin typeface="ヒラギノ角ゴ Pro W3"/>
              <a:ea typeface="ヒラギノ角ゴ Pro W3"/>
              <a:cs typeface="ヒラギノ角ゴ Pro W3"/>
            </a:endParaRPr>
          </a:p>
        </p:txBody>
      </p:sp>
      <p:sp>
        <p:nvSpPr>
          <p:cNvPr id="9" name="テキスト ボックス 8"/>
          <p:cNvSpPr txBox="1"/>
          <p:nvPr/>
        </p:nvSpPr>
        <p:spPr>
          <a:xfrm>
            <a:off x="2414925" y="3305730"/>
            <a:ext cx="1702042" cy="461665"/>
          </a:xfrm>
          <a:prstGeom prst="rect">
            <a:avLst/>
          </a:prstGeom>
          <a:noFill/>
        </p:spPr>
        <p:txBody>
          <a:bodyPr wrap="square" rtlCol="0">
            <a:spAutoFit/>
          </a:bodyPr>
          <a:lstStyle/>
          <a:p>
            <a:r>
              <a:rPr lang="ja-JP" altLang="en-US" sz="1200" dirty="0" smtClean="0">
                <a:latin typeface="ヒラギノ角ゴ Pro W3"/>
                <a:ea typeface="ヒラギノ角ゴ Pro W3"/>
                <a:cs typeface="ヒラギノ角ゴ Pro W3"/>
              </a:rPr>
              <a:t>損失関数に正則化項を入れ込む</a:t>
            </a:r>
            <a:endParaRPr lang="en-US" altLang="ja-JP" sz="1200" dirty="0" smtClean="0">
              <a:latin typeface="ヒラギノ角ゴ Pro W3"/>
              <a:ea typeface="ヒラギノ角ゴ Pro W3"/>
              <a:cs typeface="ヒラギノ角ゴ Pro W3"/>
            </a:endParaRPr>
          </a:p>
        </p:txBody>
      </p:sp>
      <p:sp>
        <p:nvSpPr>
          <p:cNvPr id="10" name="テキスト ボックス 9"/>
          <p:cNvSpPr txBox="1"/>
          <p:nvPr/>
        </p:nvSpPr>
        <p:spPr>
          <a:xfrm>
            <a:off x="2414924" y="5003133"/>
            <a:ext cx="1931725" cy="461665"/>
          </a:xfrm>
          <a:prstGeom prst="rect">
            <a:avLst/>
          </a:prstGeom>
          <a:noFill/>
        </p:spPr>
        <p:txBody>
          <a:bodyPr wrap="square" rtlCol="0">
            <a:spAutoFit/>
          </a:bodyPr>
          <a:lstStyle/>
          <a:p>
            <a:r>
              <a:rPr lang="ja-JP" altLang="en-US" sz="1200" dirty="0" smtClean="0">
                <a:latin typeface="ヒラギノ角ゴ Pro W3"/>
                <a:ea typeface="ヒラギノ角ゴ Pro W3"/>
                <a:cs typeface="ヒラギノ角ゴ Pro W3"/>
              </a:rPr>
              <a:t>ノードを学習のたびに一定数を間引いて学習させる</a:t>
            </a:r>
            <a:endParaRPr lang="en-US" altLang="ja-JP" sz="1200" dirty="0" smtClean="0">
              <a:latin typeface="ヒラギノ角ゴ Pro W3"/>
              <a:ea typeface="ヒラギノ角ゴ Pro W3"/>
              <a:cs typeface="ヒラギノ角ゴ Pro W3"/>
            </a:endParaRPr>
          </a:p>
        </p:txBody>
      </p:sp>
      <p:cxnSp>
        <p:nvCxnSpPr>
          <p:cNvPr id="13" name="直線コネクタ 12"/>
          <p:cNvCxnSpPr/>
          <p:nvPr/>
        </p:nvCxnSpPr>
        <p:spPr>
          <a:xfrm>
            <a:off x="2121862" y="2429002"/>
            <a:ext cx="2288167" cy="890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a:off x="4744259" y="2437907"/>
            <a:ext cx="327299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テキスト ボックス 14"/>
          <p:cNvSpPr txBox="1"/>
          <p:nvPr/>
        </p:nvSpPr>
        <p:spPr>
          <a:xfrm>
            <a:off x="2987959" y="2119871"/>
            <a:ext cx="555972" cy="276999"/>
          </a:xfrm>
          <a:prstGeom prst="rect">
            <a:avLst/>
          </a:prstGeom>
          <a:noFill/>
        </p:spPr>
        <p:txBody>
          <a:bodyPr wrap="square" rtlCol="0">
            <a:spAutoFit/>
          </a:bodyPr>
          <a:lstStyle/>
          <a:p>
            <a:r>
              <a:rPr kumimoji="1" lang="ja-JP" altLang="en-US" sz="1200" dirty="0" smtClean="0">
                <a:latin typeface="ヒラギノ角ゴ Pro W3"/>
                <a:ea typeface="ヒラギノ角ゴ Pro W3"/>
                <a:cs typeface="ヒラギノ角ゴ Pro W3"/>
              </a:rPr>
              <a:t>方法</a:t>
            </a:r>
            <a:endParaRPr kumimoji="1" lang="ja-JP" altLang="en-US" sz="1200" dirty="0" smtClean="0">
              <a:latin typeface="ヒラギノ角ゴ Pro W3"/>
              <a:ea typeface="ヒラギノ角ゴ Pro W3"/>
              <a:cs typeface="ヒラギノ角ゴ Pro W3"/>
            </a:endParaRPr>
          </a:p>
        </p:txBody>
      </p:sp>
      <p:sp>
        <p:nvSpPr>
          <p:cNvPr id="16" name="テキスト ボックス 15"/>
          <p:cNvSpPr txBox="1"/>
          <p:nvPr/>
        </p:nvSpPr>
        <p:spPr>
          <a:xfrm>
            <a:off x="6103182" y="2108005"/>
            <a:ext cx="739069" cy="276999"/>
          </a:xfrm>
          <a:prstGeom prst="rect">
            <a:avLst/>
          </a:prstGeom>
          <a:noFill/>
        </p:spPr>
        <p:txBody>
          <a:bodyPr wrap="square" rtlCol="0">
            <a:spAutoFit/>
          </a:bodyPr>
          <a:lstStyle/>
          <a:p>
            <a:r>
              <a:rPr kumimoji="1" lang="ja-JP" altLang="en-US" sz="1200" dirty="0" smtClean="0">
                <a:latin typeface="ヒラギノ角ゴ Pro W3"/>
                <a:ea typeface="ヒラギノ角ゴ Pro W3"/>
                <a:cs typeface="ヒラギノ角ゴ Pro W3"/>
              </a:rPr>
              <a:t>イメージ</a:t>
            </a:r>
            <a:endParaRPr kumimoji="1" lang="ja-JP" altLang="en-US" sz="1200" dirty="0" smtClean="0">
              <a:latin typeface="ヒラギノ角ゴ Pro W3"/>
              <a:ea typeface="ヒラギノ角ゴ Pro W3"/>
              <a:cs typeface="ヒラギノ角ゴ Pro W3"/>
            </a:endParaRPr>
          </a:p>
        </p:txBody>
      </p:sp>
      <p:sp>
        <p:nvSpPr>
          <p:cNvPr id="17" name="テキスト ボックス 16"/>
          <p:cNvSpPr txBox="1"/>
          <p:nvPr/>
        </p:nvSpPr>
        <p:spPr>
          <a:xfrm>
            <a:off x="455215" y="3301628"/>
            <a:ext cx="1581060" cy="276999"/>
          </a:xfrm>
          <a:prstGeom prst="rect">
            <a:avLst/>
          </a:prstGeom>
          <a:noFill/>
        </p:spPr>
        <p:txBody>
          <a:bodyPr wrap="square" rtlCol="0">
            <a:spAutoFit/>
          </a:bodyPr>
          <a:lstStyle/>
          <a:p>
            <a:r>
              <a:rPr kumimoji="1" lang="en-US" altLang="ja-JP" sz="1200" dirty="0" smtClean="0">
                <a:latin typeface="ヒラギノ角ゴ Pro W3"/>
                <a:ea typeface="ヒラギノ角ゴ Pro W3"/>
                <a:cs typeface="ヒラギノ角ゴ Pro W3"/>
              </a:rPr>
              <a:t>Weight decay(</a:t>
            </a:r>
            <a:r>
              <a:rPr kumimoji="1" lang="ja-JP" altLang="en-US" sz="1200" dirty="0" smtClean="0">
                <a:latin typeface="ヒラギノ角ゴ Pro W3"/>
                <a:ea typeface="ヒラギノ角ゴ Pro W3"/>
                <a:cs typeface="ヒラギノ角ゴ Pro W3"/>
              </a:rPr>
              <a:t>正則化</a:t>
            </a:r>
            <a:r>
              <a:rPr kumimoji="1" lang="en-US" altLang="ja-JP" sz="1200" dirty="0" smtClean="0">
                <a:latin typeface="ヒラギノ角ゴ Pro W3"/>
                <a:ea typeface="ヒラギノ角ゴ Pro W3"/>
                <a:cs typeface="ヒラギノ角ゴ Pro W3"/>
              </a:rPr>
              <a:t>)</a:t>
            </a:r>
            <a:endParaRPr kumimoji="1" lang="ja-JP" altLang="en-US" sz="1200" dirty="0" smtClean="0">
              <a:latin typeface="ヒラギノ角ゴ Pro W3"/>
              <a:ea typeface="ヒラギノ角ゴ Pro W3"/>
              <a:cs typeface="ヒラギノ角ゴ Pro W3"/>
            </a:endParaRPr>
          </a:p>
        </p:txBody>
      </p:sp>
      <p:sp>
        <p:nvSpPr>
          <p:cNvPr id="18" name="正方形/長方形 17"/>
          <p:cNvSpPr/>
          <p:nvPr/>
        </p:nvSpPr>
        <p:spPr>
          <a:xfrm>
            <a:off x="5335750" y="3032061"/>
            <a:ext cx="2090009" cy="605294"/>
          </a:xfrm>
          <a:prstGeom prst="rect">
            <a:avLst/>
          </a:prstGeom>
        </p:spPr>
        <p:txBody>
          <a:bodyPr wrap="square">
            <a:spAutoFit/>
          </a:bodyPr>
          <a:lstStyle/>
          <a:p>
            <a:r>
              <a:rPr lang="el-GR" altLang="ja-JP" sz="2000" baseline="30000" dirty="0">
                <a:solidFill>
                  <a:srgbClr val="353535"/>
                </a:solidFill>
                <a:latin typeface="STIXGeneral-Regular"/>
              </a:rPr>
              <a:t>Δ</a:t>
            </a:r>
            <a:r>
              <a:rPr lang="en-US" altLang="ja-JP" sz="2000" i="1" baseline="30000" dirty="0">
                <a:solidFill>
                  <a:srgbClr val="353535"/>
                </a:solidFill>
                <a:latin typeface="STIXGeneral-Regular"/>
              </a:rPr>
              <a:t>w</a:t>
            </a:r>
            <a:r>
              <a:rPr lang="en-US" altLang="ja-JP" sz="2000" baseline="30000" dirty="0">
                <a:solidFill>
                  <a:srgbClr val="353535"/>
                </a:solidFill>
                <a:latin typeface="STIXGeneral-Regular"/>
              </a:rPr>
              <a:t>=−</a:t>
            </a:r>
            <a:r>
              <a:rPr lang="el-GR" altLang="ja-JP" sz="2000" i="1" baseline="30000" dirty="0">
                <a:solidFill>
                  <a:srgbClr val="353535"/>
                </a:solidFill>
                <a:latin typeface="STIXGeneral-Regular"/>
              </a:rPr>
              <a:t>ϵ</a:t>
            </a:r>
            <a:r>
              <a:rPr lang="el-GR" altLang="ja-JP" sz="1600" baseline="30000" dirty="0">
                <a:solidFill>
                  <a:srgbClr val="353535"/>
                </a:solidFill>
                <a:latin typeface="STIXGeneral-Regular"/>
              </a:rPr>
              <a:t>∂</a:t>
            </a:r>
            <a:r>
              <a:rPr lang="en-US" altLang="ja-JP" sz="1600" i="1" baseline="30000" dirty="0" err="1">
                <a:solidFill>
                  <a:srgbClr val="353535"/>
                </a:solidFill>
                <a:latin typeface="STIXGeneral-Regular"/>
              </a:rPr>
              <a:t>E</a:t>
            </a:r>
            <a:r>
              <a:rPr lang="en-US" altLang="ja-JP" sz="1600" baseline="30000" dirty="0" err="1">
                <a:solidFill>
                  <a:srgbClr val="353535"/>
                </a:solidFill>
                <a:latin typeface="STIXGeneral-Regular"/>
              </a:rPr>
              <a:t>∂</a:t>
            </a:r>
            <a:r>
              <a:rPr lang="en-US" altLang="ja-JP" sz="1600" i="1" baseline="30000" dirty="0" err="1">
                <a:solidFill>
                  <a:srgbClr val="353535"/>
                </a:solidFill>
                <a:latin typeface="STIXGeneral-Regular"/>
              </a:rPr>
              <a:t>w</a:t>
            </a:r>
            <a:r>
              <a:rPr lang="en-US" altLang="ja-JP" sz="2000" baseline="30000" dirty="0">
                <a:solidFill>
                  <a:srgbClr val="353535"/>
                </a:solidFill>
                <a:latin typeface="STIXGeneral-Regular"/>
              </a:rPr>
              <a:t>−</a:t>
            </a:r>
            <a:r>
              <a:rPr lang="el-GR" altLang="ja-JP" sz="2000" i="1" baseline="30000" dirty="0">
                <a:solidFill>
                  <a:srgbClr val="353535"/>
                </a:solidFill>
                <a:latin typeface="STIXGeneral-Regular"/>
              </a:rPr>
              <a:t>ϵλ</a:t>
            </a:r>
            <a:r>
              <a:rPr lang="el-GR" altLang="ja-JP" sz="2000" baseline="30000" dirty="0">
                <a:solidFill>
                  <a:srgbClr val="353535"/>
                </a:solidFill>
                <a:latin typeface="STIXGeneral-Regular"/>
              </a:rPr>
              <a:t>Δ</a:t>
            </a:r>
            <a:r>
              <a:rPr lang="en-US" altLang="ja-JP" sz="2000" i="1" baseline="30000" dirty="0" smtClean="0">
                <a:solidFill>
                  <a:srgbClr val="353535"/>
                </a:solidFill>
                <a:latin typeface="STIXGeneral-Regular"/>
              </a:rPr>
              <a:t>w</a:t>
            </a:r>
          </a:p>
          <a:p>
            <a:r>
              <a:rPr lang="ja-JP" altLang="en-US" sz="2000" i="1" baseline="30000" dirty="0" smtClean="0">
                <a:solidFill>
                  <a:srgbClr val="353535"/>
                </a:solidFill>
                <a:latin typeface="STIXGeneral-Regular"/>
              </a:rPr>
              <a:t>ノートブック参照</a:t>
            </a:r>
            <a:endParaRPr lang="ja-JP" altLang="en-US" sz="2000" dirty="0"/>
          </a:p>
        </p:txBody>
      </p:sp>
      <p:pic>
        <p:nvPicPr>
          <p:cNvPr id="19" name="図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4073" y="4430859"/>
            <a:ext cx="2479877" cy="1846614"/>
          </a:xfrm>
          <a:prstGeom prst="rect">
            <a:avLst/>
          </a:prstGeom>
        </p:spPr>
      </p:pic>
    </p:spTree>
    <p:extLst>
      <p:ext uri="{BB962C8B-B14F-4D97-AF65-F5344CB8AC3E}">
        <p14:creationId xmlns:p14="http://schemas.microsoft.com/office/powerpoint/2010/main" val="18035619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0997" y="620688"/>
            <a:ext cx="8650510" cy="360040"/>
          </a:xfrm>
        </p:spPr>
        <p:txBody>
          <a:bodyPr/>
          <a:lstStyle/>
          <a:p>
            <a:r>
              <a:rPr kumimoji="1" lang="ja-JP" altLang="en-US" dirty="0" smtClean="0"/>
              <a:t>ハイパーパラメータの調整</a:t>
            </a:r>
            <a:endParaRPr kumimoji="1" lang="ja-JP" altLang="en-US" dirty="0"/>
          </a:p>
        </p:txBody>
      </p:sp>
      <p:sp>
        <p:nvSpPr>
          <p:cNvPr id="4" name="テキスト プレースホルダー 3"/>
          <p:cNvSpPr>
            <a:spLocks noGrp="1"/>
          </p:cNvSpPr>
          <p:nvPr>
            <p:ph type="body" sz="quarter" idx="13"/>
          </p:nvPr>
        </p:nvSpPr>
        <p:spPr/>
        <p:txBody>
          <a:bodyPr/>
          <a:lstStyle/>
          <a:p>
            <a:r>
              <a:rPr lang="ja-JP" altLang="en-US" dirty="0"/>
              <a:t>学習の</a:t>
            </a:r>
            <a:r>
              <a:rPr lang="ja-JP" altLang="en-US" dirty="0" smtClean="0"/>
              <a:t>テクニック</a:t>
            </a:r>
            <a:endParaRPr lang="en-US" altLang="ja-JP" dirty="0"/>
          </a:p>
        </p:txBody>
      </p:sp>
      <p:grpSp>
        <p:nvGrpSpPr>
          <p:cNvPr id="6" name="図形グループ 12"/>
          <p:cNvGrpSpPr/>
          <p:nvPr/>
        </p:nvGrpSpPr>
        <p:grpSpPr>
          <a:xfrm>
            <a:off x="215330" y="1885137"/>
            <a:ext cx="811530" cy="4749935"/>
            <a:chOff x="215330" y="1154150"/>
            <a:chExt cx="811530" cy="4853794"/>
          </a:xfrm>
          <a:solidFill>
            <a:schemeClr val="tx2">
              <a:lumMod val="20000"/>
              <a:lumOff val="80000"/>
            </a:schemeClr>
          </a:solidFill>
        </p:grpSpPr>
        <p:sp>
          <p:nvSpPr>
            <p:cNvPr id="7" name="ホームベース 6"/>
            <p:cNvSpPr/>
            <p:nvPr/>
          </p:nvSpPr>
          <p:spPr bwMode="auto">
            <a:xfrm rot="5400000">
              <a:off x="19821" y="1349659"/>
              <a:ext cx="1202548" cy="811530"/>
            </a:xfrm>
            <a:prstGeom prst="homePlate">
              <a:avLst>
                <a:gd name="adj" fmla="val 30282"/>
              </a:avLst>
            </a:prstGeom>
            <a:grp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8" name="ホームベース 7"/>
            <p:cNvSpPr/>
            <p:nvPr/>
          </p:nvSpPr>
          <p:spPr bwMode="auto">
            <a:xfrm rot="5400000">
              <a:off x="19821" y="2552207"/>
              <a:ext cx="1202548" cy="811530"/>
            </a:xfrm>
            <a:prstGeom prst="homePlate">
              <a:avLst>
                <a:gd name="adj" fmla="val 30282"/>
              </a:avLst>
            </a:prstGeom>
            <a:grp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9" name="ホームベース 8"/>
            <p:cNvSpPr/>
            <p:nvPr/>
          </p:nvSpPr>
          <p:spPr bwMode="auto">
            <a:xfrm rot="5400000">
              <a:off x="19821" y="3754755"/>
              <a:ext cx="1202548" cy="811530"/>
            </a:xfrm>
            <a:prstGeom prst="homePlate">
              <a:avLst>
                <a:gd name="adj" fmla="val 30282"/>
              </a:avLst>
            </a:prstGeom>
            <a:grp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10" name="ホームベース 9"/>
            <p:cNvSpPr/>
            <p:nvPr/>
          </p:nvSpPr>
          <p:spPr bwMode="auto">
            <a:xfrm rot="5400000">
              <a:off x="19821" y="5000905"/>
              <a:ext cx="1202548" cy="811530"/>
            </a:xfrm>
            <a:prstGeom prst="homePlate">
              <a:avLst>
                <a:gd name="adj" fmla="val 30282"/>
              </a:avLst>
            </a:prstGeom>
            <a:grp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grpSp>
      <p:sp>
        <p:nvSpPr>
          <p:cNvPr id="11" name="テキスト ボックス 10"/>
          <p:cNvSpPr txBox="1"/>
          <p:nvPr/>
        </p:nvSpPr>
        <p:spPr>
          <a:xfrm>
            <a:off x="436429" y="1937714"/>
            <a:ext cx="369332" cy="984485"/>
          </a:xfrm>
          <a:prstGeom prst="rect">
            <a:avLst/>
          </a:prstGeom>
          <a:solidFill>
            <a:schemeClr val="tx2">
              <a:lumMod val="20000"/>
              <a:lumOff val="80000"/>
            </a:schemeClr>
          </a:solidFill>
        </p:spPr>
        <p:txBody>
          <a:bodyPr vert="eaVert" wrap="square" rtlCol="0">
            <a:spAutoFit/>
          </a:bodyPr>
          <a:lstStyle/>
          <a:p>
            <a:r>
              <a:rPr lang="ja-JP" altLang="en-US" sz="1200" dirty="0">
                <a:latin typeface="ヒラギノ角ゴ Pro W3"/>
                <a:ea typeface="ヒラギノ角ゴ Pro W3"/>
                <a:cs typeface="ヒラギノ角ゴ Pro W3"/>
              </a:rPr>
              <a:t>データ</a:t>
            </a:r>
            <a:r>
              <a:rPr lang="ja-JP" altLang="en-US" sz="1200" dirty="0" smtClean="0">
                <a:latin typeface="ヒラギノ角ゴ Pro W3"/>
                <a:ea typeface="ヒラギノ角ゴ Pro W3"/>
                <a:cs typeface="ヒラギノ角ゴ Pro W3"/>
              </a:rPr>
              <a:t>の</a:t>
            </a:r>
            <a:r>
              <a:rPr lang="ja-JP" altLang="en-US" sz="1200" dirty="0">
                <a:latin typeface="ヒラギノ角ゴ Pro W3"/>
                <a:ea typeface="ヒラギノ角ゴ Pro W3"/>
                <a:cs typeface="ヒラギノ角ゴ Pro W3"/>
              </a:rPr>
              <a:t>分割</a:t>
            </a:r>
            <a:endParaRPr kumimoji="1" lang="ja-JP" altLang="en-US" sz="1200" dirty="0" smtClean="0">
              <a:latin typeface="ヒラギノ角ゴ Pro W3"/>
              <a:ea typeface="ヒラギノ角ゴ Pro W3"/>
              <a:cs typeface="ヒラギノ角ゴ Pro W3"/>
            </a:endParaRPr>
          </a:p>
        </p:txBody>
      </p:sp>
      <p:sp>
        <p:nvSpPr>
          <p:cNvPr id="12" name="テキスト ボックス 11"/>
          <p:cNvSpPr txBox="1"/>
          <p:nvPr/>
        </p:nvSpPr>
        <p:spPr>
          <a:xfrm>
            <a:off x="436429" y="3208157"/>
            <a:ext cx="369332" cy="839895"/>
          </a:xfrm>
          <a:prstGeom prst="rect">
            <a:avLst/>
          </a:prstGeom>
          <a:solidFill>
            <a:schemeClr val="tx2">
              <a:lumMod val="20000"/>
              <a:lumOff val="80000"/>
            </a:schemeClr>
          </a:solidFill>
        </p:spPr>
        <p:txBody>
          <a:bodyPr vert="eaVert" wrap="square" rtlCol="0">
            <a:spAutoFit/>
          </a:bodyPr>
          <a:lstStyle/>
          <a:p>
            <a:r>
              <a:rPr lang="ja-JP" altLang="en-US" sz="1200" dirty="0">
                <a:latin typeface="ヒラギノ角ゴ Pro W3"/>
                <a:ea typeface="ヒラギノ角ゴ Pro W3"/>
                <a:cs typeface="ヒラギノ角ゴ Pro W3"/>
              </a:rPr>
              <a:t>範囲</a:t>
            </a:r>
            <a:r>
              <a:rPr lang="ja-JP" altLang="en-US" sz="1200" dirty="0" smtClean="0">
                <a:latin typeface="ヒラギノ角ゴ Pro W3"/>
                <a:ea typeface="ヒラギノ角ゴ Pro W3"/>
                <a:cs typeface="ヒラギノ角ゴ Pro W3"/>
              </a:rPr>
              <a:t>の</a:t>
            </a:r>
            <a:r>
              <a:rPr lang="ja-JP" altLang="en-US" sz="1200" dirty="0">
                <a:latin typeface="ヒラギノ角ゴ Pro W3"/>
                <a:ea typeface="ヒラギノ角ゴ Pro W3"/>
                <a:cs typeface="ヒラギノ角ゴ Pro W3"/>
              </a:rPr>
              <a:t>指定</a:t>
            </a:r>
            <a:endParaRPr kumimoji="1" lang="ja-JP" altLang="en-US" sz="1200" dirty="0" smtClean="0">
              <a:latin typeface="ヒラギノ角ゴ Pro W3"/>
              <a:ea typeface="ヒラギノ角ゴ Pro W3"/>
              <a:cs typeface="ヒラギノ角ゴ Pro W3"/>
            </a:endParaRPr>
          </a:p>
        </p:txBody>
      </p:sp>
      <p:sp>
        <p:nvSpPr>
          <p:cNvPr id="13" name="テキスト ボックス 12"/>
          <p:cNvSpPr txBox="1"/>
          <p:nvPr/>
        </p:nvSpPr>
        <p:spPr>
          <a:xfrm>
            <a:off x="436429" y="4479668"/>
            <a:ext cx="369332" cy="701660"/>
          </a:xfrm>
          <a:prstGeom prst="rect">
            <a:avLst/>
          </a:prstGeom>
          <a:noFill/>
        </p:spPr>
        <p:txBody>
          <a:bodyPr vert="eaVert" wrap="square" rtlCol="0">
            <a:spAutoFit/>
          </a:bodyPr>
          <a:lstStyle/>
          <a:p>
            <a:r>
              <a:rPr lang="ja-JP" altLang="en-US" sz="1200" dirty="0" smtClean="0">
                <a:latin typeface="ヒラギノ角ゴ Pro W3"/>
                <a:ea typeface="ヒラギノ角ゴ Pro W3"/>
                <a:cs typeface="ヒラギノ角ゴ Pro W3"/>
              </a:rPr>
              <a:t>学習する</a:t>
            </a:r>
            <a:endParaRPr lang="en-US" altLang="ja-JP" sz="1200" dirty="0" smtClean="0">
              <a:latin typeface="ヒラギノ角ゴ Pro W3"/>
              <a:ea typeface="ヒラギノ角ゴ Pro W3"/>
              <a:cs typeface="ヒラギノ角ゴ Pro W3"/>
            </a:endParaRPr>
          </a:p>
        </p:txBody>
      </p:sp>
      <p:sp>
        <p:nvSpPr>
          <p:cNvPr id="14" name="テキスト ボックス 13"/>
          <p:cNvSpPr txBox="1"/>
          <p:nvPr/>
        </p:nvSpPr>
        <p:spPr>
          <a:xfrm>
            <a:off x="436429" y="5695834"/>
            <a:ext cx="369332" cy="701660"/>
          </a:xfrm>
          <a:prstGeom prst="rect">
            <a:avLst/>
          </a:prstGeom>
          <a:solidFill>
            <a:schemeClr val="tx2">
              <a:lumMod val="20000"/>
              <a:lumOff val="80000"/>
            </a:schemeClr>
          </a:solidFill>
        </p:spPr>
        <p:txBody>
          <a:bodyPr vert="eaVert" wrap="square" rtlCol="0">
            <a:spAutoFit/>
          </a:bodyPr>
          <a:lstStyle/>
          <a:p>
            <a:r>
              <a:rPr lang="ja-JP" altLang="en-US" sz="1200" dirty="0" smtClean="0">
                <a:latin typeface="ヒラギノ角ゴ Pro W3"/>
                <a:ea typeface="ヒラギノ角ゴ Pro W3"/>
                <a:cs typeface="ヒラギノ角ゴ Pro W3"/>
              </a:rPr>
              <a:t>繰り返す</a:t>
            </a:r>
            <a:endParaRPr kumimoji="1" lang="ja-JP" altLang="en-US" sz="1200" dirty="0" smtClean="0">
              <a:latin typeface="ヒラギノ角ゴ Pro W3"/>
              <a:ea typeface="ヒラギノ角ゴ Pro W3"/>
              <a:cs typeface="ヒラギノ角ゴ Pro W3"/>
            </a:endParaRPr>
          </a:p>
        </p:txBody>
      </p:sp>
      <p:sp>
        <p:nvSpPr>
          <p:cNvPr id="15" name="テキスト ボックス 14"/>
          <p:cNvSpPr txBox="1"/>
          <p:nvPr/>
        </p:nvSpPr>
        <p:spPr>
          <a:xfrm>
            <a:off x="1247959" y="1885137"/>
            <a:ext cx="7429500" cy="403957"/>
          </a:xfrm>
          <a:prstGeom prst="rect">
            <a:avLst/>
          </a:prstGeom>
          <a:noFill/>
        </p:spPr>
        <p:txBody>
          <a:bodyPr wrap="square" rtlCol="0">
            <a:spAutoFit/>
          </a:bodyPr>
          <a:lstStyle/>
          <a:p>
            <a:pPr marL="171450" indent="-171450">
              <a:lnSpc>
                <a:spcPct val="150000"/>
              </a:lnSpc>
              <a:buFontTx/>
              <a:buChar char="-"/>
            </a:pPr>
            <a:r>
              <a:rPr lang="ja-JP" altLang="en-US" sz="1600" dirty="0" smtClean="0">
                <a:latin typeface="ヒラギノ角ゴ Pro W3"/>
                <a:ea typeface="ヒラギノ角ゴ Pro W3"/>
                <a:cs typeface="ヒラギノ角ゴ Pro W3"/>
              </a:rPr>
              <a:t>ハイパーパラメータ調整用の検証データをトレーニング</a:t>
            </a:r>
            <a:r>
              <a:rPr lang="ja-JP" altLang="en-US" sz="1600" dirty="0" smtClean="0">
                <a:latin typeface="ヒラギノ角ゴ Pro W3"/>
                <a:ea typeface="ヒラギノ角ゴ Pro W3"/>
                <a:cs typeface="ヒラギノ角ゴ Pro W3"/>
              </a:rPr>
              <a:t>データから分離する</a:t>
            </a:r>
            <a:endParaRPr lang="en-US" altLang="ja-JP" sz="1600" dirty="0" smtClean="0">
              <a:latin typeface="ヒラギノ角ゴ Pro W3"/>
              <a:ea typeface="ヒラギノ角ゴ Pro W3"/>
              <a:cs typeface="ヒラギノ角ゴ Pro W3"/>
            </a:endParaRPr>
          </a:p>
        </p:txBody>
      </p:sp>
      <p:sp>
        <p:nvSpPr>
          <p:cNvPr id="16" name="テキスト ボックス 15"/>
          <p:cNvSpPr txBox="1"/>
          <p:nvPr/>
        </p:nvSpPr>
        <p:spPr>
          <a:xfrm>
            <a:off x="1247959" y="3061953"/>
            <a:ext cx="7429500" cy="442878"/>
          </a:xfrm>
          <a:prstGeom prst="rect">
            <a:avLst/>
          </a:prstGeom>
          <a:noFill/>
        </p:spPr>
        <p:txBody>
          <a:bodyPr wrap="square" rtlCol="0">
            <a:spAutoFit/>
          </a:bodyPr>
          <a:lstStyle/>
          <a:p>
            <a:pPr marL="171450" marR="0" lvl="0" indent="-171450" defTabSz="914400" eaLnBrk="1" fontAlgn="auto" latinLnBrk="0" hangingPunct="1">
              <a:lnSpc>
                <a:spcPct val="150000"/>
              </a:lnSpc>
              <a:spcBef>
                <a:spcPts val="0"/>
              </a:spcBef>
              <a:spcAft>
                <a:spcPts val="0"/>
              </a:spcAft>
              <a:buClrTx/>
              <a:buSzTx/>
              <a:buFontTx/>
              <a:buNone/>
              <a:tabLst/>
              <a:defRPr/>
            </a:pPr>
            <a:r>
              <a:rPr lang="en-US" altLang="ja-JP" dirty="0" smtClean="0">
                <a:latin typeface="ヒラギノ角ゴ Pro W3"/>
                <a:ea typeface="ヒラギノ角ゴ Pro W3"/>
                <a:cs typeface="ヒラギノ角ゴ Pro W3"/>
              </a:rPr>
              <a:t>- </a:t>
            </a:r>
            <a:r>
              <a:rPr lang="ja-JP" altLang="en-US" sz="1600" dirty="0" smtClean="0">
                <a:latin typeface="ヒラギノ角ゴ Pro W3"/>
                <a:ea typeface="ヒラギノ角ゴ Pro W3"/>
                <a:cs typeface="ヒラギノ角ゴ Pro W3"/>
              </a:rPr>
              <a:t>ハイパー</a:t>
            </a:r>
            <a:r>
              <a:rPr lang="ja-JP" altLang="en-US" sz="1600" dirty="0" smtClean="0">
                <a:latin typeface="ヒラギノ角ゴ Pro W3"/>
                <a:ea typeface="ヒラギノ角ゴ Pro W3"/>
                <a:cs typeface="ヒラギノ角ゴ Pro W3"/>
              </a:rPr>
              <a:t>パラメータの範囲を指定してその中からランダムサンプリングする。</a:t>
            </a:r>
            <a:endParaRPr lang="en-US" altLang="ja-JP" sz="1600" dirty="0" smtClean="0">
              <a:latin typeface="ヒラギノ角ゴ Pro W3"/>
              <a:ea typeface="ヒラギノ角ゴ Pro W3"/>
              <a:cs typeface="ヒラギノ角ゴ Pro W3"/>
            </a:endParaRPr>
          </a:p>
        </p:txBody>
      </p:sp>
      <p:sp>
        <p:nvSpPr>
          <p:cNvPr id="17" name="テキスト ボックス 16"/>
          <p:cNvSpPr txBox="1"/>
          <p:nvPr/>
        </p:nvSpPr>
        <p:spPr>
          <a:xfrm>
            <a:off x="1247959" y="4238770"/>
            <a:ext cx="7429500" cy="819455"/>
          </a:xfrm>
          <a:prstGeom prst="rect">
            <a:avLst/>
          </a:prstGeom>
          <a:noFill/>
        </p:spPr>
        <p:txBody>
          <a:bodyPr wrap="square" rtlCol="0">
            <a:spAutoFit/>
          </a:bodyPr>
          <a:lstStyle/>
          <a:p>
            <a:pPr marL="171450" marR="0" lvl="0" indent="-171450" defTabSz="914400" eaLnBrk="1" fontAlgn="auto" latinLnBrk="0" hangingPunct="1">
              <a:lnSpc>
                <a:spcPct val="150000"/>
              </a:lnSpc>
              <a:spcBef>
                <a:spcPts val="0"/>
              </a:spcBef>
              <a:spcAft>
                <a:spcPts val="0"/>
              </a:spcAft>
              <a:buClrTx/>
              <a:buSzTx/>
              <a:buFontTx/>
              <a:buNone/>
              <a:tabLst/>
              <a:defRPr/>
            </a:pPr>
            <a:r>
              <a:rPr lang="en-US" altLang="ja-JP" dirty="0" smtClean="0">
                <a:latin typeface="ヒラギノ角ゴ Pro W3"/>
                <a:ea typeface="ヒラギノ角ゴ Pro W3"/>
                <a:cs typeface="ヒラギノ角ゴ Pro W3"/>
              </a:rPr>
              <a:t>- </a:t>
            </a:r>
            <a:r>
              <a:rPr lang="ja-JP" altLang="en-US" sz="1600" dirty="0" smtClean="0">
                <a:latin typeface="ヒラギノ角ゴ Pro W3"/>
                <a:ea typeface="ヒラギノ角ゴ Pro W3"/>
                <a:cs typeface="ヒラギノ角ゴ Pro W3"/>
              </a:rPr>
              <a:t>サンプリングしたハイパーパラメータを使って学習し、検証データで認識精度の評価を行う</a:t>
            </a:r>
            <a:endParaRPr lang="en-US" altLang="ja-JP" sz="1600" dirty="0" smtClean="0">
              <a:latin typeface="ヒラギノ角ゴ Pro W3"/>
              <a:ea typeface="ヒラギノ角ゴ Pro W3"/>
              <a:cs typeface="ヒラギノ角ゴ Pro W3"/>
            </a:endParaRPr>
          </a:p>
        </p:txBody>
      </p:sp>
      <p:sp>
        <p:nvSpPr>
          <p:cNvPr id="18" name="テキスト ボックス 17"/>
          <p:cNvSpPr txBox="1"/>
          <p:nvPr/>
        </p:nvSpPr>
        <p:spPr>
          <a:xfrm>
            <a:off x="1247959" y="5466564"/>
            <a:ext cx="7429500" cy="773289"/>
          </a:xfrm>
          <a:prstGeom prst="rect">
            <a:avLst/>
          </a:prstGeom>
          <a:noFill/>
        </p:spPr>
        <p:txBody>
          <a:bodyPr wrap="square" rtlCol="0">
            <a:spAutoFit/>
          </a:bodyPr>
          <a:lstStyle/>
          <a:p>
            <a:pPr marL="285750" marR="0" lvl="0" indent="-285750" defTabSz="914400" eaLnBrk="1" fontAlgn="auto" latinLnBrk="0" hangingPunct="1">
              <a:lnSpc>
                <a:spcPct val="150000"/>
              </a:lnSpc>
              <a:spcBef>
                <a:spcPts val="0"/>
              </a:spcBef>
              <a:spcAft>
                <a:spcPts val="0"/>
              </a:spcAft>
              <a:buClrTx/>
              <a:buSzTx/>
              <a:buFontTx/>
              <a:buChar char="-"/>
              <a:tabLst/>
              <a:defRPr/>
            </a:pPr>
            <a:r>
              <a:rPr lang="ja-JP" altLang="en-US" sz="1600" dirty="0" smtClean="0">
                <a:latin typeface="ヒラギノ角ゴ Pro W3"/>
                <a:ea typeface="ヒラギノ角ゴ Pro W3"/>
                <a:cs typeface="ヒラギノ角ゴ Pro W3"/>
              </a:rPr>
              <a:t>範囲</a:t>
            </a:r>
            <a:r>
              <a:rPr lang="ja-JP" altLang="en-US" sz="1600" dirty="0">
                <a:latin typeface="ヒラギノ角ゴ Pro W3"/>
                <a:ea typeface="ヒラギノ角ゴ Pro W3"/>
                <a:cs typeface="ヒラギノ角ゴ Pro W3"/>
              </a:rPr>
              <a:t>指定</a:t>
            </a:r>
            <a:r>
              <a:rPr lang="ja-JP" altLang="en-US" sz="1600" dirty="0" smtClean="0">
                <a:latin typeface="ヒラギノ角ゴ Pro W3"/>
                <a:ea typeface="ヒラギノ角ゴ Pro W3"/>
                <a:cs typeface="ヒラギノ角ゴ Pro W3"/>
              </a:rPr>
              <a:t>と学習を一定回数繰り返し、認識精度が高くなりそうなハイパーパラメータの範囲に当てをつける</a:t>
            </a:r>
            <a:endParaRPr lang="en-US" altLang="ja-JP" sz="1600" dirty="0" smtClean="0">
              <a:latin typeface="ヒラギノ角ゴ Pro W3"/>
              <a:ea typeface="ヒラギノ角ゴ Pro W3"/>
              <a:cs typeface="ヒラギノ角ゴ Pro W3"/>
            </a:endParaRPr>
          </a:p>
        </p:txBody>
      </p:sp>
      <p:sp>
        <p:nvSpPr>
          <p:cNvPr id="19" name="テキスト ボックス 18"/>
          <p:cNvSpPr txBox="1"/>
          <p:nvPr/>
        </p:nvSpPr>
        <p:spPr>
          <a:xfrm>
            <a:off x="210997" y="1170017"/>
            <a:ext cx="7429500" cy="403957"/>
          </a:xfrm>
          <a:prstGeom prst="rect">
            <a:avLst/>
          </a:prstGeom>
          <a:noFill/>
        </p:spPr>
        <p:txBody>
          <a:bodyPr wrap="square" rtlCol="0">
            <a:spAutoFit/>
          </a:bodyPr>
          <a:lstStyle/>
          <a:p>
            <a:pPr>
              <a:lnSpc>
                <a:spcPct val="150000"/>
              </a:lnSpc>
            </a:pPr>
            <a:r>
              <a:rPr lang="ja-JP" altLang="en-US" sz="1600" u="sng" dirty="0">
                <a:latin typeface="ヒラギノ角ゴ Pro W3"/>
                <a:ea typeface="ヒラギノ角ゴ Pro W3"/>
                <a:cs typeface="ヒラギノ角ゴ Pro W3"/>
              </a:rPr>
              <a:t>ノード</a:t>
            </a:r>
            <a:r>
              <a:rPr lang="ja-JP" altLang="en-US" sz="1600" u="sng" dirty="0" smtClean="0">
                <a:latin typeface="ヒラギノ角ゴ Pro W3"/>
                <a:ea typeface="ヒラギノ角ゴ Pro W3"/>
                <a:cs typeface="ヒラギノ角ゴ Pro W3"/>
              </a:rPr>
              <a:t>の数、バッチサイズ、</a:t>
            </a:r>
            <a:r>
              <a:rPr lang="en-US" altLang="ja-JP" sz="1600" u="sng" dirty="0" smtClean="0">
                <a:latin typeface="ヒラギノ角ゴ Pro W3"/>
                <a:ea typeface="ヒラギノ角ゴ Pro W3"/>
                <a:cs typeface="ヒラギノ角ゴ Pro W3"/>
              </a:rPr>
              <a:t>eta</a:t>
            </a:r>
            <a:r>
              <a:rPr lang="ja-JP" altLang="en-US" sz="1600" u="sng" dirty="0" err="1" smtClean="0">
                <a:latin typeface="ヒラギノ角ゴ Pro W3"/>
                <a:ea typeface="ヒラギノ角ゴ Pro W3"/>
                <a:cs typeface="ヒラギノ角ゴ Pro W3"/>
              </a:rPr>
              <a:t>、</a:t>
            </a:r>
            <a:r>
              <a:rPr lang="ja-JP" altLang="en-US" sz="1600" u="sng" dirty="0" smtClean="0">
                <a:latin typeface="ヒラギノ角ゴ Pro W3"/>
                <a:ea typeface="ヒラギノ角ゴ Pro W3"/>
                <a:cs typeface="ヒラギノ角ゴ Pro W3"/>
              </a:rPr>
              <a:t>正則化の方法などを以下の手順で最適化する</a:t>
            </a:r>
            <a:endParaRPr lang="en-US" altLang="ja-JP" sz="1600" u="sng" dirty="0" smtClean="0">
              <a:latin typeface="ヒラギノ角ゴ Pro W3"/>
              <a:ea typeface="ヒラギノ角ゴ Pro W3"/>
              <a:cs typeface="ヒラギノ角ゴ Pro W3"/>
            </a:endParaRPr>
          </a:p>
        </p:txBody>
      </p:sp>
    </p:spTree>
    <p:extLst>
      <p:ext uri="{BB962C8B-B14F-4D97-AF65-F5344CB8AC3E}">
        <p14:creationId xmlns:p14="http://schemas.microsoft.com/office/powerpoint/2010/main" val="753121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畳込みニューラルネットの仕組み</a:t>
            </a:r>
            <a:endParaRPr kumimoji="1" lang="ja-JP" altLang="en-US" dirty="0"/>
          </a:p>
        </p:txBody>
      </p:sp>
      <p:sp>
        <p:nvSpPr>
          <p:cNvPr id="4" name="テキスト プレースホルダー 3"/>
          <p:cNvSpPr>
            <a:spLocks noGrp="1"/>
          </p:cNvSpPr>
          <p:nvPr>
            <p:ph type="body" sz="quarter" idx="13"/>
          </p:nvPr>
        </p:nvSpPr>
        <p:spPr/>
        <p:txBody>
          <a:bodyPr/>
          <a:lstStyle/>
          <a:p>
            <a:endParaRPr kumimoji="1" lang="ja-JP" altLang="en-US"/>
          </a:p>
        </p:txBody>
      </p:sp>
      <p:cxnSp>
        <p:nvCxnSpPr>
          <p:cNvPr id="5" name="直線矢印コネクタ 4"/>
          <p:cNvCxnSpPr/>
          <p:nvPr/>
        </p:nvCxnSpPr>
        <p:spPr>
          <a:xfrm flipV="1">
            <a:off x="1870046" y="2231264"/>
            <a:ext cx="1493179" cy="1249179"/>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 name="直線矢印コネクタ 5"/>
          <p:cNvCxnSpPr/>
          <p:nvPr/>
        </p:nvCxnSpPr>
        <p:spPr>
          <a:xfrm flipV="1">
            <a:off x="2002017" y="2846713"/>
            <a:ext cx="1361208" cy="854216"/>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 name="直線矢印コネクタ 6"/>
          <p:cNvCxnSpPr/>
          <p:nvPr/>
        </p:nvCxnSpPr>
        <p:spPr>
          <a:xfrm flipV="1">
            <a:off x="2049828" y="3857140"/>
            <a:ext cx="1313397" cy="16566"/>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 name="直線矢印コネクタ 7"/>
          <p:cNvCxnSpPr/>
          <p:nvPr/>
        </p:nvCxnSpPr>
        <p:spPr>
          <a:xfrm>
            <a:off x="1870046" y="4247736"/>
            <a:ext cx="1519166" cy="1793027"/>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 name="円/楕円 25"/>
          <p:cNvSpPr/>
          <p:nvPr/>
        </p:nvSpPr>
        <p:spPr bwMode="auto">
          <a:xfrm>
            <a:off x="3631800" y="1569237"/>
            <a:ext cx="915929" cy="831706"/>
          </a:xfrm>
          <a:prstGeom prst="ellipse">
            <a:avLst/>
          </a:prstGeom>
          <a:grp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10" name="円/楕円 27"/>
          <p:cNvSpPr/>
          <p:nvPr/>
        </p:nvSpPr>
        <p:spPr bwMode="auto">
          <a:xfrm>
            <a:off x="3631800" y="2521772"/>
            <a:ext cx="915929" cy="831706"/>
          </a:xfrm>
          <a:prstGeom prst="ellipse">
            <a:avLst/>
          </a:prstGeom>
          <a:grp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11" name="テキスト ボックス 10"/>
          <p:cNvSpPr txBox="1"/>
          <p:nvPr/>
        </p:nvSpPr>
        <p:spPr>
          <a:xfrm>
            <a:off x="3834712" y="2612254"/>
            <a:ext cx="487244" cy="430887"/>
          </a:xfrm>
          <a:prstGeom prst="rect">
            <a:avLst/>
          </a:prstGeom>
          <a:noFill/>
        </p:spPr>
        <p:txBody>
          <a:bodyPr wrap="square" lIns="0" tIns="0" rIns="0" bIns="0" rtlCol="0">
            <a:spAutoFit/>
          </a:bodyPr>
          <a:lstStyle/>
          <a:p>
            <a:r>
              <a:rPr kumimoji="1" lang="ja-JP" altLang="en-US" sz="2800" dirty="0" smtClean="0">
                <a:latin typeface="ヒラギノ角ゴ Pro W3"/>
                <a:ea typeface="ヒラギノ角ゴ Pro W3"/>
                <a:cs typeface="ヒラギノ角ゴ Pro W3"/>
              </a:rPr>
              <a:t>￼</a:t>
            </a:r>
            <a:endParaRPr kumimoji="1" lang="ja-JP" altLang="en-US" sz="2800" dirty="0" smtClean="0">
              <a:latin typeface="ヒラギノ角ゴ Pro W3"/>
              <a:ea typeface="ヒラギノ角ゴ Pro W3"/>
              <a:cs typeface="ヒラギノ角ゴ Pro W3"/>
            </a:endParaRPr>
          </a:p>
        </p:txBody>
      </p:sp>
      <p:sp>
        <p:nvSpPr>
          <p:cNvPr id="12" name="円/楕円 29"/>
          <p:cNvSpPr/>
          <p:nvPr/>
        </p:nvSpPr>
        <p:spPr bwMode="auto">
          <a:xfrm>
            <a:off x="3631800" y="3478250"/>
            <a:ext cx="915929" cy="831706"/>
          </a:xfrm>
          <a:prstGeom prst="ellipse">
            <a:avLst/>
          </a:prstGeom>
          <a:grp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13" name="円/楕円 32"/>
          <p:cNvSpPr/>
          <p:nvPr/>
        </p:nvSpPr>
        <p:spPr bwMode="auto">
          <a:xfrm>
            <a:off x="3627167" y="5686968"/>
            <a:ext cx="915929" cy="831706"/>
          </a:xfrm>
          <a:prstGeom prst="ellipse">
            <a:avLst/>
          </a:prstGeom>
          <a:grp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14" name="テキスト ボックス 13"/>
          <p:cNvSpPr txBox="1"/>
          <p:nvPr/>
        </p:nvSpPr>
        <p:spPr>
          <a:xfrm>
            <a:off x="3787613" y="4602786"/>
            <a:ext cx="595035" cy="584775"/>
          </a:xfrm>
          <a:prstGeom prst="rect">
            <a:avLst/>
          </a:prstGeom>
          <a:noFill/>
        </p:spPr>
        <p:txBody>
          <a:bodyPr wrap="none" rtlCol="0">
            <a:spAutoFit/>
          </a:bodyPr>
          <a:lstStyle/>
          <a:p>
            <a:r>
              <a:rPr kumimoji="1" lang="ja-JP" altLang="en-US" sz="3200" dirty="0" smtClean="0">
                <a:latin typeface="ヒラギノ角ゴ Pro W3"/>
                <a:ea typeface="ヒラギノ角ゴ Pro W3"/>
                <a:cs typeface="ヒラギノ角ゴ Pro W3"/>
              </a:rPr>
              <a:t>：</a:t>
            </a:r>
          </a:p>
        </p:txBody>
      </p:sp>
      <p:sp>
        <p:nvSpPr>
          <p:cNvPr id="15" name="円/楕円 29"/>
          <p:cNvSpPr/>
          <p:nvPr/>
        </p:nvSpPr>
        <p:spPr bwMode="auto">
          <a:xfrm>
            <a:off x="474947" y="3221065"/>
            <a:ext cx="1395099" cy="1266815"/>
          </a:xfrm>
          <a:prstGeom prst="ellipse">
            <a:avLst/>
          </a:prstGeom>
          <a:grp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16" name="テキスト ボックス 15"/>
          <p:cNvSpPr txBox="1"/>
          <p:nvPr/>
        </p:nvSpPr>
        <p:spPr>
          <a:xfrm>
            <a:off x="4535579" y="1754257"/>
            <a:ext cx="492443" cy="461665"/>
          </a:xfrm>
          <a:prstGeom prst="rect">
            <a:avLst/>
          </a:prstGeom>
          <a:noFill/>
        </p:spPr>
        <p:txBody>
          <a:bodyPr wrap="none" rtlCol="0">
            <a:spAutoFit/>
          </a:bodyPr>
          <a:lstStyle/>
          <a:p>
            <a:r>
              <a:rPr lang="ja-JP" altLang="en-US" sz="2400" dirty="0">
                <a:latin typeface="ヒラギノ角ゴ Pro W3"/>
                <a:ea typeface="ヒラギノ角ゴ Pro W3"/>
                <a:cs typeface="ヒラギノ角ゴ Pro W3"/>
              </a:rPr>
              <a:t>→</a:t>
            </a:r>
            <a:endParaRPr kumimoji="1" lang="ja-JP" altLang="en-US" sz="2400" dirty="0" smtClean="0">
              <a:latin typeface="ヒラギノ角ゴ Pro W3"/>
              <a:ea typeface="ヒラギノ角ゴ Pro W3"/>
              <a:cs typeface="ヒラギノ角ゴ Pro W3"/>
            </a:endParaRPr>
          </a:p>
        </p:txBody>
      </p:sp>
      <p:sp>
        <p:nvSpPr>
          <p:cNvPr id="24" name="テキスト ボックス 23"/>
          <p:cNvSpPr txBox="1"/>
          <p:nvPr/>
        </p:nvSpPr>
        <p:spPr>
          <a:xfrm>
            <a:off x="2793403" y="4396979"/>
            <a:ext cx="595035" cy="584775"/>
          </a:xfrm>
          <a:prstGeom prst="rect">
            <a:avLst/>
          </a:prstGeom>
          <a:noFill/>
        </p:spPr>
        <p:txBody>
          <a:bodyPr wrap="none" rtlCol="0">
            <a:spAutoFit/>
          </a:bodyPr>
          <a:lstStyle/>
          <a:p>
            <a:r>
              <a:rPr kumimoji="1" lang="ja-JP" altLang="en-US" sz="3200" dirty="0" smtClean="0">
                <a:latin typeface="ヒラギノ角ゴ Pro W3"/>
                <a:ea typeface="ヒラギノ角ゴ Pro W3"/>
                <a:cs typeface="ヒラギノ角ゴ Pro W3"/>
              </a:rPr>
              <a:t>：</a:t>
            </a:r>
          </a:p>
        </p:txBody>
      </p:sp>
      <p:graphicFrame>
        <p:nvGraphicFramePr>
          <p:cNvPr id="25" name="表 24"/>
          <p:cNvGraphicFramePr>
            <a:graphicFrameLocks noGrp="1"/>
          </p:cNvGraphicFramePr>
          <p:nvPr>
            <p:extLst>
              <p:ext uri="{D42A27DB-BD31-4B8C-83A1-F6EECF244321}">
                <p14:modId xmlns:p14="http://schemas.microsoft.com/office/powerpoint/2010/main" val="796570575"/>
              </p:ext>
            </p:extLst>
          </p:nvPr>
        </p:nvGraphicFramePr>
        <p:xfrm>
          <a:off x="3787613" y="1725064"/>
          <a:ext cx="610562" cy="594360"/>
        </p:xfrm>
        <a:graphic>
          <a:graphicData uri="http://schemas.openxmlformats.org/drawingml/2006/table">
            <a:tbl>
              <a:tblPr firstRow="1" bandRow="1">
                <a:tableStyleId>{5C22544A-7EE6-4342-B048-85BDC9FD1C3A}</a:tableStyleId>
              </a:tblPr>
              <a:tblGrid>
                <a:gridCol w="305281">
                  <a:extLst>
                    <a:ext uri="{9D8B030D-6E8A-4147-A177-3AD203B41FA5}">
                      <a16:colId xmlns:a16="http://schemas.microsoft.com/office/drawing/2014/main" val="568413913"/>
                    </a:ext>
                  </a:extLst>
                </a:gridCol>
                <a:gridCol w="305281">
                  <a:extLst>
                    <a:ext uri="{9D8B030D-6E8A-4147-A177-3AD203B41FA5}">
                      <a16:colId xmlns:a16="http://schemas.microsoft.com/office/drawing/2014/main" val="2431158511"/>
                    </a:ext>
                  </a:extLst>
                </a:gridCol>
              </a:tblGrid>
              <a:tr h="248053">
                <a:tc>
                  <a:txBody>
                    <a:bodyPr/>
                    <a:lstStyle/>
                    <a:p>
                      <a:r>
                        <a:rPr kumimoji="1" lang="ja-JP" altLang="en-US" dirty="0" smtClean="0">
                          <a:solidFill>
                            <a:schemeClr val="tx1"/>
                          </a:solidFill>
                        </a:rPr>
                        <a:t>２</a:t>
                      </a:r>
                      <a:endParaRPr kumimoji="1" lang="ja-JP" altLang="en-US" dirty="0">
                        <a:solidFill>
                          <a:schemeClr val="tx1"/>
                        </a:solidFill>
                      </a:endParaRPr>
                    </a:p>
                  </a:txBody>
                  <a:tcPr>
                    <a:noFill/>
                  </a:tcPr>
                </a:tc>
                <a:tc>
                  <a:txBody>
                    <a:bodyPr/>
                    <a:lstStyle/>
                    <a:p>
                      <a:r>
                        <a:rPr kumimoji="1" lang="ja-JP" altLang="en-US" dirty="0" smtClean="0">
                          <a:solidFill>
                            <a:schemeClr val="tx1"/>
                          </a:solidFill>
                        </a:rPr>
                        <a:t>０</a:t>
                      </a:r>
                      <a:endParaRPr kumimoji="1" lang="en-US" altLang="ja-JP" dirty="0" smtClean="0">
                        <a:solidFill>
                          <a:schemeClr val="tx1"/>
                        </a:solidFill>
                      </a:endParaRPr>
                    </a:p>
                  </a:txBody>
                  <a:tcPr>
                    <a:noFill/>
                  </a:tcPr>
                </a:tc>
                <a:extLst>
                  <a:ext uri="{0D108BD9-81ED-4DB2-BD59-A6C34878D82A}">
                    <a16:rowId xmlns:a16="http://schemas.microsoft.com/office/drawing/2014/main" val="434772341"/>
                  </a:ext>
                </a:extLst>
              </a:tr>
              <a:tr h="248053">
                <a:tc>
                  <a:txBody>
                    <a:bodyPr/>
                    <a:lstStyle/>
                    <a:p>
                      <a:r>
                        <a:rPr kumimoji="1" lang="ja-JP" altLang="en-US" dirty="0" smtClean="0"/>
                        <a:t>０</a:t>
                      </a:r>
                      <a:endParaRPr kumimoji="1" lang="ja-JP" altLang="en-US" dirty="0"/>
                    </a:p>
                  </a:txBody>
                  <a:tcPr>
                    <a:noFill/>
                  </a:tcPr>
                </a:tc>
                <a:tc>
                  <a:txBody>
                    <a:bodyPr/>
                    <a:lstStyle/>
                    <a:p>
                      <a:r>
                        <a:rPr kumimoji="1" lang="ja-JP" altLang="en-US" dirty="0" smtClean="0"/>
                        <a:t>１</a:t>
                      </a:r>
                      <a:endParaRPr kumimoji="1" lang="ja-JP" altLang="en-US" dirty="0"/>
                    </a:p>
                  </a:txBody>
                  <a:tcPr>
                    <a:noFill/>
                  </a:tcPr>
                </a:tc>
                <a:extLst>
                  <a:ext uri="{0D108BD9-81ED-4DB2-BD59-A6C34878D82A}">
                    <a16:rowId xmlns:a16="http://schemas.microsoft.com/office/drawing/2014/main" val="432318911"/>
                  </a:ext>
                </a:extLst>
              </a:tr>
            </a:tbl>
          </a:graphicData>
        </a:graphic>
      </p:graphicFrame>
      <p:graphicFrame>
        <p:nvGraphicFramePr>
          <p:cNvPr id="26" name="表 25"/>
          <p:cNvGraphicFramePr>
            <a:graphicFrameLocks noGrp="1"/>
          </p:cNvGraphicFramePr>
          <p:nvPr>
            <p:extLst>
              <p:ext uri="{D42A27DB-BD31-4B8C-83A1-F6EECF244321}">
                <p14:modId xmlns:p14="http://schemas.microsoft.com/office/powerpoint/2010/main" val="1030093011"/>
              </p:ext>
            </p:extLst>
          </p:nvPr>
        </p:nvGraphicFramePr>
        <p:xfrm>
          <a:off x="3779849" y="2629872"/>
          <a:ext cx="610562" cy="594360"/>
        </p:xfrm>
        <a:graphic>
          <a:graphicData uri="http://schemas.openxmlformats.org/drawingml/2006/table">
            <a:tbl>
              <a:tblPr firstRow="1" bandRow="1">
                <a:tableStyleId>{5C22544A-7EE6-4342-B048-85BDC9FD1C3A}</a:tableStyleId>
              </a:tblPr>
              <a:tblGrid>
                <a:gridCol w="305281">
                  <a:extLst>
                    <a:ext uri="{9D8B030D-6E8A-4147-A177-3AD203B41FA5}">
                      <a16:colId xmlns:a16="http://schemas.microsoft.com/office/drawing/2014/main" val="1606619087"/>
                    </a:ext>
                  </a:extLst>
                </a:gridCol>
                <a:gridCol w="305281">
                  <a:extLst>
                    <a:ext uri="{9D8B030D-6E8A-4147-A177-3AD203B41FA5}">
                      <a16:colId xmlns:a16="http://schemas.microsoft.com/office/drawing/2014/main" val="600797544"/>
                    </a:ext>
                  </a:extLst>
                </a:gridCol>
              </a:tblGrid>
              <a:tr h="248053">
                <a:tc>
                  <a:txBody>
                    <a:bodyPr/>
                    <a:lstStyle/>
                    <a:p>
                      <a:r>
                        <a:rPr kumimoji="1" lang="ja-JP" altLang="en-US" dirty="0" smtClean="0">
                          <a:solidFill>
                            <a:schemeClr val="tx1"/>
                          </a:solidFill>
                        </a:rPr>
                        <a:t>３</a:t>
                      </a:r>
                      <a:endParaRPr kumimoji="1" lang="ja-JP" altLang="en-US" dirty="0">
                        <a:solidFill>
                          <a:schemeClr val="tx1"/>
                        </a:solidFill>
                      </a:endParaRPr>
                    </a:p>
                  </a:txBody>
                  <a:tcPr>
                    <a:noFill/>
                  </a:tcPr>
                </a:tc>
                <a:tc>
                  <a:txBody>
                    <a:bodyPr/>
                    <a:lstStyle/>
                    <a:p>
                      <a:r>
                        <a:rPr kumimoji="1" lang="ja-JP" altLang="en-US" dirty="0" smtClean="0">
                          <a:solidFill>
                            <a:schemeClr val="tx1"/>
                          </a:solidFill>
                        </a:rPr>
                        <a:t>２</a:t>
                      </a:r>
                      <a:endParaRPr kumimoji="1" lang="ja-JP" altLang="en-US" dirty="0">
                        <a:solidFill>
                          <a:schemeClr val="tx1"/>
                        </a:solidFill>
                      </a:endParaRPr>
                    </a:p>
                  </a:txBody>
                  <a:tcPr>
                    <a:noFill/>
                  </a:tcPr>
                </a:tc>
                <a:extLst>
                  <a:ext uri="{0D108BD9-81ED-4DB2-BD59-A6C34878D82A}">
                    <a16:rowId xmlns:a16="http://schemas.microsoft.com/office/drawing/2014/main" val="1851838462"/>
                  </a:ext>
                </a:extLst>
              </a:tr>
              <a:tr h="248053">
                <a:tc>
                  <a:txBody>
                    <a:bodyPr/>
                    <a:lstStyle/>
                    <a:p>
                      <a:r>
                        <a:rPr kumimoji="1" lang="ja-JP" altLang="en-US" dirty="0" smtClean="0"/>
                        <a:t>２</a:t>
                      </a:r>
                      <a:endParaRPr kumimoji="1" lang="ja-JP" altLang="en-US" dirty="0"/>
                    </a:p>
                  </a:txBody>
                  <a:tcPr>
                    <a:noFill/>
                  </a:tcPr>
                </a:tc>
                <a:tc>
                  <a:txBody>
                    <a:bodyPr/>
                    <a:lstStyle/>
                    <a:p>
                      <a:r>
                        <a:rPr kumimoji="1" lang="ja-JP" altLang="en-US" dirty="0" smtClean="0"/>
                        <a:t>０</a:t>
                      </a:r>
                      <a:endParaRPr kumimoji="1" lang="ja-JP" altLang="en-US" dirty="0"/>
                    </a:p>
                  </a:txBody>
                  <a:tcPr>
                    <a:noFill/>
                  </a:tcPr>
                </a:tc>
                <a:extLst>
                  <a:ext uri="{0D108BD9-81ED-4DB2-BD59-A6C34878D82A}">
                    <a16:rowId xmlns:a16="http://schemas.microsoft.com/office/drawing/2014/main" val="3538284032"/>
                  </a:ext>
                </a:extLst>
              </a:tr>
            </a:tbl>
          </a:graphicData>
        </a:graphic>
      </p:graphicFrame>
      <p:graphicFrame>
        <p:nvGraphicFramePr>
          <p:cNvPr id="27" name="表 26"/>
          <p:cNvGraphicFramePr>
            <a:graphicFrameLocks noGrp="1"/>
          </p:cNvGraphicFramePr>
          <p:nvPr>
            <p:extLst>
              <p:ext uri="{D42A27DB-BD31-4B8C-83A1-F6EECF244321}">
                <p14:modId xmlns:p14="http://schemas.microsoft.com/office/powerpoint/2010/main" val="3501272216"/>
              </p:ext>
            </p:extLst>
          </p:nvPr>
        </p:nvGraphicFramePr>
        <p:xfrm>
          <a:off x="3774133" y="3596923"/>
          <a:ext cx="610562" cy="594360"/>
        </p:xfrm>
        <a:graphic>
          <a:graphicData uri="http://schemas.openxmlformats.org/drawingml/2006/table">
            <a:tbl>
              <a:tblPr firstRow="1" bandRow="1">
                <a:tableStyleId>{5C22544A-7EE6-4342-B048-85BDC9FD1C3A}</a:tableStyleId>
              </a:tblPr>
              <a:tblGrid>
                <a:gridCol w="305281">
                  <a:extLst>
                    <a:ext uri="{9D8B030D-6E8A-4147-A177-3AD203B41FA5}">
                      <a16:colId xmlns:a16="http://schemas.microsoft.com/office/drawing/2014/main" val="1606619087"/>
                    </a:ext>
                  </a:extLst>
                </a:gridCol>
                <a:gridCol w="305281">
                  <a:extLst>
                    <a:ext uri="{9D8B030D-6E8A-4147-A177-3AD203B41FA5}">
                      <a16:colId xmlns:a16="http://schemas.microsoft.com/office/drawing/2014/main" val="600797544"/>
                    </a:ext>
                  </a:extLst>
                </a:gridCol>
              </a:tblGrid>
              <a:tr h="248053">
                <a:tc>
                  <a:txBody>
                    <a:bodyPr/>
                    <a:lstStyle/>
                    <a:p>
                      <a:r>
                        <a:rPr kumimoji="1" lang="ja-JP" altLang="en-US" dirty="0" smtClean="0">
                          <a:solidFill>
                            <a:schemeClr val="tx1"/>
                          </a:solidFill>
                        </a:rPr>
                        <a:t>３</a:t>
                      </a:r>
                      <a:endParaRPr kumimoji="1" lang="ja-JP" altLang="en-US" dirty="0">
                        <a:solidFill>
                          <a:schemeClr val="tx1"/>
                        </a:solidFill>
                      </a:endParaRPr>
                    </a:p>
                  </a:txBody>
                  <a:tcPr>
                    <a:noFill/>
                  </a:tcPr>
                </a:tc>
                <a:tc>
                  <a:txBody>
                    <a:bodyPr/>
                    <a:lstStyle/>
                    <a:p>
                      <a:r>
                        <a:rPr kumimoji="1" lang="ja-JP" altLang="en-US" dirty="0" smtClean="0">
                          <a:solidFill>
                            <a:schemeClr val="tx1"/>
                          </a:solidFill>
                        </a:rPr>
                        <a:t>３</a:t>
                      </a:r>
                      <a:endParaRPr kumimoji="1" lang="ja-JP" altLang="en-US" dirty="0">
                        <a:solidFill>
                          <a:schemeClr val="tx1"/>
                        </a:solidFill>
                      </a:endParaRPr>
                    </a:p>
                  </a:txBody>
                  <a:tcPr>
                    <a:noFill/>
                  </a:tcPr>
                </a:tc>
                <a:extLst>
                  <a:ext uri="{0D108BD9-81ED-4DB2-BD59-A6C34878D82A}">
                    <a16:rowId xmlns:a16="http://schemas.microsoft.com/office/drawing/2014/main" val="1851838462"/>
                  </a:ext>
                </a:extLst>
              </a:tr>
              <a:tr h="248053">
                <a:tc>
                  <a:txBody>
                    <a:bodyPr/>
                    <a:lstStyle/>
                    <a:p>
                      <a:r>
                        <a:rPr kumimoji="1" lang="ja-JP" altLang="en-US" dirty="0" smtClean="0"/>
                        <a:t>０</a:t>
                      </a:r>
                      <a:endParaRPr kumimoji="1" lang="ja-JP" altLang="en-US" dirty="0"/>
                    </a:p>
                  </a:txBody>
                  <a:tcPr>
                    <a:noFill/>
                  </a:tcPr>
                </a:tc>
                <a:tc>
                  <a:txBody>
                    <a:bodyPr/>
                    <a:lstStyle/>
                    <a:p>
                      <a:r>
                        <a:rPr kumimoji="1" lang="ja-JP" altLang="en-US" dirty="0" smtClean="0"/>
                        <a:t>０</a:t>
                      </a:r>
                      <a:endParaRPr kumimoji="1" lang="ja-JP" altLang="en-US" dirty="0"/>
                    </a:p>
                  </a:txBody>
                  <a:tcPr>
                    <a:noFill/>
                  </a:tcPr>
                </a:tc>
                <a:extLst>
                  <a:ext uri="{0D108BD9-81ED-4DB2-BD59-A6C34878D82A}">
                    <a16:rowId xmlns:a16="http://schemas.microsoft.com/office/drawing/2014/main" val="3538284032"/>
                  </a:ext>
                </a:extLst>
              </a:tr>
            </a:tbl>
          </a:graphicData>
        </a:graphic>
      </p:graphicFrame>
      <p:graphicFrame>
        <p:nvGraphicFramePr>
          <p:cNvPr id="28" name="表 27"/>
          <p:cNvGraphicFramePr>
            <a:graphicFrameLocks noGrp="1"/>
          </p:cNvGraphicFramePr>
          <p:nvPr>
            <p:extLst>
              <p:ext uri="{D42A27DB-BD31-4B8C-83A1-F6EECF244321}">
                <p14:modId xmlns:p14="http://schemas.microsoft.com/office/powerpoint/2010/main" val="2777428436"/>
              </p:ext>
            </p:extLst>
          </p:nvPr>
        </p:nvGraphicFramePr>
        <p:xfrm>
          <a:off x="3770717" y="5805640"/>
          <a:ext cx="610562" cy="594360"/>
        </p:xfrm>
        <a:graphic>
          <a:graphicData uri="http://schemas.openxmlformats.org/drawingml/2006/table">
            <a:tbl>
              <a:tblPr firstRow="1" bandRow="1">
                <a:tableStyleId>{5C22544A-7EE6-4342-B048-85BDC9FD1C3A}</a:tableStyleId>
              </a:tblPr>
              <a:tblGrid>
                <a:gridCol w="305281">
                  <a:extLst>
                    <a:ext uri="{9D8B030D-6E8A-4147-A177-3AD203B41FA5}">
                      <a16:colId xmlns:a16="http://schemas.microsoft.com/office/drawing/2014/main" val="1606619087"/>
                    </a:ext>
                  </a:extLst>
                </a:gridCol>
                <a:gridCol w="305281">
                  <a:extLst>
                    <a:ext uri="{9D8B030D-6E8A-4147-A177-3AD203B41FA5}">
                      <a16:colId xmlns:a16="http://schemas.microsoft.com/office/drawing/2014/main" val="600797544"/>
                    </a:ext>
                  </a:extLst>
                </a:gridCol>
              </a:tblGrid>
              <a:tr h="248053">
                <a:tc>
                  <a:txBody>
                    <a:bodyPr/>
                    <a:lstStyle/>
                    <a:p>
                      <a:r>
                        <a:rPr kumimoji="1" lang="ja-JP" altLang="en-US" dirty="0" smtClean="0">
                          <a:solidFill>
                            <a:schemeClr val="tx1"/>
                          </a:solidFill>
                        </a:rPr>
                        <a:t>２</a:t>
                      </a:r>
                      <a:endParaRPr kumimoji="1" lang="ja-JP" altLang="en-US" dirty="0">
                        <a:solidFill>
                          <a:schemeClr val="tx1"/>
                        </a:solidFill>
                      </a:endParaRPr>
                    </a:p>
                  </a:txBody>
                  <a:tcPr>
                    <a:noFill/>
                  </a:tcPr>
                </a:tc>
                <a:tc>
                  <a:txBody>
                    <a:bodyPr/>
                    <a:lstStyle/>
                    <a:p>
                      <a:r>
                        <a:rPr kumimoji="1" lang="ja-JP" altLang="en-US" dirty="0" smtClean="0">
                          <a:solidFill>
                            <a:schemeClr val="tx1"/>
                          </a:solidFill>
                        </a:rPr>
                        <a:t>０</a:t>
                      </a:r>
                      <a:endParaRPr kumimoji="1" lang="ja-JP" altLang="en-US" dirty="0">
                        <a:solidFill>
                          <a:schemeClr val="tx1"/>
                        </a:solidFill>
                      </a:endParaRPr>
                    </a:p>
                  </a:txBody>
                  <a:tcPr>
                    <a:noFill/>
                  </a:tcPr>
                </a:tc>
                <a:extLst>
                  <a:ext uri="{0D108BD9-81ED-4DB2-BD59-A6C34878D82A}">
                    <a16:rowId xmlns:a16="http://schemas.microsoft.com/office/drawing/2014/main" val="1851838462"/>
                  </a:ext>
                </a:extLst>
              </a:tr>
              <a:tr h="248053">
                <a:tc>
                  <a:txBody>
                    <a:bodyPr/>
                    <a:lstStyle/>
                    <a:p>
                      <a:r>
                        <a:rPr kumimoji="1" lang="ja-JP" altLang="en-US" dirty="0" smtClean="0"/>
                        <a:t>４</a:t>
                      </a:r>
                      <a:endParaRPr kumimoji="1" lang="ja-JP" altLang="en-US" dirty="0"/>
                    </a:p>
                  </a:txBody>
                  <a:tcPr>
                    <a:noFill/>
                  </a:tcPr>
                </a:tc>
                <a:tc>
                  <a:txBody>
                    <a:bodyPr/>
                    <a:lstStyle/>
                    <a:p>
                      <a:r>
                        <a:rPr kumimoji="1" lang="ja-JP" altLang="en-US" dirty="0" smtClean="0"/>
                        <a:t>１</a:t>
                      </a:r>
                      <a:endParaRPr kumimoji="1" lang="ja-JP" altLang="en-US" dirty="0"/>
                    </a:p>
                  </a:txBody>
                  <a:tcPr>
                    <a:noFill/>
                  </a:tcPr>
                </a:tc>
                <a:extLst>
                  <a:ext uri="{0D108BD9-81ED-4DB2-BD59-A6C34878D82A}">
                    <a16:rowId xmlns:a16="http://schemas.microsoft.com/office/drawing/2014/main" val="3538284032"/>
                  </a:ext>
                </a:extLst>
              </a:tr>
            </a:tbl>
          </a:graphicData>
        </a:graphic>
      </p:graphicFrame>
      <p:graphicFrame>
        <p:nvGraphicFramePr>
          <p:cNvPr id="29" name="表 28"/>
          <p:cNvGraphicFramePr>
            <a:graphicFrameLocks noGrp="1"/>
          </p:cNvGraphicFramePr>
          <p:nvPr>
            <p:extLst>
              <p:ext uri="{D42A27DB-BD31-4B8C-83A1-F6EECF244321}">
                <p14:modId xmlns:p14="http://schemas.microsoft.com/office/powerpoint/2010/main" val="1430360121"/>
              </p:ext>
            </p:extLst>
          </p:nvPr>
        </p:nvGraphicFramePr>
        <p:xfrm>
          <a:off x="714574" y="3402156"/>
          <a:ext cx="915843" cy="891540"/>
        </p:xfrm>
        <a:graphic>
          <a:graphicData uri="http://schemas.openxmlformats.org/drawingml/2006/table">
            <a:tbl>
              <a:tblPr firstRow="1" bandRow="1">
                <a:tableStyleId>{5C22544A-7EE6-4342-B048-85BDC9FD1C3A}</a:tableStyleId>
              </a:tblPr>
              <a:tblGrid>
                <a:gridCol w="305281">
                  <a:extLst>
                    <a:ext uri="{9D8B030D-6E8A-4147-A177-3AD203B41FA5}">
                      <a16:colId xmlns:a16="http://schemas.microsoft.com/office/drawing/2014/main" val="406910447"/>
                    </a:ext>
                  </a:extLst>
                </a:gridCol>
                <a:gridCol w="305281">
                  <a:extLst>
                    <a:ext uri="{9D8B030D-6E8A-4147-A177-3AD203B41FA5}">
                      <a16:colId xmlns:a16="http://schemas.microsoft.com/office/drawing/2014/main" val="2805619195"/>
                    </a:ext>
                  </a:extLst>
                </a:gridCol>
                <a:gridCol w="305281">
                  <a:extLst>
                    <a:ext uri="{9D8B030D-6E8A-4147-A177-3AD203B41FA5}">
                      <a16:colId xmlns:a16="http://schemas.microsoft.com/office/drawing/2014/main" val="821154922"/>
                    </a:ext>
                  </a:extLst>
                </a:gridCol>
              </a:tblGrid>
              <a:tr h="248053">
                <a:tc>
                  <a:txBody>
                    <a:bodyPr/>
                    <a:lstStyle/>
                    <a:p>
                      <a:r>
                        <a:rPr kumimoji="1" lang="ja-JP" altLang="en-US" dirty="0" smtClean="0">
                          <a:solidFill>
                            <a:schemeClr val="tx1"/>
                          </a:solidFill>
                        </a:rPr>
                        <a:t>２</a:t>
                      </a:r>
                      <a:endParaRPr kumimoji="1" lang="ja-JP" altLang="en-US" dirty="0">
                        <a:solidFill>
                          <a:schemeClr val="tx1"/>
                        </a:solidFill>
                      </a:endParaRPr>
                    </a:p>
                  </a:txBody>
                  <a:tcPr>
                    <a:noFill/>
                  </a:tcPr>
                </a:tc>
                <a:tc>
                  <a:txBody>
                    <a:bodyPr/>
                    <a:lstStyle/>
                    <a:p>
                      <a:r>
                        <a:rPr kumimoji="1" lang="ja-JP" altLang="en-US" dirty="0" smtClean="0">
                          <a:solidFill>
                            <a:schemeClr val="tx1"/>
                          </a:solidFill>
                        </a:rPr>
                        <a:t>０</a:t>
                      </a:r>
                      <a:endParaRPr kumimoji="1" lang="en-US" altLang="ja-JP" dirty="0" smtClean="0">
                        <a:solidFill>
                          <a:schemeClr val="tx1"/>
                        </a:solidFill>
                      </a:endParaRPr>
                    </a:p>
                  </a:txBody>
                  <a:tcPr>
                    <a:noFill/>
                  </a:tcPr>
                </a:tc>
                <a:tc>
                  <a:txBody>
                    <a:bodyPr/>
                    <a:lstStyle/>
                    <a:p>
                      <a:r>
                        <a:rPr kumimoji="1" lang="ja-JP" altLang="en-US" dirty="0" smtClean="0">
                          <a:solidFill>
                            <a:schemeClr val="tx1"/>
                          </a:solidFill>
                        </a:rPr>
                        <a:t>１</a:t>
                      </a:r>
                      <a:endParaRPr kumimoji="1" lang="ja-JP" altLang="en-US" dirty="0">
                        <a:solidFill>
                          <a:schemeClr val="tx1"/>
                        </a:solidFill>
                      </a:endParaRPr>
                    </a:p>
                  </a:txBody>
                  <a:tcPr>
                    <a:noFill/>
                  </a:tcPr>
                </a:tc>
                <a:extLst>
                  <a:ext uri="{0D108BD9-81ED-4DB2-BD59-A6C34878D82A}">
                    <a16:rowId xmlns:a16="http://schemas.microsoft.com/office/drawing/2014/main" val="1821555697"/>
                  </a:ext>
                </a:extLst>
              </a:tr>
              <a:tr h="248053">
                <a:tc>
                  <a:txBody>
                    <a:bodyPr/>
                    <a:lstStyle/>
                    <a:p>
                      <a:r>
                        <a:rPr kumimoji="1" lang="ja-JP" altLang="en-US" dirty="0" smtClean="0"/>
                        <a:t>０</a:t>
                      </a:r>
                      <a:endParaRPr kumimoji="1" lang="ja-JP" altLang="en-US" dirty="0"/>
                    </a:p>
                  </a:txBody>
                  <a:tcPr>
                    <a:noFill/>
                  </a:tcPr>
                </a:tc>
                <a:tc>
                  <a:txBody>
                    <a:bodyPr/>
                    <a:lstStyle/>
                    <a:p>
                      <a:r>
                        <a:rPr kumimoji="1" lang="ja-JP" altLang="en-US" dirty="0" smtClean="0"/>
                        <a:t>１</a:t>
                      </a:r>
                      <a:endParaRPr kumimoji="1" lang="ja-JP" altLang="en-US" dirty="0"/>
                    </a:p>
                  </a:txBody>
                  <a:tcPr>
                    <a:noFill/>
                  </a:tcPr>
                </a:tc>
                <a:tc>
                  <a:txBody>
                    <a:bodyPr/>
                    <a:lstStyle/>
                    <a:p>
                      <a:r>
                        <a:rPr kumimoji="1" lang="ja-JP" altLang="en-US" dirty="0" smtClean="0"/>
                        <a:t>２</a:t>
                      </a:r>
                      <a:endParaRPr kumimoji="1" lang="ja-JP" altLang="en-US" dirty="0"/>
                    </a:p>
                  </a:txBody>
                  <a:tcPr>
                    <a:noFill/>
                  </a:tcPr>
                </a:tc>
                <a:extLst>
                  <a:ext uri="{0D108BD9-81ED-4DB2-BD59-A6C34878D82A}">
                    <a16:rowId xmlns:a16="http://schemas.microsoft.com/office/drawing/2014/main" val="1265580805"/>
                  </a:ext>
                </a:extLst>
              </a:tr>
              <a:tr h="248053">
                <a:tc>
                  <a:txBody>
                    <a:bodyPr/>
                    <a:lstStyle/>
                    <a:p>
                      <a:r>
                        <a:rPr kumimoji="1" lang="ja-JP" altLang="en-US" dirty="0" smtClean="0"/>
                        <a:t>１</a:t>
                      </a:r>
                      <a:endParaRPr kumimoji="1" lang="ja-JP" altLang="en-US" dirty="0"/>
                    </a:p>
                  </a:txBody>
                  <a:tcPr>
                    <a:noFill/>
                  </a:tcPr>
                </a:tc>
                <a:tc>
                  <a:txBody>
                    <a:bodyPr/>
                    <a:lstStyle/>
                    <a:p>
                      <a:r>
                        <a:rPr kumimoji="1" lang="ja-JP" altLang="en-US" dirty="0" smtClean="0"/>
                        <a:t>２</a:t>
                      </a:r>
                      <a:endParaRPr kumimoji="1" lang="ja-JP" altLang="en-US" dirty="0"/>
                    </a:p>
                  </a:txBody>
                  <a:tcPr>
                    <a:noFill/>
                  </a:tcPr>
                </a:tc>
                <a:tc>
                  <a:txBody>
                    <a:bodyPr/>
                    <a:lstStyle/>
                    <a:p>
                      <a:r>
                        <a:rPr kumimoji="1" lang="ja-JP" altLang="en-US" dirty="0" smtClean="0"/>
                        <a:t>０</a:t>
                      </a:r>
                      <a:endParaRPr kumimoji="1" lang="ja-JP" altLang="en-US" dirty="0"/>
                    </a:p>
                  </a:txBody>
                  <a:tcPr>
                    <a:noFill/>
                  </a:tcPr>
                </a:tc>
                <a:extLst>
                  <a:ext uri="{0D108BD9-81ED-4DB2-BD59-A6C34878D82A}">
                    <a16:rowId xmlns:a16="http://schemas.microsoft.com/office/drawing/2014/main" val="1585523758"/>
                  </a:ext>
                </a:extLst>
              </a:tr>
            </a:tbl>
          </a:graphicData>
        </a:graphic>
      </p:graphicFrame>
      <p:cxnSp>
        <p:nvCxnSpPr>
          <p:cNvPr id="30" name="直線コネクタ 29"/>
          <p:cNvCxnSpPr/>
          <p:nvPr/>
        </p:nvCxnSpPr>
        <p:spPr>
          <a:xfrm>
            <a:off x="3676815" y="1479056"/>
            <a:ext cx="1978597" cy="1079"/>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2" name="テキスト ボックス 31"/>
          <p:cNvSpPr txBox="1"/>
          <p:nvPr/>
        </p:nvSpPr>
        <p:spPr>
          <a:xfrm>
            <a:off x="4252368" y="1168510"/>
            <a:ext cx="989490" cy="276999"/>
          </a:xfrm>
          <a:prstGeom prst="rect">
            <a:avLst/>
          </a:prstGeom>
          <a:noFill/>
        </p:spPr>
        <p:txBody>
          <a:bodyPr wrap="square" rtlCol="0">
            <a:spAutoFit/>
          </a:bodyPr>
          <a:lstStyle/>
          <a:p>
            <a:r>
              <a:rPr kumimoji="1" lang="ja-JP" altLang="en-US" sz="1200" dirty="0" smtClean="0">
                <a:latin typeface="ヒラギノ角ゴ Pro W3"/>
                <a:ea typeface="ヒラギノ角ゴ Pro W3"/>
                <a:cs typeface="ヒラギノ角ゴ Pro W3"/>
              </a:rPr>
              <a:t>畳み込み層</a:t>
            </a:r>
            <a:endParaRPr kumimoji="1" lang="en-US" altLang="ja-JP" sz="1200" dirty="0" smtClean="0">
              <a:latin typeface="ヒラギノ角ゴ Pro W3"/>
              <a:ea typeface="ヒラギノ角ゴ Pro W3"/>
              <a:cs typeface="ヒラギノ角ゴ Pro W3"/>
            </a:endParaRPr>
          </a:p>
        </p:txBody>
      </p:sp>
      <p:sp>
        <p:nvSpPr>
          <p:cNvPr id="33" name="テキスト ボックス 32"/>
          <p:cNvSpPr txBox="1"/>
          <p:nvPr/>
        </p:nvSpPr>
        <p:spPr>
          <a:xfrm>
            <a:off x="4500892" y="2706792"/>
            <a:ext cx="492443" cy="461665"/>
          </a:xfrm>
          <a:prstGeom prst="rect">
            <a:avLst/>
          </a:prstGeom>
          <a:noFill/>
        </p:spPr>
        <p:txBody>
          <a:bodyPr wrap="none" rtlCol="0">
            <a:spAutoFit/>
          </a:bodyPr>
          <a:lstStyle/>
          <a:p>
            <a:r>
              <a:rPr lang="ja-JP" altLang="en-US" sz="2400" dirty="0">
                <a:latin typeface="ヒラギノ角ゴ Pro W3"/>
                <a:ea typeface="ヒラギノ角ゴ Pro W3"/>
                <a:cs typeface="ヒラギノ角ゴ Pro W3"/>
              </a:rPr>
              <a:t>→</a:t>
            </a:r>
            <a:endParaRPr kumimoji="1" lang="ja-JP" altLang="en-US" sz="2400" dirty="0" smtClean="0">
              <a:latin typeface="ヒラギノ角ゴ Pro W3"/>
              <a:ea typeface="ヒラギノ角ゴ Pro W3"/>
              <a:cs typeface="ヒラギノ角ゴ Pro W3"/>
            </a:endParaRPr>
          </a:p>
        </p:txBody>
      </p:sp>
      <p:sp>
        <p:nvSpPr>
          <p:cNvPr id="34" name="テキスト ボックス 33"/>
          <p:cNvSpPr txBox="1"/>
          <p:nvPr/>
        </p:nvSpPr>
        <p:spPr>
          <a:xfrm>
            <a:off x="4500892" y="3700929"/>
            <a:ext cx="492443" cy="461665"/>
          </a:xfrm>
          <a:prstGeom prst="rect">
            <a:avLst/>
          </a:prstGeom>
          <a:noFill/>
        </p:spPr>
        <p:txBody>
          <a:bodyPr wrap="none" rtlCol="0">
            <a:spAutoFit/>
          </a:bodyPr>
          <a:lstStyle/>
          <a:p>
            <a:r>
              <a:rPr lang="ja-JP" altLang="en-US" sz="2400" dirty="0">
                <a:latin typeface="ヒラギノ角ゴ Pro W3"/>
                <a:ea typeface="ヒラギノ角ゴ Pro W3"/>
                <a:cs typeface="ヒラギノ角ゴ Pro W3"/>
              </a:rPr>
              <a:t>→</a:t>
            </a:r>
            <a:endParaRPr kumimoji="1" lang="ja-JP" altLang="en-US" sz="2400" dirty="0" smtClean="0">
              <a:latin typeface="ヒラギノ角ゴ Pro W3"/>
              <a:ea typeface="ヒラギノ角ゴ Pro W3"/>
              <a:cs typeface="ヒラギノ角ゴ Pro W3"/>
            </a:endParaRPr>
          </a:p>
        </p:txBody>
      </p:sp>
      <p:sp>
        <p:nvSpPr>
          <p:cNvPr id="35" name="テキスト ボックス 34"/>
          <p:cNvSpPr txBox="1"/>
          <p:nvPr/>
        </p:nvSpPr>
        <p:spPr>
          <a:xfrm>
            <a:off x="4500892" y="5871987"/>
            <a:ext cx="492443" cy="461665"/>
          </a:xfrm>
          <a:prstGeom prst="rect">
            <a:avLst/>
          </a:prstGeom>
          <a:noFill/>
        </p:spPr>
        <p:txBody>
          <a:bodyPr wrap="none" rtlCol="0">
            <a:spAutoFit/>
          </a:bodyPr>
          <a:lstStyle/>
          <a:p>
            <a:r>
              <a:rPr lang="ja-JP" altLang="en-US" sz="2400" dirty="0">
                <a:latin typeface="ヒラギノ角ゴ Pro W3"/>
                <a:ea typeface="ヒラギノ角ゴ Pro W3"/>
                <a:cs typeface="ヒラギノ角ゴ Pro W3"/>
              </a:rPr>
              <a:t>→</a:t>
            </a:r>
            <a:endParaRPr kumimoji="1" lang="ja-JP" altLang="en-US" sz="2400" dirty="0" smtClean="0">
              <a:latin typeface="ヒラギノ角ゴ Pro W3"/>
              <a:ea typeface="ヒラギノ角ゴ Pro W3"/>
              <a:cs typeface="ヒラギノ角ゴ Pro W3"/>
            </a:endParaRPr>
          </a:p>
        </p:txBody>
      </p:sp>
      <p:graphicFrame>
        <p:nvGraphicFramePr>
          <p:cNvPr id="37" name="表 36"/>
          <p:cNvGraphicFramePr>
            <a:graphicFrameLocks noGrp="1"/>
          </p:cNvGraphicFramePr>
          <p:nvPr>
            <p:extLst>
              <p:ext uri="{D42A27DB-BD31-4B8C-83A1-F6EECF244321}">
                <p14:modId xmlns:p14="http://schemas.microsoft.com/office/powerpoint/2010/main" val="577444371"/>
              </p:ext>
            </p:extLst>
          </p:nvPr>
        </p:nvGraphicFramePr>
        <p:xfrm>
          <a:off x="5046282" y="1720463"/>
          <a:ext cx="610562" cy="594360"/>
        </p:xfrm>
        <a:graphic>
          <a:graphicData uri="http://schemas.openxmlformats.org/drawingml/2006/table">
            <a:tbl>
              <a:tblPr firstRow="1" bandRow="1">
                <a:tableStyleId>{5C22544A-7EE6-4342-B048-85BDC9FD1C3A}</a:tableStyleId>
              </a:tblPr>
              <a:tblGrid>
                <a:gridCol w="305281">
                  <a:extLst>
                    <a:ext uri="{9D8B030D-6E8A-4147-A177-3AD203B41FA5}">
                      <a16:colId xmlns:a16="http://schemas.microsoft.com/office/drawing/2014/main" val="568413913"/>
                    </a:ext>
                  </a:extLst>
                </a:gridCol>
                <a:gridCol w="305281">
                  <a:extLst>
                    <a:ext uri="{9D8B030D-6E8A-4147-A177-3AD203B41FA5}">
                      <a16:colId xmlns:a16="http://schemas.microsoft.com/office/drawing/2014/main" val="2431158511"/>
                    </a:ext>
                  </a:extLst>
                </a:gridCol>
              </a:tblGrid>
              <a:tr h="248053">
                <a:tc>
                  <a:txBody>
                    <a:bodyPr/>
                    <a:lstStyle/>
                    <a:p>
                      <a:r>
                        <a:rPr kumimoji="1" lang="ja-JP" altLang="en-US" dirty="0" smtClean="0">
                          <a:solidFill>
                            <a:schemeClr val="tx1"/>
                          </a:solidFill>
                        </a:rPr>
                        <a:t>３</a:t>
                      </a:r>
                      <a:endParaRPr kumimoji="1" lang="ja-JP" altLang="en-US" dirty="0">
                        <a:solidFill>
                          <a:schemeClr val="tx1"/>
                        </a:solidFill>
                      </a:endParaRPr>
                    </a:p>
                  </a:txBody>
                  <a:tcPr>
                    <a:noFill/>
                  </a:tcPr>
                </a:tc>
                <a:tc>
                  <a:txBody>
                    <a:bodyPr/>
                    <a:lstStyle/>
                    <a:p>
                      <a:r>
                        <a:rPr kumimoji="1" lang="ja-JP" altLang="en-US" dirty="0" smtClean="0">
                          <a:solidFill>
                            <a:schemeClr val="tx1"/>
                          </a:solidFill>
                        </a:rPr>
                        <a:t>２</a:t>
                      </a:r>
                      <a:endParaRPr kumimoji="1" lang="en-US" altLang="ja-JP" dirty="0" smtClean="0">
                        <a:solidFill>
                          <a:schemeClr val="tx1"/>
                        </a:solidFill>
                      </a:endParaRPr>
                    </a:p>
                  </a:txBody>
                  <a:tcPr>
                    <a:noFill/>
                  </a:tcPr>
                </a:tc>
                <a:extLst>
                  <a:ext uri="{0D108BD9-81ED-4DB2-BD59-A6C34878D82A}">
                    <a16:rowId xmlns:a16="http://schemas.microsoft.com/office/drawing/2014/main" val="434772341"/>
                  </a:ext>
                </a:extLst>
              </a:tr>
              <a:tr h="248053">
                <a:tc>
                  <a:txBody>
                    <a:bodyPr/>
                    <a:lstStyle/>
                    <a:p>
                      <a:r>
                        <a:rPr kumimoji="1" lang="ja-JP" altLang="en-US" dirty="0" smtClean="0"/>
                        <a:t>２</a:t>
                      </a:r>
                      <a:endParaRPr kumimoji="1" lang="ja-JP" altLang="en-US" dirty="0"/>
                    </a:p>
                  </a:txBody>
                  <a:tcPr>
                    <a:noFill/>
                  </a:tcPr>
                </a:tc>
                <a:tc>
                  <a:txBody>
                    <a:bodyPr/>
                    <a:lstStyle/>
                    <a:p>
                      <a:r>
                        <a:rPr kumimoji="1" lang="ja-JP" altLang="en-US" dirty="0" smtClean="0"/>
                        <a:t>２</a:t>
                      </a:r>
                      <a:endParaRPr kumimoji="1" lang="ja-JP" altLang="en-US" dirty="0"/>
                    </a:p>
                  </a:txBody>
                  <a:tcPr>
                    <a:noFill/>
                  </a:tcPr>
                </a:tc>
                <a:extLst>
                  <a:ext uri="{0D108BD9-81ED-4DB2-BD59-A6C34878D82A}">
                    <a16:rowId xmlns:a16="http://schemas.microsoft.com/office/drawing/2014/main" val="432318911"/>
                  </a:ext>
                </a:extLst>
              </a:tr>
            </a:tbl>
          </a:graphicData>
        </a:graphic>
      </p:graphicFrame>
      <p:graphicFrame>
        <p:nvGraphicFramePr>
          <p:cNvPr id="38" name="表 37"/>
          <p:cNvGraphicFramePr>
            <a:graphicFrameLocks noGrp="1"/>
          </p:cNvGraphicFramePr>
          <p:nvPr>
            <p:extLst>
              <p:ext uri="{D42A27DB-BD31-4B8C-83A1-F6EECF244321}">
                <p14:modId xmlns:p14="http://schemas.microsoft.com/office/powerpoint/2010/main" val="3487195444"/>
              </p:ext>
            </p:extLst>
          </p:nvPr>
        </p:nvGraphicFramePr>
        <p:xfrm>
          <a:off x="5046282" y="2662781"/>
          <a:ext cx="610562" cy="594360"/>
        </p:xfrm>
        <a:graphic>
          <a:graphicData uri="http://schemas.openxmlformats.org/drawingml/2006/table">
            <a:tbl>
              <a:tblPr firstRow="1" bandRow="1">
                <a:tableStyleId>{5C22544A-7EE6-4342-B048-85BDC9FD1C3A}</a:tableStyleId>
              </a:tblPr>
              <a:tblGrid>
                <a:gridCol w="305281">
                  <a:extLst>
                    <a:ext uri="{9D8B030D-6E8A-4147-A177-3AD203B41FA5}">
                      <a16:colId xmlns:a16="http://schemas.microsoft.com/office/drawing/2014/main" val="568413913"/>
                    </a:ext>
                  </a:extLst>
                </a:gridCol>
                <a:gridCol w="305281">
                  <a:extLst>
                    <a:ext uri="{9D8B030D-6E8A-4147-A177-3AD203B41FA5}">
                      <a16:colId xmlns:a16="http://schemas.microsoft.com/office/drawing/2014/main" val="2431158511"/>
                    </a:ext>
                  </a:extLst>
                </a:gridCol>
              </a:tblGrid>
              <a:tr h="248053">
                <a:tc>
                  <a:txBody>
                    <a:bodyPr/>
                    <a:lstStyle/>
                    <a:p>
                      <a:r>
                        <a:rPr kumimoji="1" lang="ja-JP" altLang="en-US" dirty="0" smtClean="0">
                          <a:solidFill>
                            <a:schemeClr val="tx1"/>
                          </a:solidFill>
                        </a:rPr>
                        <a:t>６</a:t>
                      </a:r>
                      <a:endParaRPr kumimoji="1" lang="ja-JP" altLang="en-US" dirty="0">
                        <a:solidFill>
                          <a:schemeClr val="tx1"/>
                        </a:solidFill>
                      </a:endParaRPr>
                    </a:p>
                  </a:txBody>
                  <a:tcPr>
                    <a:noFill/>
                  </a:tcPr>
                </a:tc>
                <a:tc>
                  <a:txBody>
                    <a:bodyPr/>
                    <a:lstStyle/>
                    <a:p>
                      <a:r>
                        <a:rPr kumimoji="1" lang="ja-JP" altLang="en-US" dirty="0" smtClean="0">
                          <a:solidFill>
                            <a:schemeClr val="tx1"/>
                          </a:solidFill>
                        </a:rPr>
                        <a:t>４</a:t>
                      </a:r>
                      <a:endParaRPr kumimoji="1" lang="en-US" altLang="ja-JP" dirty="0" smtClean="0">
                        <a:solidFill>
                          <a:schemeClr val="tx1"/>
                        </a:solidFill>
                      </a:endParaRPr>
                    </a:p>
                  </a:txBody>
                  <a:tcPr>
                    <a:noFill/>
                  </a:tcPr>
                </a:tc>
                <a:extLst>
                  <a:ext uri="{0D108BD9-81ED-4DB2-BD59-A6C34878D82A}">
                    <a16:rowId xmlns:a16="http://schemas.microsoft.com/office/drawing/2014/main" val="434772341"/>
                  </a:ext>
                </a:extLst>
              </a:tr>
              <a:tr h="248053">
                <a:tc>
                  <a:txBody>
                    <a:bodyPr/>
                    <a:lstStyle/>
                    <a:p>
                      <a:r>
                        <a:rPr kumimoji="1" lang="ja-JP" altLang="en-US" dirty="0" smtClean="0"/>
                        <a:t>４</a:t>
                      </a:r>
                      <a:endParaRPr kumimoji="1" lang="ja-JP" altLang="en-US" dirty="0"/>
                    </a:p>
                  </a:txBody>
                  <a:tcPr>
                    <a:noFill/>
                  </a:tcPr>
                </a:tc>
                <a:tc>
                  <a:txBody>
                    <a:bodyPr/>
                    <a:lstStyle/>
                    <a:p>
                      <a:r>
                        <a:rPr kumimoji="1" lang="ja-JP" altLang="en-US" dirty="0" smtClean="0"/>
                        <a:t>７</a:t>
                      </a:r>
                      <a:endParaRPr kumimoji="1" lang="ja-JP" altLang="en-US" dirty="0"/>
                    </a:p>
                  </a:txBody>
                  <a:tcPr>
                    <a:noFill/>
                  </a:tcPr>
                </a:tc>
                <a:extLst>
                  <a:ext uri="{0D108BD9-81ED-4DB2-BD59-A6C34878D82A}">
                    <a16:rowId xmlns:a16="http://schemas.microsoft.com/office/drawing/2014/main" val="432318911"/>
                  </a:ext>
                </a:extLst>
              </a:tr>
            </a:tbl>
          </a:graphicData>
        </a:graphic>
      </p:graphicFrame>
      <p:sp>
        <p:nvSpPr>
          <p:cNvPr id="39" name="円/楕円 25"/>
          <p:cNvSpPr/>
          <p:nvPr/>
        </p:nvSpPr>
        <p:spPr bwMode="auto">
          <a:xfrm>
            <a:off x="4893598" y="1585640"/>
            <a:ext cx="915929" cy="831706"/>
          </a:xfrm>
          <a:prstGeom prst="ellipse">
            <a:avLst/>
          </a:prstGeom>
          <a:grp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40" name="円/楕円 25"/>
          <p:cNvSpPr/>
          <p:nvPr/>
        </p:nvSpPr>
        <p:spPr bwMode="auto">
          <a:xfrm>
            <a:off x="4854612" y="2570450"/>
            <a:ext cx="915929" cy="831706"/>
          </a:xfrm>
          <a:prstGeom prst="ellipse">
            <a:avLst/>
          </a:prstGeom>
          <a:grp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graphicFrame>
        <p:nvGraphicFramePr>
          <p:cNvPr id="43" name="表 42"/>
          <p:cNvGraphicFramePr>
            <a:graphicFrameLocks noGrp="1"/>
          </p:cNvGraphicFramePr>
          <p:nvPr>
            <p:extLst>
              <p:ext uri="{D42A27DB-BD31-4B8C-83A1-F6EECF244321}">
                <p14:modId xmlns:p14="http://schemas.microsoft.com/office/powerpoint/2010/main" val="2627990463"/>
              </p:ext>
            </p:extLst>
          </p:nvPr>
        </p:nvGraphicFramePr>
        <p:xfrm>
          <a:off x="5085268" y="3700694"/>
          <a:ext cx="610562" cy="594360"/>
        </p:xfrm>
        <a:graphic>
          <a:graphicData uri="http://schemas.openxmlformats.org/drawingml/2006/table">
            <a:tbl>
              <a:tblPr firstRow="1" bandRow="1">
                <a:tableStyleId>{5C22544A-7EE6-4342-B048-85BDC9FD1C3A}</a:tableStyleId>
              </a:tblPr>
              <a:tblGrid>
                <a:gridCol w="305281">
                  <a:extLst>
                    <a:ext uri="{9D8B030D-6E8A-4147-A177-3AD203B41FA5}">
                      <a16:colId xmlns:a16="http://schemas.microsoft.com/office/drawing/2014/main" val="568413913"/>
                    </a:ext>
                  </a:extLst>
                </a:gridCol>
                <a:gridCol w="305281">
                  <a:extLst>
                    <a:ext uri="{9D8B030D-6E8A-4147-A177-3AD203B41FA5}">
                      <a16:colId xmlns:a16="http://schemas.microsoft.com/office/drawing/2014/main" val="2431158511"/>
                    </a:ext>
                  </a:extLst>
                </a:gridCol>
              </a:tblGrid>
              <a:tr h="248053">
                <a:tc>
                  <a:txBody>
                    <a:bodyPr/>
                    <a:lstStyle/>
                    <a:p>
                      <a:r>
                        <a:rPr kumimoji="1" lang="ja-JP" altLang="en-US" dirty="0" smtClean="0">
                          <a:solidFill>
                            <a:schemeClr val="tx1"/>
                          </a:solidFill>
                        </a:rPr>
                        <a:t>６</a:t>
                      </a:r>
                      <a:endParaRPr kumimoji="1" lang="ja-JP" altLang="en-US" dirty="0">
                        <a:solidFill>
                          <a:schemeClr val="tx1"/>
                        </a:solidFill>
                      </a:endParaRPr>
                    </a:p>
                  </a:txBody>
                  <a:tcPr>
                    <a:noFill/>
                  </a:tcPr>
                </a:tc>
                <a:tc>
                  <a:txBody>
                    <a:bodyPr/>
                    <a:lstStyle/>
                    <a:p>
                      <a:r>
                        <a:rPr kumimoji="1" lang="ja-JP" altLang="en-US" dirty="0" smtClean="0">
                          <a:solidFill>
                            <a:schemeClr val="tx1"/>
                          </a:solidFill>
                        </a:rPr>
                        <a:t>３</a:t>
                      </a:r>
                      <a:endParaRPr kumimoji="1" lang="en-US" altLang="ja-JP" dirty="0" smtClean="0">
                        <a:solidFill>
                          <a:schemeClr val="tx1"/>
                        </a:solidFill>
                      </a:endParaRPr>
                    </a:p>
                  </a:txBody>
                  <a:tcPr>
                    <a:noFill/>
                  </a:tcPr>
                </a:tc>
                <a:extLst>
                  <a:ext uri="{0D108BD9-81ED-4DB2-BD59-A6C34878D82A}">
                    <a16:rowId xmlns:a16="http://schemas.microsoft.com/office/drawing/2014/main" val="434772341"/>
                  </a:ext>
                </a:extLst>
              </a:tr>
              <a:tr h="248053">
                <a:tc>
                  <a:txBody>
                    <a:bodyPr/>
                    <a:lstStyle/>
                    <a:p>
                      <a:r>
                        <a:rPr kumimoji="1" lang="ja-JP" altLang="en-US" dirty="0" smtClean="0"/>
                        <a:t>３</a:t>
                      </a:r>
                      <a:endParaRPr kumimoji="1" lang="ja-JP" altLang="en-US" dirty="0"/>
                    </a:p>
                  </a:txBody>
                  <a:tcPr>
                    <a:noFill/>
                  </a:tcPr>
                </a:tc>
                <a:tc>
                  <a:txBody>
                    <a:bodyPr/>
                    <a:lstStyle/>
                    <a:p>
                      <a:r>
                        <a:rPr kumimoji="1" lang="ja-JP" altLang="en-US" dirty="0" smtClean="0"/>
                        <a:t>９</a:t>
                      </a:r>
                      <a:endParaRPr kumimoji="1" lang="ja-JP" altLang="en-US" dirty="0"/>
                    </a:p>
                  </a:txBody>
                  <a:tcPr>
                    <a:noFill/>
                  </a:tcPr>
                </a:tc>
                <a:extLst>
                  <a:ext uri="{0D108BD9-81ED-4DB2-BD59-A6C34878D82A}">
                    <a16:rowId xmlns:a16="http://schemas.microsoft.com/office/drawing/2014/main" val="432318911"/>
                  </a:ext>
                </a:extLst>
              </a:tr>
            </a:tbl>
          </a:graphicData>
        </a:graphic>
      </p:graphicFrame>
      <p:sp>
        <p:nvSpPr>
          <p:cNvPr id="44" name="円/楕円 25"/>
          <p:cNvSpPr/>
          <p:nvPr/>
        </p:nvSpPr>
        <p:spPr bwMode="auto">
          <a:xfrm>
            <a:off x="4893598" y="3608363"/>
            <a:ext cx="915929" cy="831706"/>
          </a:xfrm>
          <a:prstGeom prst="ellipse">
            <a:avLst/>
          </a:prstGeom>
          <a:grp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graphicFrame>
        <p:nvGraphicFramePr>
          <p:cNvPr id="45" name="表 44"/>
          <p:cNvGraphicFramePr>
            <a:graphicFrameLocks noGrp="1"/>
          </p:cNvGraphicFramePr>
          <p:nvPr>
            <p:extLst>
              <p:ext uri="{D42A27DB-BD31-4B8C-83A1-F6EECF244321}">
                <p14:modId xmlns:p14="http://schemas.microsoft.com/office/powerpoint/2010/main" val="3627576306"/>
              </p:ext>
            </p:extLst>
          </p:nvPr>
        </p:nvGraphicFramePr>
        <p:xfrm>
          <a:off x="4931727" y="5805639"/>
          <a:ext cx="838814" cy="594360"/>
        </p:xfrm>
        <a:graphic>
          <a:graphicData uri="http://schemas.openxmlformats.org/drawingml/2006/table">
            <a:tbl>
              <a:tblPr firstRow="1" bandRow="1">
                <a:tableStyleId>{5C22544A-7EE6-4342-B048-85BDC9FD1C3A}</a:tableStyleId>
              </a:tblPr>
              <a:tblGrid>
                <a:gridCol w="419407">
                  <a:extLst>
                    <a:ext uri="{9D8B030D-6E8A-4147-A177-3AD203B41FA5}">
                      <a16:colId xmlns:a16="http://schemas.microsoft.com/office/drawing/2014/main" val="568413913"/>
                    </a:ext>
                  </a:extLst>
                </a:gridCol>
                <a:gridCol w="419407">
                  <a:extLst>
                    <a:ext uri="{9D8B030D-6E8A-4147-A177-3AD203B41FA5}">
                      <a16:colId xmlns:a16="http://schemas.microsoft.com/office/drawing/2014/main" val="2431158511"/>
                    </a:ext>
                  </a:extLst>
                </a:gridCol>
              </a:tblGrid>
              <a:tr h="248053">
                <a:tc>
                  <a:txBody>
                    <a:bodyPr/>
                    <a:lstStyle/>
                    <a:p>
                      <a:r>
                        <a:rPr kumimoji="1" lang="ja-JP" altLang="en-US" dirty="0" smtClean="0">
                          <a:solidFill>
                            <a:schemeClr val="tx1"/>
                          </a:solidFill>
                        </a:rPr>
                        <a:t>５</a:t>
                      </a:r>
                      <a:endParaRPr kumimoji="1" lang="ja-JP" altLang="en-US" dirty="0">
                        <a:solidFill>
                          <a:schemeClr val="tx1"/>
                        </a:solidFill>
                      </a:endParaRPr>
                    </a:p>
                  </a:txBody>
                  <a:tcPr>
                    <a:noFill/>
                  </a:tcPr>
                </a:tc>
                <a:tc>
                  <a:txBody>
                    <a:bodyPr/>
                    <a:lstStyle/>
                    <a:p>
                      <a:r>
                        <a:rPr kumimoji="1" lang="ja-JP" altLang="en-US" dirty="0" smtClean="0">
                          <a:solidFill>
                            <a:schemeClr val="tx1"/>
                          </a:solidFill>
                        </a:rPr>
                        <a:t>６</a:t>
                      </a:r>
                      <a:endParaRPr kumimoji="1" lang="en-US" altLang="ja-JP" dirty="0" smtClean="0">
                        <a:solidFill>
                          <a:schemeClr val="tx1"/>
                        </a:solidFill>
                      </a:endParaRPr>
                    </a:p>
                  </a:txBody>
                  <a:tcPr>
                    <a:noFill/>
                  </a:tcPr>
                </a:tc>
                <a:extLst>
                  <a:ext uri="{0D108BD9-81ED-4DB2-BD59-A6C34878D82A}">
                    <a16:rowId xmlns:a16="http://schemas.microsoft.com/office/drawing/2014/main" val="434772341"/>
                  </a:ext>
                </a:extLst>
              </a:tr>
              <a:tr h="248053">
                <a:tc>
                  <a:txBody>
                    <a:bodyPr/>
                    <a:lstStyle/>
                    <a:p>
                      <a:r>
                        <a:rPr kumimoji="1" lang="ja-JP" altLang="en-US" dirty="0" smtClean="0"/>
                        <a:t>６</a:t>
                      </a:r>
                      <a:endParaRPr kumimoji="1" lang="ja-JP" altLang="en-US" dirty="0"/>
                    </a:p>
                  </a:txBody>
                  <a:tcPr>
                    <a:noFill/>
                  </a:tcPr>
                </a:tc>
                <a:tc>
                  <a:txBody>
                    <a:bodyPr/>
                    <a:lstStyle/>
                    <a:p>
                      <a:r>
                        <a:rPr kumimoji="1" lang="ja-JP" altLang="en-US" dirty="0" smtClean="0"/>
                        <a:t>１１</a:t>
                      </a:r>
                      <a:endParaRPr kumimoji="1" lang="ja-JP" altLang="en-US" dirty="0"/>
                    </a:p>
                  </a:txBody>
                  <a:tcPr>
                    <a:noFill/>
                  </a:tcPr>
                </a:tc>
                <a:extLst>
                  <a:ext uri="{0D108BD9-81ED-4DB2-BD59-A6C34878D82A}">
                    <a16:rowId xmlns:a16="http://schemas.microsoft.com/office/drawing/2014/main" val="432318911"/>
                  </a:ext>
                </a:extLst>
              </a:tr>
            </a:tbl>
          </a:graphicData>
        </a:graphic>
      </p:graphicFrame>
      <p:sp>
        <p:nvSpPr>
          <p:cNvPr id="46" name="円/楕円 25"/>
          <p:cNvSpPr/>
          <p:nvPr/>
        </p:nvSpPr>
        <p:spPr bwMode="auto">
          <a:xfrm>
            <a:off x="4854612" y="5687418"/>
            <a:ext cx="915929" cy="831706"/>
          </a:xfrm>
          <a:prstGeom prst="ellipse">
            <a:avLst/>
          </a:prstGeom>
          <a:grp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cxnSp>
        <p:nvCxnSpPr>
          <p:cNvPr id="47" name="直線コネクタ 46"/>
          <p:cNvCxnSpPr/>
          <p:nvPr/>
        </p:nvCxnSpPr>
        <p:spPr>
          <a:xfrm>
            <a:off x="6329730" y="1477977"/>
            <a:ext cx="1978597" cy="1079"/>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8" name="テキスト ボックス 47"/>
          <p:cNvSpPr txBox="1"/>
          <p:nvPr/>
        </p:nvSpPr>
        <p:spPr>
          <a:xfrm>
            <a:off x="6905282" y="1167431"/>
            <a:ext cx="1098967" cy="276999"/>
          </a:xfrm>
          <a:prstGeom prst="rect">
            <a:avLst/>
          </a:prstGeom>
          <a:noFill/>
        </p:spPr>
        <p:txBody>
          <a:bodyPr wrap="square" rtlCol="0">
            <a:spAutoFit/>
          </a:bodyPr>
          <a:lstStyle/>
          <a:p>
            <a:r>
              <a:rPr lang="ja-JP" altLang="en-US" sz="1200" dirty="0">
                <a:latin typeface="ヒラギノ角ゴ Pro W3"/>
                <a:ea typeface="ヒラギノ角ゴ Pro W3"/>
                <a:cs typeface="ヒラギノ角ゴ Pro W3"/>
              </a:rPr>
              <a:t>プーリング</a:t>
            </a:r>
            <a:r>
              <a:rPr kumimoji="1" lang="ja-JP" altLang="en-US" sz="1200" dirty="0" smtClean="0">
                <a:latin typeface="ヒラギノ角ゴ Pro W3"/>
                <a:ea typeface="ヒラギノ角ゴ Pro W3"/>
                <a:cs typeface="ヒラギノ角ゴ Pro W3"/>
              </a:rPr>
              <a:t>層</a:t>
            </a:r>
            <a:endParaRPr kumimoji="1" lang="en-US" altLang="ja-JP" sz="1200" dirty="0" smtClean="0">
              <a:latin typeface="ヒラギノ角ゴ Pro W3"/>
              <a:ea typeface="ヒラギノ角ゴ Pro W3"/>
              <a:cs typeface="ヒラギノ角ゴ Pro W3"/>
            </a:endParaRPr>
          </a:p>
        </p:txBody>
      </p:sp>
      <p:sp>
        <p:nvSpPr>
          <p:cNvPr id="49" name="テキスト ボックス 48"/>
          <p:cNvSpPr txBox="1"/>
          <p:nvPr/>
        </p:nvSpPr>
        <p:spPr>
          <a:xfrm>
            <a:off x="5835947" y="1719662"/>
            <a:ext cx="492443" cy="461665"/>
          </a:xfrm>
          <a:prstGeom prst="rect">
            <a:avLst/>
          </a:prstGeom>
          <a:noFill/>
        </p:spPr>
        <p:txBody>
          <a:bodyPr wrap="none" rtlCol="0">
            <a:spAutoFit/>
          </a:bodyPr>
          <a:lstStyle/>
          <a:p>
            <a:r>
              <a:rPr lang="ja-JP" altLang="en-US" sz="2400" dirty="0">
                <a:latin typeface="ヒラギノ角ゴ Pro W3"/>
                <a:ea typeface="ヒラギノ角ゴ Pro W3"/>
                <a:cs typeface="ヒラギノ角ゴ Pro W3"/>
              </a:rPr>
              <a:t>→</a:t>
            </a:r>
            <a:endParaRPr kumimoji="1" lang="ja-JP" altLang="en-US" sz="2400" dirty="0" smtClean="0">
              <a:latin typeface="ヒラギノ角ゴ Pro W3"/>
              <a:ea typeface="ヒラギノ角ゴ Pro W3"/>
              <a:cs typeface="ヒラギノ角ゴ Pro W3"/>
            </a:endParaRPr>
          </a:p>
        </p:txBody>
      </p:sp>
      <p:sp>
        <p:nvSpPr>
          <p:cNvPr id="50" name="テキスト ボックス 49"/>
          <p:cNvSpPr txBox="1"/>
          <p:nvPr/>
        </p:nvSpPr>
        <p:spPr>
          <a:xfrm>
            <a:off x="5801260" y="2672197"/>
            <a:ext cx="492443" cy="461665"/>
          </a:xfrm>
          <a:prstGeom prst="rect">
            <a:avLst/>
          </a:prstGeom>
          <a:noFill/>
        </p:spPr>
        <p:txBody>
          <a:bodyPr wrap="none" rtlCol="0">
            <a:spAutoFit/>
          </a:bodyPr>
          <a:lstStyle/>
          <a:p>
            <a:r>
              <a:rPr lang="ja-JP" altLang="en-US" sz="2400" dirty="0">
                <a:latin typeface="ヒラギノ角ゴ Pro W3"/>
                <a:ea typeface="ヒラギノ角ゴ Pro W3"/>
                <a:cs typeface="ヒラギノ角ゴ Pro W3"/>
              </a:rPr>
              <a:t>→</a:t>
            </a:r>
            <a:endParaRPr kumimoji="1" lang="ja-JP" altLang="en-US" sz="2400" dirty="0" smtClean="0">
              <a:latin typeface="ヒラギノ角ゴ Pro W3"/>
              <a:ea typeface="ヒラギノ角ゴ Pro W3"/>
              <a:cs typeface="ヒラギノ角ゴ Pro W3"/>
            </a:endParaRPr>
          </a:p>
        </p:txBody>
      </p:sp>
      <p:sp>
        <p:nvSpPr>
          <p:cNvPr id="51" name="テキスト ボックス 50"/>
          <p:cNvSpPr txBox="1"/>
          <p:nvPr/>
        </p:nvSpPr>
        <p:spPr>
          <a:xfrm>
            <a:off x="5801260" y="3666334"/>
            <a:ext cx="492443" cy="461665"/>
          </a:xfrm>
          <a:prstGeom prst="rect">
            <a:avLst/>
          </a:prstGeom>
          <a:noFill/>
        </p:spPr>
        <p:txBody>
          <a:bodyPr wrap="none" rtlCol="0">
            <a:spAutoFit/>
          </a:bodyPr>
          <a:lstStyle/>
          <a:p>
            <a:r>
              <a:rPr lang="ja-JP" altLang="en-US" sz="2400" dirty="0">
                <a:latin typeface="ヒラギノ角ゴ Pro W3"/>
                <a:ea typeface="ヒラギノ角ゴ Pro W3"/>
                <a:cs typeface="ヒラギノ角ゴ Pro W3"/>
              </a:rPr>
              <a:t>→</a:t>
            </a:r>
            <a:endParaRPr kumimoji="1" lang="ja-JP" altLang="en-US" sz="2400" dirty="0" smtClean="0">
              <a:latin typeface="ヒラギノ角ゴ Pro W3"/>
              <a:ea typeface="ヒラギノ角ゴ Pro W3"/>
              <a:cs typeface="ヒラギノ角ゴ Pro W3"/>
            </a:endParaRPr>
          </a:p>
        </p:txBody>
      </p:sp>
      <p:sp>
        <p:nvSpPr>
          <p:cNvPr id="52" name="テキスト ボックス 51"/>
          <p:cNvSpPr txBox="1"/>
          <p:nvPr/>
        </p:nvSpPr>
        <p:spPr>
          <a:xfrm>
            <a:off x="5801260" y="5837392"/>
            <a:ext cx="492443" cy="461665"/>
          </a:xfrm>
          <a:prstGeom prst="rect">
            <a:avLst/>
          </a:prstGeom>
          <a:noFill/>
        </p:spPr>
        <p:txBody>
          <a:bodyPr wrap="none" rtlCol="0">
            <a:spAutoFit/>
          </a:bodyPr>
          <a:lstStyle/>
          <a:p>
            <a:r>
              <a:rPr lang="ja-JP" altLang="en-US" sz="2400" dirty="0">
                <a:latin typeface="ヒラギノ角ゴ Pro W3"/>
                <a:ea typeface="ヒラギノ角ゴ Pro W3"/>
                <a:cs typeface="ヒラギノ角ゴ Pro W3"/>
              </a:rPr>
              <a:t>→</a:t>
            </a:r>
            <a:endParaRPr kumimoji="1" lang="ja-JP" altLang="en-US" sz="2400" dirty="0" smtClean="0">
              <a:latin typeface="ヒラギノ角ゴ Pro W3"/>
              <a:ea typeface="ヒラギノ角ゴ Pro W3"/>
              <a:cs typeface="ヒラギノ角ゴ Pro W3"/>
            </a:endParaRPr>
          </a:p>
        </p:txBody>
      </p:sp>
      <p:sp>
        <p:nvSpPr>
          <p:cNvPr id="53" name="テキスト ボックス 52"/>
          <p:cNvSpPr txBox="1"/>
          <p:nvPr/>
        </p:nvSpPr>
        <p:spPr>
          <a:xfrm>
            <a:off x="7275807" y="1791639"/>
            <a:ext cx="357915" cy="369332"/>
          </a:xfrm>
          <a:prstGeom prst="rect">
            <a:avLst/>
          </a:prstGeom>
          <a:noFill/>
        </p:spPr>
        <p:txBody>
          <a:bodyPr wrap="square" rtlCol="0">
            <a:spAutoFit/>
          </a:bodyPr>
          <a:lstStyle/>
          <a:p>
            <a:r>
              <a:rPr lang="ja-JP" altLang="en-US" dirty="0">
                <a:latin typeface="ヒラギノ角ゴ Pro W3"/>
                <a:ea typeface="ヒラギノ角ゴ Pro W3"/>
                <a:cs typeface="ヒラギノ角ゴ Pro W3"/>
              </a:rPr>
              <a:t>３</a:t>
            </a:r>
            <a:endParaRPr kumimoji="1" lang="en-US" altLang="ja-JP" dirty="0" smtClean="0">
              <a:latin typeface="ヒラギノ角ゴ Pro W3"/>
              <a:ea typeface="ヒラギノ角ゴ Pro W3"/>
              <a:cs typeface="ヒラギノ角ゴ Pro W3"/>
            </a:endParaRPr>
          </a:p>
        </p:txBody>
      </p:sp>
      <p:sp>
        <p:nvSpPr>
          <p:cNvPr id="54" name="テキスト ボックス 53"/>
          <p:cNvSpPr txBox="1"/>
          <p:nvPr/>
        </p:nvSpPr>
        <p:spPr>
          <a:xfrm>
            <a:off x="7261928" y="2742386"/>
            <a:ext cx="357915" cy="369332"/>
          </a:xfrm>
          <a:prstGeom prst="rect">
            <a:avLst/>
          </a:prstGeom>
          <a:noFill/>
        </p:spPr>
        <p:txBody>
          <a:bodyPr wrap="square" rtlCol="0">
            <a:spAutoFit/>
          </a:bodyPr>
          <a:lstStyle/>
          <a:p>
            <a:r>
              <a:rPr lang="ja-JP" altLang="en-US" dirty="0" smtClean="0">
                <a:latin typeface="ヒラギノ角ゴ Pro W3"/>
                <a:ea typeface="ヒラギノ角ゴ Pro W3"/>
                <a:cs typeface="ヒラギノ角ゴ Pro W3"/>
              </a:rPr>
              <a:t>７</a:t>
            </a:r>
            <a:endParaRPr kumimoji="1" lang="en-US" altLang="ja-JP" dirty="0" smtClean="0">
              <a:latin typeface="ヒラギノ角ゴ Pro W3"/>
              <a:ea typeface="ヒラギノ角ゴ Pro W3"/>
              <a:cs typeface="ヒラギノ角ゴ Pro W3"/>
            </a:endParaRPr>
          </a:p>
        </p:txBody>
      </p:sp>
      <p:sp>
        <p:nvSpPr>
          <p:cNvPr id="55" name="テキスト ボックス 54"/>
          <p:cNvSpPr txBox="1"/>
          <p:nvPr/>
        </p:nvSpPr>
        <p:spPr>
          <a:xfrm>
            <a:off x="7261927" y="3792270"/>
            <a:ext cx="357915" cy="369332"/>
          </a:xfrm>
          <a:prstGeom prst="rect">
            <a:avLst/>
          </a:prstGeom>
          <a:noFill/>
        </p:spPr>
        <p:txBody>
          <a:bodyPr wrap="square" rtlCol="0">
            <a:spAutoFit/>
          </a:bodyPr>
          <a:lstStyle/>
          <a:p>
            <a:r>
              <a:rPr lang="ja-JP" altLang="en-US" dirty="0" smtClean="0">
                <a:latin typeface="ヒラギノ角ゴ Pro W3"/>
                <a:ea typeface="ヒラギノ角ゴ Pro W3"/>
                <a:cs typeface="ヒラギノ角ゴ Pro W3"/>
              </a:rPr>
              <a:t>９</a:t>
            </a:r>
            <a:endParaRPr kumimoji="1" lang="en-US" altLang="ja-JP" dirty="0" smtClean="0">
              <a:latin typeface="ヒラギノ角ゴ Pro W3"/>
              <a:ea typeface="ヒラギノ角ゴ Pro W3"/>
              <a:cs typeface="ヒラギノ角ゴ Pro W3"/>
            </a:endParaRPr>
          </a:p>
        </p:txBody>
      </p:sp>
      <p:sp>
        <p:nvSpPr>
          <p:cNvPr id="56" name="テキスト ボックス 55"/>
          <p:cNvSpPr txBox="1"/>
          <p:nvPr/>
        </p:nvSpPr>
        <p:spPr>
          <a:xfrm>
            <a:off x="7261927" y="5929725"/>
            <a:ext cx="590646" cy="369332"/>
          </a:xfrm>
          <a:prstGeom prst="rect">
            <a:avLst/>
          </a:prstGeom>
          <a:noFill/>
        </p:spPr>
        <p:txBody>
          <a:bodyPr wrap="square" rtlCol="0">
            <a:spAutoFit/>
          </a:bodyPr>
          <a:lstStyle/>
          <a:p>
            <a:r>
              <a:rPr lang="ja-JP" altLang="en-US" smtClean="0">
                <a:latin typeface="ヒラギノ角ゴ Pro W3"/>
                <a:ea typeface="ヒラギノ角ゴ Pro W3"/>
                <a:cs typeface="ヒラギノ角ゴ Pro W3"/>
              </a:rPr>
              <a:t>１</a:t>
            </a:r>
            <a:r>
              <a:rPr lang="ja-JP" altLang="en-US" dirty="0" smtClean="0">
                <a:latin typeface="ヒラギノ角ゴ Pro W3"/>
                <a:ea typeface="ヒラギノ角ゴ Pro W3"/>
                <a:cs typeface="ヒラギノ角ゴ Pro W3"/>
              </a:rPr>
              <a:t>１</a:t>
            </a:r>
            <a:endParaRPr kumimoji="1" lang="en-US" altLang="ja-JP" dirty="0" smtClean="0">
              <a:latin typeface="ヒラギノ角ゴ Pro W3"/>
              <a:ea typeface="ヒラギノ角ゴ Pro W3"/>
              <a:cs typeface="ヒラギノ角ゴ Pro W3"/>
            </a:endParaRPr>
          </a:p>
        </p:txBody>
      </p:sp>
      <p:sp>
        <p:nvSpPr>
          <p:cNvPr id="57" name="テキスト ボックス 56"/>
          <p:cNvSpPr txBox="1"/>
          <p:nvPr/>
        </p:nvSpPr>
        <p:spPr>
          <a:xfrm>
            <a:off x="5100795" y="4602786"/>
            <a:ext cx="595035" cy="584775"/>
          </a:xfrm>
          <a:prstGeom prst="rect">
            <a:avLst/>
          </a:prstGeom>
          <a:noFill/>
        </p:spPr>
        <p:txBody>
          <a:bodyPr wrap="none" rtlCol="0">
            <a:spAutoFit/>
          </a:bodyPr>
          <a:lstStyle/>
          <a:p>
            <a:r>
              <a:rPr kumimoji="1" lang="ja-JP" altLang="en-US" sz="3200" dirty="0" smtClean="0">
                <a:latin typeface="ヒラギノ角ゴ Pro W3"/>
                <a:ea typeface="ヒラギノ角ゴ Pro W3"/>
                <a:cs typeface="ヒラギノ角ゴ Pro W3"/>
              </a:rPr>
              <a:t>：</a:t>
            </a:r>
          </a:p>
        </p:txBody>
      </p:sp>
      <p:sp>
        <p:nvSpPr>
          <p:cNvPr id="58" name="テキスト ボックス 57"/>
          <p:cNvSpPr txBox="1"/>
          <p:nvPr/>
        </p:nvSpPr>
        <p:spPr>
          <a:xfrm>
            <a:off x="7250925" y="4602786"/>
            <a:ext cx="595035" cy="584775"/>
          </a:xfrm>
          <a:prstGeom prst="rect">
            <a:avLst/>
          </a:prstGeom>
          <a:noFill/>
        </p:spPr>
        <p:txBody>
          <a:bodyPr wrap="none" rtlCol="0">
            <a:spAutoFit/>
          </a:bodyPr>
          <a:lstStyle/>
          <a:p>
            <a:r>
              <a:rPr kumimoji="1" lang="ja-JP" altLang="en-US" sz="3200" dirty="0" smtClean="0">
                <a:latin typeface="ヒラギノ角ゴ Pro W3"/>
                <a:ea typeface="ヒラギノ角ゴ Pro W3"/>
                <a:cs typeface="ヒラギノ角ゴ Pro W3"/>
              </a:rPr>
              <a:t>：</a:t>
            </a:r>
          </a:p>
        </p:txBody>
      </p:sp>
      <p:sp>
        <p:nvSpPr>
          <p:cNvPr id="59" name="テキスト ボックス 58"/>
          <p:cNvSpPr txBox="1"/>
          <p:nvPr/>
        </p:nvSpPr>
        <p:spPr>
          <a:xfrm>
            <a:off x="8308328" y="1661589"/>
            <a:ext cx="611065" cy="461665"/>
          </a:xfrm>
          <a:prstGeom prst="rect">
            <a:avLst/>
          </a:prstGeom>
          <a:noFill/>
        </p:spPr>
        <p:txBody>
          <a:bodyPr wrap="none" rtlCol="0">
            <a:spAutoFit/>
          </a:bodyPr>
          <a:lstStyle/>
          <a:p>
            <a:r>
              <a:rPr lang="ja-JP" altLang="en-US" sz="2400" dirty="0">
                <a:latin typeface="ヒラギノ角ゴ Pro W3"/>
                <a:ea typeface="ヒラギノ角ゴ Pro W3"/>
                <a:cs typeface="ヒラギノ角ゴ Pro W3"/>
              </a:rPr>
              <a:t>･</a:t>
            </a:r>
            <a:r>
              <a:rPr lang="ja-JP" altLang="en-US" sz="2400" dirty="0" smtClean="0">
                <a:latin typeface="ヒラギノ角ゴ Pro W3"/>
                <a:ea typeface="ヒラギノ角ゴ Pro W3"/>
                <a:cs typeface="ヒラギノ角ゴ Pro W3"/>
              </a:rPr>
              <a:t>･･</a:t>
            </a:r>
            <a:endParaRPr kumimoji="1" lang="ja-JP" altLang="en-US" sz="2400" dirty="0" smtClean="0">
              <a:latin typeface="ヒラギノ角ゴ Pro W3"/>
              <a:ea typeface="ヒラギノ角ゴ Pro W3"/>
              <a:cs typeface="ヒラギノ角ゴ Pro W3"/>
            </a:endParaRPr>
          </a:p>
        </p:txBody>
      </p:sp>
      <p:sp>
        <p:nvSpPr>
          <p:cNvPr id="60" name="テキスト ボックス 59"/>
          <p:cNvSpPr txBox="1"/>
          <p:nvPr/>
        </p:nvSpPr>
        <p:spPr>
          <a:xfrm>
            <a:off x="8308328" y="2576100"/>
            <a:ext cx="611065" cy="461665"/>
          </a:xfrm>
          <a:prstGeom prst="rect">
            <a:avLst/>
          </a:prstGeom>
          <a:noFill/>
        </p:spPr>
        <p:txBody>
          <a:bodyPr wrap="none" rtlCol="0">
            <a:spAutoFit/>
          </a:bodyPr>
          <a:lstStyle/>
          <a:p>
            <a:r>
              <a:rPr lang="ja-JP" altLang="en-US" sz="2400" dirty="0">
                <a:latin typeface="ヒラギノ角ゴ Pro W3"/>
                <a:ea typeface="ヒラギノ角ゴ Pro W3"/>
                <a:cs typeface="ヒラギノ角ゴ Pro W3"/>
              </a:rPr>
              <a:t>･</a:t>
            </a:r>
            <a:r>
              <a:rPr lang="ja-JP" altLang="en-US" sz="2400" dirty="0" smtClean="0">
                <a:latin typeface="ヒラギノ角ゴ Pro W3"/>
                <a:ea typeface="ヒラギノ角ゴ Pro W3"/>
                <a:cs typeface="ヒラギノ角ゴ Pro W3"/>
              </a:rPr>
              <a:t>･･</a:t>
            </a:r>
            <a:endParaRPr kumimoji="1" lang="ja-JP" altLang="en-US" sz="2400" dirty="0" smtClean="0">
              <a:latin typeface="ヒラギノ角ゴ Pro W3"/>
              <a:ea typeface="ヒラギノ角ゴ Pro W3"/>
              <a:cs typeface="ヒラギノ角ゴ Pro W3"/>
            </a:endParaRPr>
          </a:p>
        </p:txBody>
      </p:sp>
      <p:sp>
        <p:nvSpPr>
          <p:cNvPr id="61" name="テキスト ボックス 60"/>
          <p:cNvSpPr txBox="1"/>
          <p:nvPr/>
        </p:nvSpPr>
        <p:spPr>
          <a:xfrm>
            <a:off x="8308327" y="3561437"/>
            <a:ext cx="611065" cy="461665"/>
          </a:xfrm>
          <a:prstGeom prst="rect">
            <a:avLst/>
          </a:prstGeom>
          <a:noFill/>
        </p:spPr>
        <p:txBody>
          <a:bodyPr wrap="none" rtlCol="0">
            <a:spAutoFit/>
          </a:bodyPr>
          <a:lstStyle/>
          <a:p>
            <a:r>
              <a:rPr lang="ja-JP" altLang="en-US" sz="2400" dirty="0">
                <a:latin typeface="ヒラギノ角ゴ Pro W3"/>
                <a:ea typeface="ヒラギノ角ゴ Pro W3"/>
                <a:cs typeface="ヒラギノ角ゴ Pro W3"/>
              </a:rPr>
              <a:t>･</a:t>
            </a:r>
            <a:r>
              <a:rPr lang="ja-JP" altLang="en-US" sz="2400" dirty="0" smtClean="0">
                <a:latin typeface="ヒラギノ角ゴ Pro W3"/>
                <a:ea typeface="ヒラギノ角ゴ Pro W3"/>
                <a:cs typeface="ヒラギノ角ゴ Pro W3"/>
              </a:rPr>
              <a:t>･･</a:t>
            </a:r>
            <a:endParaRPr kumimoji="1" lang="ja-JP" altLang="en-US" sz="2400" dirty="0" smtClean="0">
              <a:latin typeface="ヒラギノ角ゴ Pro W3"/>
              <a:ea typeface="ヒラギノ角ゴ Pro W3"/>
              <a:cs typeface="ヒラギノ角ゴ Pro W3"/>
            </a:endParaRPr>
          </a:p>
        </p:txBody>
      </p:sp>
      <p:sp>
        <p:nvSpPr>
          <p:cNvPr id="62" name="テキスト ボックス 61"/>
          <p:cNvSpPr txBox="1"/>
          <p:nvPr/>
        </p:nvSpPr>
        <p:spPr>
          <a:xfrm>
            <a:off x="8302980" y="5779320"/>
            <a:ext cx="611065" cy="461665"/>
          </a:xfrm>
          <a:prstGeom prst="rect">
            <a:avLst/>
          </a:prstGeom>
          <a:noFill/>
        </p:spPr>
        <p:txBody>
          <a:bodyPr wrap="none" rtlCol="0">
            <a:spAutoFit/>
          </a:bodyPr>
          <a:lstStyle/>
          <a:p>
            <a:r>
              <a:rPr lang="ja-JP" altLang="en-US" sz="2400" dirty="0">
                <a:latin typeface="ヒラギノ角ゴ Pro W3"/>
                <a:ea typeface="ヒラギノ角ゴ Pro W3"/>
                <a:cs typeface="ヒラギノ角ゴ Pro W3"/>
              </a:rPr>
              <a:t>･</a:t>
            </a:r>
            <a:r>
              <a:rPr lang="ja-JP" altLang="en-US" sz="2400" dirty="0" smtClean="0">
                <a:latin typeface="ヒラギノ角ゴ Pro W3"/>
                <a:ea typeface="ヒラギノ角ゴ Pro W3"/>
                <a:cs typeface="ヒラギノ角ゴ Pro W3"/>
              </a:rPr>
              <a:t>･･</a:t>
            </a:r>
            <a:endParaRPr kumimoji="1" lang="ja-JP" altLang="en-US" sz="2400" dirty="0" smtClean="0">
              <a:latin typeface="ヒラギノ角ゴ Pro W3"/>
              <a:ea typeface="ヒラギノ角ゴ Pro W3"/>
              <a:cs typeface="ヒラギノ角ゴ Pro W3"/>
            </a:endParaRPr>
          </a:p>
        </p:txBody>
      </p:sp>
    </p:spTree>
    <p:extLst>
      <p:ext uri="{BB962C8B-B14F-4D97-AF65-F5344CB8AC3E}">
        <p14:creationId xmlns:p14="http://schemas.microsoft.com/office/powerpoint/2010/main" val="1093275085"/>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pFill/>
        <a:ln w="9525">
          <a:solidFill>
            <a:srgbClr val="BFBFBF"/>
          </a:solidFill>
          <a:miter lim="800000"/>
          <a:headEnd/>
          <a:tailEnd/>
        </a:ln>
      </a:spPr>
      <a:bodyPr wrap="none" lIns="36000" rIns="36000" rtlCol="0" anchor="ctr"/>
      <a:lstStyle>
        <a:defPPr algn="ctr">
          <a:defRPr kumimoji="1" sz="1400" dirty="0">
            <a:solidFill>
              <a:srgbClr val="FFFFFF"/>
            </a:solidFill>
            <a:latin typeface="ヒラギノ角ゴ Pro W3"/>
            <a:ea typeface="ヒラギノ角ゴ Pro W3"/>
            <a:cs typeface="ヒラギノ角ゴ Pro W3"/>
          </a:defRPr>
        </a:defPPr>
      </a:lstStyle>
    </a:spDef>
    <a:lnDef>
      <a:spPr>
        <a:ln w="1270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kumimoji="1" sz="1200" dirty="0" smtClean="0">
            <a:latin typeface="ヒラギノ角ゴ Pro W3"/>
            <a:ea typeface="ヒラギノ角ゴ Pro W3"/>
            <a:cs typeface="ヒラギノ角ゴ Pro W3"/>
          </a:defRPr>
        </a:defPPr>
      </a:lstStyle>
    </a:txDef>
  </a:objectDefaults>
  <a:extraClrSchemeLst/>
  <a:extLst>
    <a:ext uri="{05A4C25C-085E-4340-85A3-A5531E510DB2}">
      <thm15:themeFamily xmlns:thm15="http://schemas.microsoft.com/office/thememl/2012/main" name="document.pptx [ユーザーが前回保存済み]" id="{3D6CE237-9417-476A-8654-20E92C1FEC00}" vid="{3372D025-43D4-4FC4-B084-D6D745972AE1}"/>
    </a:ext>
  </a:extLst>
</a:theme>
</file>

<file path=docProps/app.xml><?xml version="1.0" encoding="utf-8"?>
<Properties xmlns="http://schemas.openxmlformats.org/officeDocument/2006/extended-properties" xmlns:vt="http://schemas.openxmlformats.org/officeDocument/2006/docPropsVTypes">
  <Template>星野研究室テンプレート</Template>
  <TotalTime>12256</TotalTime>
  <Words>443</Words>
  <Application>Microsoft Office PowerPoint</Application>
  <PresentationFormat>画面に合わせる (4:3)</PresentationFormat>
  <Paragraphs>189</Paragraphs>
  <Slides>10</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10</vt:i4>
      </vt:variant>
    </vt:vector>
  </HeadingPairs>
  <TitlesOfParts>
    <vt:vector size="21" baseType="lpstr">
      <vt:lpstr>Avenir Light</vt:lpstr>
      <vt:lpstr>ＭＳ Ｐゴシック</vt:lpstr>
      <vt:lpstr>STIXGeneral-Regular</vt:lpstr>
      <vt:lpstr>ヒラギノ角ゴ Pro W3</vt:lpstr>
      <vt:lpstr>ヒラギノ角ゴ ProN W3</vt:lpstr>
      <vt:lpstr>ヒラギノ角ゴ ProN W6</vt:lpstr>
      <vt:lpstr>メイリオ</vt:lpstr>
      <vt:lpstr>Arial</vt:lpstr>
      <vt:lpstr>Calibri</vt:lpstr>
      <vt:lpstr>Cambria Math</vt:lpstr>
      <vt:lpstr>ホワイト</vt:lpstr>
      <vt:lpstr>2/11 機械学習　勉強会 誤差逆伝播法と畳み込みニューラルネットワーク</vt:lpstr>
      <vt:lpstr>勾配の求め方は以下の2種類</vt:lpstr>
      <vt:lpstr>誤差逆伝播法を使わない場合は微分の計算量が増える</vt:lpstr>
      <vt:lpstr>誤差逆伝播法の伝播イメージ</vt:lpstr>
      <vt:lpstr>適切なパラメータの更新の方法によって収束の道のりを最適化する</vt:lpstr>
      <vt:lpstr>重みの初期値を変化させることで活性化関数の出力の分布を安定させる</vt:lpstr>
      <vt:lpstr>過学習への対応</vt:lpstr>
      <vt:lpstr>ハイパーパラメータの調整</vt:lpstr>
      <vt:lpstr>畳込みニューラルネットの仕組み</vt:lpstr>
      <vt:lpstr>畳込み計算の方法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題名 - 副題-</dc:title>
  <dc:creator>柳博俊</dc:creator>
  <cp:lastModifiedBy>柳博俊</cp:lastModifiedBy>
  <cp:revision>81</cp:revision>
  <dcterms:created xsi:type="dcterms:W3CDTF">2017-01-26T12:20:13Z</dcterms:created>
  <dcterms:modified xsi:type="dcterms:W3CDTF">2017-02-13T03:18:52Z</dcterms:modified>
</cp:coreProperties>
</file>