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67" r:id="rId2"/>
    <p:sldId id="471" r:id="rId3"/>
    <p:sldId id="469" r:id="rId4"/>
    <p:sldId id="457" r:id="rId5"/>
    <p:sldId id="472" r:id="rId6"/>
    <p:sldId id="475" r:id="rId7"/>
    <p:sldId id="479" r:id="rId8"/>
    <p:sldId id="476" r:id="rId9"/>
    <p:sldId id="478" r:id="rId1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4" pos="5579">
          <p15:clr>
            <a:srgbClr val="A4A3A4"/>
          </p15:clr>
        </p15:guide>
        <p15:guide id="5" pos="2778">
          <p15:clr>
            <a:srgbClr val="A4A3A4"/>
          </p15:clr>
        </p15:guide>
        <p15:guide id="6" pos="182">
          <p15:clr>
            <a:srgbClr val="A4A3A4"/>
          </p15:clr>
        </p15:guide>
        <p15:guide id="7" pos="2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57575"/>
    <a:srgbClr val="C0504D"/>
    <a:srgbClr val="828282"/>
    <a:srgbClr val="000000"/>
    <a:srgbClr val="60606C"/>
    <a:srgbClr val="D9D9D9"/>
    <a:srgbClr val="FAFAFA"/>
    <a:srgbClr val="EEEEEE"/>
    <a:srgbClr val="EF3E36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3"/>
    <p:restoredTop sz="89227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1824" y="184"/>
      </p:cViewPr>
      <p:guideLst>
        <p:guide orient="horz" pos="4020"/>
        <p:guide orient="horz" pos="2160"/>
        <p:guide pos="5579"/>
        <p:guide pos="2778"/>
        <p:guide pos="182"/>
        <p:guide pos="29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F6CEE-40B5-8742-AB0C-8FE9D5B27429}" type="datetimeFigureOut">
              <a:rPr kumimoji="1" lang="ja-JP" altLang="en-US" smtClean="0"/>
              <a:t>2017/2/5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4AE22-E083-CE4D-9F56-BE45DBD4D16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42271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39BE9-5583-564F-BE23-BB256CE776E6}" type="datetimeFigureOut">
              <a:rPr kumimoji="1" lang="ja-JP" altLang="en-US" smtClean="0"/>
              <a:t>2017/2/5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852FA-02EF-1944-8A45-2882F349894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8161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017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879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574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48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601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510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9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852FA-02EF-1944-8A45-2882F349894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29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Light"/>
                <a:cs typeface="Avenir Light"/>
              </a:defRPr>
            </a:lvl1pPr>
          </a:lstStyle>
          <a:p>
            <a:fld id="{78CFA527-9AAD-7243-9730-B2647F2E80CF}" type="datetime1">
              <a:rPr lang="ja-JP" altLang="en-US" smtClean="0"/>
              <a:t>2017/2/5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latin typeface="Avenir Light"/>
                <a:cs typeface="Avenir Light"/>
              </a:defRPr>
            </a:lvl1pPr>
          </a:lstStyle>
          <a:p>
            <a:r>
              <a:rPr lang="en-US" altLang="ja-JP" dirty="0" smtClean="0"/>
              <a:t>© 2016 PKSHA Technology All rights reserved.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Light"/>
                <a:cs typeface="Avenir Light"/>
              </a:defRPr>
            </a:lvl1pPr>
          </a:lstStyle>
          <a:p>
            <a:fld id="{EBB39137-EBDC-2D4F-98A6-83D1C4F5C52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15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46B-A8ED-7941-B284-C1C6B9FBEA88}" type="datetime1">
              <a:rPr kumimoji="1" lang="ja-JP" altLang="en-US" smtClean="0"/>
              <a:t>2017/2/5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© 2016 PKSHA Technology All rights reserved.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288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A1F9-35FE-784B-8E76-51209971ED9E}" type="datetime1">
              <a:rPr kumimoji="1" lang="ja-JP" altLang="en-US" smtClean="0"/>
              <a:t>2017/2/5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© 2016 PKSHA Technology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2257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BA45-EF75-1D49-9857-E0D9F2B90087}" type="datetime1">
              <a:rPr kumimoji="1" lang="ja-JP" altLang="en-US" smtClean="0"/>
              <a:t>2017/2/5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© 2016 PKSHA Technology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793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15330" y="620688"/>
            <a:ext cx="8650510" cy="360040"/>
          </a:xfrm>
        </p:spPr>
        <p:txBody>
          <a:bodyPr>
            <a:noAutofit/>
          </a:bodyPr>
          <a:lstStyle>
            <a:lvl1pPr algn="l">
              <a:lnSpc>
                <a:spcPct val="110000"/>
              </a:lnSpc>
              <a:defRPr sz="2000" b="0" i="0">
                <a:solidFill>
                  <a:srgbClr val="A82831"/>
                </a:solidFill>
                <a:latin typeface="ヒラギノ角ゴ ProN W6"/>
                <a:ea typeface="ヒラギノ角ゴ ProN W6"/>
                <a:cs typeface="ヒラギノ角ゴ ProN W6"/>
              </a:defRPr>
            </a:lvl1pPr>
          </a:lstStyle>
          <a:p>
            <a:r>
              <a:rPr kumimoji="1" lang="ja-JP" altLang="en-US" dirty="0" smtClean="0"/>
              <a:t>タイトルは</a:t>
            </a:r>
            <a:r>
              <a:rPr kumimoji="1" lang="en-US" altLang="ja-JP" dirty="0" smtClean="0"/>
              <a:t>W6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3322" y="1224226"/>
            <a:ext cx="8643340" cy="4851401"/>
          </a:xfrm>
        </p:spPr>
        <p:txBody>
          <a:bodyPr>
            <a:normAutofit/>
          </a:bodyPr>
          <a:lstStyle>
            <a:lvl1pPr marL="198000" indent="-198000">
              <a:lnSpc>
                <a:spcPct val="140000"/>
              </a:lnSpc>
              <a:defRPr sz="1100"/>
            </a:lvl1pPr>
            <a:lvl2pPr marL="669600" indent="-212400">
              <a:lnSpc>
                <a:spcPct val="140000"/>
              </a:lnSpc>
              <a:defRPr sz="1100"/>
            </a:lvl2pPr>
            <a:lvl3pPr>
              <a:lnSpc>
                <a:spcPct val="140000"/>
              </a:lnSpc>
              <a:defRPr sz="1100"/>
            </a:lvl3pPr>
            <a:lvl4pPr>
              <a:lnSpc>
                <a:spcPct val="140000"/>
              </a:lnSpc>
              <a:defRPr sz="1100"/>
            </a:lvl4pPr>
            <a:lvl5pPr>
              <a:lnSpc>
                <a:spcPct val="140000"/>
              </a:lnSpc>
              <a:defRPr sz="11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870448" y="6506416"/>
            <a:ext cx="2133600" cy="180000"/>
          </a:xfrm>
        </p:spPr>
        <p:txBody>
          <a:bodyPr/>
          <a:lstStyle/>
          <a:p>
            <a:fld id="{2BA27432-2CAB-2D41-94DB-9B3950414CFB}" type="datetime1">
              <a:rPr kumimoji="1" lang="ja-JP" altLang="en-US" smtClean="0"/>
              <a:t>2017/2/5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93573" y="6510016"/>
            <a:ext cx="2550235" cy="17280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ja-JP" dirty="0" smtClean="0"/>
              <a:t>© 2016 PKSHA Technology All rights reserved.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732240" y="6471359"/>
            <a:ext cx="2133600" cy="250115"/>
          </a:xfrm>
        </p:spPr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13"/>
          </p:nvPr>
        </p:nvSpPr>
        <p:spPr>
          <a:xfrm>
            <a:off x="213322" y="404664"/>
            <a:ext cx="8652512" cy="202034"/>
          </a:xfrm>
        </p:spPr>
        <p:txBody>
          <a:bodyPr anchor="ctr">
            <a:noAutofit/>
          </a:bodyPr>
          <a:lstStyle>
            <a:lvl1pPr marL="0" indent="0">
              <a:buNone/>
              <a:defRPr sz="1050" spc="-150">
                <a:solidFill>
                  <a:srgbClr val="A82831"/>
                </a:solidFill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/>
          </a:p>
        </p:txBody>
      </p:sp>
      <p:cxnSp>
        <p:nvCxnSpPr>
          <p:cNvPr id="33" name="直線コネクタ 32"/>
          <p:cNvCxnSpPr/>
          <p:nvPr userDrawn="1"/>
        </p:nvCxnSpPr>
        <p:spPr>
          <a:xfrm>
            <a:off x="293573" y="233783"/>
            <a:ext cx="7014731" cy="0"/>
          </a:xfrm>
          <a:prstGeom prst="line">
            <a:avLst/>
          </a:prstGeom>
          <a:ln w="6350" cmpd="sng">
            <a:solidFill>
              <a:srgbClr val="A828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057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39922" y="274638"/>
            <a:ext cx="6661361" cy="623922"/>
          </a:xfrm>
        </p:spPr>
        <p:txBody>
          <a:bodyPr>
            <a:normAutofit/>
          </a:bodyPr>
          <a:lstStyle>
            <a:lvl1pPr algn="l">
              <a:lnSpc>
                <a:spcPct val="110000"/>
              </a:lnSpc>
              <a:defRPr sz="1400" b="0" i="0">
                <a:latin typeface="ヒラギノ角ゴ ProN W6"/>
                <a:ea typeface="ヒラギノ角ゴ ProN W6"/>
                <a:cs typeface="ヒラギノ角ゴ ProN W6"/>
              </a:defRPr>
            </a:lvl1pPr>
          </a:lstStyle>
          <a:p>
            <a:r>
              <a:rPr kumimoji="1" lang="ja-JP" altLang="en-US" dirty="0" smtClean="0"/>
              <a:t>グリッド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9922" y="1224226"/>
            <a:ext cx="8255000" cy="4851401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100"/>
            </a:lvl1pPr>
            <a:lvl2pPr>
              <a:lnSpc>
                <a:spcPct val="130000"/>
              </a:lnSpc>
              <a:defRPr sz="1100"/>
            </a:lvl2pPr>
            <a:lvl3pPr>
              <a:lnSpc>
                <a:spcPct val="130000"/>
              </a:lnSpc>
              <a:defRPr sz="1100"/>
            </a:lvl3pPr>
            <a:lvl4pPr>
              <a:lnSpc>
                <a:spcPct val="130000"/>
              </a:lnSpc>
              <a:defRPr sz="1100"/>
            </a:lvl4pPr>
            <a:lvl5pPr>
              <a:lnSpc>
                <a:spcPct val="130000"/>
              </a:lnSpc>
              <a:defRPr sz="11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31800" y="6644161"/>
            <a:ext cx="2133600" cy="155519"/>
          </a:xfrm>
        </p:spPr>
        <p:txBody>
          <a:bodyPr/>
          <a:lstStyle/>
          <a:p>
            <a:fld id="{29D4E747-0B65-5740-95A9-1BDC22306067}" type="datetime1">
              <a:rPr kumimoji="1" lang="ja-JP" altLang="en-US" smtClean="0"/>
              <a:t>2017/2/5</a:t>
            </a:fld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471360"/>
            <a:ext cx="2133600" cy="250115"/>
          </a:xfrm>
        </p:spPr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431800" y="190080"/>
            <a:ext cx="6669483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08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4ACD-CCA1-2345-BD46-0DAD7667A790}" type="datetime1">
              <a:rPr kumimoji="1" lang="ja-JP" altLang="en-US" smtClean="0"/>
              <a:t>2017/2/5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© 2016 PKSHA Technology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45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90B1-75F3-344A-B78E-6D424503B66C}" type="datetime1">
              <a:rPr kumimoji="1" lang="ja-JP" altLang="en-US" smtClean="0"/>
              <a:t>2017/2/5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© 2016 PKSHA Technology All rights reserved.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249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6B1D-EB23-D44F-B3BD-B0D1EF8AEC18}" type="datetime1">
              <a:rPr kumimoji="1" lang="ja-JP" altLang="en-US" smtClean="0"/>
              <a:t>2017/2/5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© 2016 PKSHA Technology All rights reserved.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609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A17C-F314-3D40-93A0-D679626D7FCA}" type="datetime1">
              <a:rPr kumimoji="1" lang="ja-JP" altLang="en-US" smtClean="0"/>
              <a:t>2017/2/5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© 2016 PKSHA Technology All rights reserved.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571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1593-34F6-724E-9C1F-F5BAD46AD726}" type="datetime1">
              <a:rPr kumimoji="1" lang="ja-JP" altLang="en-US" smtClean="0"/>
              <a:t>2017/2/5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© 2016 PKSHA Technology All rights reserved.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925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DE23-0731-4A40-9AB8-F9D59E48706E}" type="datetime1">
              <a:rPr kumimoji="1" lang="ja-JP" altLang="en-US" smtClean="0"/>
              <a:t>2017/2/5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© 2016 PKSHA Technology All rights reserved.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137-EBDC-2D4F-98A6-83D1C4F5C52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964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>
                    <a:tint val="75000"/>
                  </a:schemeClr>
                </a:solidFill>
                <a:latin typeface="ヒラギノ角ゴ ProN W3"/>
                <a:ea typeface="ヒラギノ角ゴ ProN W3"/>
                <a:cs typeface="ヒラギノ角ゴ ProN W3"/>
              </a:defRPr>
            </a:lvl1pPr>
          </a:lstStyle>
          <a:p>
            <a:fld id="{8DC1A32D-9695-0448-98B6-02DFA635E062}" type="datetime1">
              <a:rPr lang="ja-JP" altLang="en-US" smtClean="0"/>
              <a:t>2017/2/5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tx1">
                    <a:tint val="75000"/>
                  </a:schemeClr>
                </a:solidFill>
                <a:latin typeface="ヒラギノ角ゴ ProN W3"/>
                <a:ea typeface="ヒラギノ角ゴ ProN W3"/>
                <a:cs typeface="ヒラギノ角ゴ ProN W3"/>
              </a:defRPr>
            </a:lvl1pPr>
          </a:lstStyle>
          <a:p>
            <a:r>
              <a:rPr lang="en-US" altLang="ja-JP" dirty="0" smtClean="0"/>
              <a:t>© 2016 PKSHA Technology All rights reserved.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tint val="75000"/>
                  </a:schemeClr>
                </a:solidFill>
                <a:latin typeface="ヒラギノ角ゴ ProN W3"/>
                <a:ea typeface="ヒラギノ角ゴ ProN W3"/>
                <a:cs typeface="ヒラギノ角ゴ ProN W3"/>
              </a:defRPr>
            </a:lvl1pPr>
          </a:lstStyle>
          <a:p>
            <a:fld id="{EBB39137-EBDC-2D4F-98A6-83D1C4F5C52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557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ヒラギノ角ゴ ProN W3"/>
          <a:ea typeface="ヒラギノ角ゴ ProN W3"/>
          <a:cs typeface="ヒラギノ角ゴ ProN W3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kumimoji="1" sz="3200" kern="1200">
          <a:solidFill>
            <a:schemeClr val="tx1"/>
          </a:solidFill>
          <a:latin typeface="ヒラギノ角ゴ ProN W3"/>
          <a:ea typeface="ヒラギノ角ゴ ProN W3"/>
          <a:cs typeface="ヒラギノ角ゴ ProN W3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–"/>
        <a:defRPr kumimoji="1" sz="2800" kern="1200">
          <a:solidFill>
            <a:schemeClr val="tx1"/>
          </a:solidFill>
          <a:latin typeface="ヒラギノ角ゴ ProN W3"/>
          <a:ea typeface="ヒラギノ角ゴ ProN W3"/>
          <a:cs typeface="ヒラギノ角ゴ ProN W3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kumimoji="1" sz="2400" kern="1200">
          <a:solidFill>
            <a:schemeClr val="tx1"/>
          </a:solidFill>
          <a:latin typeface="ヒラギノ角ゴ ProN W3"/>
          <a:ea typeface="ヒラギノ角ゴ ProN W3"/>
          <a:cs typeface="ヒラギノ角ゴ ProN W3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–"/>
        <a:defRPr kumimoji="1" sz="2000" kern="1200">
          <a:solidFill>
            <a:schemeClr val="tx1"/>
          </a:solidFill>
          <a:latin typeface="ヒラギノ角ゴ ProN W3"/>
          <a:ea typeface="ヒラギノ角ゴ ProN W3"/>
          <a:cs typeface="ヒラギノ角ゴ ProN W3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»"/>
        <a:defRPr kumimoji="1" sz="2000" kern="1200">
          <a:solidFill>
            <a:schemeClr val="tx1"/>
          </a:solidFill>
          <a:latin typeface="ヒラギノ角ゴ ProN W3"/>
          <a:ea typeface="ヒラギノ角ゴ ProN W3"/>
          <a:cs typeface="ヒラギノ角ゴ ProN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 bwMode="auto">
          <a:xfrm>
            <a:off x="400928" y="3176987"/>
            <a:ext cx="8445500" cy="1143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 charset="0"/>
              </a:rPr>
              <a:t>第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 charset="0"/>
              </a:rPr>
              <a:t>4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 charset="0"/>
              </a:rPr>
              <a:t>回 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 charset="0"/>
              </a:rPr>
              <a:t>データサイエンス勉強会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 charset="0"/>
              </a:rPr>
              <a:t/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 charset="0"/>
              </a:rPr>
            </a:br>
            <a:r>
              <a:rPr lang="en-US" altLang="ja-JP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 charset="0"/>
              </a:rPr>
              <a:t>- </a:t>
            </a:r>
            <a:r>
              <a:rPr lang="en-US" altLang="ja-JP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 charset="0"/>
              </a:rPr>
              <a:t>Newral</a:t>
            </a:r>
            <a:r>
              <a:rPr lang="en-US" altLang="ja-JP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 charset="0"/>
              </a:rPr>
              <a:t> Network </a:t>
            </a:r>
            <a:r>
              <a:rPr lang="ja-JP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 charset="0"/>
              </a:rPr>
              <a:t>入門</a:t>
            </a:r>
            <a:r>
              <a:rPr lang="en-US" altLang="ja-JP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 charset="0"/>
              </a:rPr>
              <a:t> </a:t>
            </a:r>
            <a:r>
              <a:rPr lang="ja-JP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 charset="0"/>
              </a:rPr>
              <a:t>構築</a:t>
            </a:r>
            <a:r>
              <a:rPr lang="en-US" altLang="ja-JP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 charset="0"/>
              </a:rPr>
              <a:t>~</a:t>
            </a:r>
            <a:r>
              <a:rPr lang="ja-JP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 charset="0"/>
              </a:rPr>
              <a:t>学習まで</a:t>
            </a:r>
            <a:r>
              <a:rPr lang="en-US" altLang="ja-JP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 charset="0"/>
              </a:rPr>
              <a:t>-  </a:t>
            </a:r>
            <a:endParaRPr lang="ja-JP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330" y="531788"/>
            <a:ext cx="8650510" cy="360040"/>
          </a:xfrm>
        </p:spPr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本日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のサマリ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DL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の構成要素である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NN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について、構築から学習まで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の過程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を取り上げる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732240" y="6510016"/>
            <a:ext cx="2133600" cy="250115"/>
          </a:xfrm>
        </p:spPr>
        <p:txBody>
          <a:bodyPr/>
          <a:lstStyle/>
          <a:p>
            <a:fld id="{EBB39137-EBDC-2D4F-98A6-83D1C4F5C52B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84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330" y="531788"/>
            <a:ext cx="8650510" cy="360040"/>
          </a:xfrm>
        </p:spPr>
        <p:txBody>
          <a:bodyPr/>
          <a:lstStyle/>
          <a:p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Neural Network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とは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&lt;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復習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&gt;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パーセプトロンの全体像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NL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における活性化関数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732240" y="6510016"/>
            <a:ext cx="2133600" cy="250115"/>
          </a:xfrm>
        </p:spPr>
        <p:txBody>
          <a:bodyPr/>
          <a:lstStyle/>
          <a:p>
            <a:fld id="{EBB39137-EBDC-2D4F-98A6-83D1C4F5C52B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79" y="1873236"/>
            <a:ext cx="8577761" cy="3655371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5579925" y="3096246"/>
            <a:ext cx="1577340" cy="1600200"/>
          </a:xfrm>
          <a:prstGeom prst="rect">
            <a:avLst/>
          </a:prstGeom>
          <a:grpFill/>
          <a:ln w="50800">
            <a:solidFill>
              <a:srgbClr val="C00000"/>
            </a:solidFill>
            <a:miter lim="800000"/>
            <a:headEnd/>
            <a:tailEnd/>
          </a:ln>
        </p:spPr>
        <p:txBody>
          <a:bodyPr wrap="none" lIns="36000" rIns="36000" rtlCol="0" anchor="ctr"/>
          <a:lstStyle/>
          <a:p>
            <a:pPr algn="ctr"/>
            <a:endParaRPr kumimoji="1" lang="ja-JP" altLang="en-US" sz="1400" dirty="0">
              <a:solidFill>
                <a:srgbClr val="FFFFFF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87035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330" y="531788"/>
            <a:ext cx="8650510" cy="360040"/>
          </a:xfrm>
        </p:spPr>
        <p:txBody>
          <a:bodyPr/>
          <a:lstStyle/>
          <a:p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Neural Network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とは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パーセプトロンはステップ関数、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NL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ではシグモイド関数を採用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732240" y="6510016"/>
            <a:ext cx="2133600" cy="250115"/>
          </a:xfrm>
        </p:spPr>
        <p:txBody>
          <a:bodyPr/>
          <a:lstStyle/>
          <a:p>
            <a:fld id="{EBB39137-EBDC-2D4F-98A6-83D1C4F5C52B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179964" y="1545538"/>
            <a:ext cx="409953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4766310" y="1551698"/>
            <a:ext cx="411125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79964" y="1243921"/>
            <a:ext cx="4099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パーセプトロン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827826" y="1237761"/>
            <a:ext cx="4038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ニューラルネットワーク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  <p:grpSp>
        <p:nvGrpSpPr>
          <p:cNvPr id="9" name="図形グループ 8"/>
          <p:cNvGrpSpPr/>
          <p:nvPr/>
        </p:nvGrpSpPr>
        <p:grpSpPr>
          <a:xfrm>
            <a:off x="304648" y="1847155"/>
            <a:ext cx="8239572" cy="2169283"/>
            <a:chOff x="304648" y="2032473"/>
            <a:chExt cx="8239572" cy="21692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514835" y="2032473"/>
                  <a:ext cx="34297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  <m:t>𝑦</m:t>
                        </m:r>
                        <m:r>
                          <a:rPr kumimoji="1" lang="en-US" altLang="ja-JP" sz="2400" b="0" i="1" smtClean="0"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  <m:t>h</m:t>
                        </m:r>
                        <m:r>
                          <a:rPr kumimoji="1" lang="en-US" altLang="ja-JP" sz="2400" b="0" i="1" smtClean="0"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  <m:t>(</m:t>
                        </m:r>
                        <m:r>
                          <a:rPr kumimoji="1" lang="en-US" altLang="ja-JP" sz="2400" b="0" i="1" smtClean="0"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  <m:t>𝑏</m:t>
                        </m:r>
                        <m:r>
                          <a:rPr kumimoji="1" lang="en-US" altLang="ja-JP" sz="2400" b="0" i="1" smtClean="0"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i="1" smtClean="0"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  <m:t>1</m:t>
                            </m:r>
                            <m:r>
                              <a:rPr lang="en-US" altLang="ja-JP" sz="2400" b="0" i="1" smtClean="0"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  <m:t> </m:t>
                            </m:r>
                          </m:sub>
                        </m:sSub>
                        <m:r>
                          <a:rPr lang="en-US" altLang="ja-JP" sz="2400" b="0" i="1" smtClean="0"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  <m:t>2</m:t>
                            </m:r>
                            <m:r>
                              <a:rPr lang="en-US" altLang="ja-JP" sz="2400" i="1"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  <m:t> </m:t>
                            </m:r>
                          </m:sub>
                        </m:sSub>
                        <m:r>
                          <a:rPr lang="en-US" altLang="ja-JP" sz="2400" b="0" i="1" smtClean="0"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600" dirty="0" smtClean="0">
                    <a:latin typeface="ヒラギノ角ゴ Pro W3"/>
                    <a:ea typeface="ヒラギノ角ゴ Pro W3"/>
                    <a:cs typeface="ヒラギノ角ゴ Pro W3"/>
                  </a:endParaRPr>
                </a:p>
              </p:txBody>
            </p:sp>
          </mc:Choice>
          <mc:Fallback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835" y="2032473"/>
                  <a:ext cx="342978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66" t="-63934" r="-2309" b="-1442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テキスト ボックス 45"/>
                <p:cNvSpPr txBox="1"/>
                <p:nvPr/>
              </p:nvSpPr>
              <p:spPr>
                <a:xfrm>
                  <a:off x="5107043" y="2038632"/>
                  <a:ext cx="34297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  <m:t>𝑦</m:t>
                        </m:r>
                        <m:r>
                          <a:rPr kumimoji="1" lang="en-US" altLang="ja-JP" sz="2400" b="0" i="1" smtClean="0"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  <m:t>h</m:t>
                        </m:r>
                        <m:r>
                          <a:rPr kumimoji="1" lang="en-US" altLang="ja-JP" sz="2400" b="0" i="1" smtClean="0"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  <m:t>(</m:t>
                        </m:r>
                        <m:r>
                          <a:rPr kumimoji="1" lang="en-US" altLang="ja-JP" sz="2400" b="0" i="1" smtClean="0"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  <m:t>𝑏</m:t>
                        </m:r>
                        <m:r>
                          <a:rPr kumimoji="1" lang="en-US" altLang="ja-JP" sz="2400" b="0" i="1" smtClean="0"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i="1" smtClean="0"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  <m:t>1</m:t>
                            </m:r>
                            <m:r>
                              <a:rPr lang="en-US" altLang="ja-JP" sz="2400" b="0" i="1" smtClean="0"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  <m:t> </m:t>
                            </m:r>
                          </m:sub>
                        </m:sSub>
                        <m:r>
                          <a:rPr lang="en-US" altLang="ja-JP" sz="2400" b="0" i="1" smtClean="0"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  <m:t>2</m:t>
                            </m:r>
                            <m:r>
                              <a:rPr lang="en-US" altLang="ja-JP" sz="2400" i="1"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  <m:t> </m:t>
                            </m:r>
                          </m:sub>
                        </m:sSub>
                        <m:r>
                          <a:rPr lang="en-US" altLang="ja-JP" sz="2400" b="0" i="1" smtClean="0"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600" dirty="0" smtClean="0">
                    <a:latin typeface="ヒラギノ角ゴ Pro W3"/>
                    <a:ea typeface="ヒラギノ角ゴ Pro W3"/>
                    <a:cs typeface="ヒラギノ角ゴ Pro W3"/>
                  </a:endParaRPr>
                </a:p>
              </p:txBody>
            </p:sp>
          </mc:Choice>
          <mc:Fallback>
            <p:sp>
              <p:nvSpPr>
                <p:cNvPr id="46" name="テキスト ボックス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7043" y="2038632"/>
                  <a:ext cx="342978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46" t="-63934" r="-2313" b="-1442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テキスト ボックス 46"/>
                <p:cNvSpPr txBox="1"/>
                <p:nvPr/>
              </p:nvSpPr>
              <p:spPr>
                <a:xfrm>
                  <a:off x="304648" y="2965968"/>
                  <a:ext cx="3850157" cy="12357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ja-JP" sz="36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</m:ctrlPr>
                          </m:dPr>
                          <m:e>
                            <m:r>
                              <a:rPr kumimoji="1" lang="en-US" altLang="ja-JP" sz="36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kumimoji="1" lang="mr-IN" altLang="ja-JP" sz="36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mr-IN" altLang="ja-JP" sz="36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ヒラギノ角ゴ Pro W3"/>
                                    <a:cs typeface="ヒラギノ角ゴ Pro W3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ja-JP" sz="36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ヒラギノ角ゴ Pro W3"/>
                                    <a:cs typeface="ヒラギノ角ゴ Pro W3"/>
                                  </a:rPr>
                                  <m:t>0 ( </m:t>
                                </m:r>
                                <m:r>
                                  <a:rPr kumimoji="1" lang="en-US" altLang="ja-JP" sz="36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ヒラギノ角ゴ Pro W3"/>
                                    <a:cs typeface="ヒラギノ角ゴ Pro W3"/>
                                  </a:rPr>
                                  <m:t>𝑥</m:t>
                                </m:r>
                                <m:r>
                                  <a:rPr kumimoji="1" lang="en-US" altLang="ja-JP" sz="36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≤</m:t>
                                </m:r>
                                <m:r>
                                  <a:rPr kumimoji="1" lang="en-US" altLang="ja-JP" sz="36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ヒラギノ角ゴ Pro W3"/>
                                    <a:cs typeface="ヒラギノ角ゴ Pro W3"/>
                                  </a:rPr>
                                  <m:t>0)</m:t>
                                </m:r>
                              </m:e>
                              <m:e>
                                <m:r>
                                  <a:rPr kumimoji="1" lang="en-US" altLang="ja-JP" sz="36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ヒラギノ角ゴ Pro W3"/>
                                    <a:cs typeface="ヒラギノ角ゴ Pro W3"/>
                                  </a:rPr>
                                  <m:t>1( </m:t>
                                </m:r>
                                <m:r>
                                  <a:rPr kumimoji="1" lang="en-US" altLang="ja-JP" sz="36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ヒラギノ角ゴ Pro W3"/>
                                    <a:cs typeface="ヒラギノ角ゴ Pro W3"/>
                                  </a:rPr>
                                  <m:t>𝑥</m:t>
                                </m:r>
                                <m:r>
                                  <a:rPr kumimoji="1" lang="en-US" altLang="ja-JP" sz="36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ヒラギノ角ゴ Pro W3"/>
                                    <a:cs typeface="ヒラギノ角ゴ Pro W3"/>
                                  </a:rPr>
                                  <m:t>&gt;0)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ja-JP" altLang="en-US" sz="2400" dirty="0" smtClean="0">
                    <a:solidFill>
                      <a:srgbClr val="FF0000"/>
                    </a:solidFill>
                    <a:latin typeface="ヒラギノ角ゴ Pro W3"/>
                    <a:ea typeface="ヒラギノ角ゴ Pro W3"/>
                    <a:cs typeface="ヒラギノ角ゴ Pro W3"/>
                  </a:endParaRPr>
                </a:p>
              </p:txBody>
            </p:sp>
          </mc:Choice>
          <mc:Fallback>
            <p:sp>
              <p:nvSpPr>
                <p:cNvPr id="47" name="テキスト ボックス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48" y="2965968"/>
                  <a:ext cx="3850157" cy="123578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テキスト ボックス 47"/>
                <p:cNvSpPr txBox="1"/>
                <p:nvPr/>
              </p:nvSpPr>
              <p:spPr>
                <a:xfrm>
                  <a:off x="5149445" y="2965968"/>
                  <a:ext cx="3394775" cy="10500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ja-JP" sz="36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</m:ctrlPr>
                          </m:dPr>
                          <m:e>
                            <m:r>
                              <a:rPr kumimoji="1" lang="en-US" altLang="ja-JP" sz="36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  <m:t>= </m:t>
                        </m:r>
                        <m:f>
                          <m:fPr>
                            <m:ctrlPr>
                              <a:rPr kumimoji="1" lang="mr-IN" altLang="ja-JP" sz="36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</m:ctrlPr>
                          </m:fPr>
                          <m:num>
                            <m:r>
                              <a:rPr kumimoji="1" lang="en-US" altLang="ja-JP" sz="36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36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ヒラギノ角ゴ Pro W3"/>
                                <a:cs typeface="ヒラギノ角ゴ Pro W3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kumimoji="1" lang="en-US" altLang="ja-JP" sz="36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ヒラギノ角ゴ Pro W3"/>
                                    <a:cs typeface="ヒラギノ角ゴ Pro W3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36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ヒラギノ角ゴ Pro W3"/>
                                    <a:cs typeface="ヒラギノ角ゴ Pro W3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ja-JP" sz="36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ヒラギノ角ゴ Pro W3"/>
                                    <a:cs typeface="ヒラギノ角ゴ Pro W3"/>
                                  </a:rPr>
                                  <m:t>−</m:t>
                                </m:r>
                                <m:r>
                                  <a:rPr kumimoji="1" lang="en-US" altLang="ja-JP" sz="36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ヒラギノ角ゴ Pro W3"/>
                                    <a:cs typeface="ヒラギノ角ゴ Pro W3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kumimoji="1" lang="ja-JP" altLang="en-US" sz="2400" dirty="0" smtClean="0">
                    <a:solidFill>
                      <a:srgbClr val="FF0000"/>
                    </a:solidFill>
                    <a:latin typeface="ヒラギノ角ゴ Pro W3"/>
                    <a:ea typeface="ヒラギノ角ゴ Pro W3"/>
                    <a:cs typeface="ヒラギノ角ゴ Pro W3"/>
                  </a:endParaRPr>
                </a:p>
              </p:txBody>
            </p:sp>
          </mc:Choice>
          <mc:Fallback>
            <p:sp>
              <p:nvSpPr>
                <p:cNvPr id="48" name="テキスト ボックス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9445" y="2965968"/>
                  <a:ext cx="3394775" cy="10500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936" y="4082514"/>
            <a:ext cx="3781298" cy="255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0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330" y="531788"/>
            <a:ext cx="8650510" cy="360040"/>
          </a:xfrm>
        </p:spPr>
        <p:txBody>
          <a:bodyPr/>
          <a:lstStyle/>
          <a:p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Neural Network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とは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入力層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つ、隠れ層複数、出力層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つで構成される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732240" y="6510016"/>
            <a:ext cx="2133600" cy="250115"/>
          </a:xfrm>
        </p:spPr>
        <p:txBody>
          <a:bodyPr/>
          <a:lstStyle/>
          <a:p>
            <a:fld id="{EBB39137-EBDC-2D4F-98A6-83D1C4F5C52B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85" y="1457342"/>
            <a:ext cx="8743950" cy="428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330" y="554648"/>
            <a:ext cx="8650510" cy="360040"/>
          </a:xfrm>
        </p:spPr>
        <p:txBody>
          <a:bodyPr/>
          <a:lstStyle/>
          <a:p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Neural Network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の構築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出力層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&gt; 『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回帰問題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』『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分類問題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』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それぞれで出力関数が異なる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732240" y="6510016"/>
            <a:ext cx="2133600" cy="250115"/>
          </a:xfrm>
        </p:spPr>
        <p:txBody>
          <a:bodyPr/>
          <a:lstStyle/>
          <a:p>
            <a:fld id="{EBB39137-EBDC-2D4F-98A6-83D1C4F5C52B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179964" y="1545538"/>
            <a:ext cx="3534786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4137660" y="1551698"/>
            <a:ext cx="473990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79964" y="1243921"/>
            <a:ext cx="3534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回帰問題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137659" y="1237761"/>
            <a:ext cx="4728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ヒラギノ角ゴ Pro W3"/>
              </a:rPr>
              <a:t>分類問題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ヒラギノ角ゴ Pro W3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9964" y="1760470"/>
            <a:ext cx="2645276" cy="1268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・出力層のノードは</a:t>
            </a:r>
            <a:r>
              <a:rPr kumimoji="1" lang="en-US" altLang="ja-JP" dirty="0" smtClean="0">
                <a:latin typeface="ヒラギノ角ゴ Pro W3"/>
                <a:ea typeface="ヒラギノ角ゴ Pro W3"/>
                <a:cs typeface="ヒラギノ角ゴ Pro W3"/>
              </a:rPr>
              <a:t>1</a:t>
            </a:r>
            <a:r>
              <a:rPr kumimoji="1"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つ</a:t>
            </a:r>
            <a:endParaRPr kumimoji="1" lang="en-US" altLang="ja-JP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pPr>
              <a:lnSpc>
                <a:spcPct val="150000"/>
              </a:lnSpc>
            </a:pP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・出力関数は恒等関数</a:t>
            </a:r>
            <a:endParaRPr lang="en-US" altLang="ja-JP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pPr>
              <a:lnSpc>
                <a:spcPct val="150000"/>
              </a:lnSpc>
            </a:pPr>
            <a:r>
              <a:rPr kumimoji="1" lang="en-US" altLang="ja-JP" dirty="0">
                <a:latin typeface="ヒラギノ角ゴ Pro W3"/>
                <a:ea typeface="ヒラギノ角ゴ Pro W3"/>
                <a:cs typeface="ヒラギノ角ゴ Pro W3"/>
              </a:rPr>
              <a:t>	</a:t>
            </a:r>
            <a:r>
              <a:rPr kumimoji="1" lang="en-US" altLang="ja-JP" dirty="0" smtClean="0">
                <a:latin typeface="ヒラギノ角ゴ Pro W3"/>
                <a:ea typeface="ヒラギノ角ゴ Pro W3"/>
                <a:cs typeface="ヒラギノ角ゴ Pro W3"/>
              </a:rPr>
              <a:t>- </a:t>
            </a:r>
            <a:r>
              <a:rPr kumimoji="1"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そのまま出力</a:t>
            </a:r>
            <a:endParaRPr kumimoji="1" lang="ja-JP" altLang="en-US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086964" y="1754311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・出力層のノードは</a:t>
            </a: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分類するクラスの数</a:t>
            </a:r>
            <a:endParaRPr kumimoji="1" lang="en-US" altLang="ja-JP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pPr>
              <a:lnSpc>
                <a:spcPct val="150000"/>
              </a:lnSpc>
            </a:pP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・出力関数は</a:t>
            </a:r>
            <a:r>
              <a:rPr lang="ja-JP" altLang="en-US" b="1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ソフトマックス関数</a:t>
            </a:r>
            <a:endParaRPr lang="en-US" altLang="ja-JP" b="1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5477729" y="2851507"/>
                <a:ext cx="1558119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  <a:ea typeface="ヒラギノ角ゴ Pro W3"/>
                              <a:cs typeface="ヒラギノ角ゴ Pro W3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charset="0"/>
                              <a:ea typeface="ヒラギノ角ゴ Pro W3"/>
                              <a:cs typeface="ヒラギノ角ゴ Pro W3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charset="0"/>
                              <a:ea typeface="ヒラギノ角ゴ Pro W3"/>
                              <a:cs typeface="ヒラギノ角ゴ Pro W3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charset="0"/>
                          <a:ea typeface="ヒラギノ角ゴ Pro W3"/>
                          <a:cs typeface="ヒラギノ角ゴ Pro W3"/>
                        </a:rPr>
                        <m:t>= </m:t>
                      </m:r>
                      <m:f>
                        <m:fPr>
                          <m:ctrlPr>
                            <a:rPr kumimoji="1" lang="mr-IN" altLang="ja-JP" sz="2400" b="0" i="1" smtClean="0">
                              <a:latin typeface="Cambria Math" charset="0"/>
                              <a:ea typeface="ヒラギノ角ゴ Pro W3"/>
                              <a:cs typeface="ヒラギノ角ゴ Pro W3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altLang="ja-JP" sz="2400" i="1">
                                  <a:latin typeface="Cambria Math" charset="0"/>
                                  <a:ea typeface="ヒラギノ角ゴ Pro W3"/>
                                  <a:cs typeface="ヒラギノ角ゴ Pro W3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charset="0"/>
                                  <a:ea typeface="ヒラギノ角ゴ Pro W3"/>
                                  <a:cs typeface="ヒラギノ角ゴ Pro W3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charset="0"/>
                                      <a:ea typeface="ヒラギノ角ゴ Pro W3"/>
                                      <a:cs typeface="ヒラギノ角ゴ Pro W3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charset="0"/>
                                      <a:ea typeface="ヒラギノ角ゴ Pro W3"/>
                                      <a:cs typeface="ヒラギノ角ゴ Pro W3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charset="0"/>
                                      <a:ea typeface="ヒラギノ角ゴ Pro W3"/>
                                      <a:cs typeface="ヒラギノ角ゴ Pro W3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1" lang="mr-IN" altLang="ja-JP" sz="2400" b="0" i="1" smtClean="0">
                                  <a:latin typeface="Cambria Math" charset="0"/>
                                  <a:ea typeface="ヒラギノ角ゴ Pro W3"/>
                                  <a:cs typeface="ヒラギノ角ゴ Pro W3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kumimoji="1" lang="mr-IN" altLang="ja-JP" sz="2400" b="0" i="1" smtClean="0">
                                      <a:latin typeface="Cambria Math" charset="0"/>
                                      <a:ea typeface="ヒラギノ角ゴ Pro W3"/>
                                      <a:cs typeface="ヒラギノ角ゴ Pro W3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charset="0"/>
                                      <a:ea typeface="ヒラギノ角ゴ Pro W3"/>
                                      <a:cs typeface="ヒラギノ角ゴ Pro W3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charset="0"/>
                                          <a:ea typeface="ヒラギノ角ゴ Pro W3"/>
                                          <a:cs typeface="ヒラギノ角ゴ Pro W3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charset="0"/>
                                          <a:ea typeface="ヒラギノ角ゴ Pro W3"/>
                                          <a:cs typeface="ヒラギノ角ゴ Pro W3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charset="0"/>
                                          <a:ea typeface="ヒラギノ角ゴ Pro W3"/>
                                          <a:cs typeface="ヒラギノ角ゴ Pro W3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kumimoji="1" lang="ja-JP" altLang="en-US" sz="2400" dirty="0" smtClean="0">
                  <a:latin typeface="ヒラギノ角ゴ Pro W3"/>
                  <a:ea typeface="ヒラギノ角ゴ Pro W3"/>
                  <a:cs typeface="ヒラギノ角ゴ Pro W3"/>
                </a:endParaRPr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729" y="2851507"/>
                <a:ext cx="1558119" cy="7861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三角形 16"/>
          <p:cNvSpPr/>
          <p:nvPr/>
        </p:nvSpPr>
        <p:spPr bwMode="auto">
          <a:xfrm rot="10800000">
            <a:off x="4324334" y="3829300"/>
            <a:ext cx="4354830" cy="41148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lIns="36000" rIns="36000" rtlCol="0" anchor="ctr"/>
          <a:lstStyle/>
          <a:p>
            <a:pPr algn="ctr"/>
            <a:endParaRPr kumimoji="1" lang="ja-JP" altLang="en-US" sz="1400" dirty="0">
              <a:solidFill>
                <a:srgbClr val="FFFFFF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086963" y="4452640"/>
                <a:ext cx="516679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dirty="0" smtClean="0">
                    <a:latin typeface="ヒラギノ角ゴ Pro W3"/>
                    <a:ea typeface="ヒラギノ角ゴ Pro W3"/>
                    <a:cs typeface="ヒラギノ角ゴ Pro W3"/>
                  </a:rPr>
                  <a:t>・出力の総和は</a:t>
                </a:r>
                <a:r>
                  <a:rPr kumimoji="1" lang="en-US" altLang="ja-JP" dirty="0" smtClean="0">
                    <a:latin typeface="ヒラギノ角ゴ Pro W3"/>
                    <a:ea typeface="ヒラギノ角ゴ Pro W3"/>
                    <a:cs typeface="ヒラギノ角ゴ Pro W3"/>
                  </a:rPr>
                  <a:t>1</a:t>
                </a:r>
                <a:r>
                  <a:rPr kumimoji="1" lang="ja-JP" altLang="en-US" dirty="0" smtClean="0">
                    <a:latin typeface="ヒラギノ角ゴ Pro W3"/>
                    <a:ea typeface="ヒラギノ角ゴ Pro W3"/>
                    <a:cs typeface="ヒラギノ角ゴ Pro W3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  <m:t>𝑦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ヒラギノ角ゴ Pro W3"/>
                    <a:ea typeface="ヒラギノ角ゴ Pro W3"/>
                    <a:cs typeface="ヒラギノ角ゴ Pro W3"/>
                  </a:rPr>
                  <a:t>は</a:t>
                </a:r>
                <a:r>
                  <a:rPr lang="en-US" altLang="ja-JP" dirty="0" smtClean="0">
                    <a:latin typeface="ヒラギノ角ゴ Pro W3"/>
                    <a:ea typeface="ヒラギノ角ゴ Pro W3"/>
                    <a:cs typeface="ヒラギノ角ゴ Pro W3"/>
                  </a:rPr>
                  <a:t>0~1</a:t>
                </a:r>
                <a:r>
                  <a:rPr lang="ja-JP" altLang="en-US" dirty="0" smtClean="0">
                    <a:latin typeface="ヒラギノ角ゴ Pro W3"/>
                    <a:ea typeface="ヒラギノ角ゴ Pro W3"/>
                    <a:cs typeface="ヒラギノ角ゴ Pro W3"/>
                  </a:rPr>
                  <a:t>になるので、確率</a:t>
                </a:r>
                <a:endParaRPr lang="en-US" altLang="ja-JP" dirty="0" smtClean="0">
                  <a:latin typeface="ヒラギノ角ゴ Pro W3"/>
                  <a:ea typeface="ヒラギノ角ゴ Pro W3"/>
                  <a:cs typeface="ヒラギノ角ゴ Pro W3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ja-JP" altLang="en-US" dirty="0">
                    <a:latin typeface="ヒラギノ角ゴ Pro W3"/>
                    <a:ea typeface="ヒラギノ角ゴ Pro W3"/>
                    <a:cs typeface="ヒラギノ角ゴ Pro W3"/>
                  </a:rPr>
                  <a:t>　</a:t>
                </a:r>
                <a:r>
                  <a:rPr lang="ja-JP" altLang="en-US" dirty="0" smtClean="0">
                    <a:latin typeface="ヒラギノ角ゴ Pro W3"/>
                    <a:ea typeface="ヒラギノ角ゴ Pro W3"/>
                    <a:cs typeface="ヒラギノ角ゴ Pro W3"/>
                  </a:rPr>
                  <a:t>のように解釈できる</a:t>
                </a:r>
                <a:endParaRPr lang="en-US" altLang="ja-JP" dirty="0" smtClean="0">
                  <a:latin typeface="ヒラギノ角ゴ Pro W3"/>
                  <a:ea typeface="ヒラギノ角ゴ Pro W3"/>
                  <a:cs typeface="ヒラギノ角ゴ Pro W3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ja-JP" altLang="en-US" dirty="0">
                    <a:latin typeface="ヒラギノ角ゴ Pro W3"/>
                    <a:ea typeface="ヒラギノ角ゴ Pro W3"/>
                    <a:cs typeface="ヒラギノ角ゴ Pro W3"/>
                  </a:rPr>
                  <a:t>　</a:t>
                </a:r>
                <a:r>
                  <a:rPr lang="en-US" altLang="ja-JP" dirty="0" smtClean="0">
                    <a:latin typeface="ヒラギノ角ゴ Pro W3"/>
                    <a:ea typeface="ヒラギノ角ゴ Pro W3"/>
                    <a:cs typeface="ヒラギノ角ゴ Pro W3"/>
                  </a:rPr>
                  <a:t>- </a:t>
                </a:r>
                <a:r>
                  <a:rPr lang="ja-JP" altLang="en-US" dirty="0" smtClean="0">
                    <a:latin typeface="ヒラギノ角ゴ Pro W3"/>
                    <a:ea typeface="ヒラギノ角ゴ Pro W3"/>
                    <a:cs typeface="ヒラギノ角ゴ Pro W3"/>
                  </a:rPr>
                  <a:t>例</a:t>
                </a:r>
                <a:r>
                  <a:rPr lang="en-US" altLang="ja-JP" dirty="0" smtClean="0">
                    <a:latin typeface="ヒラギノ角ゴ Pro W3"/>
                    <a:ea typeface="ヒラギノ角ゴ Pro W3"/>
                    <a:cs typeface="ヒラギノ角ゴ Pro W3"/>
                  </a:rPr>
                  <a:t>. </a:t>
                </a:r>
                <a:r>
                  <a:rPr lang="ja-JP" altLang="en-US" dirty="0" smtClean="0">
                    <a:latin typeface="ヒラギノ角ゴ Pro W3"/>
                    <a:ea typeface="ヒラギノ角ゴ Pro W3"/>
                    <a:cs typeface="ヒラギノ角ゴ Pro W3"/>
                  </a:rPr>
                  <a:t>クラス</a:t>
                </a:r>
                <a:r>
                  <a:rPr lang="en-US" altLang="ja-JP" dirty="0" smtClean="0">
                    <a:latin typeface="ヒラギノ角ゴ Pro W3"/>
                    <a:ea typeface="ヒラギノ角ゴ Pro W3"/>
                    <a:cs typeface="ヒラギノ角ゴ Pro W3"/>
                  </a:rPr>
                  <a:t>A</a:t>
                </a:r>
                <a:r>
                  <a:rPr lang="ja-JP" altLang="en-US" dirty="0" smtClean="0">
                    <a:latin typeface="ヒラギノ角ゴ Pro W3"/>
                    <a:ea typeface="ヒラギノ角ゴ Pro W3"/>
                    <a:cs typeface="ヒラギノ角ゴ Pro W3"/>
                  </a:rPr>
                  <a:t>に対応するノードの出力が</a:t>
                </a:r>
                <a:r>
                  <a:rPr lang="en-US" altLang="ja-JP" dirty="0" smtClean="0">
                    <a:latin typeface="ヒラギノ角ゴ Pro W3"/>
                    <a:ea typeface="ヒラギノ角ゴ Pro W3"/>
                    <a:cs typeface="ヒラギノ角ゴ Pro W3"/>
                  </a:rPr>
                  <a:t>0.2</a:t>
                </a:r>
                <a:r>
                  <a:rPr lang="ja-JP" altLang="en-US" dirty="0" smtClean="0">
                    <a:latin typeface="ヒラギノ角ゴ Pro W3"/>
                    <a:ea typeface="ヒラギノ角ゴ Pro W3"/>
                    <a:cs typeface="ヒラギノ角ゴ Pro W3"/>
                  </a:rPr>
                  <a:t>、</a:t>
                </a:r>
                <a:endParaRPr lang="en-US" altLang="ja-JP" dirty="0" smtClean="0">
                  <a:latin typeface="ヒラギノ角ゴ Pro W3"/>
                  <a:ea typeface="ヒラギノ角ゴ Pro W3"/>
                  <a:cs typeface="ヒラギノ角ゴ Pro W3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ja-JP" altLang="en-US" dirty="0">
                    <a:latin typeface="ヒラギノ角ゴ Pro W3"/>
                    <a:ea typeface="ヒラギノ角ゴ Pro W3"/>
                    <a:cs typeface="ヒラギノ角ゴ Pro W3"/>
                  </a:rPr>
                  <a:t>　</a:t>
                </a:r>
                <a:r>
                  <a:rPr lang="ja-JP" altLang="en-US" dirty="0" smtClean="0">
                    <a:latin typeface="ヒラギノ角ゴ Pro W3"/>
                    <a:ea typeface="ヒラギノ角ゴ Pro W3"/>
                    <a:cs typeface="ヒラギノ角ゴ Pro W3"/>
                  </a:rPr>
                  <a:t>　　</a:t>
                </a:r>
                <a:r>
                  <a:rPr lang="en-US" altLang="ja-JP" dirty="0" smtClean="0">
                    <a:latin typeface="ヒラギノ角ゴ Pro W3"/>
                    <a:ea typeface="ヒラギノ角ゴ Pro W3"/>
                    <a:cs typeface="ヒラギノ角ゴ Pro W3"/>
                  </a:rPr>
                  <a:t> B</a:t>
                </a:r>
                <a:r>
                  <a:rPr lang="ja-JP" altLang="en-US" dirty="0" smtClean="0">
                    <a:latin typeface="ヒラギノ角ゴ Pro W3"/>
                    <a:ea typeface="ヒラギノ角ゴ Pro W3"/>
                    <a:cs typeface="ヒラギノ角ゴ Pro W3"/>
                  </a:rPr>
                  <a:t>が</a:t>
                </a:r>
                <a:r>
                  <a:rPr lang="en-US" altLang="ja-JP" dirty="0" smtClean="0">
                    <a:latin typeface="ヒラギノ角ゴ Pro W3"/>
                    <a:ea typeface="ヒラギノ角ゴ Pro W3"/>
                    <a:cs typeface="ヒラギノ角ゴ Pro W3"/>
                  </a:rPr>
                  <a:t>0.3</a:t>
                </a:r>
                <a:r>
                  <a:rPr lang="ja-JP" altLang="en-US" dirty="0" smtClean="0">
                    <a:latin typeface="ヒラギノ角ゴ Pro W3"/>
                    <a:ea typeface="ヒラギノ角ゴ Pro W3"/>
                    <a:cs typeface="ヒラギノ角ゴ Pro W3"/>
                  </a:rPr>
                  <a:t>、</a:t>
                </a:r>
                <a:r>
                  <a:rPr lang="en-US" altLang="ja-JP" dirty="0" smtClean="0">
                    <a:latin typeface="ヒラギノ角ゴ Pro W3"/>
                    <a:ea typeface="ヒラギノ角ゴ Pro W3"/>
                    <a:cs typeface="ヒラギノ角ゴ Pro W3"/>
                  </a:rPr>
                  <a:t>C</a:t>
                </a:r>
                <a:r>
                  <a:rPr lang="ja-JP" altLang="en-US" dirty="0" smtClean="0">
                    <a:latin typeface="ヒラギノ角ゴ Pro W3"/>
                    <a:ea typeface="ヒラギノ角ゴ Pro W3"/>
                    <a:cs typeface="ヒラギノ角ゴ Pro W3"/>
                  </a:rPr>
                  <a:t>が</a:t>
                </a:r>
                <a:r>
                  <a:rPr lang="en-US" altLang="ja-JP" dirty="0" smtClean="0">
                    <a:latin typeface="ヒラギノ角ゴ Pro W3"/>
                    <a:ea typeface="ヒラギノ角ゴ Pro W3"/>
                    <a:cs typeface="ヒラギノ角ゴ Pro W3"/>
                  </a:rPr>
                  <a:t>0.4</a:t>
                </a:r>
                <a:r>
                  <a:rPr lang="ja-JP" altLang="en-US" dirty="0" smtClean="0">
                    <a:latin typeface="ヒラギノ角ゴ Pro W3"/>
                    <a:ea typeface="ヒラギノ角ゴ Pro W3"/>
                    <a:cs typeface="ヒラギノ角ゴ Pro W3"/>
                  </a:rPr>
                  <a:t>だから</a:t>
                </a:r>
                <a:r>
                  <a:rPr lang="en-US" altLang="ja-JP" dirty="0" smtClean="0">
                    <a:latin typeface="ヒラギノ角ゴ Pro W3"/>
                    <a:ea typeface="ヒラギノ角ゴ Pro W3"/>
                    <a:cs typeface="ヒラギノ角ゴ Pro W3"/>
                  </a:rPr>
                  <a:t>C</a:t>
                </a:r>
                <a:r>
                  <a:rPr lang="ja-JP" altLang="en-US" dirty="0" smtClean="0">
                    <a:latin typeface="ヒラギノ角ゴ Pro W3"/>
                    <a:ea typeface="ヒラギノ角ゴ Pro W3"/>
                    <a:cs typeface="ヒラギノ角ゴ Pro W3"/>
                  </a:rPr>
                  <a:t>を選択</a:t>
                </a:r>
                <a:endParaRPr lang="en-US" altLang="ja-JP" dirty="0" smtClean="0">
                  <a:latin typeface="ヒラギノ角ゴ Pro W3"/>
                  <a:ea typeface="ヒラギノ角ゴ Pro W3"/>
                  <a:cs typeface="ヒラギノ角ゴ Pro W3"/>
                </a:endParaRPr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963" y="4452640"/>
                <a:ext cx="5166799" cy="1754326"/>
              </a:xfrm>
              <a:prstGeom prst="rect">
                <a:avLst/>
              </a:prstGeom>
              <a:blipFill rotWithShape="0">
                <a:blip r:embed="rId4"/>
                <a:stretch>
                  <a:fillRect l="-943" r="-354" b="-6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28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330" y="554648"/>
            <a:ext cx="8650510" cy="360040"/>
          </a:xfrm>
        </p:spPr>
        <p:txBody>
          <a:bodyPr/>
          <a:lstStyle/>
          <a:p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Neural Network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の構築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&lt;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出力層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&gt; 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分類問題におけるソフトマックス関数の出力イメージ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732240" y="6510016"/>
            <a:ext cx="2133600" cy="250115"/>
          </a:xfrm>
        </p:spPr>
        <p:txBody>
          <a:bodyPr/>
          <a:lstStyle/>
          <a:p>
            <a:fld id="{EBB39137-EBDC-2D4F-98A6-83D1C4F5C52B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0" y="3159760"/>
            <a:ext cx="984933" cy="989330"/>
          </a:xfrm>
          <a:prstGeom prst="rect">
            <a:avLst/>
          </a:prstGeom>
        </p:spPr>
      </p:pic>
      <p:sp>
        <p:nvSpPr>
          <p:cNvPr id="9" name="雲 8"/>
          <p:cNvSpPr/>
          <p:nvPr/>
        </p:nvSpPr>
        <p:spPr bwMode="auto">
          <a:xfrm>
            <a:off x="2354580" y="3159760"/>
            <a:ext cx="2743200" cy="98933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lIns="36000" rIns="36000" rtlCol="0" anchor="ctr"/>
          <a:lstStyle/>
          <a:p>
            <a:pPr algn="ctr"/>
            <a:endParaRPr kumimoji="1" lang="ja-JP" altLang="en-US" sz="1400" dirty="0">
              <a:solidFill>
                <a:srgbClr val="FFFFFF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1357043" y="3665855"/>
            <a:ext cx="9518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970925" y="34697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ヒラギノ角ゴ Pro W3"/>
                <a:ea typeface="ヒラギノ角ゴ Pro W3"/>
                <a:cs typeface="ヒラギノ角ゴ Pro W3"/>
              </a:rPr>
              <a:t>何らか</a:t>
            </a:r>
            <a:r>
              <a:rPr kumimoji="1" lang="ja-JP" altLang="en-US" smtClean="0">
                <a:latin typeface="ヒラギノ角ゴ Pro W3"/>
                <a:ea typeface="ヒラギノ角ゴ Pro W3"/>
                <a:cs typeface="ヒラギノ角ゴ Pro W3"/>
              </a:rPr>
              <a:t>の計算</a:t>
            </a:r>
            <a:endParaRPr kumimoji="1" lang="ja-JP" altLang="en-US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4621871" y="1910581"/>
            <a:ext cx="1493179" cy="12491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4859826" y="2526030"/>
            <a:ext cx="1255224" cy="808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4978803" y="3536457"/>
            <a:ext cx="1136247" cy="277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4621871" y="3927053"/>
            <a:ext cx="1519166" cy="1793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円/楕円 25"/>
          <p:cNvSpPr/>
          <p:nvPr/>
        </p:nvSpPr>
        <p:spPr bwMode="auto">
          <a:xfrm>
            <a:off x="6383625" y="1248554"/>
            <a:ext cx="915929" cy="831706"/>
          </a:xfrm>
          <a:prstGeom prst="ellipse">
            <a:avLst/>
          </a:prstGeom>
          <a:grpFill/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lIns="36000" rIns="36000" rtlCol="0" anchor="ctr"/>
          <a:lstStyle/>
          <a:p>
            <a:pPr algn="ctr"/>
            <a:endParaRPr kumimoji="1" lang="ja-JP" altLang="en-US" sz="1400" dirty="0">
              <a:solidFill>
                <a:srgbClr val="FFFFFF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6586537" y="1339036"/>
                <a:ext cx="4872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2800" dirty="0" smtClean="0">
                    <a:latin typeface="ヒラギノ角ゴ Pro W3"/>
                    <a:ea typeface="ヒラギノ角ゴ Pro W3"/>
                    <a:cs typeface="ヒラギノ角ゴ Pro W3"/>
                  </a:rPr>
                  <a:t>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 smtClean="0"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  <m:t>0</m:t>
                        </m:r>
                      </m:sub>
                    </m:sSub>
                  </m:oMath>
                </a14:m>
                <a:endParaRPr kumimoji="1" lang="ja-JP" altLang="en-US" sz="2800" dirty="0" smtClean="0">
                  <a:latin typeface="ヒラギノ角ゴ Pro W3"/>
                  <a:ea typeface="ヒラギノ角ゴ Pro W3"/>
                  <a:cs typeface="ヒラギノ角ゴ Pro W3"/>
                </a:endParaRPr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537" y="1339036"/>
                <a:ext cx="487244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円/楕円 27"/>
          <p:cNvSpPr/>
          <p:nvPr/>
        </p:nvSpPr>
        <p:spPr bwMode="auto">
          <a:xfrm>
            <a:off x="6383625" y="2201089"/>
            <a:ext cx="915929" cy="831706"/>
          </a:xfrm>
          <a:prstGeom prst="ellipse">
            <a:avLst/>
          </a:prstGeom>
          <a:grpFill/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lIns="36000" rIns="36000" rtlCol="0" anchor="ctr"/>
          <a:lstStyle/>
          <a:p>
            <a:pPr algn="ctr"/>
            <a:endParaRPr kumimoji="1" lang="ja-JP" altLang="en-US" sz="1400" dirty="0">
              <a:solidFill>
                <a:srgbClr val="FFFFFF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6586537" y="2291571"/>
                <a:ext cx="4872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2800" dirty="0" smtClean="0">
                    <a:latin typeface="ヒラギノ角ゴ Pro W3"/>
                    <a:ea typeface="ヒラギノ角ゴ Pro W3"/>
                    <a:cs typeface="ヒラギノ角ゴ Pro W3"/>
                  </a:rPr>
                  <a:t>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 smtClean="0"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  <m:t>1</m:t>
                        </m:r>
                      </m:sub>
                    </m:sSub>
                  </m:oMath>
                </a14:m>
                <a:endParaRPr kumimoji="1" lang="ja-JP" altLang="en-US" sz="2800" dirty="0" smtClean="0">
                  <a:latin typeface="ヒラギノ角ゴ Pro W3"/>
                  <a:ea typeface="ヒラギノ角ゴ Pro W3"/>
                  <a:cs typeface="ヒラギノ角ゴ Pro W3"/>
                </a:endParaRPr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537" y="2291571"/>
                <a:ext cx="487244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/>
          <p:cNvSpPr/>
          <p:nvPr/>
        </p:nvSpPr>
        <p:spPr bwMode="auto">
          <a:xfrm>
            <a:off x="6383625" y="3157567"/>
            <a:ext cx="915929" cy="831706"/>
          </a:xfrm>
          <a:prstGeom prst="ellipse">
            <a:avLst/>
          </a:prstGeom>
          <a:grpFill/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lIns="36000" rIns="36000" rtlCol="0" anchor="ctr"/>
          <a:lstStyle/>
          <a:p>
            <a:pPr algn="ctr"/>
            <a:endParaRPr kumimoji="1" lang="ja-JP" altLang="en-US" sz="1400" dirty="0">
              <a:solidFill>
                <a:srgbClr val="FFFFFF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6586537" y="3248049"/>
                <a:ext cx="4872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2800" dirty="0" smtClean="0">
                    <a:latin typeface="ヒラギノ角ゴ Pro W3"/>
                    <a:ea typeface="ヒラギノ角ゴ Pro W3"/>
                    <a:cs typeface="ヒラギノ角ゴ Pro W3"/>
                  </a:rPr>
                  <a:t>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 smtClean="0"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  <m:t>2</m:t>
                        </m:r>
                      </m:sub>
                    </m:sSub>
                  </m:oMath>
                </a14:m>
                <a:endParaRPr kumimoji="1" lang="ja-JP" altLang="en-US" sz="2800" dirty="0" smtClean="0">
                  <a:latin typeface="ヒラギノ角ゴ Pro W3"/>
                  <a:ea typeface="ヒラギノ角ゴ Pro W3"/>
                  <a:cs typeface="ヒラギノ角ゴ Pro W3"/>
                </a:endParaRPr>
              </a:p>
            </p:txBody>
          </p:sp>
        </mc:Choice>
        <mc:Fallback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537" y="3248049"/>
                <a:ext cx="487244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円/楕円 32"/>
          <p:cNvSpPr/>
          <p:nvPr/>
        </p:nvSpPr>
        <p:spPr bwMode="auto">
          <a:xfrm>
            <a:off x="6378992" y="5366285"/>
            <a:ext cx="915929" cy="831706"/>
          </a:xfrm>
          <a:prstGeom prst="ellipse">
            <a:avLst/>
          </a:prstGeom>
          <a:grpFill/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wrap="none" lIns="36000" rIns="36000" rtlCol="0" anchor="ctr"/>
          <a:lstStyle/>
          <a:p>
            <a:pPr algn="ctr"/>
            <a:endParaRPr kumimoji="1" lang="ja-JP" altLang="en-US" sz="1400" dirty="0">
              <a:solidFill>
                <a:srgbClr val="FFFFFF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6581904" y="5456767"/>
                <a:ext cx="4872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2800" dirty="0" smtClean="0">
                    <a:latin typeface="ヒラギノ角ゴ Pro W3"/>
                    <a:ea typeface="ヒラギノ角ゴ Pro W3"/>
                    <a:cs typeface="ヒラギノ角ゴ Pro W3"/>
                  </a:rPr>
                  <a:t>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 smtClean="0"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charset="0"/>
                            <a:ea typeface="ヒラギノ角ゴ Pro W3"/>
                            <a:cs typeface="ヒラギノ角ゴ Pro W3"/>
                          </a:rPr>
                          <m:t>9</m:t>
                        </m:r>
                      </m:sub>
                    </m:sSub>
                  </m:oMath>
                </a14:m>
                <a:endParaRPr kumimoji="1" lang="ja-JP" altLang="en-US" sz="2800" dirty="0" smtClean="0">
                  <a:latin typeface="ヒラギノ角ゴ Pro W3"/>
                  <a:ea typeface="ヒラギノ角ゴ Pro W3"/>
                  <a:cs typeface="ヒラギノ角ゴ Pro W3"/>
                </a:endParaRPr>
              </a:p>
            </p:txBody>
          </p:sp>
        </mc:Choice>
        <mc:Fallback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904" y="5456767"/>
                <a:ext cx="48724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/>
          <p:cNvSpPr txBox="1"/>
          <p:nvPr/>
        </p:nvSpPr>
        <p:spPr>
          <a:xfrm>
            <a:off x="6539438" y="428210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smtClean="0">
                <a:latin typeface="ヒラギノ角ゴ Pro W3"/>
                <a:ea typeface="ヒラギノ角ゴ Pro W3"/>
                <a:cs typeface="ヒラギノ角ゴ Pro W3"/>
              </a:rPr>
              <a:t>：</a:t>
            </a:r>
            <a:endParaRPr kumimoji="1" lang="ja-JP" altLang="en-US" sz="3200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502466" y="1353071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ヒラギノ角ゴ Pro W3"/>
                <a:ea typeface="ヒラギノ角ゴ Pro W3"/>
                <a:cs typeface="ヒラギノ角ゴ Pro W3"/>
              </a:rPr>
              <a:t>=『</a:t>
            </a:r>
            <a:r>
              <a:rPr kumimoji="1" lang="ja-JP" altLang="en-US" sz="2800" dirty="0" smtClean="0">
                <a:latin typeface="ヒラギノ角ゴ Pro W3"/>
                <a:ea typeface="ヒラギノ角ゴ Pro W3"/>
                <a:cs typeface="ヒラギノ角ゴ Pro W3"/>
              </a:rPr>
              <a:t>０</a:t>
            </a:r>
            <a:r>
              <a:rPr kumimoji="1" lang="en-US" altLang="ja-JP" sz="2800" dirty="0" smtClean="0">
                <a:latin typeface="ヒラギノ角ゴ Pro W3"/>
                <a:ea typeface="ヒラギノ角ゴ Pro W3"/>
                <a:cs typeface="ヒラギノ角ゴ Pro W3"/>
              </a:rPr>
              <a:t>』</a:t>
            </a:r>
            <a:endParaRPr kumimoji="1" lang="ja-JP" altLang="en-US" sz="2800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536756" y="2285692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smtClean="0">
                <a:latin typeface="ヒラギノ角ゴ Pro W3"/>
                <a:ea typeface="ヒラギノ角ゴ Pro W3"/>
                <a:cs typeface="ヒラギノ角ゴ Pro W3"/>
              </a:rPr>
              <a:t>=『1』</a:t>
            </a:r>
            <a:endParaRPr kumimoji="1" lang="ja-JP" altLang="en-US" sz="2800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536756" y="3248049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ヒラギノ角ゴ Pro W3"/>
                <a:ea typeface="ヒラギノ角ゴ Pro W3"/>
                <a:cs typeface="ヒラギノ角ゴ Pro W3"/>
              </a:rPr>
              <a:t>=『2』</a:t>
            </a:r>
            <a:endParaRPr kumimoji="1" lang="ja-JP" altLang="en-US" sz="2800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598472" y="5458470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ヒラギノ角ゴ Pro W3"/>
                <a:ea typeface="ヒラギノ角ゴ Pro W3"/>
                <a:cs typeface="ヒラギノ角ゴ Pro W3"/>
              </a:rPr>
              <a:t>=『9』</a:t>
            </a:r>
            <a:endParaRPr kumimoji="1" lang="ja-JP" altLang="en-US" sz="2800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5658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330" y="554648"/>
            <a:ext cx="8650510" cy="360040"/>
          </a:xfrm>
        </p:spPr>
        <p:txBody>
          <a:bodyPr/>
          <a:lstStyle/>
          <a:p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Neural Network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の学習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ミニバッチに対する勾配降下法を用いて、パラメーターを更新する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732240" y="6510016"/>
            <a:ext cx="2133600" cy="250115"/>
          </a:xfrm>
        </p:spPr>
        <p:txBody>
          <a:bodyPr/>
          <a:lstStyle/>
          <a:p>
            <a:fld id="{EBB39137-EBDC-2D4F-98A6-83D1C4F5C52B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grpSp>
        <p:nvGrpSpPr>
          <p:cNvPr id="13" name="図形グループ 12"/>
          <p:cNvGrpSpPr/>
          <p:nvPr/>
        </p:nvGrpSpPr>
        <p:grpSpPr>
          <a:xfrm>
            <a:off x="215330" y="1279207"/>
            <a:ext cx="811530" cy="5355866"/>
            <a:chOff x="215330" y="1154150"/>
            <a:chExt cx="811530" cy="4853794"/>
          </a:xfrm>
        </p:grpSpPr>
        <p:sp>
          <p:nvSpPr>
            <p:cNvPr id="3" name="ホームベース 2"/>
            <p:cNvSpPr/>
            <p:nvPr/>
          </p:nvSpPr>
          <p:spPr bwMode="auto">
            <a:xfrm rot="5400000">
              <a:off x="19821" y="1349659"/>
              <a:ext cx="1202548" cy="811530"/>
            </a:xfrm>
            <a:prstGeom prst="homePlate">
              <a:avLst>
                <a:gd name="adj" fmla="val 30282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lIns="36000" rIns="36000" rtlCol="0" anchor="ctr"/>
            <a:lstStyle/>
            <a:p>
              <a:pPr algn="ctr"/>
              <a:endParaRPr kumimoji="1" lang="ja-JP" altLang="en-US" sz="1400" dirty="0">
                <a:solidFill>
                  <a:srgbClr val="FFFFFF"/>
                </a:solidFill>
                <a:latin typeface="ヒラギノ角ゴ Pro W3"/>
                <a:ea typeface="ヒラギノ角ゴ Pro W3"/>
                <a:cs typeface="ヒラギノ角ゴ Pro W3"/>
              </a:endParaRPr>
            </a:p>
          </p:txBody>
        </p:sp>
        <p:sp>
          <p:nvSpPr>
            <p:cNvPr id="10" name="ホームベース 9"/>
            <p:cNvSpPr/>
            <p:nvPr/>
          </p:nvSpPr>
          <p:spPr bwMode="auto">
            <a:xfrm rot="5400000">
              <a:off x="19821" y="2552207"/>
              <a:ext cx="1202548" cy="811530"/>
            </a:xfrm>
            <a:prstGeom prst="homePlate">
              <a:avLst>
                <a:gd name="adj" fmla="val 30282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lIns="36000" rIns="36000" rtlCol="0" anchor="ctr"/>
            <a:lstStyle/>
            <a:p>
              <a:pPr algn="ctr"/>
              <a:endParaRPr kumimoji="1" lang="ja-JP" altLang="en-US" sz="1400" dirty="0">
                <a:solidFill>
                  <a:srgbClr val="FFFFFF"/>
                </a:solidFill>
                <a:latin typeface="ヒラギノ角ゴ Pro W3"/>
                <a:ea typeface="ヒラギノ角ゴ Pro W3"/>
                <a:cs typeface="ヒラギノ角ゴ Pro W3"/>
              </a:endParaRPr>
            </a:p>
          </p:txBody>
        </p:sp>
        <p:sp>
          <p:nvSpPr>
            <p:cNvPr id="11" name="ホームベース 10"/>
            <p:cNvSpPr/>
            <p:nvPr/>
          </p:nvSpPr>
          <p:spPr bwMode="auto">
            <a:xfrm rot="5400000">
              <a:off x="19821" y="3754755"/>
              <a:ext cx="1202548" cy="811530"/>
            </a:xfrm>
            <a:prstGeom prst="homePlate">
              <a:avLst>
                <a:gd name="adj" fmla="val 30282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lIns="36000" rIns="36000" rtlCol="0" anchor="ctr"/>
            <a:lstStyle/>
            <a:p>
              <a:pPr algn="ctr"/>
              <a:endParaRPr kumimoji="1" lang="ja-JP" altLang="en-US" sz="1400" dirty="0">
                <a:solidFill>
                  <a:srgbClr val="FFFFFF"/>
                </a:solidFill>
                <a:latin typeface="ヒラギノ角ゴ Pro W3"/>
                <a:ea typeface="ヒラギノ角ゴ Pro W3"/>
                <a:cs typeface="ヒラギノ角ゴ Pro W3"/>
              </a:endParaRPr>
            </a:p>
          </p:txBody>
        </p:sp>
        <p:sp>
          <p:nvSpPr>
            <p:cNvPr id="12" name="ホームベース 11"/>
            <p:cNvSpPr/>
            <p:nvPr/>
          </p:nvSpPr>
          <p:spPr bwMode="auto">
            <a:xfrm rot="5400000">
              <a:off x="19821" y="5000905"/>
              <a:ext cx="1202548" cy="811530"/>
            </a:xfrm>
            <a:prstGeom prst="homePlate">
              <a:avLst>
                <a:gd name="adj" fmla="val 30282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lIns="36000" rIns="36000" rtlCol="0" anchor="ctr"/>
            <a:lstStyle/>
            <a:p>
              <a:pPr algn="ctr"/>
              <a:endParaRPr kumimoji="1" lang="ja-JP" altLang="en-US" sz="1400" dirty="0">
                <a:solidFill>
                  <a:srgbClr val="FFFFFF"/>
                </a:solidFill>
                <a:latin typeface="ヒラギノ角ゴ Pro W3"/>
                <a:ea typeface="ヒラギノ角ゴ Pro W3"/>
                <a:cs typeface="ヒラギノ角ゴ Pro W3"/>
              </a:endParaRPr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436429" y="1511789"/>
            <a:ext cx="369332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1200" smtClean="0">
                <a:latin typeface="ヒラギノ角ゴ Pro W3"/>
                <a:ea typeface="ヒラギノ角ゴ Pro W3"/>
                <a:cs typeface="ヒラギノ角ゴ Pro W3"/>
              </a:rPr>
              <a:t>ミニバッチ</a:t>
            </a:r>
            <a:endParaRPr kumimoji="1" lang="ja-JP" altLang="en-US" sz="1200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36429" y="2793007"/>
            <a:ext cx="369332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1200" dirty="0" smtClean="0">
                <a:latin typeface="ヒラギノ角ゴ Pro W3"/>
                <a:ea typeface="ヒラギノ角ゴ Pro W3"/>
                <a:cs typeface="ヒラギノ角ゴ Pro W3"/>
              </a:rPr>
              <a:t>勾配の算出</a:t>
            </a:r>
            <a:endParaRPr kumimoji="1" lang="ja-JP" altLang="en-US" sz="1200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44096" y="4011777"/>
            <a:ext cx="553998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1200" dirty="0" smtClean="0">
                <a:latin typeface="ヒラギノ角ゴ Pro W3"/>
                <a:ea typeface="ヒラギノ角ゴ Pro W3"/>
                <a:cs typeface="ヒラギノ角ゴ Pro W3"/>
              </a:rPr>
              <a:t>パラメーターの</a:t>
            </a:r>
            <a:endParaRPr lang="en-US" altLang="ja-JP" sz="1200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r>
              <a:rPr kumimoji="1" lang="ja-JP" altLang="en-US" sz="1200" dirty="0" smtClean="0">
                <a:latin typeface="ヒラギノ角ゴ Pro W3"/>
                <a:ea typeface="ヒラギノ角ゴ Pro W3"/>
                <a:cs typeface="ヒラギノ角ゴ Pro W3"/>
              </a:rPr>
              <a:t>更新</a:t>
            </a:r>
            <a:endParaRPr kumimoji="1" lang="ja-JP" altLang="en-US" sz="1200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5487" y="5617661"/>
            <a:ext cx="369332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1200" smtClean="0">
                <a:latin typeface="ヒラギノ角ゴ Pro W3"/>
                <a:ea typeface="ヒラギノ角ゴ Pro W3"/>
                <a:cs typeface="ヒラギノ角ゴ Pro W3"/>
              </a:rPr>
              <a:t>繰り返す</a:t>
            </a:r>
            <a:endParaRPr kumimoji="1" lang="ja-JP" altLang="en-US" sz="1200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247959" y="1279207"/>
            <a:ext cx="7429500" cy="85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訓練データから一部のデータをランダムに抽出し、これらに対する初期</a:t>
            </a:r>
            <a:r>
              <a:rPr lang="ja-JP" altLang="en-US" smtClean="0">
                <a:latin typeface="ヒラギノ角ゴ Pro W3"/>
                <a:ea typeface="ヒラギノ角ゴ Pro W3"/>
                <a:cs typeface="ヒラギノ角ゴ Pro W3"/>
              </a:rPr>
              <a:t>パラメーターとその</a:t>
            </a: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際の損失関数の値を算出する</a:t>
            </a:r>
            <a:endParaRPr lang="en-US" altLang="ja-JP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247959" y="2496395"/>
            <a:ext cx="7429500" cy="437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latin typeface="ヒラギノ角ゴ Pro W3"/>
                <a:ea typeface="ヒラギノ角ゴ Pro W3"/>
                <a:cs typeface="ヒラギノ角ゴ Pro W3"/>
              </a:rPr>
              <a:t>- </a:t>
            </a: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損失を減らすために、各重みパラメーターの勾配を求める。</a:t>
            </a:r>
            <a:endParaRPr lang="en-US" altLang="ja-JP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47959" y="3793191"/>
            <a:ext cx="742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latin typeface="ヒラギノ角ゴ Pro W3"/>
                <a:ea typeface="ヒラギノ角ゴ Pro W3"/>
                <a:cs typeface="ヒラギノ角ゴ Pro W3"/>
              </a:rPr>
              <a:t>- </a:t>
            </a: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重みパラメーターを勾配方向に微小量だけ動かし、パラメーターを更新する</a:t>
            </a:r>
            <a:endParaRPr lang="en-US" altLang="ja-JP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247959" y="5181328"/>
            <a:ext cx="742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再度、損失関数、および各重みパラメーターの勾配を計算し、</a:t>
            </a:r>
            <a:r>
              <a:rPr lang="en-US" altLang="ja-JP" dirty="0">
                <a:latin typeface="ヒラギノ角ゴ Pro W3"/>
                <a:ea typeface="ヒラギノ角ゴ Pro W3"/>
                <a:cs typeface="ヒラギノ角ゴ Pro W3"/>
              </a:rPr>
              <a:t/>
            </a:r>
            <a:br>
              <a:rPr lang="en-US" altLang="ja-JP" dirty="0">
                <a:latin typeface="ヒラギノ角ゴ Pro W3"/>
                <a:ea typeface="ヒラギノ角ゴ Pro W3"/>
                <a:cs typeface="ヒラギノ角ゴ Pro W3"/>
              </a:rPr>
            </a:b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更新を行うことを繰り返す</a:t>
            </a:r>
            <a:endParaRPr lang="en-US" altLang="ja-JP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9579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330" y="554648"/>
            <a:ext cx="8650510" cy="360040"/>
          </a:xfrm>
        </p:spPr>
        <p:txBody>
          <a:bodyPr/>
          <a:lstStyle/>
          <a:p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Neural Network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の学習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勾配をいかに求めるか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誤差伝搬法を用いた効率的な計算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732240" y="6510016"/>
            <a:ext cx="2133600" cy="250115"/>
          </a:xfrm>
        </p:spPr>
        <p:txBody>
          <a:bodyPr/>
          <a:lstStyle/>
          <a:p>
            <a:fld id="{EBB39137-EBDC-2D4F-98A6-83D1C4F5C52B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5330" y="2080260"/>
            <a:ext cx="156966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りんごの価格</a:t>
            </a:r>
            <a:endParaRPr kumimoji="1" lang="ja-JP" altLang="en-US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5330" y="3604260"/>
            <a:ext cx="156966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ヒラギノ角ゴ Pro W3"/>
                <a:ea typeface="ヒラギノ角ゴ Pro W3"/>
                <a:cs typeface="ヒラギノ角ゴ Pro W3"/>
              </a:rPr>
              <a:t>りんごの個数</a:t>
            </a:r>
            <a:endParaRPr kumimoji="1" lang="ja-JP" altLang="en-US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5330" y="5128260"/>
            <a:ext cx="87716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消費税</a:t>
            </a:r>
            <a:endParaRPr kumimoji="1" lang="ja-JP" altLang="en-US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grpSp>
        <p:nvGrpSpPr>
          <p:cNvPr id="9" name="図形グループ 8"/>
          <p:cNvGrpSpPr/>
          <p:nvPr/>
        </p:nvGrpSpPr>
        <p:grpSpPr>
          <a:xfrm>
            <a:off x="3320385" y="1843621"/>
            <a:ext cx="915929" cy="831706"/>
            <a:chOff x="2920335" y="1843621"/>
            <a:chExt cx="915929" cy="831706"/>
          </a:xfrm>
        </p:grpSpPr>
        <p:sp>
          <p:nvSpPr>
            <p:cNvPr id="8" name="円/楕円 7"/>
            <p:cNvSpPr/>
            <p:nvPr/>
          </p:nvSpPr>
          <p:spPr bwMode="auto">
            <a:xfrm>
              <a:off x="2920335" y="1843621"/>
              <a:ext cx="915929" cy="831706"/>
            </a:xfrm>
            <a:prstGeom prst="ellipse">
              <a:avLst/>
            </a:prstGeom>
            <a:grpFill/>
            <a:ln w="9525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lIns="36000" rIns="36000" rtlCol="0" anchor="ctr"/>
            <a:lstStyle/>
            <a:p>
              <a:pPr algn="ctr"/>
              <a:endParaRPr kumimoji="1" lang="ja-JP" altLang="en-US" sz="1400" dirty="0">
                <a:solidFill>
                  <a:srgbClr val="FFFFFF"/>
                </a:solidFill>
                <a:latin typeface="ヒラギノ角ゴ Pro W3"/>
                <a:ea typeface="ヒラギノ角ゴ Pro W3"/>
                <a:cs typeface="ヒラギノ角ゴ Pro W3"/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3145912" y="1855758"/>
              <a:ext cx="487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600" smtClean="0">
                  <a:latin typeface="ヒラギノ角ゴ Pro W3"/>
                  <a:ea typeface="ヒラギノ角ゴ Pro W3"/>
                  <a:cs typeface="ヒラギノ角ゴ Pro W3"/>
                </a:rPr>
                <a:t>×</a:t>
              </a:r>
              <a:endParaRPr kumimoji="1" lang="ja-JP" altLang="en-US" sz="3600" dirty="0" smtClean="0">
                <a:latin typeface="ヒラギノ角ゴ Pro W3"/>
                <a:ea typeface="ヒラギノ角ゴ Pro W3"/>
                <a:cs typeface="ヒラギノ角ゴ Pro W3"/>
              </a:endParaRPr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6022815" y="1843621"/>
            <a:ext cx="915929" cy="831706"/>
            <a:chOff x="2920335" y="1843621"/>
            <a:chExt cx="915929" cy="831706"/>
          </a:xfrm>
        </p:grpSpPr>
        <p:sp>
          <p:nvSpPr>
            <p:cNvPr id="11" name="円/楕円 10"/>
            <p:cNvSpPr/>
            <p:nvPr/>
          </p:nvSpPr>
          <p:spPr bwMode="auto">
            <a:xfrm>
              <a:off x="2920335" y="1843621"/>
              <a:ext cx="915929" cy="831706"/>
            </a:xfrm>
            <a:prstGeom prst="ellipse">
              <a:avLst/>
            </a:prstGeom>
            <a:grpFill/>
            <a:ln w="9525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lIns="36000" rIns="36000" rtlCol="0" anchor="ctr"/>
            <a:lstStyle/>
            <a:p>
              <a:pPr algn="ctr"/>
              <a:endParaRPr kumimoji="1" lang="ja-JP" altLang="en-US" sz="1400" dirty="0">
                <a:solidFill>
                  <a:srgbClr val="FFFFFF"/>
                </a:solidFill>
                <a:latin typeface="ヒラギノ角ゴ Pro W3"/>
                <a:ea typeface="ヒラギノ角ゴ Pro W3"/>
                <a:cs typeface="ヒラギノ角ゴ Pro W3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145912" y="1855758"/>
              <a:ext cx="487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600" smtClean="0">
                  <a:latin typeface="ヒラギノ角ゴ Pro W3"/>
                  <a:ea typeface="ヒラギノ角ゴ Pro W3"/>
                  <a:cs typeface="ヒラギノ角ゴ Pro W3"/>
                </a:rPr>
                <a:t>×</a:t>
              </a:r>
              <a:endParaRPr kumimoji="1" lang="ja-JP" altLang="en-US" sz="3600" dirty="0" smtClean="0">
                <a:latin typeface="ヒラギノ角ゴ Pro W3"/>
                <a:ea typeface="ヒラギノ角ゴ Pro W3"/>
                <a:cs typeface="ヒラギノ角ゴ Pro W3"/>
              </a:endParaRPr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>
            <a:off x="2134283" y="1997075"/>
            <a:ext cx="9518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4389803" y="1997075"/>
            <a:ext cx="14509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7098764" y="1997075"/>
            <a:ext cx="11765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134283" y="3771900"/>
            <a:ext cx="951817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1309081" y="5307330"/>
            <a:ext cx="3468659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3086100" y="2777490"/>
            <a:ext cx="548640" cy="9950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4777740" y="2903220"/>
            <a:ext cx="1470652" cy="2400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H="1">
            <a:off x="7133054" y="2449592"/>
            <a:ext cx="112011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H="1">
            <a:off x="4389803" y="2452321"/>
            <a:ext cx="145092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2099309" y="2449592"/>
            <a:ext cx="986791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H="1">
            <a:off x="2134283" y="4065176"/>
            <a:ext cx="986791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H="1">
            <a:off x="1309082" y="5634896"/>
            <a:ext cx="3806184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V="1">
            <a:off x="5119815" y="3051810"/>
            <a:ext cx="1566705" cy="2590706"/>
          </a:xfrm>
          <a:prstGeom prst="line">
            <a:avLst/>
          </a:prstGeom>
          <a:ln w="1270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V="1">
            <a:off x="3112211" y="2745499"/>
            <a:ext cx="814335" cy="1346585"/>
          </a:xfrm>
          <a:prstGeom prst="line">
            <a:avLst/>
          </a:prstGeom>
          <a:ln w="1270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298392" y="1601540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>
                <a:latin typeface="ヒラギノ角ゴ Pro W3"/>
                <a:ea typeface="ヒラギノ角ゴ Pro W3"/>
                <a:cs typeface="ヒラギノ角ゴ Pro W3"/>
              </a:rPr>
              <a:t>100</a:t>
            </a:r>
            <a:endParaRPr kumimoji="1" lang="ja-JP" altLang="en-US" sz="1600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420685" y="3373798"/>
            <a:ext cx="479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>
                <a:latin typeface="ヒラギノ角ゴ Pro W3"/>
                <a:ea typeface="ヒラギノ角ゴ Pro W3"/>
                <a:cs typeface="ヒラギノ角ゴ Pro W3"/>
              </a:rPr>
              <a:t>2</a:t>
            </a:r>
            <a:endParaRPr kumimoji="1" lang="ja-JP" altLang="en-US" sz="1600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640770" y="4880436"/>
            <a:ext cx="785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smtClean="0">
                <a:latin typeface="ヒラギノ角ゴ Pro W3"/>
                <a:ea typeface="ヒラギノ角ゴ Pro W3"/>
                <a:cs typeface="ヒラギノ角ゴ Pro W3"/>
              </a:rPr>
              <a:t>1.1</a:t>
            </a:r>
            <a:endParaRPr kumimoji="1" lang="ja-JP" altLang="en-US" sz="1600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856206" y="1651555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ヒラギノ角ゴ Pro W3"/>
                <a:ea typeface="ヒラギノ角ゴ Pro W3"/>
                <a:cs typeface="ヒラギノ角ゴ Pro W3"/>
              </a:rPr>
              <a:t>2</a:t>
            </a:r>
            <a:r>
              <a:rPr kumimoji="1" lang="en-US" altLang="ja-JP" sz="1600" dirty="0" smtClean="0">
                <a:latin typeface="ヒラギノ角ゴ Pro W3"/>
                <a:ea typeface="ヒラギノ角ゴ Pro W3"/>
                <a:cs typeface="ヒラギノ角ゴ Pro W3"/>
              </a:rPr>
              <a:t>00</a:t>
            </a:r>
            <a:endParaRPr kumimoji="1" lang="ja-JP" altLang="en-US" sz="1600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392730" y="1601540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latin typeface="ヒラギノ角ゴ Pro W3"/>
                <a:ea typeface="ヒラギノ角ゴ Pro W3"/>
                <a:cs typeface="ヒラギノ角ゴ Pro W3"/>
              </a:rPr>
              <a:t>220</a:t>
            </a:r>
            <a:endParaRPr kumimoji="1" lang="ja-JP" altLang="en-US" sz="1600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404484" y="207480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smtClean="0">
                <a:latin typeface="ヒラギノ角ゴ Pro W3"/>
                <a:ea typeface="ヒラギノ角ゴ Pro W3"/>
                <a:cs typeface="ヒラギノ角ゴ Pro W3"/>
              </a:rPr>
              <a:t>220</a:t>
            </a:r>
            <a:endParaRPr kumimoji="1" lang="ja-JP" altLang="en-US" b="1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488521" y="2489166"/>
            <a:ext cx="319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smtClean="0">
                <a:solidFill>
                  <a:srgbClr val="C00000"/>
                </a:solidFill>
                <a:latin typeface="ヒラギノ角ゴ Pro W3"/>
                <a:ea typeface="ヒラギノ角ゴ Pro W3"/>
                <a:cs typeface="ヒラギノ角ゴ Pro W3"/>
              </a:rPr>
              <a:t>1</a:t>
            </a:r>
            <a:endParaRPr kumimoji="1" lang="ja-JP" altLang="en-US" sz="1600" dirty="0" smtClean="0">
              <a:solidFill>
                <a:srgbClr val="C0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893917" y="2477572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smtClean="0">
                <a:solidFill>
                  <a:srgbClr val="C00000"/>
                </a:solidFill>
                <a:latin typeface="ヒラギノ角ゴ Pro W3"/>
                <a:ea typeface="ヒラギノ角ゴ Pro W3"/>
                <a:cs typeface="ヒラギノ角ゴ Pro W3"/>
              </a:rPr>
              <a:t>1.1</a:t>
            </a:r>
            <a:endParaRPr kumimoji="1" lang="ja-JP" altLang="en-US" sz="1600" dirty="0" smtClean="0">
              <a:solidFill>
                <a:srgbClr val="C0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329765" y="2481868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rgbClr val="C00000"/>
                </a:solidFill>
                <a:latin typeface="ヒラギノ角ゴ Pro W3"/>
                <a:ea typeface="ヒラギノ角ゴ Pro W3"/>
                <a:cs typeface="ヒラギノ角ゴ Pro W3"/>
              </a:rPr>
              <a:t>2.2</a:t>
            </a:r>
            <a:endParaRPr kumimoji="1" lang="ja-JP" altLang="en-US" sz="1600" dirty="0" smtClean="0">
              <a:solidFill>
                <a:srgbClr val="C0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311698" y="4112950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smtClean="0">
                <a:solidFill>
                  <a:srgbClr val="C00000"/>
                </a:solidFill>
                <a:latin typeface="ヒラギノ角ゴ Pro W3"/>
                <a:ea typeface="ヒラギノ角ゴ Pro W3"/>
                <a:cs typeface="ヒラギノ角ゴ Pro W3"/>
              </a:rPr>
              <a:t>110</a:t>
            </a:r>
            <a:endParaRPr kumimoji="1" lang="ja-JP" altLang="en-US" sz="1600" dirty="0" smtClean="0">
              <a:solidFill>
                <a:srgbClr val="C0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077921" y="5736262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smtClean="0">
                <a:solidFill>
                  <a:srgbClr val="C00000"/>
                </a:solidFill>
                <a:latin typeface="ヒラギノ角ゴ Pro W3"/>
                <a:ea typeface="ヒラギノ角ゴ Pro W3"/>
                <a:cs typeface="ヒラギノ角ゴ Pro W3"/>
              </a:rPr>
              <a:t>20</a:t>
            </a:r>
            <a:r>
              <a:rPr lang="en-US" altLang="ja-JP" sz="1600" smtClean="0">
                <a:solidFill>
                  <a:srgbClr val="C00000"/>
                </a:solidFill>
                <a:latin typeface="ヒラギノ角ゴ Pro W3"/>
                <a:ea typeface="ヒラギノ角ゴ Pro W3"/>
                <a:cs typeface="ヒラギノ角ゴ Pro W3"/>
              </a:rPr>
              <a:t>0</a:t>
            </a:r>
            <a:endParaRPr kumimoji="1" lang="ja-JP" altLang="en-US" sz="1600" dirty="0" smtClean="0">
              <a:solidFill>
                <a:srgbClr val="C0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3612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pFill/>
        <a:ln w="9525">
          <a:solidFill>
            <a:srgbClr val="BFBFBF"/>
          </a:solidFill>
          <a:miter lim="800000"/>
          <a:headEnd/>
          <a:tailEnd/>
        </a:ln>
      </a:spPr>
      <a:bodyPr wrap="none" lIns="36000" rIns="36000" rtlCol="0" anchor="ctr"/>
      <a:lstStyle>
        <a:defPPr algn="ctr">
          <a:defRPr kumimoji="1" sz="1400" dirty="0">
            <a:solidFill>
              <a:srgbClr val="FFFFFF"/>
            </a:solidFill>
            <a:latin typeface="ヒラギノ角ゴ Pro W3"/>
            <a:ea typeface="ヒラギノ角ゴ Pro W3"/>
            <a:cs typeface="ヒラギノ角ゴ Pro W3"/>
          </a:defRPr>
        </a:defPPr>
      </a:lst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200" dirty="0" smtClean="0">
            <a:latin typeface="ヒラギノ角ゴ Pro W3"/>
            <a:ea typeface="ヒラギノ角ゴ Pro W3"/>
            <a:cs typeface="ヒラギノ角ゴ Pro W3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34937</TotalTime>
  <Words>346</Words>
  <Application>Microsoft Macintosh PowerPoint</Application>
  <PresentationFormat>画面に合わせる (4:3)</PresentationFormat>
  <Paragraphs>78</Paragraphs>
  <Slides>9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9" baseType="lpstr">
      <vt:lpstr>Avenir Light</vt:lpstr>
      <vt:lpstr>Calibri</vt:lpstr>
      <vt:lpstr>Cambria Math</vt:lpstr>
      <vt:lpstr>ＭＳ Ｐゴシック</vt:lpstr>
      <vt:lpstr>ヒラギノ角ゴ Pro W3</vt:lpstr>
      <vt:lpstr>ヒラギノ角ゴ ProN W3</vt:lpstr>
      <vt:lpstr>ヒラギノ角ゴ ProN W6</vt:lpstr>
      <vt:lpstr>メイリオ</vt:lpstr>
      <vt:lpstr>Arial</vt:lpstr>
      <vt:lpstr>ホワイト</vt:lpstr>
      <vt:lpstr>第4回 データサイエンス勉強会 - Newral Network 入門 構築~学習まで-  </vt:lpstr>
      <vt:lpstr>本日のサマリ DLの構成要素であるNNについて、構築から学習までの過程を取り上げる</vt:lpstr>
      <vt:lpstr>Neural Networkとは &lt;復習&gt;パーセプトロンの全体像とNLにおける活性化関数</vt:lpstr>
      <vt:lpstr>Neural Networkとは パーセプトロンはステップ関数、NLではシグモイド関数を採用</vt:lpstr>
      <vt:lpstr>Neural Networkとは 入力層1つ、隠れ層複数、出力層1つで構成される</vt:lpstr>
      <vt:lpstr>Neural Networkの構築 &lt;出力層&gt; 『回帰問題』『分類問題』それぞれで出力関数が異なる</vt:lpstr>
      <vt:lpstr>Neural Networkの構築 &lt;出力層&gt; 分類問題におけるソフトマックス関数の出力イメージ</vt:lpstr>
      <vt:lpstr>Neural Networkの学習 ミニバッチに対する勾配降下法を用いて、パラメーターを更新する</vt:lpstr>
      <vt:lpstr>Neural Networkの学習 勾配をいかに求めるか: 誤差伝搬法を用いた効率的な計算</vt:lpstr>
    </vt:vector>
  </TitlesOfParts>
  <Company>ヴォラーレ株式会社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株式会社xx御中</dc:title>
  <dc:creator>Hibiya Sumire</dc:creator>
  <cp:lastModifiedBy>杉山慶人</cp:lastModifiedBy>
  <cp:revision>784</cp:revision>
  <cp:lastPrinted>2015-12-21T11:12:48Z</cp:lastPrinted>
  <dcterms:created xsi:type="dcterms:W3CDTF">2014-10-22T18:03:47Z</dcterms:created>
  <dcterms:modified xsi:type="dcterms:W3CDTF">2017-02-05T04:00:07Z</dcterms:modified>
</cp:coreProperties>
</file>