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3" r:id="rId10"/>
    <p:sldId id="266" r:id="rId11"/>
    <p:sldId id="267" r:id="rId12"/>
  </p:sldIdLst>
  <p:sldSz cx="9144000" cy="6858000" type="screen4x3"/>
  <p:notesSz cx="6797675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>
        <p:scale>
          <a:sx n="80" d="100"/>
          <a:sy n="80" d="100"/>
        </p:scale>
        <p:origin x="-2430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4834B-8DCD-4FC9-BE69-CA66452C80CD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43516-D6B8-4034-8F39-D9215C4795EB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33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43516-D6B8-4034-8F39-D9215C4795E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29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2492896"/>
            <a:ext cx="5329238" cy="72003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 smtClean="0"/>
              <a:t>Titel</a:t>
            </a:r>
            <a:endParaRPr lang="fr-FR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692275" y="3357563"/>
            <a:ext cx="5327650" cy="107950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de-DE" dirty="0" smtClean="0"/>
              <a:t>Untertitel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5328592" cy="106613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5B1-B0D3-4B3D-B5F3-81FA44CA89A4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820B-ED5A-4288-A188-7EE7A2AA3B79}" type="slidenum">
              <a:rPr lang="fr-FR" smtClean="0"/>
              <a:t>‹Nr.›</a:t>
            </a:fld>
            <a:endParaRPr lang="fr-FR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827088" y="2060575"/>
            <a:ext cx="7200900" cy="33845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4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fr-FR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fr-F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15B1-B0D3-4B3D-B5F3-81FA44CA89A4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820B-ED5A-4288-A188-7EE7A2AA3B79}" type="slidenum">
              <a:rPr lang="fr-FR" smtClean="0"/>
              <a:t>‹Nr.›</a:t>
            </a:fld>
            <a:endParaRPr lang="fr-FR"/>
          </a:p>
        </p:txBody>
      </p:sp>
      <p:pic>
        <p:nvPicPr>
          <p:cNvPr id="15" name="Picture 7" descr="http://eeecon.uibk.ac.at/%7Ezeileis/images/Ibk-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5" y="44213"/>
            <a:ext cx="688875" cy="13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24" y="6157422"/>
            <a:ext cx="1562160" cy="38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fik 16" descr="C:\Users\c8461199\Dropbox\Bauphysik\SaLüH\AP 1\AP 1.1 - Management\CI\Logo\Logo_Gesamt_grau.png"/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7937"/>
            <a:ext cx="2815844" cy="116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416" y="6248129"/>
            <a:ext cx="1137880" cy="18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83"/>
          <a:stretch/>
        </p:blipFill>
        <p:spPr bwMode="auto">
          <a:xfrm>
            <a:off x="7631832" y="6067880"/>
            <a:ext cx="1260648" cy="41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03" y="6150097"/>
            <a:ext cx="1292349" cy="33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6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2" b="19147"/>
          <a:stretch/>
        </p:blipFill>
        <p:spPr bwMode="auto">
          <a:xfrm>
            <a:off x="4499992" y="6066200"/>
            <a:ext cx="1215896" cy="47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900546"/>
            <a:ext cx="507498" cy="6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71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AP 3 - Gebäude Model </a:t>
            </a:r>
          </a:p>
          <a:p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 Simulink </a:t>
            </a:r>
            <a:endParaRPr lang="fr-FR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convective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Stand April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5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1115616" y="134076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Prüfung Simulink / CONTAM – nur Kamineffekt</a:t>
            </a:r>
            <a:endParaRPr lang="fr-FR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115616" y="1340768"/>
            <a:ext cx="306899" cy="2985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607351" y="2204864"/>
            <a:ext cx="187220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ihandform 11"/>
          <p:cNvSpPr/>
          <p:nvPr/>
        </p:nvSpPr>
        <p:spPr>
          <a:xfrm>
            <a:off x="6414245" y="3224836"/>
            <a:ext cx="612183" cy="216977"/>
          </a:xfrm>
          <a:custGeom>
            <a:avLst/>
            <a:gdLst>
              <a:gd name="connsiteX0" fmla="*/ 0 w 612183"/>
              <a:gd name="connsiteY0" fmla="*/ 216977 h 216977"/>
              <a:gd name="connsiteX1" fmla="*/ 108488 w 612183"/>
              <a:gd name="connsiteY1" fmla="*/ 108489 h 216977"/>
              <a:gd name="connsiteX2" fmla="*/ 472699 w 612183"/>
              <a:gd name="connsiteY2" fmla="*/ 162733 h 216977"/>
              <a:gd name="connsiteX3" fmla="*/ 612183 w 612183"/>
              <a:gd name="connsiteY3" fmla="*/ 0 h 2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83" h="216977">
                <a:moveTo>
                  <a:pt x="0" y="216977"/>
                </a:moveTo>
                <a:cubicBezTo>
                  <a:pt x="14852" y="167253"/>
                  <a:pt x="29705" y="117530"/>
                  <a:pt x="108488" y="108489"/>
                </a:cubicBezTo>
                <a:cubicBezTo>
                  <a:pt x="187271" y="99448"/>
                  <a:pt x="388750" y="180814"/>
                  <a:pt x="472699" y="162733"/>
                </a:cubicBezTo>
                <a:cubicBezTo>
                  <a:pt x="556648" y="144652"/>
                  <a:pt x="584415" y="72326"/>
                  <a:pt x="612183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reihandform 12"/>
          <p:cNvSpPr/>
          <p:nvPr/>
        </p:nvSpPr>
        <p:spPr>
          <a:xfrm rot="12393762">
            <a:off x="6301259" y="2565551"/>
            <a:ext cx="612183" cy="216977"/>
          </a:xfrm>
          <a:custGeom>
            <a:avLst/>
            <a:gdLst>
              <a:gd name="connsiteX0" fmla="*/ 0 w 612183"/>
              <a:gd name="connsiteY0" fmla="*/ 216977 h 216977"/>
              <a:gd name="connsiteX1" fmla="*/ 108488 w 612183"/>
              <a:gd name="connsiteY1" fmla="*/ 108489 h 216977"/>
              <a:gd name="connsiteX2" fmla="*/ 472699 w 612183"/>
              <a:gd name="connsiteY2" fmla="*/ 162733 h 216977"/>
              <a:gd name="connsiteX3" fmla="*/ 612183 w 612183"/>
              <a:gd name="connsiteY3" fmla="*/ 0 h 2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83" h="216977">
                <a:moveTo>
                  <a:pt x="0" y="216977"/>
                </a:moveTo>
                <a:cubicBezTo>
                  <a:pt x="14852" y="167253"/>
                  <a:pt x="29705" y="117530"/>
                  <a:pt x="108488" y="108489"/>
                </a:cubicBezTo>
                <a:cubicBezTo>
                  <a:pt x="187271" y="99448"/>
                  <a:pt x="388750" y="180814"/>
                  <a:pt x="472699" y="162733"/>
                </a:cubicBezTo>
                <a:cubicBezTo>
                  <a:pt x="556648" y="144652"/>
                  <a:pt x="584415" y="72326"/>
                  <a:pt x="612183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719529" y="2865238"/>
            <a:ext cx="306899" cy="2985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399439" y="2746665"/>
            <a:ext cx="73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800 ppm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763688" y="5373216"/>
                <a:ext cx="18521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1200" b="0" i="1" smtClean="0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fr-FR" sz="1200" dirty="0" smtClean="0"/>
                  <a:t> CONTAM = 0.0014 kg/s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de-DE" sz="1200" i="1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fr-FR" sz="1200" dirty="0"/>
                  <a:t> </a:t>
                </a:r>
                <a:r>
                  <a:rPr lang="fr-FR" sz="1200" dirty="0" smtClean="0"/>
                  <a:t>SIMULINK= 0.0014 kg/s </a:t>
                </a:r>
                <a:endParaRPr lang="fr-FR" sz="1200" dirty="0"/>
              </a:p>
              <a:p>
                <a:endParaRPr lang="fr-FR" sz="12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373216"/>
                <a:ext cx="185217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" t="31195" r="56343" b="4433"/>
          <a:stretch/>
        </p:blipFill>
        <p:spPr bwMode="auto">
          <a:xfrm>
            <a:off x="1619672" y="1858393"/>
            <a:ext cx="2844316" cy="351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5010204" y="2829851"/>
            <a:ext cx="15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Ca. 4 m³/h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3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1115616" y="134076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Prüfung Simulink / CONTAM – nur </a:t>
            </a:r>
            <a:r>
              <a:rPr lang="de-DE" dirty="0" smtClean="0"/>
              <a:t>Wind</a:t>
            </a:r>
            <a:endParaRPr lang="fr-FR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115616" y="1340768"/>
            <a:ext cx="306899" cy="2985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607351" y="2204864"/>
            <a:ext cx="187220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ihandform 11"/>
          <p:cNvSpPr/>
          <p:nvPr/>
        </p:nvSpPr>
        <p:spPr>
          <a:xfrm>
            <a:off x="6414245" y="3224836"/>
            <a:ext cx="612183" cy="216977"/>
          </a:xfrm>
          <a:custGeom>
            <a:avLst/>
            <a:gdLst>
              <a:gd name="connsiteX0" fmla="*/ 0 w 612183"/>
              <a:gd name="connsiteY0" fmla="*/ 216977 h 216977"/>
              <a:gd name="connsiteX1" fmla="*/ 108488 w 612183"/>
              <a:gd name="connsiteY1" fmla="*/ 108489 h 216977"/>
              <a:gd name="connsiteX2" fmla="*/ 472699 w 612183"/>
              <a:gd name="connsiteY2" fmla="*/ 162733 h 216977"/>
              <a:gd name="connsiteX3" fmla="*/ 612183 w 612183"/>
              <a:gd name="connsiteY3" fmla="*/ 0 h 2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83" h="216977">
                <a:moveTo>
                  <a:pt x="0" y="216977"/>
                </a:moveTo>
                <a:cubicBezTo>
                  <a:pt x="14852" y="167253"/>
                  <a:pt x="29705" y="117530"/>
                  <a:pt x="108488" y="108489"/>
                </a:cubicBezTo>
                <a:cubicBezTo>
                  <a:pt x="187271" y="99448"/>
                  <a:pt x="388750" y="180814"/>
                  <a:pt x="472699" y="162733"/>
                </a:cubicBezTo>
                <a:cubicBezTo>
                  <a:pt x="556648" y="144652"/>
                  <a:pt x="584415" y="72326"/>
                  <a:pt x="612183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reihandform 12"/>
          <p:cNvSpPr/>
          <p:nvPr/>
        </p:nvSpPr>
        <p:spPr>
          <a:xfrm rot="12393762">
            <a:off x="6301259" y="2565551"/>
            <a:ext cx="612183" cy="216977"/>
          </a:xfrm>
          <a:custGeom>
            <a:avLst/>
            <a:gdLst>
              <a:gd name="connsiteX0" fmla="*/ 0 w 612183"/>
              <a:gd name="connsiteY0" fmla="*/ 216977 h 216977"/>
              <a:gd name="connsiteX1" fmla="*/ 108488 w 612183"/>
              <a:gd name="connsiteY1" fmla="*/ 108489 h 216977"/>
              <a:gd name="connsiteX2" fmla="*/ 472699 w 612183"/>
              <a:gd name="connsiteY2" fmla="*/ 162733 h 216977"/>
              <a:gd name="connsiteX3" fmla="*/ 612183 w 612183"/>
              <a:gd name="connsiteY3" fmla="*/ 0 h 2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83" h="216977">
                <a:moveTo>
                  <a:pt x="0" y="216977"/>
                </a:moveTo>
                <a:cubicBezTo>
                  <a:pt x="14852" y="167253"/>
                  <a:pt x="29705" y="117530"/>
                  <a:pt x="108488" y="108489"/>
                </a:cubicBezTo>
                <a:cubicBezTo>
                  <a:pt x="187271" y="99448"/>
                  <a:pt x="388750" y="180814"/>
                  <a:pt x="472699" y="162733"/>
                </a:cubicBezTo>
                <a:cubicBezTo>
                  <a:pt x="556648" y="144652"/>
                  <a:pt x="584415" y="72326"/>
                  <a:pt x="612183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719529" y="2865238"/>
            <a:ext cx="306899" cy="2985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399439" y="2746665"/>
            <a:ext cx="73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800 ppm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010204" y="2829851"/>
            <a:ext cx="15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Ca. </a:t>
            </a:r>
            <a:r>
              <a:rPr lang="de-DE" dirty="0" smtClean="0"/>
              <a:t>m³/h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5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Convective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“ in 2-Zonen Modell</a:t>
            </a:r>
            <a:endParaRPr lang="fr-FR" dirty="0"/>
          </a:p>
        </p:txBody>
      </p:sp>
      <p:sp>
        <p:nvSpPr>
          <p:cNvPr id="4" name="Rechteck 3"/>
          <p:cNvSpPr/>
          <p:nvPr/>
        </p:nvSpPr>
        <p:spPr>
          <a:xfrm>
            <a:off x="611560" y="2276539"/>
            <a:ext cx="187220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hteck 4"/>
          <p:cNvSpPr/>
          <p:nvPr/>
        </p:nvSpPr>
        <p:spPr>
          <a:xfrm>
            <a:off x="2483768" y="2276539"/>
            <a:ext cx="187220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hteck 7"/>
          <p:cNvSpPr/>
          <p:nvPr/>
        </p:nvSpPr>
        <p:spPr>
          <a:xfrm>
            <a:off x="2424904" y="2663313"/>
            <a:ext cx="117727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feil nach unten 8"/>
          <p:cNvSpPr/>
          <p:nvPr/>
        </p:nvSpPr>
        <p:spPr>
          <a:xfrm>
            <a:off x="1331640" y="2101835"/>
            <a:ext cx="432048" cy="53079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Nach oben gekrümmter Pfeil 10"/>
          <p:cNvSpPr/>
          <p:nvPr/>
        </p:nvSpPr>
        <p:spPr>
          <a:xfrm>
            <a:off x="1934555" y="3876009"/>
            <a:ext cx="1216152" cy="731520"/>
          </a:xfrm>
          <a:prstGeom prst="curvedUp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436096" y="2190826"/>
            <a:ext cx="3600400" cy="231829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de-DE" sz="1600" dirty="0" smtClean="0"/>
              <a:t>Gezwungene Konvektion zwischen Zonen (Lüftung)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de-DE" sz="1600" dirty="0" smtClean="0"/>
              <a:t>Natürliche Luftmischung zwischen Zonen (bei offenen Türen)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de-DE" sz="1600" dirty="0" smtClean="0"/>
              <a:t>Infiltration und </a:t>
            </a:r>
            <a:r>
              <a:rPr lang="de-DE" sz="1600" dirty="0" err="1" smtClean="0"/>
              <a:t>Exfiltration</a:t>
            </a:r>
            <a:endParaRPr lang="de-DE" sz="1600" dirty="0" smtClean="0"/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endParaRPr lang="de-DE" sz="1600" dirty="0" smtClean="0"/>
          </a:p>
        </p:txBody>
      </p:sp>
      <p:sp>
        <p:nvSpPr>
          <p:cNvPr id="12" name="Ellipse 11"/>
          <p:cNvSpPr/>
          <p:nvPr/>
        </p:nvSpPr>
        <p:spPr>
          <a:xfrm>
            <a:off x="2826645" y="3536652"/>
            <a:ext cx="306899" cy="29855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Pfeil nach links und rechts 12"/>
          <p:cNvSpPr/>
          <p:nvPr/>
        </p:nvSpPr>
        <p:spPr>
          <a:xfrm>
            <a:off x="1801397" y="2857371"/>
            <a:ext cx="1332147" cy="360040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feil nach unten 13"/>
          <p:cNvSpPr/>
          <p:nvPr/>
        </p:nvSpPr>
        <p:spPr>
          <a:xfrm rot="10800000">
            <a:off x="3203848" y="1988840"/>
            <a:ext cx="432048" cy="53079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314020" y="2569339"/>
            <a:ext cx="306899" cy="29855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Freihandform 16"/>
          <p:cNvSpPr/>
          <p:nvPr/>
        </p:nvSpPr>
        <p:spPr>
          <a:xfrm>
            <a:off x="418454" y="3296511"/>
            <a:ext cx="612183" cy="216977"/>
          </a:xfrm>
          <a:custGeom>
            <a:avLst/>
            <a:gdLst>
              <a:gd name="connsiteX0" fmla="*/ 0 w 612183"/>
              <a:gd name="connsiteY0" fmla="*/ 216977 h 216977"/>
              <a:gd name="connsiteX1" fmla="*/ 108488 w 612183"/>
              <a:gd name="connsiteY1" fmla="*/ 108489 h 216977"/>
              <a:gd name="connsiteX2" fmla="*/ 472699 w 612183"/>
              <a:gd name="connsiteY2" fmla="*/ 162733 h 216977"/>
              <a:gd name="connsiteX3" fmla="*/ 612183 w 612183"/>
              <a:gd name="connsiteY3" fmla="*/ 0 h 2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83" h="216977">
                <a:moveTo>
                  <a:pt x="0" y="216977"/>
                </a:moveTo>
                <a:cubicBezTo>
                  <a:pt x="14852" y="167253"/>
                  <a:pt x="29705" y="117530"/>
                  <a:pt x="108488" y="108489"/>
                </a:cubicBezTo>
                <a:cubicBezTo>
                  <a:pt x="187271" y="99448"/>
                  <a:pt x="388750" y="180814"/>
                  <a:pt x="472699" y="162733"/>
                </a:cubicBezTo>
                <a:cubicBezTo>
                  <a:pt x="556648" y="144652"/>
                  <a:pt x="584415" y="72326"/>
                  <a:pt x="612183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reihandform 17"/>
          <p:cNvSpPr/>
          <p:nvPr/>
        </p:nvSpPr>
        <p:spPr>
          <a:xfrm rot="12393762">
            <a:off x="305468" y="2637226"/>
            <a:ext cx="612183" cy="216977"/>
          </a:xfrm>
          <a:custGeom>
            <a:avLst/>
            <a:gdLst>
              <a:gd name="connsiteX0" fmla="*/ 0 w 612183"/>
              <a:gd name="connsiteY0" fmla="*/ 216977 h 216977"/>
              <a:gd name="connsiteX1" fmla="*/ 108488 w 612183"/>
              <a:gd name="connsiteY1" fmla="*/ 108489 h 216977"/>
              <a:gd name="connsiteX2" fmla="*/ 472699 w 612183"/>
              <a:gd name="connsiteY2" fmla="*/ 162733 h 216977"/>
              <a:gd name="connsiteX3" fmla="*/ 612183 w 612183"/>
              <a:gd name="connsiteY3" fmla="*/ 0 h 2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83" h="216977">
                <a:moveTo>
                  <a:pt x="0" y="216977"/>
                </a:moveTo>
                <a:cubicBezTo>
                  <a:pt x="14852" y="167253"/>
                  <a:pt x="29705" y="117530"/>
                  <a:pt x="108488" y="108489"/>
                </a:cubicBezTo>
                <a:cubicBezTo>
                  <a:pt x="187271" y="99448"/>
                  <a:pt x="388750" y="180814"/>
                  <a:pt x="472699" y="162733"/>
                </a:cubicBezTo>
                <a:cubicBezTo>
                  <a:pt x="556648" y="144652"/>
                  <a:pt x="584415" y="72326"/>
                  <a:pt x="612183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hteck 18"/>
          <p:cNvSpPr/>
          <p:nvPr/>
        </p:nvSpPr>
        <p:spPr>
          <a:xfrm>
            <a:off x="592775" y="2729781"/>
            <a:ext cx="58863" cy="675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reihandform 19"/>
          <p:cNvSpPr/>
          <p:nvPr/>
        </p:nvSpPr>
        <p:spPr>
          <a:xfrm>
            <a:off x="4079315" y="2640394"/>
            <a:ext cx="612183" cy="216977"/>
          </a:xfrm>
          <a:custGeom>
            <a:avLst/>
            <a:gdLst>
              <a:gd name="connsiteX0" fmla="*/ 0 w 612183"/>
              <a:gd name="connsiteY0" fmla="*/ 216977 h 216977"/>
              <a:gd name="connsiteX1" fmla="*/ 108488 w 612183"/>
              <a:gd name="connsiteY1" fmla="*/ 108489 h 216977"/>
              <a:gd name="connsiteX2" fmla="*/ 472699 w 612183"/>
              <a:gd name="connsiteY2" fmla="*/ 162733 h 216977"/>
              <a:gd name="connsiteX3" fmla="*/ 612183 w 612183"/>
              <a:gd name="connsiteY3" fmla="*/ 0 h 2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83" h="216977">
                <a:moveTo>
                  <a:pt x="0" y="216977"/>
                </a:moveTo>
                <a:cubicBezTo>
                  <a:pt x="14852" y="167253"/>
                  <a:pt x="29705" y="117530"/>
                  <a:pt x="108488" y="108489"/>
                </a:cubicBezTo>
                <a:cubicBezTo>
                  <a:pt x="187271" y="99448"/>
                  <a:pt x="388750" y="180814"/>
                  <a:pt x="472699" y="162733"/>
                </a:cubicBezTo>
                <a:cubicBezTo>
                  <a:pt x="556648" y="144652"/>
                  <a:pt x="584415" y="72326"/>
                  <a:pt x="612183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hteck 21"/>
          <p:cNvSpPr/>
          <p:nvPr/>
        </p:nvSpPr>
        <p:spPr>
          <a:xfrm>
            <a:off x="4326544" y="2802939"/>
            <a:ext cx="58863" cy="675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723738" y="2936913"/>
            <a:ext cx="306899" cy="2985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481125" y="2979629"/>
            <a:ext cx="306899" cy="2985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24545" y="4241769"/>
            <a:ext cx="82311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Zone 1</a:t>
            </a:r>
            <a:endParaRPr lang="fr-FR" dirty="0"/>
          </a:p>
        </p:txBody>
      </p:sp>
      <p:sp>
        <p:nvSpPr>
          <p:cNvPr id="26" name="Textfeld 25"/>
          <p:cNvSpPr txBox="1"/>
          <p:nvPr/>
        </p:nvSpPr>
        <p:spPr>
          <a:xfrm>
            <a:off x="3419872" y="4254029"/>
            <a:ext cx="82311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Zone 2</a:t>
            </a: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5436096" y="2345064"/>
            <a:ext cx="306899" cy="29855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436095" y="3206291"/>
            <a:ext cx="306899" cy="29855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5436094" y="4074033"/>
            <a:ext cx="306899" cy="2985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1" name="Freihandform 20"/>
          <p:cNvSpPr/>
          <p:nvPr/>
        </p:nvSpPr>
        <p:spPr>
          <a:xfrm rot="12393762">
            <a:off x="4020452" y="3356183"/>
            <a:ext cx="612183" cy="216977"/>
          </a:xfrm>
          <a:custGeom>
            <a:avLst/>
            <a:gdLst>
              <a:gd name="connsiteX0" fmla="*/ 0 w 612183"/>
              <a:gd name="connsiteY0" fmla="*/ 216977 h 216977"/>
              <a:gd name="connsiteX1" fmla="*/ 108488 w 612183"/>
              <a:gd name="connsiteY1" fmla="*/ 108489 h 216977"/>
              <a:gd name="connsiteX2" fmla="*/ 472699 w 612183"/>
              <a:gd name="connsiteY2" fmla="*/ 162733 h 216977"/>
              <a:gd name="connsiteX3" fmla="*/ 612183 w 612183"/>
              <a:gd name="connsiteY3" fmla="*/ 0 h 2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83" h="216977">
                <a:moveTo>
                  <a:pt x="0" y="216977"/>
                </a:moveTo>
                <a:cubicBezTo>
                  <a:pt x="14852" y="167253"/>
                  <a:pt x="29705" y="117530"/>
                  <a:pt x="108488" y="108489"/>
                </a:cubicBezTo>
                <a:cubicBezTo>
                  <a:pt x="187271" y="99448"/>
                  <a:pt x="388750" y="180814"/>
                  <a:pt x="472699" y="162733"/>
                </a:cubicBezTo>
                <a:cubicBezTo>
                  <a:pt x="556648" y="144652"/>
                  <a:pt x="584415" y="72326"/>
                  <a:pt x="612183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7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755576" y="15567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Massenerhaltung zwischen die Zonen (erzwungen) auch bei geschlossenem Tür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755576" y="1592179"/>
            <a:ext cx="306899" cy="29855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142513" y="2420555"/>
            <a:ext cx="187220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hteck 10"/>
          <p:cNvSpPr/>
          <p:nvPr/>
        </p:nvSpPr>
        <p:spPr>
          <a:xfrm>
            <a:off x="4014721" y="2420555"/>
            <a:ext cx="187220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hteck 11"/>
          <p:cNvSpPr/>
          <p:nvPr/>
        </p:nvSpPr>
        <p:spPr>
          <a:xfrm>
            <a:off x="3955857" y="2807329"/>
            <a:ext cx="117727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feil nach unten 12"/>
          <p:cNvSpPr/>
          <p:nvPr/>
        </p:nvSpPr>
        <p:spPr>
          <a:xfrm>
            <a:off x="2862593" y="2245851"/>
            <a:ext cx="432048" cy="53079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Nach oben gekrümmter Pfeil 13"/>
          <p:cNvSpPr/>
          <p:nvPr/>
        </p:nvSpPr>
        <p:spPr>
          <a:xfrm>
            <a:off x="3465508" y="4055601"/>
            <a:ext cx="1216152" cy="731520"/>
          </a:xfrm>
          <a:prstGeom prst="curvedUp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357598" y="3680668"/>
            <a:ext cx="306899" cy="29855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Pfeil nach unten 16"/>
          <p:cNvSpPr/>
          <p:nvPr/>
        </p:nvSpPr>
        <p:spPr>
          <a:xfrm rot="10800000">
            <a:off x="4734801" y="2132856"/>
            <a:ext cx="432048" cy="530790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hteck 20"/>
          <p:cNvSpPr/>
          <p:nvPr/>
        </p:nvSpPr>
        <p:spPr>
          <a:xfrm>
            <a:off x="2123728" y="2873797"/>
            <a:ext cx="58863" cy="675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hteck 22"/>
          <p:cNvSpPr/>
          <p:nvPr/>
        </p:nvSpPr>
        <p:spPr>
          <a:xfrm>
            <a:off x="5857497" y="2946955"/>
            <a:ext cx="58863" cy="675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feld 25"/>
          <p:cNvSpPr txBox="1"/>
          <p:nvPr/>
        </p:nvSpPr>
        <p:spPr>
          <a:xfrm>
            <a:off x="2255498" y="4385785"/>
            <a:ext cx="82311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Zone 1</a:t>
            </a:r>
            <a:endParaRPr lang="fr-FR" dirty="0"/>
          </a:p>
        </p:txBody>
      </p:sp>
      <p:sp>
        <p:nvSpPr>
          <p:cNvPr id="27" name="Textfeld 26"/>
          <p:cNvSpPr txBox="1"/>
          <p:nvPr/>
        </p:nvSpPr>
        <p:spPr>
          <a:xfrm>
            <a:off x="4950825" y="4398045"/>
            <a:ext cx="82311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Zone 2</a:t>
            </a:r>
            <a:endParaRPr lang="fr-FR" dirty="0"/>
          </a:p>
        </p:txBody>
      </p:sp>
      <p:sp>
        <p:nvSpPr>
          <p:cNvPr id="29" name="Textfeld 28"/>
          <p:cNvSpPr txBox="1"/>
          <p:nvPr/>
        </p:nvSpPr>
        <p:spPr>
          <a:xfrm>
            <a:off x="6516216" y="269631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Implementiert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geprüft</a:t>
            </a:r>
            <a:endParaRPr lang="fr-FR" dirty="0"/>
          </a:p>
        </p:txBody>
      </p:sp>
      <p:sp>
        <p:nvSpPr>
          <p:cNvPr id="30" name="Textfeld 29"/>
          <p:cNvSpPr txBox="1"/>
          <p:nvPr/>
        </p:nvSpPr>
        <p:spPr>
          <a:xfrm>
            <a:off x="1121199" y="5085184"/>
            <a:ext cx="5760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Geprüft: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Massenstromerhaltung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Durchmischung eines Schadstoffes (mit CONTAM)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025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" t="37274" r="62917"/>
          <a:stretch/>
        </p:blipFill>
        <p:spPr bwMode="auto">
          <a:xfrm>
            <a:off x="1259632" y="2790220"/>
            <a:ext cx="3390181" cy="314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55576" y="1268760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Prüfung: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dirty="0" smtClean="0"/>
              <a:t>Massenerhaltung zwischen die Zonen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dirty="0" smtClean="0"/>
              <a:t>Durchmischung eines Schadstoffes (mit CONTAM)</a:t>
            </a:r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755576" y="1304147"/>
            <a:ext cx="306899" cy="29855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fr-FR" sz="1400" dirty="0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156176" y="2934474"/>
            <a:ext cx="2544942" cy="1753545"/>
            <a:chOff x="2123728" y="2132856"/>
            <a:chExt cx="3866242" cy="2663963"/>
          </a:xfrm>
        </p:grpSpPr>
        <p:sp>
          <p:nvSpPr>
            <p:cNvPr id="24" name="Rechteck 23"/>
            <p:cNvSpPr/>
            <p:nvPr/>
          </p:nvSpPr>
          <p:spPr>
            <a:xfrm>
              <a:off x="2142513" y="2420555"/>
              <a:ext cx="1872208" cy="237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014721" y="2420555"/>
              <a:ext cx="1872208" cy="237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3955857" y="2807329"/>
              <a:ext cx="117727" cy="1944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Pfeil nach unten 30"/>
            <p:cNvSpPr/>
            <p:nvPr/>
          </p:nvSpPr>
          <p:spPr>
            <a:xfrm>
              <a:off x="2862593" y="2245851"/>
              <a:ext cx="432048" cy="53079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Nach oben gekrümmter Pfeil 31"/>
            <p:cNvSpPr/>
            <p:nvPr/>
          </p:nvSpPr>
          <p:spPr>
            <a:xfrm>
              <a:off x="3465508" y="4055601"/>
              <a:ext cx="1216152" cy="731520"/>
            </a:xfrm>
            <a:prstGeom prst="curvedUpArrow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4357598" y="3680668"/>
              <a:ext cx="306899" cy="29855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1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Pfeil nach unten 33"/>
            <p:cNvSpPr/>
            <p:nvPr/>
          </p:nvSpPr>
          <p:spPr>
            <a:xfrm rot="10800000">
              <a:off x="4734801" y="2132856"/>
              <a:ext cx="432048" cy="53079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2123728" y="2873797"/>
              <a:ext cx="58863" cy="675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5857497" y="2946955"/>
              <a:ext cx="58863" cy="675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255498" y="4385785"/>
              <a:ext cx="1039144" cy="397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Zone 1</a:t>
              </a:r>
              <a:endParaRPr lang="fr-FR" sz="11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950827" y="4398045"/>
              <a:ext cx="1039143" cy="397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Zone 2</a:t>
              </a:r>
              <a:endParaRPr lang="fr-FR" sz="1100" dirty="0"/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6415125" y="3543490"/>
            <a:ext cx="73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800 ppm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425081" y="2276872"/>
            <a:ext cx="73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400 ppm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90092" y="24208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</a:t>
            </a:r>
            <a:r>
              <a:rPr lang="de-DE" baseline="-25000" dirty="0" smtClean="0"/>
              <a:t>2</a:t>
            </a:r>
            <a:r>
              <a:rPr lang="de-DE" dirty="0" smtClean="0"/>
              <a:t> Konzentration in Zone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1115616" y="119675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Vereinfachtes Modell aus CONTAM (NIST): Massenstrom durch Temperaturunterschied (Dichteunterschied) zwischen 2 Zonen in 2 Richtungen</a:t>
            </a:r>
            <a:endParaRPr lang="fr-FR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115616" y="1219343"/>
            <a:ext cx="306899" cy="29855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61186" y="2204864"/>
            <a:ext cx="187220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hteck 10"/>
          <p:cNvSpPr/>
          <p:nvPr/>
        </p:nvSpPr>
        <p:spPr>
          <a:xfrm>
            <a:off x="4233394" y="2204864"/>
            <a:ext cx="187220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hteck 11"/>
          <p:cNvSpPr/>
          <p:nvPr/>
        </p:nvSpPr>
        <p:spPr>
          <a:xfrm>
            <a:off x="4174530" y="2591638"/>
            <a:ext cx="117727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063646" y="2497664"/>
            <a:ext cx="306899" cy="29855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342401" y="2658106"/>
            <a:ext cx="58863" cy="675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hteck 22"/>
          <p:cNvSpPr/>
          <p:nvPr/>
        </p:nvSpPr>
        <p:spPr>
          <a:xfrm>
            <a:off x="6076170" y="2731264"/>
            <a:ext cx="58863" cy="675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feld 25"/>
          <p:cNvSpPr txBox="1"/>
          <p:nvPr/>
        </p:nvSpPr>
        <p:spPr>
          <a:xfrm>
            <a:off x="2474171" y="4170094"/>
            <a:ext cx="82311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Zone 1</a:t>
            </a:r>
            <a:endParaRPr lang="fr-FR" dirty="0"/>
          </a:p>
        </p:txBody>
      </p:sp>
      <p:sp>
        <p:nvSpPr>
          <p:cNvPr id="27" name="Textfeld 26"/>
          <p:cNvSpPr txBox="1"/>
          <p:nvPr/>
        </p:nvSpPr>
        <p:spPr>
          <a:xfrm>
            <a:off x="5169498" y="4182354"/>
            <a:ext cx="82311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Zone 2</a:t>
            </a:r>
            <a:endParaRPr lang="fr-FR" dirty="0"/>
          </a:p>
        </p:txBody>
      </p:sp>
      <p:sp>
        <p:nvSpPr>
          <p:cNvPr id="3" name="Pfeil nach rechts 2"/>
          <p:cNvSpPr/>
          <p:nvPr/>
        </p:nvSpPr>
        <p:spPr>
          <a:xfrm>
            <a:off x="3945362" y="2831402"/>
            <a:ext cx="749219" cy="5760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Pfeil nach rechts 28"/>
          <p:cNvSpPr/>
          <p:nvPr/>
        </p:nvSpPr>
        <p:spPr>
          <a:xfrm rot="10800000">
            <a:off x="3723152" y="3776910"/>
            <a:ext cx="749219" cy="5760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4434847" y="3406482"/>
                <a:ext cx="1600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∙|∆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7" y="3406482"/>
                <a:ext cx="160024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999343" y="3880276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43" y="3880276"/>
                <a:ext cx="4355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063646" y="2934768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646" y="2934768"/>
                <a:ext cx="43550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2955182" y="52782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3259616" y="4797152"/>
                <a:ext cx="2219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=|∆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12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|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616" y="4797152"/>
                <a:ext cx="221951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/>
              <p:cNvSpPr/>
              <p:nvPr/>
            </p:nvSpPr>
            <p:spPr>
              <a:xfrm>
                <a:off x="3073965" y="5264539"/>
                <a:ext cx="3010119" cy="686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𝐶</m:t>
                      </m:r>
                      <m:r>
                        <a:rPr lang="de-DE" b="0" i="1" smtClean="0">
                          <a:latin typeface="Cambria Math"/>
                        </a:rPr>
                        <m:t>=0.5∙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de-DE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acc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Rechteck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965" y="5264539"/>
                <a:ext cx="3010119" cy="6860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6516216" y="269631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Implementiert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geprüft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35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/>
          <p:cNvSpPr txBox="1"/>
          <p:nvPr/>
        </p:nvSpPr>
        <p:spPr>
          <a:xfrm>
            <a:off x="1115616" y="1124744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Prüfung: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dirty="0" smtClean="0"/>
              <a:t>Massenerhaltung zwischen die Zonen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dirty="0" smtClean="0"/>
              <a:t>Durchmischung eines Schadstoffes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dirty="0" smtClean="0"/>
              <a:t>Massenstrom (CONTAM)</a:t>
            </a:r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115616" y="1219343"/>
            <a:ext cx="306899" cy="29855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931109" y="2996952"/>
            <a:ext cx="2932382" cy="1832910"/>
            <a:chOff x="2342401" y="2204864"/>
            <a:chExt cx="3802133" cy="2376554"/>
          </a:xfrm>
        </p:grpSpPr>
        <p:sp>
          <p:nvSpPr>
            <p:cNvPr id="10" name="Rechteck 9"/>
            <p:cNvSpPr/>
            <p:nvPr/>
          </p:nvSpPr>
          <p:spPr>
            <a:xfrm>
              <a:off x="2361186" y="2204864"/>
              <a:ext cx="1872208" cy="237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233394" y="2204864"/>
              <a:ext cx="1872208" cy="237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74530" y="2591638"/>
              <a:ext cx="117727" cy="1944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4063646" y="2497664"/>
              <a:ext cx="306899" cy="2985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2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2342401" y="2658106"/>
              <a:ext cx="58863" cy="675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6076170" y="2731264"/>
              <a:ext cx="58863" cy="675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474171" y="4170094"/>
              <a:ext cx="975035" cy="39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Zone 1</a:t>
              </a:r>
              <a:endParaRPr lang="fr-FR" sz="1400" dirty="0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69500" y="4182354"/>
              <a:ext cx="975034" cy="39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Zone 2</a:t>
              </a:r>
              <a:endParaRPr lang="fr-FR" sz="1400" dirty="0"/>
            </a:p>
          </p:txBody>
        </p:sp>
        <p:sp>
          <p:nvSpPr>
            <p:cNvPr id="3" name="Pfeil nach rechts 2"/>
            <p:cNvSpPr/>
            <p:nvPr/>
          </p:nvSpPr>
          <p:spPr>
            <a:xfrm>
              <a:off x="3945362" y="2831402"/>
              <a:ext cx="749219" cy="57606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Pfeil nach rechts 28"/>
            <p:cNvSpPr/>
            <p:nvPr/>
          </p:nvSpPr>
          <p:spPr>
            <a:xfrm rot="10800000">
              <a:off x="3723152" y="3776910"/>
              <a:ext cx="749219" cy="57606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3999343" y="3880276"/>
                  <a:ext cx="422743" cy="333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/>
                              </a:rPr>
                              <m:t>𝑚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43" y="3880276"/>
                  <a:ext cx="422743" cy="33380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/>
                <p:cNvSpPr txBox="1"/>
                <p:nvPr/>
              </p:nvSpPr>
              <p:spPr>
                <a:xfrm>
                  <a:off x="4063646" y="2934768"/>
                  <a:ext cx="422743" cy="333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/>
                              </a:rPr>
                              <m:t>𝑚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Textfeld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646" y="2934768"/>
                  <a:ext cx="422743" cy="3338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feld 31"/>
          <p:cNvSpPr txBox="1"/>
          <p:nvPr/>
        </p:nvSpPr>
        <p:spPr>
          <a:xfrm>
            <a:off x="2955182" y="52782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5" name="Textfeld 24"/>
          <p:cNvSpPr txBox="1"/>
          <p:nvPr/>
        </p:nvSpPr>
        <p:spPr>
          <a:xfrm>
            <a:off x="6045521" y="3446765"/>
            <a:ext cx="73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800 ppm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819928" y="3516737"/>
            <a:ext cx="73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400 ppm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1763688" y="5373216"/>
                <a:ext cx="21343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1200" b="0" i="1" smtClean="0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fr-FR" sz="1200" dirty="0" smtClean="0"/>
                  <a:t> CONTAM = 0.184 kg/s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de-DE" sz="1200" i="1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fr-FR" sz="1200" dirty="0"/>
                  <a:t> </a:t>
                </a:r>
                <a:r>
                  <a:rPr lang="fr-FR" sz="1200" dirty="0" smtClean="0"/>
                  <a:t>SIMULINK= 0 bis  0.191 </a:t>
                </a:r>
                <a:r>
                  <a:rPr lang="fr-FR" sz="1200" dirty="0"/>
                  <a:t>kg/s </a:t>
                </a:r>
              </a:p>
              <a:p>
                <a:endParaRPr lang="fr-FR" sz="12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373216"/>
                <a:ext cx="2134302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t="32729" r="63117" b="3641"/>
          <a:stretch/>
        </p:blipFill>
        <p:spPr bwMode="auto">
          <a:xfrm>
            <a:off x="1323309" y="2084234"/>
            <a:ext cx="3263746" cy="31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1115616" y="1340768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Massenstrom wegen Kamineffekt und Winddruck mit „power </a:t>
            </a:r>
            <a:r>
              <a:rPr lang="de-DE" dirty="0" err="1" smtClean="0"/>
              <a:t>law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	</a:t>
            </a:r>
            <a:r>
              <a:rPr lang="de-DE" u="sng" dirty="0" smtClean="0"/>
              <a:t>Annahme: </a:t>
            </a:r>
            <a:r>
              <a:rPr lang="de-DE" dirty="0" smtClean="0"/>
              <a:t>Infiltration und </a:t>
            </a:r>
            <a:r>
              <a:rPr lang="de-DE" dirty="0" err="1" smtClean="0"/>
              <a:t>Exfiltration</a:t>
            </a:r>
            <a:r>
              <a:rPr lang="de-DE" dirty="0" smtClean="0"/>
              <a:t> in jeder Zone. Keine 	Massenstromübertragung zwischen Zonen</a:t>
            </a:r>
            <a:endParaRPr lang="fr-FR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115616" y="1340768"/>
            <a:ext cx="306899" cy="2985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655275" y="2348880"/>
            <a:ext cx="187220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hteck 9"/>
          <p:cNvSpPr/>
          <p:nvPr/>
        </p:nvSpPr>
        <p:spPr>
          <a:xfrm>
            <a:off x="4527483" y="2348880"/>
            <a:ext cx="187220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hteck 10"/>
          <p:cNvSpPr/>
          <p:nvPr/>
        </p:nvSpPr>
        <p:spPr>
          <a:xfrm>
            <a:off x="4468619" y="2735654"/>
            <a:ext cx="117727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reihandform 17"/>
          <p:cNvSpPr/>
          <p:nvPr/>
        </p:nvSpPr>
        <p:spPr>
          <a:xfrm>
            <a:off x="2462169" y="3368852"/>
            <a:ext cx="612183" cy="216977"/>
          </a:xfrm>
          <a:custGeom>
            <a:avLst/>
            <a:gdLst>
              <a:gd name="connsiteX0" fmla="*/ 0 w 612183"/>
              <a:gd name="connsiteY0" fmla="*/ 216977 h 216977"/>
              <a:gd name="connsiteX1" fmla="*/ 108488 w 612183"/>
              <a:gd name="connsiteY1" fmla="*/ 108489 h 216977"/>
              <a:gd name="connsiteX2" fmla="*/ 472699 w 612183"/>
              <a:gd name="connsiteY2" fmla="*/ 162733 h 216977"/>
              <a:gd name="connsiteX3" fmla="*/ 612183 w 612183"/>
              <a:gd name="connsiteY3" fmla="*/ 0 h 2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83" h="216977">
                <a:moveTo>
                  <a:pt x="0" y="216977"/>
                </a:moveTo>
                <a:cubicBezTo>
                  <a:pt x="14852" y="167253"/>
                  <a:pt x="29705" y="117530"/>
                  <a:pt x="108488" y="108489"/>
                </a:cubicBezTo>
                <a:cubicBezTo>
                  <a:pt x="187271" y="99448"/>
                  <a:pt x="388750" y="180814"/>
                  <a:pt x="472699" y="162733"/>
                </a:cubicBezTo>
                <a:cubicBezTo>
                  <a:pt x="556648" y="144652"/>
                  <a:pt x="584415" y="72326"/>
                  <a:pt x="612183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reihandform 18"/>
          <p:cNvSpPr/>
          <p:nvPr/>
        </p:nvSpPr>
        <p:spPr>
          <a:xfrm rot="12393762">
            <a:off x="2349183" y="2709567"/>
            <a:ext cx="612183" cy="216977"/>
          </a:xfrm>
          <a:custGeom>
            <a:avLst/>
            <a:gdLst>
              <a:gd name="connsiteX0" fmla="*/ 0 w 612183"/>
              <a:gd name="connsiteY0" fmla="*/ 216977 h 216977"/>
              <a:gd name="connsiteX1" fmla="*/ 108488 w 612183"/>
              <a:gd name="connsiteY1" fmla="*/ 108489 h 216977"/>
              <a:gd name="connsiteX2" fmla="*/ 472699 w 612183"/>
              <a:gd name="connsiteY2" fmla="*/ 162733 h 216977"/>
              <a:gd name="connsiteX3" fmla="*/ 612183 w 612183"/>
              <a:gd name="connsiteY3" fmla="*/ 0 h 2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83" h="216977">
                <a:moveTo>
                  <a:pt x="0" y="216977"/>
                </a:moveTo>
                <a:cubicBezTo>
                  <a:pt x="14852" y="167253"/>
                  <a:pt x="29705" y="117530"/>
                  <a:pt x="108488" y="108489"/>
                </a:cubicBezTo>
                <a:cubicBezTo>
                  <a:pt x="187271" y="99448"/>
                  <a:pt x="388750" y="180814"/>
                  <a:pt x="472699" y="162733"/>
                </a:cubicBezTo>
                <a:cubicBezTo>
                  <a:pt x="556648" y="144652"/>
                  <a:pt x="584415" y="72326"/>
                  <a:pt x="612183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hteck 19"/>
          <p:cNvSpPr/>
          <p:nvPr/>
        </p:nvSpPr>
        <p:spPr>
          <a:xfrm>
            <a:off x="2636490" y="2802122"/>
            <a:ext cx="58863" cy="675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reihandform 20"/>
          <p:cNvSpPr/>
          <p:nvPr/>
        </p:nvSpPr>
        <p:spPr>
          <a:xfrm>
            <a:off x="6123030" y="2712735"/>
            <a:ext cx="612183" cy="216977"/>
          </a:xfrm>
          <a:custGeom>
            <a:avLst/>
            <a:gdLst>
              <a:gd name="connsiteX0" fmla="*/ 0 w 612183"/>
              <a:gd name="connsiteY0" fmla="*/ 216977 h 216977"/>
              <a:gd name="connsiteX1" fmla="*/ 108488 w 612183"/>
              <a:gd name="connsiteY1" fmla="*/ 108489 h 216977"/>
              <a:gd name="connsiteX2" fmla="*/ 472699 w 612183"/>
              <a:gd name="connsiteY2" fmla="*/ 162733 h 216977"/>
              <a:gd name="connsiteX3" fmla="*/ 612183 w 612183"/>
              <a:gd name="connsiteY3" fmla="*/ 0 h 2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83" h="216977">
                <a:moveTo>
                  <a:pt x="0" y="216977"/>
                </a:moveTo>
                <a:cubicBezTo>
                  <a:pt x="14852" y="167253"/>
                  <a:pt x="29705" y="117530"/>
                  <a:pt x="108488" y="108489"/>
                </a:cubicBezTo>
                <a:cubicBezTo>
                  <a:pt x="187271" y="99448"/>
                  <a:pt x="388750" y="180814"/>
                  <a:pt x="472699" y="162733"/>
                </a:cubicBezTo>
                <a:cubicBezTo>
                  <a:pt x="556648" y="144652"/>
                  <a:pt x="584415" y="72326"/>
                  <a:pt x="612183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hteck 21"/>
          <p:cNvSpPr/>
          <p:nvPr/>
        </p:nvSpPr>
        <p:spPr>
          <a:xfrm>
            <a:off x="6370259" y="2875280"/>
            <a:ext cx="58863" cy="675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67453" y="3009254"/>
            <a:ext cx="306899" cy="2985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6524840" y="3051970"/>
            <a:ext cx="306899" cy="2985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768260" y="4314110"/>
            <a:ext cx="82311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Zone 1</a:t>
            </a:r>
            <a:endParaRPr lang="fr-FR" dirty="0"/>
          </a:p>
        </p:txBody>
      </p:sp>
      <p:sp>
        <p:nvSpPr>
          <p:cNvPr id="26" name="Textfeld 25"/>
          <p:cNvSpPr txBox="1"/>
          <p:nvPr/>
        </p:nvSpPr>
        <p:spPr>
          <a:xfrm>
            <a:off x="5463587" y="4326370"/>
            <a:ext cx="82311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Zone 2</a:t>
            </a:r>
            <a:endParaRPr lang="fr-FR" dirty="0"/>
          </a:p>
        </p:txBody>
      </p:sp>
      <p:sp>
        <p:nvSpPr>
          <p:cNvPr id="27" name="Freihandform 26"/>
          <p:cNvSpPr/>
          <p:nvPr/>
        </p:nvSpPr>
        <p:spPr>
          <a:xfrm rot="12393762">
            <a:off x="6064167" y="3428524"/>
            <a:ext cx="612183" cy="216977"/>
          </a:xfrm>
          <a:custGeom>
            <a:avLst/>
            <a:gdLst>
              <a:gd name="connsiteX0" fmla="*/ 0 w 612183"/>
              <a:gd name="connsiteY0" fmla="*/ 216977 h 216977"/>
              <a:gd name="connsiteX1" fmla="*/ 108488 w 612183"/>
              <a:gd name="connsiteY1" fmla="*/ 108489 h 216977"/>
              <a:gd name="connsiteX2" fmla="*/ 472699 w 612183"/>
              <a:gd name="connsiteY2" fmla="*/ 162733 h 216977"/>
              <a:gd name="connsiteX3" fmla="*/ 612183 w 612183"/>
              <a:gd name="connsiteY3" fmla="*/ 0 h 2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83" h="216977">
                <a:moveTo>
                  <a:pt x="0" y="216977"/>
                </a:moveTo>
                <a:cubicBezTo>
                  <a:pt x="14852" y="167253"/>
                  <a:pt x="29705" y="117530"/>
                  <a:pt x="108488" y="108489"/>
                </a:cubicBezTo>
                <a:cubicBezTo>
                  <a:pt x="187271" y="99448"/>
                  <a:pt x="388750" y="180814"/>
                  <a:pt x="472699" y="162733"/>
                </a:cubicBezTo>
                <a:cubicBezTo>
                  <a:pt x="556648" y="144652"/>
                  <a:pt x="584415" y="72326"/>
                  <a:pt x="612183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7012237" y="3016583"/>
                <a:ext cx="1600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∙|∆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237" y="3016583"/>
                <a:ext cx="160024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840251" y="3008413"/>
                <a:ext cx="1600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∙|∆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51" y="3008413"/>
                <a:ext cx="1600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feld 29"/>
          <p:cNvSpPr txBox="1"/>
          <p:nvPr/>
        </p:nvSpPr>
        <p:spPr>
          <a:xfrm>
            <a:off x="6692555" y="408676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Implementiert</a:t>
            </a:r>
          </a:p>
        </p:txBody>
      </p:sp>
    </p:spTree>
    <p:extLst>
      <p:ext uri="{BB962C8B-B14F-4D97-AF65-F5344CB8AC3E}">
        <p14:creationId xmlns:p14="http://schemas.microsoft.com/office/powerpoint/2010/main" val="19075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1115616" y="1340768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Massenstrom wegen Kamineffekt und Winddruck mit „power </a:t>
            </a:r>
            <a:r>
              <a:rPr lang="de-DE" dirty="0" err="1" smtClean="0"/>
              <a:t>law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	</a:t>
            </a:r>
            <a:endParaRPr lang="fr-FR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115616" y="1340768"/>
            <a:ext cx="306899" cy="2985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419872" y="2123564"/>
                <a:ext cx="1600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∙|∆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123564"/>
                <a:ext cx="160024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2771800" y="2771636"/>
                <a:ext cx="2633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de-DE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de-DE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𝐾𝑎𝑚𝑖𝑛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𝑊𝑖𝑛𝑑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771636"/>
                <a:ext cx="26334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2660457" y="3483190"/>
                <a:ext cx="3134576" cy="521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/>
                            <a:ea typeface="Cambria Math"/>
                          </a:rPr>
                          <m:t>𝐾𝑎𝑚𝑖𝑛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 ∙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∙∆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457" y="3483190"/>
                <a:ext cx="3134576" cy="5218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/>
              <p:cNvSpPr/>
              <p:nvPr/>
            </p:nvSpPr>
            <p:spPr>
              <a:xfrm>
                <a:off x="2985167" y="4149079"/>
                <a:ext cx="2449710" cy="644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𝑊𝑖𝑛𝑑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 ∙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²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Rechteck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67" y="4149079"/>
                <a:ext cx="2449710" cy="6442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1115616" y="1340768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Massenstrom wegen Kamineffekt und Winddruck mit „power </a:t>
            </a:r>
            <a:r>
              <a:rPr lang="de-DE" dirty="0" err="1" smtClean="0"/>
              <a:t>law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	</a:t>
            </a:r>
            <a:endParaRPr lang="fr-FR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115616" y="1340768"/>
            <a:ext cx="306899" cy="29855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491880" y="1987099"/>
                <a:ext cx="1654363" cy="66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𝑖𝑛𝑓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  <a:sym typeface="Symbol"/>
                                </a:rPr>
                                <m:t>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50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987099"/>
                <a:ext cx="1654363" cy="6600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4327967" y="292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50 </a:t>
            </a:r>
            <a:r>
              <a:rPr lang="de-DE" dirty="0" err="1" smtClean="0"/>
              <a:t>Pa</a:t>
            </a:r>
            <a:endParaRPr lang="fr-FR" dirty="0"/>
          </a:p>
        </p:txBody>
      </p:sp>
      <p:cxnSp>
        <p:nvCxnSpPr>
          <p:cNvPr id="10" name="Gerade Verbindung mit Pfeil 9"/>
          <p:cNvCxnSpPr>
            <a:stCxn id="6" idx="0"/>
          </p:cNvCxnSpPr>
          <p:nvPr/>
        </p:nvCxnSpPr>
        <p:spPr>
          <a:xfrm flipH="1" flipV="1">
            <a:off x="4716016" y="2647151"/>
            <a:ext cx="116007" cy="277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909605" y="3611828"/>
                <a:ext cx="1108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𝑛</m:t>
                      </m:r>
                      <m:r>
                        <a:rPr lang="de-DE" b="0" i="1" smtClean="0">
                          <a:latin typeface="Cambria Math"/>
                        </a:rPr>
                        <m:t>=0.66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605" y="3611828"/>
                <a:ext cx="110876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8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_SaLue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Präsentation_SaLueH</Template>
  <TotalTime>0</TotalTime>
  <Words>457</Words>
  <Application>Microsoft Office PowerPoint</Application>
  <PresentationFormat>Bildschirmpräsentation (4:3)</PresentationFormat>
  <Paragraphs>110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Präsentation_SaLueH</vt:lpstr>
      <vt:lpstr>PowerPoint-Präsentation</vt:lpstr>
      <vt:lpstr>„Convective nodes“ in 2-Zonen Modell</vt:lpstr>
      <vt:lpstr>Modelle</vt:lpstr>
      <vt:lpstr>Modelle</vt:lpstr>
      <vt:lpstr>Modelle</vt:lpstr>
      <vt:lpstr>Modelle</vt:lpstr>
      <vt:lpstr>Modelle</vt:lpstr>
      <vt:lpstr>Modelle</vt:lpstr>
      <vt:lpstr>Modelle</vt:lpstr>
      <vt:lpstr>Modelle</vt:lpstr>
      <vt:lpstr>Modelle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Elisabeth Sibille</dc:creator>
  <cp:lastModifiedBy>Elisabeth Sibille</cp:lastModifiedBy>
  <cp:revision>31</cp:revision>
  <cp:lastPrinted>2016-04-13T13:56:26Z</cp:lastPrinted>
  <dcterms:created xsi:type="dcterms:W3CDTF">2016-04-07T09:14:02Z</dcterms:created>
  <dcterms:modified xsi:type="dcterms:W3CDTF">2016-04-28T15:47:01Z</dcterms:modified>
</cp:coreProperties>
</file>