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13"/>
  </p:notesMasterIdLst>
  <p:sldIdLst>
    <p:sldId id="256" r:id="rId2"/>
    <p:sldId id="298" r:id="rId3"/>
    <p:sldId id="299" r:id="rId4"/>
    <p:sldId id="300" r:id="rId5"/>
    <p:sldId id="302" r:id="rId6"/>
    <p:sldId id="303" r:id="rId7"/>
    <p:sldId id="274" r:id="rId8"/>
    <p:sldId id="279" r:id="rId9"/>
    <p:sldId id="283" r:id="rId10"/>
    <p:sldId id="296" r:id="rId11"/>
    <p:sldId id="305" r:id="rId12"/>
  </p:sldIdLst>
  <p:sldSz cx="12192000" cy="6858000"/>
  <p:notesSz cx="6858000" cy="9144000"/>
  <p:embeddedFontLst>
    <p:embeddedFont>
      <p:font typeface="宋体" panose="02010600030101010101" pitchFamily="2" charset="-122"/>
      <p:regular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mbria Math" panose="02040503050406030204" pitchFamily="18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67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45900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6893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2714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4187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6738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Use implied volatility data only for Strike Price: 95% </a:t>
            </a:r>
            <a:r>
              <a:rPr lang="en-US" sz="1100" dirty="0" err="1"/>
              <a:t>Mny</a:t>
            </a:r>
            <a:r>
              <a:rPr lang="en-US" sz="1100" dirty="0"/>
              <a:t> to 105%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Split data in two datasets: for each day’s volatility surface, three points in different Strike and expiry into one dataset and the rest into another 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Use the dataset without three points to compute local volatility surface using both methods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Compute the option price using the local volatility results on that three locations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Compare with the actual option price and find average error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4138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S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1395135" y="6460941"/>
            <a:ext cx="63549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1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0" y="461777"/>
            <a:ext cx="4462196" cy="133196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99089" y="2311400"/>
            <a:ext cx="10558379" cy="118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pic" idx="2"/>
          </p:nvPr>
        </p:nvSpPr>
        <p:spPr>
          <a:xfrm>
            <a:off x="0" y="3619500"/>
            <a:ext cx="12192000" cy="2787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6050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head w/ Bulle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02684" y="1709350"/>
            <a:ext cx="11588748" cy="43845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8415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9685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240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7350" marR="0" lvl="3" indent="-22225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6510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1395135" y="6460941"/>
            <a:ext cx="63549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1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302684" y="1006103"/>
            <a:ext cx="11588748" cy="4080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6050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540"/>
              </a:spcBef>
              <a:buClr>
                <a:schemeClr val="dk1"/>
              </a:buClr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540"/>
              </a:spcBef>
              <a:buClr>
                <a:schemeClr val="dk1"/>
              </a:buClr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540"/>
              </a:spcBef>
              <a:buClr>
                <a:schemeClr val="dk1"/>
              </a:buClr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head w/ No Bulle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02684" y="1709351"/>
            <a:ext cx="11588748" cy="43845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1395135" y="6460941"/>
            <a:ext cx="63549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1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302684" y="1006103"/>
            <a:ext cx="11588748" cy="4080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6050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540"/>
              </a:spcBef>
              <a:buClr>
                <a:schemeClr val="dk1"/>
              </a:buClr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540"/>
              </a:spcBef>
              <a:buClr>
                <a:schemeClr val="dk1"/>
              </a:buClr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540"/>
              </a:spcBef>
              <a:buClr>
                <a:schemeClr val="dk1"/>
              </a:buClr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head w/ No Bullets 2 col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11395135" y="6460941"/>
            <a:ext cx="63549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1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02685" y="1709351"/>
            <a:ext cx="5619407" cy="43845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302684" y="1006103"/>
            <a:ext cx="11588748" cy="4080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6050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540"/>
              </a:spcBef>
              <a:buClr>
                <a:schemeClr val="dk1"/>
              </a:buClr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540"/>
              </a:spcBef>
              <a:buClr>
                <a:schemeClr val="dk1"/>
              </a:buClr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540"/>
              </a:spcBef>
              <a:buClr>
                <a:schemeClr val="dk1"/>
              </a:buClr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6160701" y="1709351"/>
            <a:ext cx="5692631" cy="43845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no Subhead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1395135" y="6460941"/>
            <a:ext cx="63549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1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02684" y="1112108"/>
            <a:ext cx="11588748" cy="4981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no Subhead 2 col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11395135" y="6460941"/>
            <a:ext cx="63549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1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02685" y="1112108"/>
            <a:ext cx="5665171" cy="4981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6215621" y="1112108"/>
            <a:ext cx="5665171" cy="4981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8132064" y="6419355"/>
            <a:ext cx="4059936" cy="0"/>
          </a:xfrm>
          <a:prstGeom prst="straightConnector1">
            <a:avLst/>
          </a:prstGeom>
          <a:noFill/>
          <a:ln w="50800" cap="flat" cmpd="sng">
            <a:solidFill>
              <a:srgbClr val="DF702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0" y="6419912"/>
            <a:ext cx="8132064" cy="0"/>
          </a:xfrm>
          <a:prstGeom prst="straightConnector1">
            <a:avLst/>
          </a:prstGeom>
          <a:noFill/>
          <a:ln w="50800" cap="flat" cmpd="sng">
            <a:solidFill>
              <a:srgbClr val="0F787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/>
          <p:nvPr/>
        </p:nvSpPr>
        <p:spPr>
          <a:xfrm>
            <a:off x="0" y="6446519"/>
            <a:ext cx="12192000" cy="4114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88200" y="6584950"/>
            <a:ext cx="3911599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11395135" y="6460941"/>
            <a:ext cx="63549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1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0"/>
            <a:ext cx="12192000" cy="928826"/>
            <a:chOff x="0" y="0"/>
            <a:chExt cx="9144000" cy="928826"/>
          </a:xfrm>
        </p:grpSpPr>
        <p:cxnSp>
          <p:nvCxnSpPr>
            <p:cNvPr id="12" name="Shape 12"/>
            <p:cNvCxnSpPr/>
            <p:nvPr/>
          </p:nvCxnSpPr>
          <p:spPr>
            <a:xfrm>
              <a:off x="6099048" y="26122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0" y="26679"/>
              <a:ext cx="6099047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4" name="Shape 14"/>
            <p:cNvPicPr preferRelativeResize="0"/>
            <p:nvPr/>
          </p:nvPicPr>
          <p:blipFill rotWithShape="1">
            <a:blip r:embed="rId9">
              <a:alphaModFix/>
            </a:blip>
            <a:srcRect t="13018" r="68665"/>
            <a:stretch/>
          </p:blipFill>
          <p:spPr>
            <a:xfrm>
              <a:off x="8323017" y="0"/>
              <a:ext cx="588773" cy="9288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fevl02.fsc.stevens.edu:3838/users/fe800/version%20final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evl02.fsc.stevens.edu:3838/users/fe800/local%20vol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1395135" y="6460941"/>
            <a:ext cx="63549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1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91344" y="2132856"/>
            <a:ext cx="11737303" cy="36724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5000" b="1" dirty="0"/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sym typeface="Arial"/>
              </a:rPr>
              <a:t>Visualization of Volatility Surface and </a:t>
            </a:r>
            <a:r>
              <a:rPr lang="en-US" sz="3000" b="1" dirty="0"/>
              <a:t>Swaption Market Monitor</a:t>
            </a: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3000" dirty="0"/>
          </a:p>
          <a:p>
            <a:pPr lvl="0" algn="ctr">
              <a:spcBef>
                <a:spcPts val="1200"/>
              </a:spcBef>
              <a:spcAft>
                <a:spcPts val="0"/>
              </a:spcAft>
              <a:buSzPct val="25000"/>
            </a:pPr>
            <a:r>
              <a:rPr lang="en-US" sz="2000" dirty="0"/>
              <a:t>Advisors: Dr. </a:t>
            </a:r>
            <a:r>
              <a:rPr lang="en-US" sz="2000" dirty="0" err="1"/>
              <a:t>Ionut</a:t>
            </a:r>
            <a:r>
              <a:rPr lang="en-US" sz="2000" dirty="0"/>
              <a:t> </a:t>
            </a:r>
            <a:r>
              <a:rPr lang="en-US" sz="2000" dirty="0" err="1"/>
              <a:t>Florescu</a:t>
            </a:r>
            <a:r>
              <a:rPr lang="en-US" sz="2000" dirty="0"/>
              <a:t>, Dr. Dragos </a:t>
            </a:r>
            <a:r>
              <a:rPr lang="en-US" sz="2000" dirty="0" err="1"/>
              <a:t>Bozdog</a:t>
            </a:r>
            <a:endParaRPr lang="en-US" sz="2000" dirty="0"/>
          </a:p>
          <a:p>
            <a:pPr lvl="0" algn="ctr">
              <a:spcBef>
                <a:spcPts val="1200"/>
              </a:spcBef>
              <a:spcAft>
                <a:spcPts val="0"/>
              </a:spcAft>
              <a:buSzPct val="25000"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Arial"/>
              </a:rPr>
              <a:t>Group Members: Zenghui Liu,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sym typeface="Arial"/>
              </a:rPr>
              <a:t>Libo</a:t>
            </a:r>
            <a:r>
              <a:rPr lang="en-US" sz="20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sym typeface="Arial"/>
              </a:rPr>
              <a:t>Duan</a:t>
            </a:r>
            <a:r>
              <a:rPr lang="en-US" sz="2000" b="0" i="0" u="none" strike="noStrike" cap="none" dirty="0">
                <a:solidFill>
                  <a:schemeClr val="dk1"/>
                </a:solidFill>
                <a:sym typeface="Arial"/>
              </a:rPr>
              <a:t>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sym typeface="Arial"/>
              </a:rPr>
              <a:t>Kejia</a:t>
            </a:r>
            <a:r>
              <a:rPr lang="en-US" sz="2000" b="0" i="0" u="none" strike="noStrike" cap="none" dirty="0">
                <a:solidFill>
                  <a:schemeClr val="dk1"/>
                </a:solidFill>
                <a:sym typeface="Arial"/>
              </a:rPr>
              <a:t> Huang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2999656" y="2924944"/>
            <a:ext cx="6408712" cy="495514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http://fevl02.fsc.stevens.edu:3838/users/fe800/version%20final/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1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SABR Monitor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5416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1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02684" y="2204864"/>
            <a:ext cx="11588748" cy="1426470"/>
          </a:xfrm>
        </p:spPr>
        <p:txBody>
          <a:bodyPr/>
          <a:lstStyle/>
          <a:p>
            <a:pPr algn="ctr"/>
            <a:r>
              <a:rPr lang="en-US" altLang="zh-CN" sz="6000" dirty="0"/>
              <a:t>Thank you</a:t>
            </a:r>
            <a:endParaRPr lang="zh-CN" altLang="en-US" sz="6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2"/>
          </p:nvPr>
        </p:nvSpPr>
        <p:spPr>
          <a:xfrm>
            <a:off x="302684" y="3789040"/>
            <a:ext cx="11588748" cy="864096"/>
          </a:xfrm>
        </p:spPr>
        <p:txBody>
          <a:bodyPr/>
          <a:lstStyle/>
          <a:p>
            <a:pPr algn="ctr"/>
            <a:r>
              <a:rPr lang="en-US" altLang="zh-CN" sz="5000" dirty="0"/>
              <a:t>Questions?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98908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767408" y="1700808"/>
            <a:ext cx="11588748" cy="50270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1.  Visualiz</a:t>
            </a:r>
            <a:r>
              <a:rPr lang="en-US" altLang="zh-CN" sz="2600" dirty="0"/>
              <a:t>ing</a:t>
            </a:r>
            <a:r>
              <a:rPr lang="en-US" sz="2600" dirty="0"/>
              <a:t> the local volatility for European options</a:t>
            </a:r>
          </a:p>
          <a:p>
            <a:pPr marL="228600" marR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600" dirty="0"/>
          </a:p>
          <a:p>
            <a:pPr marL="228600" marR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2.  Building a shiny-dashboard to monitor swaption market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1395135" y="6460941"/>
            <a:ext cx="63549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1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195739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767408" y="1484784"/>
            <a:ext cx="4824536" cy="49620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0160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/>
              <a:t>Implied Volatilities of S&amp;P 500 Index:</a:t>
            </a:r>
          </a:p>
          <a:p>
            <a:pPr marL="914400" lvl="1" indent="-355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/>
              <a:t>Bloomberg</a:t>
            </a:r>
          </a:p>
          <a:p>
            <a:pPr marL="914400" lvl="1" indent="-355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/>
              <a:t>Date: 9/3/2013 to 12/30/2016</a:t>
            </a:r>
          </a:p>
          <a:p>
            <a:pPr marL="914400" lvl="1" indent="-355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/>
              <a:t>Time to Maturity: 1M to 24M</a:t>
            </a:r>
          </a:p>
          <a:p>
            <a:pPr marL="914400" lvl="1" indent="-355600">
              <a:lnSpc>
                <a:spcPct val="200000"/>
              </a:lnSpc>
              <a:spcAft>
                <a:spcPts val="0"/>
              </a:spcAft>
            </a:pPr>
            <a:r>
              <a:rPr lang="en-US" sz="2000" dirty="0"/>
              <a:t>Strike: 80% </a:t>
            </a:r>
            <a:r>
              <a:rPr lang="en-US" sz="2000" dirty="0" err="1"/>
              <a:t>Mny</a:t>
            </a:r>
            <a:r>
              <a:rPr lang="en-US" sz="2000" dirty="0"/>
              <a:t> to 120% </a:t>
            </a:r>
            <a:r>
              <a:rPr lang="en-US" sz="2000" dirty="0" err="1"/>
              <a:t>Mny</a:t>
            </a:r>
            <a:endParaRPr lang="en-US" sz="2000" dirty="0"/>
          </a:p>
          <a:p>
            <a:pPr marL="0" lvl="0" indent="-698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dirty="0"/>
          </a:p>
          <a:p>
            <a:pPr marL="10160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1800" dirty="0"/>
              <a:t>		</a:t>
            </a:r>
            <a:r>
              <a:rPr lang="en-US" sz="2000" dirty="0"/>
              <a:t>	</a:t>
            </a:r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11395135" y="6460941"/>
            <a:ext cx="63549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1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/>
              <a:t>Data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35960" y="1484784"/>
            <a:ext cx="637041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1600" lvl="0">
              <a:lnSpc>
                <a:spcPct val="200000"/>
              </a:lnSpc>
              <a:buClr>
                <a:schemeClr val="dk1"/>
              </a:buClr>
              <a:buSzPct val="100000"/>
            </a:pPr>
            <a:r>
              <a:rPr lang="en-US" altLang="zh-CN" sz="2000" b="1" dirty="0">
                <a:solidFill>
                  <a:schemeClr val="dk1"/>
                </a:solidFill>
              </a:rPr>
              <a:t>ATM USD Swaption and Forward Swap Rate:</a:t>
            </a:r>
          </a:p>
          <a:p>
            <a:pPr marL="914400" lvl="1" indent="-355600">
              <a:lnSpc>
                <a:spcPct val="20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altLang="zh-CN" sz="2000" dirty="0">
                <a:solidFill>
                  <a:schemeClr val="dk1"/>
                </a:solidFill>
              </a:rPr>
              <a:t>Bloomberg</a:t>
            </a:r>
          </a:p>
          <a:p>
            <a:pPr marL="914400" lvl="1" indent="-355600">
              <a:lnSpc>
                <a:spcPct val="20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altLang="zh-CN" sz="2000" dirty="0">
                <a:solidFill>
                  <a:schemeClr val="dk1"/>
                </a:solidFill>
              </a:rPr>
              <a:t>Date: 1/1/2016 to 1/1/2017</a:t>
            </a:r>
          </a:p>
          <a:p>
            <a:pPr marL="914400" lvl="1" indent="-355600">
              <a:lnSpc>
                <a:spcPct val="20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altLang="zh-CN" sz="2000" dirty="0">
                <a:solidFill>
                  <a:schemeClr val="dk1"/>
                </a:solidFill>
              </a:rPr>
              <a:t>Expiry: 1M to 30Yr</a:t>
            </a:r>
          </a:p>
          <a:p>
            <a:pPr marL="914400" lvl="1" indent="-355600">
              <a:lnSpc>
                <a:spcPct val="20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altLang="zh-CN" sz="2000" dirty="0">
                <a:solidFill>
                  <a:schemeClr val="dk1"/>
                </a:solidFill>
              </a:rPr>
              <a:t>Tenor: 1Yr to 30Yr</a:t>
            </a:r>
          </a:p>
          <a:p>
            <a:pPr marL="457200" lvl="0" indent="-355600">
              <a:lnSpc>
                <a:spcPct val="200000"/>
              </a:lnSpc>
              <a:buSzPct val="100000"/>
              <a:buFont typeface="Arial" pitchFamily="34" charset="0"/>
              <a:buChar char="•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18213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7" name="Shape 7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9336" y="954216"/>
                <a:ext cx="4896544" cy="5454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numCol="1" anchor="t" anchorCtr="0">
                <a:noAutofit/>
              </a:bodyPr>
              <a:lstStyle/>
              <a:p>
                <a:pPr marL="0" lvl="0" indent="387350" algn="ctr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55000"/>
                  <a:buFont typeface="Arial"/>
                  <a:buNone/>
                </a:pPr>
                <a:r>
                  <a:rPr lang="en-US" sz="2000" b="1" dirty="0"/>
                  <a:t>Method One:</a:t>
                </a:r>
              </a:p>
              <a:p>
                <a:pPr marL="0" lvl="0" indent="387350" algn="ctr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55000"/>
                  <a:buFont typeface="Arial"/>
                  <a:buNone/>
                </a:pPr>
                <a:endParaRPr lang="en-US" sz="1000" b="1" dirty="0"/>
              </a:p>
              <a:p>
                <a:pPr marL="0" lvl="0" indent="38735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55000"/>
                  <a:buFont typeface="Arial"/>
                  <a:buNone/>
                </a:pPr>
                <a:r>
                  <a:rPr lang="en-US" sz="1800" dirty="0"/>
                  <a:t>Use implied volatility to obtain the option price using Black-Scholes formula, then evaluate local volatility using:</a:t>
                </a:r>
              </a:p>
              <a:p>
                <a:pPr marL="0" lvl="0" indent="38735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55000"/>
                  <a:buFont typeface="Arial"/>
                  <a:buNone/>
                </a:pPr>
                <a:endParaRPr lang="en-US" sz="1800" dirty="0"/>
              </a:p>
              <a:p>
                <a:pPr marL="0" lvl="0" indent="387350">
                  <a:spcAft>
                    <a:spcPts val="0"/>
                  </a:spcAft>
                  <a:buSzPct val="55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𝑙𝑜𝑐𝑎𝑙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den>
                          </m:f>
                        </m:e>
                      </m:rad>
                    </m:oMath>
                  </m:oMathPara>
                </a14:m>
                <a:endParaRPr lang="en-US" sz="2000" dirty="0"/>
              </a:p>
              <a:p>
                <a:pPr marL="0" lvl="0" indent="-6985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55000"/>
                  <a:buFont typeface="Arial"/>
                  <a:buNone/>
                </a:pPr>
                <a:endParaRPr lang="en-US" sz="2400" dirty="0"/>
              </a:p>
              <a:p>
                <a:pPr marL="0" lvl="0" indent="-6985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55000"/>
                  <a:buFont typeface="Arial"/>
                  <a:buNone/>
                </a:pPr>
                <a:endParaRPr lang="en-US" sz="1800" dirty="0"/>
              </a:p>
              <a:p>
                <a:pPr marL="0" lvl="0" indent="-69850">
                  <a:spcAft>
                    <a:spcPts val="0"/>
                  </a:spcAft>
                  <a:buSzPct val="55000"/>
                  <a:buNone/>
                </a:pPr>
                <a:r>
                  <a:rPr lang="en-US" sz="1400" dirty="0" err="1"/>
                  <a:t>Gatheral</a:t>
                </a:r>
                <a:r>
                  <a:rPr lang="en-US" sz="1400" dirty="0"/>
                  <a:t>, Jim. </a:t>
                </a:r>
                <a:r>
                  <a:rPr lang="en-US" sz="1400" i="1" dirty="0"/>
                  <a:t>The volatility surface: a practitioner's guide</a:t>
                </a:r>
                <a:r>
                  <a:rPr lang="en-US" sz="1400" dirty="0"/>
                  <a:t>. Vol. 357. John Wiley &amp; Sons, 2011.</a:t>
                </a:r>
              </a:p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Arial"/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77" name="Shape 7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9336" y="954216"/>
                <a:ext cx="4896544" cy="5454434"/>
              </a:xfrm>
              <a:prstGeom prst="rect">
                <a:avLst/>
              </a:prstGeom>
              <a:blipFill>
                <a:blip r:embed="rId3"/>
                <a:stretch>
                  <a:fillRect l="-11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11395135" y="6460941"/>
            <a:ext cx="63549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1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/>
              <a:t>Local Volatility Surface Construction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909327" y="954216"/>
                <a:ext cx="7302783" cy="5430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387350" algn="ctr">
                  <a:lnSpc>
                    <a:spcPct val="200000"/>
                  </a:lnSpc>
                  <a:buClr>
                    <a:schemeClr val="dk1"/>
                  </a:buClr>
                  <a:buSzPct val="55000"/>
                </a:pPr>
                <a:r>
                  <a:rPr lang="en-US" sz="2000" b="1" dirty="0">
                    <a:solidFill>
                      <a:schemeClr val="dk1"/>
                    </a:solidFill>
                  </a:rPr>
                  <a:t>Method Two:</a:t>
                </a:r>
              </a:p>
              <a:p>
                <a:pPr indent="387350" algn="ctr">
                  <a:lnSpc>
                    <a:spcPct val="200000"/>
                  </a:lnSpc>
                  <a:buClr>
                    <a:schemeClr val="dk1"/>
                  </a:buClr>
                  <a:buSzPct val="55000"/>
                </a:pPr>
                <a:endParaRPr lang="en-US" sz="1000" b="1" dirty="0">
                  <a:solidFill>
                    <a:schemeClr val="dk1"/>
                  </a:solidFill>
                </a:endParaRPr>
              </a:p>
              <a:p>
                <a:pPr indent="387350">
                  <a:lnSpc>
                    <a:spcPct val="150000"/>
                  </a:lnSpc>
                  <a:buClr>
                    <a:schemeClr val="dk1"/>
                  </a:buClr>
                  <a:buSzPct val="55000"/>
                </a:pPr>
                <a:r>
                  <a:rPr lang="en-US" sz="1800" dirty="0">
                    <a:solidFill>
                      <a:schemeClr val="dk1"/>
                    </a:solidFill>
                  </a:rPr>
                  <a:t>Extended the Dupire equations for the local volatility from the Black–Scholes framework to the </a:t>
                </a:r>
                <a:r>
                  <a:rPr lang="en-US" sz="1800" dirty="0" err="1">
                    <a:solidFill>
                      <a:schemeClr val="dk1"/>
                    </a:solidFill>
                  </a:rPr>
                  <a:t>Piterbarg</a:t>
                </a:r>
                <a:r>
                  <a:rPr lang="en-US" sz="1800" dirty="0">
                    <a:solidFill>
                      <a:schemeClr val="dk1"/>
                    </a:solidFill>
                  </a:rPr>
                  <a:t> framework to derive the equation for local volatility in terms of implied volatility:</a:t>
                </a:r>
              </a:p>
              <a:p>
                <a:pPr indent="387350">
                  <a:buClr>
                    <a:schemeClr val="dk1"/>
                  </a:buClr>
                  <a:buSzPct val="5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𝑜𝑐𝑎𝑙</m:t>
                          </m:r>
                        </m:sub>
                      </m:sSub>
                      <m:r>
                        <a:rPr lang="en-US" sz="20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𝑖𝑚𝑝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𝑖𝑚𝑝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𝑖𝑚𝑝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num>
                            <m:den>
                              <m:sSup>
                                <m:sSupPr>
                                  <m:ctrlPr>
                                    <a:rPr lang="en-US" sz="2000" i="1" dirty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sz="2000" b="0" i="1" dirty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ad>
                                    <m:radPr>
                                      <m:degHide m:val="on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rad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𝑖𝑚𝑝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den>
                                  </m:f>
                                  <m:r>
                                    <a:rPr lang="en-US" sz="2000" b="0" i="1" dirty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b="0" i="1" dirty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𝑖𝑚𝑝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𝑖𝑚𝑝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rad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sz="20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𝑖𝑚𝑝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den>
                                  </m:f>
                                  <m:r>
                                    <a:rPr lang="en-US" sz="20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000" dirty="0">
                  <a:solidFill>
                    <a:schemeClr val="dk1"/>
                  </a:solidFill>
                </a:endParaRPr>
              </a:p>
              <a:p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𝑖𝑚𝑝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𝑖𝑚𝑝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sz="20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</m:oMath>
                </a14:m>
                <a:endParaRPr lang="en-US" sz="2000" dirty="0"/>
              </a:p>
              <a:p>
                <a:endParaRPr lang="en-US" sz="2500" dirty="0"/>
              </a:p>
              <a:p>
                <a:r>
                  <a:rPr lang="en-US" dirty="0" err="1"/>
                  <a:t>Labuschagne</a:t>
                </a:r>
                <a:r>
                  <a:rPr lang="en-US" dirty="0"/>
                  <a:t>, Coenraad CA, and Sven T. von </a:t>
                </a:r>
                <a:r>
                  <a:rPr lang="en-US" dirty="0" err="1"/>
                  <a:t>Boetticher</a:t>
                </a:r>
                <a:r>
                  <a:rPr lang="en-US" dirty="0"/>
                  <a:t>. "Dupire’s formulas in the </a:t>
                </a:r>
                <a:r>
                  <a:rPr lang="en-US" dirty="0" err="1"/>
                  <a:t>Piterbarg</a:t>
                </a:r>
                <a:r>
                  <a:rPr lang="en-US" dirty="0"/>
                  <a:t> option pricing model." </a:t>
                </a:r>
                <a:r>
                  <a:rPr lang="en-US" i="1" dirty="0"/>
                  <a:t>The North American Journal of Economics and Finance</a:t>
                </a:r>
                <a:r>
                  <a:rPr lang="en-US" dirty="0"/>
                  <a:t> 38 (2016): 148-162.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327" y="954216"/>
                <a:ext cx="7302783" cy="5430654"/>
              </a:xfrm>
              <a:prstGeom prst="rect">
                <a:avLst/>
              </a:prstGeom>
              <a:blipFill>
                <a:blip r:embed="rId4"/>
                <a:stretch>
                  <a:fillRect l="-835" r="-918" b="-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92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11395135" y="6460941"/>
            <a:ext cx="63549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1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/>
              <a:t>Local Volatility: Results and Visualizations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02684" y="1095708"/>
            <a:ext cx="557729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Method One:</a:t>
            </a:r>
          </a:p>
          <a:p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879976" y="1095708"/>
            <a:ext cx="551515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dk1"/>
                </a:solidFill>
              </a:rPr>
              <a:t>Method Two:</a:t>
            </a:r>
          </a:p>
          <a:p>
            <a:endParaRPr lang="en-US" dirty="0"/>
          </a:p>
        </p:txBody>
      </p:sp>
      <p:pic>
        <p:nvPicPr>
          <p:cNvPr id="9" name="图片 8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4" y="1643966"/>
            <a:ext cx="3888432" cy="2289089"/>
          </a:xfrm>
          <a:prstGeom prst="rect">
            <a:avLst/>
          </a:prstGeom>
        </p:spPr>
      </p:pic>
      <p:pic>
        <p:nvPicPr>
          <p:cNvPr id="10" name="图片 9">
            <a:hlinkClick r:id="rId3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384" y="3933055"/>
            <a:ext cx="3888432" cy="2304255"/>
          </a:xfrm>
          <a:prstGeom prst="rect">
            <a:avLst/>
          </a:prstGeom>
        </p:spPr>
      </p:pic>
      <p:pic>
        <p:nvPicPr>
          <p:cNvPr id="12" name="图片 11">
            <a:hlinkClick r:id="rId3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0136" y="1625078"/>
            <a:ext cx="3888432" cy="2307977"/>
          </a:xfrm>
          <a:prstGeom prst="rect">
            <a:avLst/>
          </a:prstGeom>
        </p:spPr>
      </p:pic>
      <p:pic>
        <p:nvPicPr>
          <p:cNvPr id="13" name="图片 12">
            <a:hlinkClick r:id="rId3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0136" y="3933055"/>
            <a:ext cx="3888432" cy="2304255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 flipH="1">
            <a:off x="2855640" y="1844824"/>
            <a:ext cx="1944216" cy="2160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7032104" y="1772816"/>
            <a:ext cx="1656184" cy="5760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3935760" y="2708920"/>
            <a:ext cx="864096" cy="2160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7140115" y="2814138"/>
            <a:ext cx="1238498" cy="1903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874564" y="1643966"/>
            <a:ext cx="25202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Local Volatility    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Implied Volatility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Differences between local volatility surface and implied volatility surface</a:t>
            </a:r>
          </a:p>
        </p:txBody>
      </p:sp>
      <p:cxnSp>
        <p:nvCxnSpPr>
          <p:cNvPr id="32" name="直接箭头连接符 31"/>
          <p:cNvCxnSpPr/>
          <p:nvPr/>
        </p:nvCxnSpPr>
        <p:spPr>
          <a:xfrm flipH="1" flipV="1">
            <a:off x="4007768" y="4929980"/>
            <a:ext cx="720080" cy="111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7320136" y="4893190"/>
            <a:ext cx="999728" cy="77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67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11395135" y="6460941"/>
            <a:ext cx="635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1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00" cy="53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dirty="0"/>
              <a:t>Local Volatility: Result Discussion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99456" y="2094528"/>
            <a:ext cx="557729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/>
          </a:p>
          <a:p>
            <a:pPr algn="ctr"/>
            <a:r>
              <a:rPr lang="en-US" sz="3000" b="1" dirty="0"/>
              <a:t>Method One:</a:t>
            </a:r>
          </a:p>
          <a:p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879976" y="2094528"/>
            <a:ext cx="551515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chemeClr val="dk1"/>
              </a:solidFill>
            </a:endParaRPr>
          </a:p>
          <a:p>
            <a:pPr algn="ctr"/>
            <a:r>
              <a:rPr lang="en-US" sz="3000" b="1" dirty="0">
                <a:solidFill>
                  <a:schemeClr val="dk1"/>
                </a:solidFill>
              </a:rPr>
              <a:t>Method Two:</a:t>
            </a:r>
          </a:p>
          <a:p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02684" y="3801234"/>
            <a:ext cx="11377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Error:           5.66%                        3.70%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30605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274806" y="1534612"/>
            <a:ext cx="244827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</a:rPr>
              <a:t>Choose date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92"/>
          <p:cNvSpPr txBox="1">
            <a:spLocks/>
          </p:cNvSpPr>
          <p:nvPr/>
        </p:nvSpPr>
        <p:spPr>
          <a:xfrm>
            <a:off x="335360" y="417632"/>
            <a:ext cx="9737700" cy="53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sz="3200" dirty="0"/>
              <a:t>Market Monitor</a:t>
            </a:r>
          </a:p>
          <a:p>
            <a:endParaRPr lang="en-US" sz="3200" dirty="0"/>
          </a:p>
        </p:txBody>
      </p:sp>
      <p:sp>
        <p:nvSpPr>
          <p:cNvPr id="8" name="圆角矩形 7"/>
          <p:cNvSpPr/>
          <p:nvPr/>
        </p:nvSpPr>
        <p:spPr>
          <a:xfrm>
            <a:off x="4875206" y="1534612"/>
            <a:ext cx="2448272" cy="9361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</a:rPr>
              <a:t>Load previous 30 days data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475606" y="1340768"/>
            <a:ext cx="2516938" cy="12961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</a:rPr>
              <a:t>Use data to </a:t>
            </a:r>
          </a:p>
          <a:p>
            <a:pPr algn="ctr"/>
            <a:r>
              <a:rPr lang="en-US" altLang="zh-CN" sz="1800" dirty="0">
                <a:solidFill>
                  <a:schemeClr val="tx1"/>
                </a:solidFill>
              </a:rPr>
              <a:t>calibrate model </a:t>
            </a:r>
          </a:p>
          <a:p>
            <a:pPr algn="ctr"/>
            <a:r>
              <a:rPr lang="en-US" altLang="zh-CN" sz="1800" dirty="0">
                <a:solidFill>
                  <a:schemeClr val="tx1"/>
                </a:solidFill>
              </a:rPr>
              <a:t>Obtain 30 days model volatilities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475606" y="3046780"/>
            <a:ext cx="2516938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</a:rPr>
              <a:t>Calculate model  volatility confidence interval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878193" y="2938768"/>
            <a:ext cx="2448272" cy="13055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</a:rPr>
              <a:t>Compare the chosen date quote volatilities with confidence interval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277793" y="3024922"/>
            <a:ext cx="2448272" cy="11748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</a:rPr>
              <a:t>Exercise trading strategy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271464" y="4905668"/>
            <a:ext cx="2448272" cy="12507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</a:rPr>
              <a:t>Load market data of the next day Calculate profit and return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723078" y="2002664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3"/>
            <a:endCxn id="9" idx="1"/>
          </p:cNvCxnSpPr>
          <p:nvPr/>
        </p:nvCxnSpPr>
        <p:spPr>
          <a:xfrm flipV="1">
            <a:off x="7323478" y="1988840"/>
            <a:ext cx="1152128" cy="13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2"/>
            <a:endCxn id="10" idx="0"/>
          </p:cNvCxnSpPr>
          <p:nvPr/>
        </p:nvCxnSpPr>
        <p:spPr>
          <a:xfrm>
            <a:off x="9734075" y="2636912"/>
            <a:ext cx="0" cy="40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1"/>
            <a:endCxn id="11" idx="3"/>
          </p:cNvCxnSpPr>
          <p:nvPr/>
        </p:nvCxnSpPr>
        <p:spPr>
          <a:xfrm flipH="1">
            <a:off x="7326465" y="3586840"/>
            <a:ext cx="1149141" cy="4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1"/>
          </p:cNvCxnSpPr>
          <p:nvPr/>
        </p:nvCxnSpPr>
        <p:spPr>
          <a:xfrm flipH="1" flipV="1">
            <a:off x="3745954" y="3589997"/>
            <a:ext cx="1132239" cy="1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2" idx="2"/>
            <a:endCxn id="13" idx="0"/>
          </p:cNvCxnSpPr>
          <p:nvPr/>
        </p:nvCxnSpPr>
        <p:spPr>
          <a:xfrm flipH="1">
            <a:off x="2495600" y="4199734"/>
            <a:ext cx="6329" cy="705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4875206" y="5027000"/>
            <a:ext cx="244827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</a:rPr>
              <a:t>Visualize results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13" idx="3"/>
            <a:endCxn id="30" idx="2"/>
          </p:cNvCxnSpPr>
          <p:nvPr/>
        </p:nvCxnSpPr>
        <p:spPr>
          <a:xfrm>
            <a:off x="3719736" y="5531056"/>
            <a:ext cx="11554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08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1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Single Day data in Bloomberg VCUB</a:t>
            </a:r>
            <a:endParaRPr lang="zh-CN" altLang="en-US" dirty="0"/>
          </a:p>
        </p:txBody>
      </p:sp>
      <p:pic>
        <p:nvPicPr>
          <p:cNvPr id="6" name="Shape 1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360" y="1772816"/>
            <a:ext cx="5832648" cy="3888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:\Users\DLB\Downloads\sg201705055769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1772816"/>
            <a:ext cx="5472608" cy="388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579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0" name="Shape 9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01634" y="1194037"/>
                <a:ext cx="5794366" cy="50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lvl="0" indent="-69850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45833"/>
                  <a:buFont typeface="Arial"/>
                  <a:buNone/>
                </a:pPr>
                <a:r>
                  <a:rPr lang="en-US" sz="2000" dirty="0"/>
                  <a:t>SABR model:</a:t>
                </a:r>
              </a:p>
              <a:p>
                <a:pPr marL="0" lvl="0" indent="-69850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45833"/>
                  <a:buFont typeface="Arial"/>
                  <a:buNone/>
                </a:pPr>
                <a:endParaRPr lang="en-US" sz="2000" dirty="0"/>
              </a:p>
              <a:p>
                <a:pPr marL="0" lvl="0" indent="-69850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45833"/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𝛽</m:t>
                          </m:r>
                        </m:sup>
                      </m:sSubSup>
                      <m:r>
                        <a:rPr lang="en-US" sz="2000" b="0" i="1" smtClean="0">
                          <a:latin typeface="Cambria Math"/>
                        </a:rPr>
                        <m:t>𝑑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b="0" dirty="0"/>
              </a:p>
              <a:p>
                <a:pPr marL="0" lvl="0" indent="-69850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45833"/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𝜈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𝑑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b="0" dirty="0"/>
              </a:p>
              <a:p>
                <a:pPr marL="0" lvl="0" indent="-69850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45833"/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𝜌</m:t>
                      </m:r>
                      <m:r>
                        <a:rPr lang="en-US" sz="2000" b="0" i="1" smtClean="0">
                          <a:latin typeface="Cambria Math"/>
                        </a:rPr>
                        <m:t>𝑑𝑡</m:t>
                      </m:r>
                    </m:oMath>
                  </m:oMathPara>
                </a14:m>
                <a:endParaRPr lang="en-US" sz="2000" dirty="0"/>
              </a:p>
              <a:p>
                <a:pPr marL="0" lvl="0" indent="-69850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45833"/>
                  <a:buFont typeface="Arial"/>
                  <a:buNone/>
                </a:pPr>
                <a:endParaRPr lang="en-US" sz="2400" dirty="0"/>
              </a:p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Arial"/>
                  <a:buNone/>
                </a:pPr>
                <a:endParaRPr lang="en-US" dirty="0"/>
              </a:p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Arial"/>
                  <a:buNone/>
                </a:pPr>
                <a:endParaRPr lang="en-US" dirty="0"/>
              </a:p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Arial"/>
                  <a:buNone/>
                </a:pPr>
                <a:r>
                  <a:rPr lang="en-US" sz="2000" dirty="0"/>
                  <a:t>Estimating Method:</a:t>
                </a:r>
              </a:p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Arial"/>
                  <a:buNone/>
                </a:pPr>
                <a:endParaRPr lang="en-US" sz="2000" dirty="0"/>
              </a:p>
              <a:p>
                <a:pPr lvl="0" indent="-28575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latin typeface="Cambria Math"/>
                                </a:rPr>
                                <m:t>𝛼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dirty="0"/>
                                <m:t> </m:t>
                              </m:r>
                            </m:e>
                          </m:acc>
                          <m:r>
                            <a:rPr lang="en-US" altLang="zh-CN" sz="1800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lit/>
                                </m:rPr>
                                <a:rPr lang="en-US" altLang="zh-CN" sz="1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sz="1800" b="0" i="1" smtClean="0">
                                  <a:latin typeface="Cambria Math"/>
                                </a:rPr>
                                <m:t>𝜌</m:t>
                              </m:r>
                            </m:e>
                          </m:acc>
                          <m:r>
                            <a:rPr lang="en-US" altLang="zh-CN" sz="1800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latin typeface="Cambria Math"/>
                                </a:rPr>
                                <m:t>𝜈</m:t>
                              </m:r>
                            </m:e>
                          </m:acc>
                        </m:e>
                      </m:d>
                      <m:r>
                        <a:rPr lang="en-US" altLang="zh-CN" sz="1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/>
                        </a:rPr>
                        <m:t>𝑎𝑟𝑔</m:t>
                      </m:r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1800" b="0" i="1" smtClean="0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zh-CN" sz="18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1800" b="0" i="1" smtClean="0">
                                  <a:latin typeface="Cambria Math"/>
                                </a:rPr>
                                <m:t>𝜌</m:t>
                              </m:r>
                              <m:r>
                                <a:rPr lang="en-US" altLang="zh-CN" sz="18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1800" b="0" i="1" smtClean="0">
                                  <a:latin typeface="Cambria Math"/>
                                </a:rPr>
                                <m:t>𝜈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800" b="0" i="1" smtClean="0">
                                              <a:latin typeface="Cambria Math"/>
                                            </a:rPr>
                                            <m:t>𝑚𝑘𝑡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8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800" b="0" i="1" smtClean="0">
                                                  <a:latin typeface="Cambria Math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1800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800" b="0" i="1" smtClean="0">
                                                  <a:latin typeface="Cambria Math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1800" b="0" i="1" smtClean="0">
                                              <a:latin typeface="Cambria Math"/>
                                            </a:rPr>
                                            <m:t>;</m:t>
                                          </m:r>
                                          <m:r>
                                            <a:rPr lang="en-US" altLang="zh-CN" sz="1800" b="0" i="1" smtClean="0">
                                              <a:latin typeface="Cambria Math"/>
                                            </a:rPr>
                                            <m:t>𝛼</m:t>
                                          </m:r>
                                          <m:r>
                                            <a:rPr lang="en-US" altLang="zh-CN" sz="1800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1800" b="0" i="1" smtClean="0">
                                              <a:latin typeface="Cambria Math"/>
                                            </a:rPr>
                                            <m:t>𝜌</m:t>
                                          </m:r>
                                          <m:r>
                                            <a:rPr lang="en-US" altLang="zh-CN" sz="1800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1800" b="0" i="1" smtClean="0">
                                              <a:latin typeface="Cambria Math"/>
                                            </a:rPr>
                                            <m:t>𝜈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1800" dirty="0"/>
              </a:p>
              <a:p>
                <a:pPr marL="0" lvl="0" indent="0">
                  <a:spcAft>
                    <a:spcPts val="0"/>
                  </a:spcAft>
                  <a:buClrTx/>
                  <a:buSzTx/>
                  <a:buNone/>
                </a:pPr>
                <a:endParaRPr lang="en-US" altLang="zh-CN" sz="1800" dirty="0">
                  <a:solidFill>
                    <a:srgbClr val="000000"/>
                  </a:solidFill>
                </a:endParaRPr>
              </a:p>
              <a:p>
                <a:pPr marL="0" lvl="0" indent="0">
                  <a:spcAft>
                    <a:spcPts val="0"/>
                  </a:spcAft>
                  <a:buClrTx/>
                  <a:buSzTx/>
                  <a:buNone/>
                </a:pPr>
                <a:r>
                  <a:rPr lang="en-US" altLang="zh-CN" i="1" dirty="0">
                    <a:solidFill>
                      <a:srgbClr val="000000"/>
                    </a:solidFill>
                  </a:rPr>
                  <a:t>“Managing Smile Risk”  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Patrick S. Hagan 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（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2002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）</a:t>
                </a:r>
                <a:endParaRPr lang="en-US" altLang="zh-CN" sz="2400" i="1" dirty="0"/>
              </a:p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Arial"/>
                  <a:buNone/>
                </a:pPr>
                <a:endParaRPr dirty="0"/>
              </a:p>
            </p:txBody>
          </p:sp>
        </mc:Choice>
        <mc:Fallback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1634" y="1194037"/>
                <a:ext cx="5794366" cy="5027100"/>
              </a:xfrm>
              <a:prstGeom prst="rect">
                <a:avLst/>
              </a:prstGeom>
              <a:blipFill>
                <a:blip r:embed="rId3"/>
                <a:stretch>
                  <a:fillRect l="-1052" t="-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11395135" y="6460941"/>
            <a:ext cx="63549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1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/>
              <a:t>Implied Volatility: Methodology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023992" y="1227969"/>
                <a:ext cx="5841557" cy="5339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Black Formula:</a:t>
                </a:r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/>
                        </a:rPr>
                        <m:t>𝑆𝑤𝑎𝑝𝑡𝑖𝑜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/>
                            </a:rPr>
                            <m:t>𝑝𝑎𝑦𝑒𝑟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/>
                        </a:rPr>
                        <m:t>𝐷𝑉</m:t>
                      </m:r>
                      <m:r>
                        <a:rPr lang="en-US" altLang="zh-CN" sz="1800" b="0" i="1" smtClean="0">
                          <a:latin typeface="Cambria Math"/>
                        </a:rPr>
                        <m:t>01∙[</m:t>
                      </m:r>
                      <m:r>
                        <a:rPr lang="en-US" altLang="zh-CN" sz="1800" b="0" i="1" smtClean="0">
                          <a:latin typeface="Cambria Math"/>
                          <a:ea typeface="Cambria Math"/>
                        </a:rPr>
                        <m:t>𝑆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/>
                              <a:ea typeface="Cambria Math"/>
                            </a:rPr>
                            <m:t>0,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/>
                          <a:ea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8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altLang="zh-CN" sz="1800" b="0" i="1" smtClean="0">
                          <a:latin typeface="Cambria Math"/>
                          <a:ea typeface="Cambria Math"/>
                        </a:rPr>
                        <m:t>𝐾𝑁</m:t>
                      </m:r>
                      <m:r>
                        <a:rPr lang="en-US" altLang="zh-CN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zh-CN" sz="1800" dirty="0"/>
              </a:p>
              <a:p>
                <a:endParaRPr lang="en-US" altLang="zh-CN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800" b="0" i="1" smtClean="0">
                                          <a:latin typeface="Cambria Math"/>
                                        </a:rPr>
                                        <m:t>𝑆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/>
                                            </a:rPr>
                                            <m:t>0,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800" b="0" i="1" smtClean="0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b="0" i="1" smtClean="0">
                                                  <a:latin typeface="Cambria Math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1800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1800" b="0" i="1" smtClean="0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CN" sz="1800" b="0" i="1" smtClean="0">
                                          <a:latin typeface="Cambria Math"/>
                                        </a:rPr>
                                        <m:t>𝐾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zh-CN" sz="18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latin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1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8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>
                            <a:rPr lang="en-US" altLang="zh-CN" sz="1800" b="0" i="1" smtClean="0">
                              <a:latin typeface="Cambria Math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sz="1800" dirty="0"/>
              </a:p>
              <a:p>
                <a:endParaRPr lang="en-US" altLang="zh-CN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/>
                        </a:rPr>
                        <m:t>−</m:t>
                      </m:r>
                      <m:r>
                        <a:rPr lang="en-US" altLang="zh-CN" sz="1800" b="0" i="1" smtClean="0">
                          <a:latin typeface="Cambria Math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altLang="zh-CN" sz="1800" b="0" dirty="0"/>
              </a:p>
              <a:p>
                <a:endParaRPr lang="en-US" altLang="zh-CN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/>
                        </a:rPr>
                        <m:t>𝐷𝑉</m:t>
                      </m:r>
                      <m:r>
                        <a:rPr lang="en-US" altLang="zh-CN" sz="1800" b="0" i="1" smtClean="0">
                          <a:latin typeface="Cambria Math"/>
                        </a:rPr>
                        <m:t>01=</m:t>
                      </m:r>
                      <m:nary>
                        <m:naryPr>
                          <m:chr m:val="∑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/>
                                </a:rPr>
                                <m:t>𝑓𝑖𝑥𝑒𝑑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/>
                            </a:rPr>
                            <m:t>𝑑𝑓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/>
                                </a:rPr>
                                <m:t>0,</m:t>
                              </m:r>
                              <m:sSubSup>
                                <m:sSub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800" b="0" i="1" smtClean="0">
                                      <a:latin typeface="Cambria Math"/>
                                    </a:rPr>
                                    <m:t>𝑓𝑖𝑥𝑒𝑑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en-US" altLang="zh-CN" sz="1600" i="1" dirty="0"/>
                  <a:t>“Practical Methods of Financial Engineering and Risk Management”</a:t>
                </a:r>
                <a:r>
                  <a:rPr lang="zh-CN" altLang="en-US" sz="1600" i="1" dirty="0"/>
                  <a:t>  </a:t>
                </a:r>
                <a:r>
                  <a:rPr lang="en-US" altLang="zh-CN" sz="1600" dirty="0" err="1"/>
                  <a:t>Rupak</a:t>
                </a:r>
                <a:r>
                  <a:rPr lang="en-US" altLang="zh-CN" sz="1600" dirty="0"/>
                  <a:t> Chatterjee </a:t>
                </a:r>
              </a:p>
              <a:p>
                <a:endParaRPr lang="zh-CN" altLang="en-US" sz="1600" dirty="0"/>
              </a:p>
              <a:p>
                <a:endParaRPr lang="zh-CN" altLang="en-US" sz="1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992" y="1227969"/>
                <a:ext cx="5841557" cy="5339732"/>
              </a:xfrm>
              <a:prstGeom prst="rect">
                <a:avLst/>
              </a:prstGeom>
              <a:blipFill>
                <a:blip r:embed="rId4"/>
                <a:stretch>
                  <a:fillRect l="-104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806210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- No Photo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791</Words>
  <Application>Microsoft Office PowerPoint</Application>
  <PresentationFormat>宽屏</PresentationFormat>
  <Paragraphs>115</Paragraphs>
  <Slides>11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Century Gothic</vt:lpstr>
      <vt:lpstr>Calibri</vt:lpstr>
      <vt:lpstr>Cambria Math</vt:lpstr>
      <vt:lpstr>Arial</vt:lpstr>
      <vt:lpstr>Content - No Photos</vt:lpstr>
      <vt:lpstr>PowerPoint 演示文稿</vt:lpstr>
      <vt:lpstr>Project</vt:lpstr>
      <vt:lpstr>Data</vt:lpstr>
      <vt:lpstr>Local Volatility Surface Construction Method</vt:lpstr>
      <vt:lpstr>Local Volatility: Results and Visualizations </vt:lpstr>
      <vt:lpstr>Local Volatility: Result Discussion</vt:lpstr>
      <vt:lpstr>PowerPoint 演示文稿</vt:lpstr>
      <vt:lpstr>Single Day data in Bloomberg VCUB</vt:lpstr>
      <vt:lpstr>Implied Volatility: Methodology</vt:lpstr>
      <vt:lpstr>SABR Monitor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DLB</dc:creator>
  <cp:lastModifiedBy>kejia huang</cp:lastModifiedBy>
  <cp:revision>79</cp:revision>
  <dcterms:modified xsi:type="dcterms:W3CDTF">2017-05-11T19:34:29Z</dcterms:modified>
</cp:coreProperties>
</file>