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matic SC"/>
      <p:regular r:id="rId14"/>
      <p:bold r:id="rId15"/>
    </p:embeddedFont>
    <p:embeddedFont>
      <p:font typeface="Source Code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59039d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59039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a7793305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a779330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a7793305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a779330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a77933053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a7793305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a77933053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a7793305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a77933053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a7793305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Kaitlyn Johnson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Personal User Manual 2022</a:t>
            </a:r>
            <a:endParaRPr/>
          </a:p>
        </p:txBody>
      </p:sp>
      <p:pic>
        <p:nvPicPr>
          <p:cNvPr id="58" name="Google Shape;58;p13"/>
          <p:cNvPicPr preferRelativeResize="0"/>
          <p:nvPr/>
        </p:nvPicPr>
        <p:blipFill>
          <a:blip r:embed="rId3">
            <a:alphaModFix/>
          </a:blip>
          <a:stretch>
            <a:fillRect/>
          </a:stretch>
        </p:blipFill>
        <p:spPr>
          <a:xfrm>
            <a:off x="173500" y="102075"/>
            <a:ext cx="1826751" cy="1459375"/>
          </a:xfrm>
          <a:prstGeom prst="rect">
            <a:avLst/>
          </a:prstGeom>
          <a:noFill/>
          <a:ln>
            <a:noFill/>
          </a:ln>
        </p:spPr>
      </p:pic>
      <p:pic>
        <p:nvPicPr>
          <p:cNvPr id="59" name="Google Shape;59;p13"/>
          <p:cNvPicPr preferRelativeResize="0"/>
          <p:nvPr/>
        </p:nvPicPr>
        <p:blipFill>
          <a:blip r:embed="rId3">
            <a:alphaModFix/>
          </a:blip>
          <a:stretch>
            <a:fillRect/>
          </a:stretch>
        </p:blipFill>
        <p:spPr>
          <a:xfrm>
            <a:off x="7163500" y="1785275"/>
            <a:ext cx="1826751" cy="145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1700" y="3030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My Style:</a:t>
            </a:r>
            <a:endParaRPr>
              <a:highlight>
                <a:schemeClr val="dk1"/>
              </a:highlight>
            </a:endParaRPr>
          </a:p>
        </p:txBody>
      </p:sp>
      <p:sp>
        <p:nvSpPr>
          <p:cNvPr id="65" name="Google Shape;65;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I am very organized and like to have a plan of attack for everything I do. I </a:t>
            </a:r>
            <a:r>
              <a:rPr lang="en" sz="1300"/>
              <a:t>believe</a:t>
            </a:r>
            <a:r>
              <a:rPr lang="en" sz="1300"/>
              <a:t> that life is one big chess game where we get to pick which player we are. I am totally willing to listen to other points of view, however, and I like to get contrast as well. I believe that gets the best final solution.</a:t>
            </a:r>
            <a:endParaRPr sz="1300"/>
          </a:p>
          <a:p>
            <a:pPr indent="-311150" lvl="0" marL="457200" rtl="0" algn="l">
              <a:spcBef>
                <a:spcPts val="0"/>
              </a:spcBef>
              <a:spcAft>
                <a:spcPts val="0"/>
              </a:spcAft>
              <a:buSzPts val="1300"/>
              <a:buChar char="●"/>
            </a:pPr>
            <a:r>
              <a:rPr lang="en" sz="1300"/>
              <a:t>I like to delve into the </a:t>
            </a:r>
            <a:r>
              <a:rPr lang="en" sz="1300"/>
              <a:t>heart</a:t>
            </a:r>
            <a:r>
              <a:rPr lang="en" sz="1300"/>
              <a:t> of the problem rather than the surface issues. I am ok with talking about surface issues, but if we never tackle the crux of the issue, what is the point of what we are trying to accomplish. </a:t>
            </a:r>
            <a:endParaRPr sz="1300"/>
          </a:p>
          <a:p>
            <a:pPr indent="-311150" lvl="0" marL="457200" rtl="0" algn="l">
              <a:spcBef>
                <a:spcPts val="0"/>
              </a:spcBef>
              <a:spcAft>
                <a:spcPts val="0"/>
              </a:spcAft>
              <a:buSzPts val="1300"/>
              <a:buChar char="●"/>
            </a:pPr>
            <a:r>
              <a:rPr lang="en" sz="1300"/>
              <a:t>I believe that there is beauty in just about everything we do, everything around us, and in everyone. It is our responsibility to identify those things and share that happiness with those around us. </a:t>
            </a:r>
            <a:endParaRPr sz="1300"/>
          </a:p>
          <a:p>
            <a:pPr indent="-311150" lvl="0" marL="457200" rtl="0" algn="l">
              <a:spcBef>
                <a:spcPts val="0"/>
              </a:spcBef>
              <a:spcAft>
                <a:spcPts val="0"/>
              </a:spcAft>
              <a:buSzPts val="1300"/>
              <a:buChar char="●"/>
            </a:pPr>
            <a:r>
              <a:rPr lang="en" sz="1300"/>
              <a:t>I LOVE to learn and am very curious by nature.</a:t>
            </a:r>
            <a:endParaRPr sz="1300"/>
          </a:p>
          <a:p>
            <a:pPr indent="0" lvl="0" marL="0" rtl="0" algn="l">
              <a:spcBef>
                <a:spcPts val="1600"/>
              </a:spcBef>
              <a:spcAft>
                <a:spcPts val="1600"/>
              </a:spcAft>
              <a:buNone/>
            </a:pPr>
            <a:r>
              <a:t/>
            </a:r>
            <a:endParaRPr sz="1300"/>
          </a:p>
        </p:txBody>
      </p:sp>
      <p:pic>
        <p:nvPicPr>
          <p:cNvPr id="66" name="Google Shape;66;p14"/>
          <p:cNvPicPr preferRelativeResize="0"/>
          <p:nvPr/>
        </p:nvPicPr>
        <p:blipFill>
          <a:blip r:embed="rId3">
            <a:alphaModFix/>
          </a:blip>
          <a:stretch>
            <a:fillRect/>
          </a:stretch>
        </p:blipFill>
        <p:spPr>
          <a:xfrm>
            <a:off x="7005550" y="3439225"/>
            <a:ext cx="1826751" cy="1459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877475" y="296900"/>
            <a:ext cx="3981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What I Value:</a:t>
            </a:r>
            <a:endParaRPr sz="3600"/>
          </a:p>
        </p:txBody>
      </p:sp>
      <p:sp>
        <p:nvSpPr>
          <p:cNvPr id="72" name="Google Shape;72;p15"/>
          <p:cNvSpPr txBox="1"/>
          <p:nvPr>
            <p:ph idx="1" type="body"/>
          </p:nvPr>
        </p:nvSpPr>
        <p:spPr>
          <a:xfrm>
            <a:off x="4877475" y="1275625"/>
            <a:ext cx="3981900" cy="10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Hard work reaps rewards:</a:t>
            </a:r>
            <a:endParaRPr b="1" sz="1300"/>
          </a:p>
          <a:p>
            <a:pPr indent="0" lvl="0" marL="0" rtl="0" algn="l">
              <a:spcBef>
                <a:spcPts val="0"/>
              </a:spcBef>
              <a:spcAft>
                <a:spcPts val="0"/>
              </a:spcAft>
              <a:buNone/>
            </a:pPr>
            <a:r>
              <a:rPr lang="en" sz="1100"/>
              <a:t>I am a firm believer in working hard regardless of the situation you are placed. Staying focused and </a:t>
            </a:r>
            <a:r>
              <a:rPr lang="en" sz="1100"/>
              <a:t>organized</a:t>
            </a:r>
            <a:r>
              <a:rPr lang="en" sz="1100"/>
              <a:t> during these times are necessary to me as well.   </a:t>
            </a:r>
            <a:endParaRPr sz="1100"/>
          </a:p>
        </p:txBody>
      </p:sp>
      <p:sp>
        <p:nvSpPr>
          <p:cNvPr id="73" name="Google Shape;73;p15"/>
          <p:cNvSpPr txBox="1"/>
          <p:nvPr>
            <p:ph idx="1" type="body"/>
          </p:nvPr>
        </p:nvSpPr>
        <p:spPr>
          <a:xfrm>
            <a:off x="4877475" y="2503527"/>
            <a:ext cx="3981900" cy="10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Integrity </a:t>
            </a:r>
            <a:r>
              <a:rPr b="1" lang="en" sz="1300"/>
              <a:t>begets</a:t>
            </a:r>
            <a:r>
              <a:rPr b="1" lang="en" sz="1300"/>
              <a:t> loyalty:</a:t>
            </a:r>
            <a:endParaRPr b="1" sz="1300"/>
          </a:p>
          <a:p>
            <a:pPr indent="0" lvl="0" marL="0" rtl="0" algn="l">
              <a:spcBef>
                <a:spcPts val="0"/>
              </a:spcBef>
              <a:spcAft>
                <a:spcPts val="0"/>
              </a:spcAft>
              <a:buNone/>
            </a:pPr>
            <a:r>
              <a:rPr lang="en" sz="1100"/>
              <a:t>Integrity in all situations is super important to me. I believe this helps to foster strong relationships and </a:t>
            </a:r>
            <a:r>
              <a:rPr lang="en" sz="1100"/>
              <a:t>develop</a:t>
            </a:r>
            <a:r>
              <a:rPr lang="en" sz="1100"/>
              <a:t> a </a:t>
            </a:r>
            <a:r>
              <a:rPr lang="en" sz="1100"/>
              <a:t>better</a:t>
            </a:r>
            <a:r>
              <a:rPr lang="en" sz="1100"/>
              <a:t> individual. </a:t>
            </a:r>
            <a:endParaRPr sz="1100"/>
          </a:p>
        </p:txBody>
      </p:sp>
      <p:sp>
        <p:nvSpPr>
          <p:cNvPr id="74" name="Google Shape;74;p15"/>
          <p:cNvSpPr txBox="1"/>
          <p:nvPr>
            <p:ph idx="1" type="body"/>
          </p:nvPr>
        </p:nvSpPr>
        <p:spPr>
          <a:xfrm>
            <a:off x="4877475" y="3731429"/>
            <a:ext cx="3981900" cy="10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Respect and Kindness are not optional:</a:t>
            </a:r>
            <a:endParaRPr b="1" sz="1300"/>
          </a:p>
          <a:p>
            <a:pPr indent="0" lvl="0" marL="0" rtl="0" algn="l">
              <a:spcBef>
                <a:spcPts val="0"/>
              </a:spcBef>
              <a:spcAft>
                <a:spcPts val="0"/>
              </a:spcAft>
              <a:buNone/>
            </a:pPr>
            <a:r>
              <a:rPr lang="en" sz="1100"/>
              <a:t>Everyone deserves to be given the opportunity to have their opinions shared and be treated kindly and respectfully. No one should feel left out on their team. </a:t>
            </a:r>
            <a:endParaRPr sz="1100"/>
          </a:p>
        </p:txBody>
      </p:sp>
      <p:pic>
        <p:nvPicPr>
          <p:cNvPr id="75" name="Google Shape;75;p15"/>
          <p:cNvPicPr preferRelativeResize="0"/>
          <p:nvPr/>
        </p:nvPicPr>
        <p:blipFill>
          <a:blip r:embed="rId3">
            <a:alphaModFix/>
          </a:blip>
          <a:stretch>
            <a:fillRect/>
          </a:stretch>
        </p:blipFill>
        <p:spPr>
          <a:xfrm>
            <a:off x="162600" y="653125"/>
            <a:ext cx="4572675" cy="362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How I like People to communicate with me:</a:t>
            </a:r>
            <a:endParaRPr>
              <a:highlight>
                <a:schemeClr val="dk1"/>
              </a:highlight>
            </a:endParaRPr>
          </a:p>
        </p:txBody>
      </p:sp>
      <p:sp>
        <p:nvSpPr>
          <p:cNvPr id="81" name="Google Shape;81;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I am a firm believer that meetings are meant to be kept short and to the point. If information can be/is shared ahead of time, I do not see the need of holding another meeting to address the same information. </a:t>
            </a:r>
            <a:endParaRPr sz="1300"/>
          </a:p>
          <a:p>
            <a:pPr indent="-311150" lvl="0" marL="457200" rtl="0" algn="l">
              <a:spcBef>
                <a:spcPts val="0"/>
              </a:spcBef>
              <a:spcAft>
                <a:spcPts val="0"/>
              </a:spcAft>
              <a:buSzPts val="1300"/>
              <a:buChar char="●"/>
            </a:pPr>
            <a:r>
              <a:rPr lang="en" sz="1300"/>
              <a:t>I prefer when people are upfront with me about their concerns. I am absolutely willing to talk through their concerns, but I can not do that if they do not talk to me. </a:t>
            </a:r>
            <a:endParaRPr sz="1300"/>
          </a:p>
          <a:p>
            <a:pPr indent="-311150" lvl="0" marL="457200" rtl="0" algn="l">
              <a:spcBef>
                <a:spcPts val="0"/>
              </a:spcBef>
              <a:spcAft>
                <a:spcPts val="0"/>
              </a:spcAft>
              <a:buSzPts val="1300"/>
              <a:buChar char="●"/>
            </a:pPr>
            <a:r>
              <a:rPr lang="en" sz="1300"/>
              <a:t>I am a very curious person by nature, and I like to ask a lot of questions. I prefer when those I am working with ask questions, especially if they are confused. I am not afraid to have people question me; I prefer that to having people </a:t>
            </a:r>
            <a:r>
              <a:rPr lang="en" sz="1300"/>
              <a:t>confused</a:t>
            </a:r>
            <a:r>
              <a:rPr lang="en" sz="1300"/>
              <a:t> or in disagreement. </a:t>
            </a:r>
            <a:endParaRPr sz="1300"/>
          </a:p>
          <a:p>
            <a:pPr indent="0" lvl="0" marL="457200" rtl="0" algn="l">
              <a:spcBef>
                <a:spcPts val="1600"/>
              </a:spcBef>
              <a:spcAft>
                <a:spcPts val="1600"/>
              </a:spcAft>
              <a:buNone/>
            </a:pPr>
            <a:r>
              <a:t/>
            </a:r>
            <a:endParaRPr sz="1300"/>
          </a:p>
        </p:txBody>
      </p:sp>
      <p:pic>
        <p:nvPicPr>
          <p:cNvPr id="82" name="Google Shape;82;p16"/>
          <p:cNvPicPr preferRelativeResize="0"/>
          <p:nvPr/>
        </p:nvPicPr>
        <p:blipFill>
          <a:blip r:embed="rId3">
            <a:alphaModFix/>
          </a:blip>
          <a:stretch>
            <a:fillRect/>
          </a:stretch>
        </p:blipFill>
        <p:spPr>
          <a:xfrm>
            <a:off x="7005550" y="3469850"/>
            <a:ext cx="1826751" cy="145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4877475" y="296900"/>
            <a:ext cx="3981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What i will not tolerate:</a:t>
            </a:r>
            <a:endParaRPr sz="3600"/>
          </a:p>
        </p:txBody>
      </p:sp>
      <p:sp>
        <p:nvSpPr>
          <p:cNvPr id="88" name="Google Shape;88;p17"/>
          <p:cNvSpPr txBox="1"/>
          <p:nvPr>
            <p:ph idx="1" type="body"/>
          </p:nvPr>
        </p:nvSpPr>
        <p:spPr>
          <a:xfrm>
            <a:off x="4877475" y="1275625"/>
            <a:ext cx="3981900" cy="10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Patronization:</a:t>
            </a:r>
            <a:endParaRPr b="1" sz="1300"/>
          </a:p>
          <a:p>
            <a:pPr indent="0" lvl="0" marL="0" rtl="0" algn="l">
              <a:spcBef>
                <a:spcPts val="0"/>
              </a:spcBef>
              <a:spcAft>
                <a:spcPts val="0"/>
              </a:spcAft>
              <a:buNone/>
            </a:pPr>
            <a:r>
              <a:rPr lang="en" sz="1100"/>
              <a:t>I do not tolerate being talked down to or when those around me are treated the same way. I feel like it is an insult to my intellect and degrading to me as an individual. </a:t>
            </a:r>
            <a:endParaRPr sz="1100"/>
          </a:p>
        </p:txBody>
      </p:sp>
      <p:sp>
        <p:nvSpPr>
          <p:cNvPr id="89" name="Google Shape;89;p17"/>
          <p:cNvSpPr txBox="1"/>
          <p:nvPr>
            <p:ph idx="1" type="body"/>
          </p:nvPr>
        </p:nvSpPr>
        <p:spPr>
          <a:xfrm>
            <a:off x="4877475" y="2659052"/>
            <a:ext cx="3981900" cy="10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Unkindness:</a:t>
            </a:r>
            <a:endParaRPr b="1" sz="1300"/>
          </a:p>
          <a:p>
            <a:pPr indent="0" lvl="0" marL="0" rtl="0" algn="l">
              <a:spcBef>
                <a:spcPts val="0"/>
              </a:spcBef>
              <a:spcAft>
                <a:spcPts val="0"/>
              </a:spcAft>
              <a:buNone/>
            </a:pPr>
            <a:r>
              <a:rPr lang="en" sz="1100"/>
              <a:t>When individuals are unkind to each other, it really bothers me. We are all children of God and need to treat each other as such. </a:t>
            </a:r>
            <a:endParaRPr sz="1100"/>
          </a:p>
        </p:txBody>
      </p:sp>
      <p:sp>
        <p:nvSpPr>
          <p:cNvPr id="90" name="Google Shape;90;p17"/>
          <p:cNvSpPr txBox="1"/>
          <p:nvPr>
            <p:ph idx="1" type="body"/>
          </p:nvPr>
        </p:nvSpPr>
        <p:spPr>
          <a:xfrm>
            <a:off x="4877475" y="3692854"/>
            <a:ext cx="3981900" cy="10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Laziness:</a:t>
            </a:r>
            <a:endParaRPr b="1" sz="1300"/>
          </a:p>
          <a:p>
            <a:pPr indent="0" lvl="0" marL="0" rtl="0" algn="l">
              <a:spcBef>
                <a:spcPts val="0"/>
              </a:spcBef>
              <a:spcAft>
                <a:spcPts val="0"/>
              </a:spcAft>
              <a:buNone/>
            </a:pPr>
            <a:r>
              <a:rPr lang="en" sz="1100"/>
              <a:t>If I start a task, I want to finish it in the best and most efficient way possible. When an individual decides to waste the team’s time by not doing their part, it really bothers me. </a:t>
            </a:r>
            <a:endParaRPr sz="1100"/>
          </a:p>
        </p:txBody>
      </p:sp>
      <p:pic>
        <p:nvPicPr>
          <p:cNvPr id="91" name="Google Shape;91;p17"/>
          <p:cNvPicPr preferRelativeResize="0"/>
          <p:nvPr/>
        </p:nvPicPr>
        <p:blipFill>
          <a:blip r:embed="rId3">
            <a:alphaModFix/>
          </a:blip>
          <a:stretch>
            <a:fillRect/>
          </a:stretch>
        </p:blipFill>
        <p:spPr>
          <a:xfrm>
            <a:off x="346300" y="458900"/>
            <a:ext cx="4225700" cy="422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How I make decisions:</a:t>
            </a:r>
            <a:endParaRPr>
              <a:highlight>
                <a:schemeClr val="dk1"/>
              </a:highlight>
            </a:endParaRPr>
          </a:p>
        </p:txBody>
      </p:sp>
      <p:sp>
        <p:nvSpPr>
          <p:cNvPr id="97" name="Google Shape;97;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I try to make decisions firmly and decidedly. I tend to do this quickly and methodically and then stick to them. It is hard for me to </a:t>
            </a:r>
            <a:r>
              <a:rPr lang="en" sz="1300"/>
              <a:t>dramatically</a:t>
            </a:r>
            <a:r>
              <a:rPr lang="en" sz="1300"/>
              <a:t> change plans late in the game, and it is </a:t>
            </a:r>
            <a:r>
              <a:rPr lang="en" sz="1300"/>
              <a:t>stressful</a:t>
            </a:r>
            <a:r>
              <a:rPr lang="en" sz="1300"/>
              <a:t> for me when my team decides to do so.</a:t>
            </a:r>
            <a:endParaRPr sz="1300"/>
          </a:p>
          <a:p>
            <a:pPr indent="-311150" lvl="0" marL="457200" rtl="0" algn="l">
              <a:spcBef>
                <a:spcPts val="0"/>
              </a:spcBef>
              <a:spcAft>
                <a:spcPts val="0"/>
              </a:spcAft>
              <a:buSzPts val="1300"/>
              <a:buChar char="●"/>
            </a:pPr>
            <a:r>
              <a:rPr lang="en" sz="1300"/>
              <a:t>I try to think through my decisions very carefully and from as many angles as possible. I believe that being observant before the decision-making process begins helps minimize the time needed to get an informed decision.</a:t>
            </a:r>
            <a:endParaRPr sz="1300"/>
          </a:p>
          <a:p>
            <a:pPr indent="-311150" lvl="0" marL="457200" rtl="0" algn="l">
              <a:spcBef>
                <a:spcPts val="0"/>
              </a:spcBef>
              <a:spcAft>
                <a:spcPts val="0"/>
              </a:spcAft>
              <a:buSzPts val="1300"/>
              <a:buChar char="●"/>
            </a:pPr>
            <a:r>
              <a:rPr lang="en" sz="1300"/>
              <a:t>I will almost always choose to act logically versus emotionally </a:t>
            </a:r>
            <a:r>
              <a:rPr lang="en" sz="1300"/>
              <a:t>when making a decision.I am firmly in the head over heart opinion and embrace a sense of cold clarity. </a:t>
            </a:r>
            <a:endParaRPr sz="1300"/>
          </a:p>
          <a:p>
            <a:pPr indent="-311150" lvl="0" marL="457200" rtl="0" algn="l">
              <a:spcBef>
                <a:spcPts val="0"/>
              </a:spcBef>
              <a:spcAft>
                <a:spcPts val="0"/>
              </a:spcAft>
              <a:buSzPts val="1300"/>
              <a:buChar char="●"/>
            </a:pPr>
            <a:r>
              <a:rPr lang="en" sz="1300"/>
              <a:t>If the Spirit tells me what decision to make, I am going to act of that right away, even if it is contrary to my normal ideas. I will even go against a team if I feel it is what God wants me to do. I will have no shame in doing so.</a:t>
            </a:r>
            <a:endParaRPr sz="1300"/>
          </a:p>
          <a:p>
            <a:pPr indent="0" lvl="0" marL="457200" rtl="0" algn="l">
              <a:spcBef>
                <a:spcPts val="1600"/>
              </a:spcBef>
              <a:spcAft>
                <a:spcPts val="1600"/>
              </a:spcAft>
              <a:buNone/>
            </a:pPr>
            <a:r>
              <a:t/>
            </a:r>
            <a:endParaRPr sz="1300"/>
          </a:p>
        </p:txBody>
      </p:sp>
      <p:pic>
        <p:nvPicPr>
          <p:cNvPr id="98" name="Google Shape;98;p18"/>
          <p:cNvPicPr preferRelativeResize="0"/>
          <p:nvPr/>
        </p:nvPicPr>
        <p:blipFill>
          <a:blip r:embed="rId3">
            <a:alphaModFix/>
          </a:blip>
          <a:stretch>
            <a:fillRect/>
          </a:stretch>
        </p:blipFill>
        <p:spPr>
          <a:xfrm>
            <a:off x="7639325" y="137150"/>
            <a:ext cx="1392426" cy="111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877475" y="296900"/>
            <a:ext cx="3981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How to help me:</a:t>
            </a:r>
            <a:endParaRPr sz="3600"/>
          </a:p>
        </p:txBody>
      </p:sp>
      <p:sp>
        <p:nvSpPr>
          <p:cNvPr id="104" name="Google Shape;104;p19"/>
          <p:cNvSpPr txBox="1"/>
          <p:nvPr>
            <p:ph idx="1" type="body"/>
          </p:nvPr>
        </p:nvSpPr>
        <p:spPr>
          <a:xfrm>
            <a:off x="4877475" y="1275625"/>
            <a:ext cx="3981900" cy="10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Talk to me straight:</a:t>
            </a:r>
            <a:endParaRPr b="1" sz="1300"/>
          </a:p>
          <a:p>
            <a:pPr indent="0" lvl="0" marL="0" rtl="0" algn="l">
              <a:spcBef>
                <a:spcPts val="0"/>
              </a:spcBef>
              <a:spcAft>
                <a:spcPts val="0"/>
              </a:spcAft>
              <a:buNone/>
            </a:pPr>
            <a:r>
              <a:rPr lang="en" sz="1100"/>
              <a:t>I am not always the best at picking up on small </a:t>
            </a:r>
            <a:r>
              <a:rPr lang="en" sz="1100"/>
              <a:t>cues. It is far better for me if you are overt in your explanations than covert.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105" name="Google Shape;105;p19"/>
          <p:cNvSpPr txBox="1"/>
          <p:nvPr>
            <p:ph idx="1" type="body"/>
          </p:nvPr>
        </p:nvSpPr>
        <p:spPr>
          <a:xfrm>
            <a:off x="4877475" y="2421877"/>
            <a:ext cx="3981900" cy="10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Remind</a:t>
            </a:r>
            <a:r>
              <a:rPr b="1" lang="en" sz="1300"/>
              <a:t> me to breath:</a:t>
            </a:r>
            <a:endParaRPr b="1" sz="1300"/>
          </a:p>
          <a:p>
            <a:pPr indent="0" lvl="0" marL="0" rtl="0" algn="l">
              <a:spcBef>
                <a:spcPts val="0"/>
              </a:spcBef>
              <a:spcAft>
                <a:spcPts val="0"/>
              </a:spcAft>
              <a:buNone/>
            </a:pPr>
            <a:r>
              <a:rPr lang="en" sz="1100"/>
              <a:t>When I am really focused on a task, I tend to not take breaks or relax. Sometimes, I just need someone to call me out on my crazy focused nature. </a:t>
            </a:r>
            <a:endParaRPr sz="1100"/>
          </a:p>
        </p:txBody>
      </p:sp>
      <p:sp>
        <p:nvSpPr>
          <p:cNvPr id="106" name="Google Shape;106;p19"/>
          <p:cNvSpPr txBox="1"/>
          <p:nvPr>
            <p:ph idx="1" type="body"/>
          </p:nvPr>
        </p:nvSpPr>
        <p:spPr>
          <a:xfrm>
            <a:off x="4877475" y="3690604"/>
            <a:ext cx="3981900" cy="10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Be punctual:</a:t>
            </a:r>
            <a:endParaRPr b="1" sz="1300"/>
          </a:p>
          <a:p>
            <a:pPr indent="0" lvl="0" marL="0" rtl="0" algn="l">
              <a:spcBef>
                <a:spcPts val="0"/>
              </a:spcBef>
              <a:spcAft>
                <a:spcPts val="0"/>
              </a:spcAft>
              <a:buNone/>
            </a:pPr>
            <a:r>
              <a:rPr lang="en" sz="1100"/>
              <a:t>This is pretty self explanatory. Lives will not be lost if everyone shows up on time and does their work:)</a:t>
            </a:r>
            <a:endParaRPr sz="1100"/>
          </a:p>
        </p:txBody>
      </p:sp>
      <p:pic>
        <p:nvPicPr>
          <p:cNvPr id="107" name="Google Shape;107;p19"/>
          <p:cNvPicPr preferRelativeResize="0"/>
          <p:nvPr/>
        </p:nvPicPr>
        <p:blipFill>
          <a:blip r:embed="rId3">
            <a:alphaModFix/>
          </a:blip>
          <a:stretch>
            <a:fillRect/>
          </a:stretch>
        </p:blipFill>
        <p:spPr>
          <a:xfrm>
            <a:off x="142175" y="307163"/>
            <a:ext cx="4572675" cy="45291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What people misunderstand about me</a:t>
            </a:r>
            <a:r>
              <a:rPr lang="en">
                <a:highlight>
                  <a:schemeClr val="dk1"/>
                </a:highlight>
              </a:rPr>
              <a:t>:</a:t>
            </a:r>
            <a:endParaRPr>
              <a:highlight>
                <a:schemeClr val="dk1"/>
              </a:highlight>
            </a:endParaRPr>
          </a:p>
        </p:txBody>
      </p:sp>
      <p:sp>
        <p:nvSpPr>
          <p:cNvPr id="113" name="Google Shape;113;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I am very serious about school and studying and spend quite a lot of time studying. People have often gotten this confused (They think I slack off in school) because I enjoy being social and going to events. I just don’t sleep:)</a:t>
            </a:r>
            <a:endParaRPr sz="1300"/>
          </a:p>
          <a:p>
            <a:pPr indent="-311150" lvl="0" marL="457200" rtl="0" algn="l">
              <a:lnSpc>
                <a:spcPct val="115000"/>
              </a:lnSpc>
              <a:spcBef>
                <a:spcPts val="0"/>
              </a:spcBef>
              <a:spcAft>
                <a:spcPts val="0"/>
              </a:spcAft>
              <a:buSzPts val="1300"/>
              <a:buChar char="●"/>
            </a:pPr>
            <a:r>
              <a:rPr lang="en" sz="1300"/>
              <a:t>I have a pretty intense </a:t>
            </a:r>
            <a:r>
              <a:rPr lang="en" sz="1300"/>
              <a:t>dichotomy</a:t>
            </a:r>
            <a:r>
              <a:rPr lang="en" sz="1300"/>
              <a:t> in my extroverted and introverted natures. While I like to talk to people and connect with them, I much prefer to listen and ask questions when needed. When I am quiet, people often assume that I am being </a:t>
            </a:r>
            <a:r>
              <a:rPr lang="en" sz="1300"/>
              <a:t>pretentious</a:t>
            </a:r>
            <a:r>
              <a:rPr lang="en" sz="1300"/>
              <a:t> or are offended; I am just listening/observing.</a:t>
            </a:r>
            <a:endParaRPr sz="1300"/>
          </a:p>
          <a:p>
            <a:pPr indent="-311150" lvl="0" marL="457200" rtl="0" algn="l">
              <a:lnSpc>
                <a:spcPct val="115000"/>
              </a:lnSpc>
              <a:spcBef>
                <a:spcPts val="0"/>
              </a:spcBef>
              <a:spcAft>
                <a:spcPts val="0"/>
              </a:spcAft>
              <a:buSzPts val="1300"/>
              <a:buChar char="●"/>
            </a:pPr>
            <a:r>
              <a:rPr lang="en" sz="1300"/>
              <a:t>Even though I am very organized, I still like to have fun. I just put it into my schedule. A lot of people think that is strange, but it works for me. </a:t>
            </a:r>
            <a:endParaRPr sz="1300"/>
          </a:p>
        </p:txBody>
      </p:sp>
      <p:pic>
        <p:nvPicPr>
          <p:cNvPr id="114" name="Google Shape;114;p20"/>
          <p:cNvPicPr preferRelativeResize="0"/>
          <p:nvPr/>
        </p:nvPicPr>
        <p:blipFill>
          <a:blip r:embed="rId3">
            <a:alphaModFix/>
          </a:blip>
          <a:stretch>
            <a:fillRect/>
          </a:stretch>
        </p:blipFill>
        <p:spPr>
          <a:xfrm>
            <a:off x="7005550" y="3510675"/>
            <a:ext cx="1826751" cy="145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