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F04B1-63AD-024E-A0DA-6AABF6A3625B}" type="datetimeFigureOut">
              <a:rPr lang="en-US" smtClean="0"/>
              <a:t>2/16/11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E964-30B8-8C4F-BFF8-F77DFF09F5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Microarray versus </a:t>
            </a:r>
            <a:r>
              <a:rPr lang="en-US" dirty="0" err="1" smtClean="0"/>
              <a:t>NextGen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crew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mixing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my </a:t>
            </a:r>
            <a:r>
              <a:rPr lang="en-US" dirty="0" err="1" smtClean="0"/>
              <a:t>loessed</a:t>
            </a:r>
            <a:r>
              <a:rPr lang="en-US" dirty="0" smtClean="0"/>
              <a:t> data set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weigted_mixed_GE_Loesse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65" y="2170165"/>
            <a:ext cx="6850783" cy="45845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 err="1" smtClean="0"/>
              <a:t>NextGen</a:t>
            </a:r>
            <a:r>
              <a:rPr lang="en-US" dirty="0" smtClean="0"/>
              <a:t> find genes?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 2: Term, </a:t>
            </a:r>
            <a:r>
              <a:rPr lang="en-US" dirty="0" err="1" smtClean="0"/>
              <a:t>Iso</a:t>
            </a:r>
            <a:r>
              <a:rPr lang="en-US" dirty="0" smtClean="0"/>
              <a:t> kit P (6383 genes via </a:t>
            </a:r>
            <a:r>
              <a:rPr lang="en-US" dirty="0" err="1" smtClean="0"/>
              <a:t>NxGn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Ln</a:t>
            </a:r>
            <a:r>
              <a:rPr lang="en-US" dirty="0" smtClean="0"/>
              <a:t> 7: Term, Proc kit D (5826 genes via </a:t>
            </a:r>
            <a:r>
              <a:rPr lang="en-US" dirty="0" err="1" smtClean="0"/>
              <a:t>NxGn</a:t>
            </a:r>
            <a:endParaRPr lang="en-US" dirty="0" smtClean="0"/>
          </a:p>
          <a:p>
            <a:r>
              <a:rPr lang="en-US" dirty="0" err="1" smtClean="0"/>
              <a:t>Ln</a:t>
            </a:r>
            <a:r>
              <a:rPr lang="en-US" dirty="0" smtClean="0"/>
              <a:t> 4: </a:t>
            </a:r>
            <a:r>
              <a:rPr lang="en-US" dirty="0" err="1" smtClean="0"/>
              <a:t>Premie</a:t>
            </a:r>
            <a:r>
              <a:rPr lang="en-US" dirty="0" smtClean="0"/>
              <a:t>, </a:t>
            </a:r>
            <a:r>
              <a:rPr lang="en-US" dirty="0" err="1" smtClean="0"/>
              <a:t>Iso</a:t>
            </a:r>
            <a:r>
              <a:rPr lang="en-US" dirty="0" smtClean="0"/>
              <a:t> kit P (82 genes via </a:t>
            </a:r>
            <a:r>
              <a:rPr lang="en-US" dirty="0" err="1" smtClean="0"/>
              <a:t>NxGn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Ln</a:t>
            </a:r>
            <a:r>
              <a:rPr lang="en-US" dirty="0" smtClean="0"/>
              <a:t> 8: </a:t>
            </a:r>
            <a:r>
              <a:rPr lang="en-US" dirty="0" err="1"/>
              <a:t>P</a:t>
            </a:r>
            <a:r>
              <a:rPr lang="en-US" dirty="0" err="1" smtClean="0"/>
              <a:t>remie</a:t>
            </a:r>
            <a:r>
              <a:rPr lang="en-US" dirty="0" smtClean="0"/>
              <a:t>, Proc kit P (474 </a:t>
            </a:r>
            <a:r>
              <a:rPr lang="en-US" dirty="0" smtClean="0"/>
              <a:t>genes via </a:t>
            </a:r>
            <a:r>
              <a:rPr lang="en-US" dirty="0" err="1" smtClean="0"/>
              <a:t>NxGn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CodeLink</a:t>
            </a:r>
            <a:r>
              <a:rPr lang="en-US" dirty="0" smtClean="0"/>
              <a:t>: 52591 discovery probes</a:t>
            </a:r>
          </a:p>
          <a:p>
            <a:pPr lvl="1"/>
            <a:r>
              <a:rPr lang="en-US" dirty="0" smtClean="0"/>
              <a:t>49333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err="1" smtClean="0"/>
              <a:t>RefSeq</a:t>
            </a:r>
            <a:r>
              <a:rPr lang="en-US" dirty="0" smtClean="0"/>
              <a:t> or </a:t>
            </a:r>
            <a:r>
              <a:rPr lang="en-US" dirty="0" err="1" smtClean="0"/>
              <a:t>GenBank</a:t>
            </a:r>
            <a:r>
              <a:rPr lang="en-US" dirty="0" smtClean="0"/>
              <a:t> (mixed column)</a:t>
            </a:r>
          </a:p>
          <a:p>
            <a:pPr lvl="1"/>
            <a:r>
              <a:rPr lang="en-US" dirty="0" smtClean="0"/>
              <a:t>17641 </a:t>
            </a:r>
            <a:r>
              <a:rPr lang="en-US" dirty="0" err="1" smtClean="0"/>
              <a:t>w</a:t>
            </a:r>
            <a:r>
              <a:rPr lang="en-US" dirty="0" smtClean="0"/>
              <a:t>/ OGS</a:t>
            </a:r>
          </a:p>
          <a:p>
            <a:pPr lvl="1"/>
            <a:r>
              <a:rPr lang="en-US" dirty="0" smtClean="0"/>
              <a:t>But annotation from </a:t>
            </a:r>
            <a:r>
              <a:rPr lang="en-US" dirty="0" err="1" smtClean="0"/>
              <a:t>codelink</a:t>
            </a:r>
            <a:r>
              <a:rPr lang="en-US" dirty="0" smtClean="0"/>
              <a:t> is </a:t>
            </a:r>
            <a:r>
              <a:rPr lang="en-US" dirty="0" err="1" smtClean="0"/>
              <a:t>wack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Ln</a:t>
            </a:r>
            <a:r>
              <a:rPr lang="en-US" dirty="0" smtClean="0"/>
              <a:t> 2: </a:t>
            </a:r>
            <a:r>
              <a:rPr lang="en-US" dirty="0" err="1" smtClean="0"/>
              <a:t>Iso</a:t>
            </a:r>
            <a:r>
              <a:rPr lang="en-US" dirty="0" smtClean="0"/>
              <a:t> kit P </a:t>
            </a:r>
          </a:p>
          <a:p>
            <a:pPr lvl="1"/>
            <a:r>
              <a:rPr lang="en-US" dirty="0" err="1" smtClean="0"/>
              <a:t>NxGn</a:t>
            </a:r>
            <a:r>
              <a:rPr lang="en-US" dirty="0" smtClean="0"/>
              <a:t>: </a:t>
            </a:r>
            <a:r>
              <a:rPr lang="en-US" dirty="0" smtClean="0"/>
              <a:t>6383 unique NCBI, </a:t>
            </a:r>
            <a:r>
              <a:rPr lang="en-US" dirty="0" smtClean="0"/>
              <a:t>3841 unique OGS </a:t>
            </a:r>
          </a:p>
          <a:p>
            <a:pPr lvl="1"/>
            <a:r>
              <a:rPr lang="en-US" dirty="0" smtClean="0"/>
              <a:t>Array: 3062/17641 OGS, 1178/49333 NCBI match </a:t>
            </a:r>
            <a:endParaRPr lang="en-US" dirty="0" smtClean="0"/>
          </a:p>
          <a:p>
            <a:r>
              <a:rPr lang="en-US" dirty="0" err="1" smtClean="0"/>
              <a:t>Ln</a:t>
            </a:r>
            <a:r>
              <a:rPr lang="en-US" dirty="0" smtClean="0"/>
              <a:t> 7: Term, Proc kit D</a:t>
            </a:r>
          </a:p>
          <a:p>
            <a:pPr lvl="1"/>
            <a:r>
              <a:rPr lang="en-US" dirty="0" err="1" smtClean="0"/>
              <a:t>NxGn</a:t>
            </a:r>
            <a:r>
              <a:rPr lang="en-US" dirty="0" smtClean="0"/>
              <a:t>: 5826 unique NCBI, 3509 unique OGS</a:t>
            </a:r>
          </a:p>
          <a:p>
            <a:pPr lvl="1"/>
            <a:r>
              <a:rPr lang="en-US" dirty="0" smtClean="0"/>
              <a:t>Array: 2808/17641 OGS, 1028/49333 NCBI match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Mixed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185"/>
          </a:xfrm>
        </p:spPr>
        <p:txBody>
          <a:bodyPr>
            <a:normAutofit/>
          </a:bodyPr>
          <a:lstStyle/>
          <a:p>
            <a:r>
              <a:rPr lang="en-US" dirty="0" smtClean="0"/>
              <a:t>Lane 2 and 7 were made from a mixture of term baby (formula and breast fed)</a:t>
            </a:r>
          </a:p>
          <a:p>
            <a:r>
              <a:rPr lang="en-US" dirty="0" smtClean="0"/>
              <a:t>Mixture proportions in </a:t>
            </a:r>
            <a:r>
              <a:rPr lang="en-US" dirty="0" err="1" smtClean="0"/>
              <a:t>nanograms</a:t>
            </a:r>
            <a:r>
              <a:rPr lang="en-US" dirty="0" smtClean="0"/>
              <a:t> are:</a:t>
            </a:r>
          </a:p>
          <a:p>
            <a:r>
              <a:rPr lang="en-US" dirty="0" smtClean="0"/>
              <a:t>S</a:t>
            </a:r>
          </a:p>
          <a:p>
            <a:endParaRPr lang="en-US" dirty="0" smtClean="0"/>
          </a:p>
          <a:p>
            <a:r>
              <a:rPr lang="en-US" dirty="0" smtClean="0"/>
              <a:t>Array FF4 exactly matches FF5 – FF5 was replicated and this well correlated FF5</a:t>
            </a:r>
          </a:p>
          <a:p>
            <a:r>
              <a:rPr lang="en-US" dirty="0"/>
              <a:t>E</a:t>
            </a:r>
            <a:r>
              <a:rPr lang="en-US" dirty="0" smtClean="0"/>
              <a:t>xpression is a weighted average of arrays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168" y="3324337"/>
          <a:ext cx="896967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975"/>
                <a:gridCol w="689975"/>
                <a:gridCol w="689975"/>
                <a:gridCol w="689975"/>
                <a:gridCol w="689975"/>
                <a:gridCol w="689975"/>
                <a:gridCol w="689975"/>
                <a:gridCol w="689975"/>
                <a:gridCol w="689975"/>
                <a:gridCol w="689975"/>
                <a:gridCol w="689975"/>
                <a:gridCol w="689975"/>
                <a:gridCol w="689975"/>
              </a:tblGrid>
              <a:tr h="2408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BF3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BMS3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BMS8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BF6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BMS10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BMS16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BF8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BF1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BF5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BMS2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BF4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BF10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BF7</a:t>
                      </a:r>
                      <a:endParaRPr lang="en-US" sz="1200" dirty="0"/>
                    </a:p>
                  </a:txBody>
                  <a:tcPr/>
                </a:tc>
              </a:tr>
              <a:tr h="19531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481.2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268.32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301.32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3069.9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2202.25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579.6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297.48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244.92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38.6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174.9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127.2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9122" y="3947319"/>
          <a:ext cx="35486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30"/>
                <a:gridCol w="709730"/>
                <a:gridCol w="709730"/>
                <a:gridCol w="709730"/>
                <a:gridCol w="709730"/>
              </a:tblGrid>
              <a:tr h="2428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FF3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FF4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FF13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FF15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FF7</a:t>
                      </a:r>
                      <a:endParaRPr lang="en-US" sz="1200" dirty="0"/>
                    </a:p>
                  </a:txBody>
                  <a:tcPr/>
                </a:tc>
              </a:tr>
              <a:tr h="2428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1276.2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1848.7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1315.2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568.08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904.12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mixing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expression versus weighted expression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weigted_mixed_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0" y="2240487"/>
            <a:ext cx="7575123" cy="4285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Um… that’s not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average using log 2 data </a:t>
            </a:r>
            <a:endParaRPr lang="en-US" dirty="0"/>
          </a:p>
        </p:txBody>
      </p:sp>
      <p:pic>
        <p:nvPicPr>
          <p:cNvPr id="4" name="Picture 3" descr="arrayVSnxg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57" y="2202230"/>
            <a:ext cx="7172008" cy="44980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didn’t fix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average using original scale data </a:t>
            </a:r>
            <a:endParaRPr lang="en-US" dirty="0"/>
          </a:p>
        </p:txBody>
      </p:sp>
      <p:pic>
        <p:nvPicPr>
          <p:cNvPr id="5" name="Picture 4" descr="arrayVSnxgn2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6" y="2227623"/>
            <a:ext cx="7234275" cy="45164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my data version also doesn’t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version of the data</a:t>
            </a:r>
            <a:endParaRPr lang="en-US" dirty="0"/>
          </a:p>
        </p:txBody>
      </p:sp>
      <p:pic>
        <p:nvPicPr>
          <p:cNvPr id="7" name="Picture 6" descr="arrayVSnxgn_loese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8" y="2127680"/>
            <a:ext cx="7542049" cy="4730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Did data set choice make a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 between my two data versions…</a:t>
            </a:r>
            <a:endParaRPr lang="en-US" dirty="0"/>
          </a:p>
        </p:txBody>
      </p:sp>
      <p:pic>
        <p:nvPicPr>
          <p:cNvPr id="6" name="Picture 5" descr="weighted_mixed_normVSunnorm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27" y="2334638"/>
            <a:ext cx="6886218" cy="43780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298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Microarray versus NextGen</vt:lpstr>
      <vt:lpstr>Does NextGen find genes?</vt:lpstr>
      <vt:lpstr>Overlap</vt:lpstr>
      <vt:lpstr>Weighted Mixed Samples</vt:lpstr>
      <vt:lpstr>Weighted mixing of arrays</vt:lpstr>
      <vt:lpstr>Um… that’s not good</vt:lpstr>
      <vt:lpstr>That didn’t fix it</vt:lpstr>
      <vt:lpstr>And my data version also doesn’t</vt:lpstr>
      <vt:lpstr>Did data set choice make a difference?</vt:lpstr>
      <vt:lpstr>Weighted mixing of arrays</vt:lpstr>
    </vt:vector>
  </TitlesOfParts>
  <Company>Texas A&amp;M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Microarray versus NextGen</dc:title>
  <dc:creator>Scott Schwartz</dc:creator>
  <cp:lastModifiedBy>Scott Schwartz</cp:lastModifiedBy>
  <cp:revision>18</cp:revision>
  <dcterms:created xsi:type="dcterms:W3CDTF">2011-02-16T22:18:16Z</dcterms:created>
  <dcterms:modified xsi:type="dcterms:W3CDTF">2011-02-18T03:27:51Z</dcterms:modified>
</cp:coreProperties>
</file>