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7" r:id="rId4"/>
    <p:sldId id="260" r:id="rId5"/>
    <p:sldId id="309" r:id="rId6"/>
    <p:sldId id="261" r:id="rId7"/>
    <p:sldId id="310" r:id="rId8"/>
    <p:sldId id="311" r:id="rId9"/>
    <p:sldId id="312" r:id="rId10"/>
    <p:sldId id="313" r:id="rId11"/>
    <p:sldId id="314" r:id="rId12"/>
    <p:sldId id="263" r:id="rId13"/>
    <p:sldId id="278" r:id="rId14"/>
    <p:sldId id="264" r:id="rId15"/>
    <p:sldId id="279" r:id="rId16"/>
    <p:sldId id="330" r:id="rId17"/>
    <p:sldId id="315" r:id="rId18"/>
    <p:sldId id="316" r:id="rId19"/>
    <p:sldId id="317" r:id="rId20"/>
    <p:sldId id="320" r:id="rId21"/>
    <p:sldId id="318" r:id="rId22"/>
    <p:sldId id="331" r:id="rId23"/>
    <p:sldId id="319" r:id="rId24"/>
    <p:sldId id="321" r:id="rId25"/>
    <p:sldId id="322" r:id="rId26"/>
    <p:sldId id="334" r:id="rId27"/>
    <p:sldId id="335" r:id="rId28"/>
    <p:sldId id="323" r:id="rId29"/>
    <p:sldId id="324" r:id="rId30"/>
    <p:sldId id="325" r:id="rId31"/>
    <p:sldId id="332" r:id="rId32"/>
    <p:sldId id="333" r:id="rId33"/>
    <p:sldId id="327" r:id="rId34"/>
    <p:sldId id="328" r:id="rId35"/>
    <p:sldId id="290" r:id="rId36"/>
    <p:sldId id="336" r:id="rId37"/>
    <p:sldId id="337" r:id="rId38"/>
    <p:sldId id="338" r:id="rId39"/>
    <p:sldId id="33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851" autoAdjust="0"/>
    <p:restoredTop sz="70986" autoAdjust="0"/>
  </p:normalViewPr>
  <p:slideViewPr>
    <p:cSldViewPr snapToGrid="0" snapToObjects="1">
      <p:cViewPr varScale="1">
        <p:scale>
          <a:sx n="91" d="100"/>
          <a:sy n="91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9507E-D56A-234F-9AD0-3F5AFB42FDBD}" type="datetimeFigureOut">
              <a:rPr lang="en-US" smtClean="0"/>
              <a:t>3/9/11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4EC0-EA31-794E-86C3-F91EA6B28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Finish</a:t>
            </a:r>
            <a:r>
              <a:rPr lang="en-US" baseline="0" dirty="0" smtClean="0"/>
              <a:t> poster</a:t>
            </a:r>
            <a:endParaRPr lang="en-US" dirty="0" smtClean="0"/>
          </a:p>
          <a:p>
            <a:r>
              <a:rPr lang="en-US" dirty="0" smtClean="0"/>
              <a:t>Straw man comparison (verse random</a:t>
            </a:r>
            <a:r>
              <a:rPr lang="en-US" baseline="0" dirty="0" smtClean="0"/>
              <a:t> set instead of DE)</a:t>
            </a:r>
            <a:r>
              <a:rPr lang="en-US" dirty="0" smtClean="0"/>
              <a:t>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 sets of relationships between genes (DAG)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David/Ivan</a:t>
            </a:r>
            <a:r>
              <a:rPr lang="en-US" baseline="0" dirty="0" smtClean="0"/>
              <a:t> paper idea… next steps</a:t>
            </a:r>
          </a:p>
          <a:p>
            <a:r>
              <a:rPr lang="en-US" baseline="0" dirty="0" smtClean="0"/>
              <a:t>Ray/</a:t>
            </a:r>
            <a:r>
              <a:rPr lang="en-US" baseline="0" dirty="0" err="1" smtClean="0"/>
              <a:t>Moshen</a:t>
            </a:r>
            <a:r>
              <a:rPr lang="en-US" baseline="0" dirty="0" smtClean="0"/>
              <a:t>/Martin stats people talk..</a:t>
            </a:r>
          </a:p>
          <a:p>
            <a:r>
              <a:rPr lang="en-US" baseline="0" dirty="0" smtClean="0"/>
              <a:t>Sharon meeting in san </a:t>
            </a:r>
            <a:r>
              <a:rPr lang="en-US" baseline="0" dirty="0" err="1" smtClean="0"/>
              <a:t>fran</a:t>
            </a:r>
            <a:r>
              <a:rPr lang="en-US" baseline="0" dirty="0" smtClean="0"/>
              <a:t> to choose journal/okay paper idea</a:t>
            </a:r>
          </a:p>
          <a:p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Finish</a:t>
            </a:r>
            <a:r>
              <a:rPr lang="en-US" baseline="0" dirty="0" smtClean="0"/>
              <a:t> poster</a:t>
            </a:r>
            <a:endParaRPr lang="en-US" dirty="0" smtClean="0"/>
          </a:p>
          <a:p>
            <a:r>
              <a:rPr lang="en-US" dirty="0" smtClean="0"/>
              <a:t>Straw man comparison (verse random</a:t>
            </a:r>
            <a:r>
              <a:rPr lang="en-US" baseline="0" dirty="0" smtClean="0"/>
              <a:t> set instead of DE)</a:t>
            </a:r>
            <a:r>
              <a:rPr lang="en-US" dirty="0" smtClean="0"/>
              <a:t>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 sets of relationships between genes (DAG)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David/Ivan</a:t>
            </a:r>
            <a:r>
              <a:rPr lang="en-US" baseline="0" dirty="0" smtClean="0"/>
              <a:t> paper idea… next steps</a:t>
            </a:r>
          </a:p>
          <a:p>
            <a:r>
              <a:rPr lang="en-US" baseline="0" dirty="0" smtClean="0"/>
              <a:t>Ray/</a:t>
            </a:r>
            <a:r>
              <a:rPr lang="en-US" baseline="0" dirty="0" err="1" smtClean="0"/>
              <a:t>Moshen</a:t>
            </a:r>
            <a:r>
              <a:rPr lang="en-US" baseline="0" dirty="0" smtClean="0"/>
              <a:t>/Martin stats people talk..</a:t>
            </a:r>
          </a:p>
          <a:p>
            <a:r>
              <a:rPr lang="en-US" baseline="0" dirty="0" smtClean="0"/>
              <a:t>Sharon meeting in san </a:t>
            </a:r>
            <a:r>
              <a:rPr lang="en-US" baseline="0" dirty="0" err="1" smtClean="0"/>
              <a:t>fran</a:t>
            </a:r>
            <a:r>
              <a:rPr lang="en-US" baseline="0" dirty="0" smtClean="0"/>
              <a:t> to choose journal/okay paper idea</a:t>
            </a:r>
          </a:p>
          <a:p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FCGR2A" "ALOX5"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BPIL1, FCGR2A, OAS1,</a:t>
            </a:r>
            <a:r>
              <a:rPr lang="en-US" baseline="0" dirty="0" smtClean="0"/>
              <a:t> MCFD2, CD40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B4EC0-EA31-794E-86C3-F91EA6B286E1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3A20-CB43-5849-A16F-6C6F69373E24}" type="datetimeFigureOut">
              <a:rPr lang="en-US" smtClean="0"/>
              <a:t>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B805-EB85-ED48-BBB7-EB8DFC5796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4" Type="http://schemas.openxmlformats.org/officeDocument/2006/relationships/image" Target="../media/image30.tiff"/><Relationship Id="rId5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4" Type="http://schemas.openxmlformats.org/officeDocument/2006/relationships/image" Target="../media/image34.tiff"/><Relationship Id="rId5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4" Type="http://schemas.openxmlformats.org/officeDocument/2006/relationships/image" Target="../media/image3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8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iff"/><Relationship Id="rId4" Type="http://schemas.openxmlformats.org/officeDocument/2006/relationships/image" Target="../media/image4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4" Type="http://schemas.openxmlformats.org/officeDocument/2006/relationships/image" Target="../media/image4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4" Type="http://schemas.openxmlformats.org/officeDocument/2006/relationships/image" Target="../media/image40.tiff"/><Relationship Id="rId5" Type="http://schemas.openxmlformats.org/officeDocument/2006/relationships/image" Target="../media/image43.tiff"/><Relationship Id="rId6" Type="http://schemas.openxmlformats.org/officeDocument/2006/relationships/image" Target="../media/image44.tiff"/><Relationship Id="rId7" Type="http://schemas.openxmlformats.org/officeDocument/2006/relationships/image" Target="../media/image45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iff"/><Relationship Id="rId4" Type="http://schemas.openxmlformats.org/officeDocument/2006/relationships/image" Target="../media/image4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iff"/><Relationship Id="rId4" Type="http://schemas.openxmlformats.org/officeDocument/2006/relationships/image" Target="../media/image49.tiff"/><Relationship Id="rId5" Type="http://schemas.openxmlformats.org/officeDocument/2006/relationships/image" Target="../media/image5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tif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4" Type="http://schemas.openxmlformats.org/officeDocument/2006/relationships/image" Target="../media/image5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jpeg"/><Relationship Id="rId1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e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0.tiff"/><Relationship Id="rId5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546"/>
            <a:ext cx="7772400" cy="3162905"/>
          </a:xfrm>
        </p:spPr>
        <p:txBody>
          <a:bodyPr>
            <a:noAutofit/>
          </a:bodyPr>
          <a:lstStyle/>
          <a:p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3500" b="1" dirty="0" smtClean="0"/>
              <a:t>Breast </a:t>
            </a:r>
            <a:r>
              <a:rPr lang="en-US" sz="3500" b="1" dirty="0"/>
              <a:t>milk and</a:t>
            </a:r>
            <a:r>
              <a:rPr lang="en-US" sz="3500" b="1" dirty="0" smtClean="0"/>
              <a:t> infant </a:t>
            </a:r>
            <a:r>
              <a:rPr lang="en-US" sz="3500" b="1" dirty="0"/>
              <a:t>formula:</a:t>
            </a:r>
            <a:r>
              <a:rPr lang="en-US" sz="3500" b="1" dirty="0" smtClean="0"/>
              <a:t> Prediction, Correlation</a:t>
            </a:r>
            <a:r>
              <a:rPr lang="en-US" sz="3500" b="1" dirty="0"/>
              <a:t>, and</a:t>
            </a:r>
            <a:r>
              <a:rPr lang="en-US" sz="3500" b="1" dirty="0" smtClean="0"/>
              <a:t> Classification within the </a:t>
            </a:r>
            <a:r>
              <a:rPr lang="en-US" sz="3500" b="1" dirty="0"/>
              <a:t>joint host</a:t>
            </a:r>
            <a:r>
              <a:rPr lang="en-US" sz="3500" b="1" dirty="0" smtClean="0"/>
              <a:t> gut </a:t>
            </a:r>
            <a:r>
              <a:rPr lang="en-US" sz="3500" b="1" dirty="0" err="1" smtClean="0"/>
              <a:t>transcriptome</a:t>
            </a:r>
            <a:r>
              <a:rPr lang="en-US" sz="3500" b="1" dirty="0" smtClean="0"/>
              <a:t> </a:t>
            </a:r>
            <a:r>
              <a:rPr lang="en-US" sz="3500" b="1" dirty="0"/>
              <a:t>and </a:t>
            </a:r>
            <a:r>
              <a:rPr lang="en-US" sz="3500" b="1" dirty="0" err="1"/>
              <a:t>microbiota</a:t>
            </a:r>
            <a:r>
              <a:rPr lang="en-US" sz="3500" b="1" dirty="0" smtClean="0"/>
              <a:t> </a:t>
            </a:r>
            <a:r>
              <a:rPr lang="en-US" sz="3500" b="1" dirty="0" err="1" smtClean="0"/>
              <a:t>metagenome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3354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Scott L. Schwartz</a:t>
            </a:r>
            <a:r>
              <a:rPr lang="en-US" baseline="30000" dirty="0"/>
              <a:t>1,2</a:t>
            </a:r>
            <a:r>
              <a:rPr lang="en-US" dirty="0"/>
              <a:t>, </a:t>
            </a:r>
            <a:r>
              <a:rPr lang="en-US" dirty="0" err="1"/>
              <a:t>Iddo</a:t>
            </a:r>
            <a:r>
              <a:rPr lang="en-US" dirty="0"/>
              <a:t> Friedberg</a:t>
            </a:r>
            <a:r>
              <a:rPr lang="en-US" baseline="30000" dirty="0"/>
              <a:t>5</a:t>
            </a:r>
            <a:r>
              <a:rPr lang="en-US" dirty="0"/>
              <a:t>, Ivan V. Ivanov</a:t>
            </a:r>
            <a:r>
              <a:rPr lang="en-US" baseline="30000" dirty="0"/>
              <a:t>1,3</a:t>
            </a:r>
            <a:r>
              <a:rPr lang="en-US" dirty="0"/>
              <a:t>, Laurie A. Davidson</a:t>
            </a:r>
            <a:r>
              <a:rPr lang="en-US" baseline="30000" dirty="0"/>
              <a:t>1</a:t>
            </a:r>
            <a:r>
              <a:rPr lang="en-US" dirty="0"/>
              <a:t>, Jennifer S. Goldsby</a:t>
            </a:r>
            <a:r>
              <a:rPr lang="en-US" baseline="30000" dirty="0"/>
              <a:t>1</a:t>
            </a:r>
            <a:r>
              <a:rPr lang="en-US" dirty="0"/>
              <a:t>, David B. Dahl</a:t>
            </a:r>
            <a:r>
              <a:rPr lang="en-US" baseline="30000" dirty="0"/>
              <a:t>3</a:t>
            </a:r>
            <a:r>
              <a:rPr lang="en-US" dirty="0"/>
              <a:t>, Edward R. Dougherty</a:t>
            </a:r>
            <a:r>
              <a:rPr lang="en-US" baseline="30000" dirty="0"/>
              <a:t>4</a:t>
            </a:r>
            <a:r>
              <a:rPr lang="en-US" dirty="0"/>
              <a:t>, </a:t>
            </a:r>
            <a:r>
              <a:rPr lang="en-US" dirty="0" err="1"/>
              <a:t>Damir</a:t>
            </a:r>
            <a:r>
              <a:rPr lang="en-US" dirty="0"/>
              <a:t> Herman</a:t>
            </a:r>
            <a:r>
              <a:rPr lang="en-US" baseline="30000" dirty="0"/>
              <a:t>6</a:t>
            </a:r>
            <a:r>
              <a:rPr lang="en-US" dirty="0"/>
              <a:t>, Sharon M. Donovan</a:t>
            </a:r>
            <a:r>
              <a:rPr lang="en-US" baseline="30000" dirty="0"/>
              <a:t>7</a:t>
            </a:r>
            <a:r>
              <a:rPr lang="en-US" dirty="0"/>
              <a:t>, and Robert S. </a:t>
            </a:r>
            <a:r>
              <a:rPr lang="en-US" dirty="0" smtClean="0"/>
              <a:t>Chapkin</a:t>
            </a:r>
            <a:r>
              <a:rPr lang="en-US" baseline="30000" dirty="0" smtClean="0"/>
              <a:t>1</a:t>
            </a:r>
          </a:p>
          <a:p>
            <a:endParaRPr lang="en-US" dirty="0" smtClean="0"/>
          </a:p>
          <a:p>
            <a:r>
              <a:rPr lang="en-US" baseline="30000" dirty="0"/>
              <a:t>1</a:t>
            </a:r>
            <a:r>
              <a:rPr lang="en-US" dirty="0"/>
              <a:t>Program in Integrative Nutrition, Center for Environmental &amp; Rural Health, </a:t>
            </a:r>
            <a:r>
              <a:rPr lang="en-US" baseline="30000" dirty="0"/>
              <a:t>2</a:t>
            </a:r>
            <a:r>
              <a:rPr lang="en-US" dirty="0"/>
              <a:t>Departments of Statistics, </a:t>
            </a:r>
            <a:r>
              <a:rPr lang="en-US" baseline="30000" dirty="0"/>
              <a:t>3</a:t>
            </a:r>
            <a:r>
              <a:rPr lang="en-US" dirty="0"/>
              <a:t>Veterinary Physiology &amp; Pharmacology, and </a:t>
            </a:r>
            <a:r>
              <a:rPr lang="en-US" baseline="30000" dirty="0"/>
              <a:t>4</a:t>
            </a:r>
            <a:r>
              <a:rPr lang="en-US" dirty="0"/>
              <a:t>Electrical Engineering, Texas A&amp;M University; </a:t>
            </a:r>
            <a:r>
              <a:rPr lang="en-US" baseline="30000" dirty="0"/>
              <a:t>5</a:t>
            </a:r>
            <a:r>
              <a:rPr lang="en-US" dirty="0"/>
              <a:t>Department of Computer Science, Miami University; </a:t>
            </a:r>
            <a:r>
              <a:rPr lang="en-US" baseline="30000" dirty="0"/>
              <a:t>6</a:t>
            </a:r>
            <a:r>
              <a:rPr lang="en-US" dirty="0"/>
              <a:t>Winthrop Rockefeller Cancer Institute, University of Arkansas; </a:t>
            </a:r>
            <a:r>
              <a:rPr lang="en-US" baseline="30000" dirty="0"/>
              <a:t>7</a:t>
            </a:r>
            <a:r>
              <a:rPr lang="en-US" dirty="0"/>
              <a:t>Division of Nutritional Sciences, University of Illinois, Urbana-Champaign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Microbiota</a:t>
            </a:r>
            <a:r>
              <a:rPr lang="en-US" dirty="0" smtClean="0"/>
              <a:t> and </a:t>
            </a:r>
            <a:r>
              <a:rPr lang="en-US" dirty="0"/>
              <a:t>mucosal immunology: the interface in health and </a:t>
            </a:r>
            <a:r>
              <a:rPr lang="en-US" dirty="0" smtClean="0"/>
              <a:t>disease, </a:t>
            </a:r>
          </a:p>
          <a:p>
            <a:r>
              <a:rPr lang="en-US" dirty="0" smtClean="0"/>
              <a:t>April </a:t>
            </a:r>
            <a:r>
              <a:rPr lang="en-US" dirty="0"/>
              <a:t>14-</a:t>
            </a:r>
            <a:r>
              <a:rPr lang="en-US" dirty="0" smtClean="0"/>
              <a:t>16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San </a:t>
            </a:r>
            <a:r>
              <a:rPr lang="en-US" dirty="0" smtClean="0"/>
              <a:t>Francisco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Fitting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significance </a:t>
            </a:r>
            <a:r>
              <a:rPr lang="en-US" dirty="0" err="1" smtClean="0"/>
              <a:t>w</a:t>
            </a:r>
            <a:r>
              <a:rPr lang="en-US" dirty="0" smtClean="0"/>
              <a:t>/ multiple testing correction. But there are still some suggestions of findings</a:t>
            </a:r>
            <a:endParaRPr lang="en-US" dirty="0"/>
          </a:p>
        </p:txBody>
      </p:sp>
      <p:pic>
        <p:nvPicPr>
          <p:cNvPr id="7" name="Picture 6" descr="model_fitting_result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6125"/>
            <a:ext cx="7620000" cy="3845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183" y="216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Metagenome/Transcriptome</a:t>
            </a:r>
            <a:r>
              <a:rPr lang="en-US" dirty="0" smtClean="0"/>
              <a:t>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183" y="15424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Mulitvariate</a:t>
            </a:r>
            <a:r>
              <a:rPr lang="en-US" dirty="0" smtClean="0"/>
              <a:t> </a:t>
            </a:r>
            <a:r>
              <a:rPr lang="en-US" dirty="0" smtClean="0"/>
              <a:t>correlation </a:t>
            </a:r>
            <a:r>
              <a:rPr lang="en-US" dirty="0" smtClean="0"/>
              <a:t>functional </a:t>
            </a:r>
            <a:r>
              <a:rPr lang="en-US" dirty="0" smtClean="0"/>
              <a:t>categories</a:t>
            </a:r>
            <a:endParaRPr lang="en-US" dirty="0" smtClean="0"/>
          </a:p>
        </p:txBody>
      </p:sp>
      <p:pic>
        <p:nvPicPr>
          <p:cNvPr id="25" name="Picture 24" descr="host_function_ex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79700"/>
            <a:ext cx="4648200" cy="4178300"/>
          </a:xfrm>
          <a:prstGeom prst="rect">
            <a:avLst/>
          </a:prstGeom>
        </p:spPr>
      </p:pic>
      <p:pic>
        <p:nvPicPr>
          <p:cNvPr id="27" name="Picture 26" descr="metagenome_functional_ex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" y="2679700"/>
            <a:ext cx="4389702" cy="4178300"/>
          </a:xfrm>
          <a:prstGeom prst="rect">
            <a:avLst/>
          </a:prstGeom>
        </p:spPr>
      </p:pic>
      <p:pic>
        <p:nvPicPr>
          <p:cNvPr id="6" name="Picture 5" descr="matri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69" y="3741553"/>
            <a:ext cx="2333372" cy="232689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5400000">
            <a:off x="5794146" y="4533116"/>
            <a:ext cx="384749" cy="77523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2949136" y="4533116"/>
            <a:ext cx="384749" cy="775235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79377" y="6025153"/>
            <a:ext cx="35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arker: stronger association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01269" y="3372221"/>
            <a:ext cx="355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Metagenome</a:t>
            </a:r>
            <a:r>
              <a:rPr lang="en-US" dirty="0" smtClean="0"/>
              <a:t>, </a:t>
            </a:r>
            <a:r>
              <a:rPr lang="en-US" dirty="0" smtClean="0"/>
              <a:t>host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1 Metabolic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Metabolic function profiles tightly regulated</a:t>
            </a:r>
            <a:endParaRPr lang="en-US" dirty="0" smtClean="0"/>
          </a:p>
        </p:txBody>
      </p:sp>
      <p:pic>
        <p:nvPicPr>
          <p:cNvPr id="6" name="Picture 5" descr="SEED1_metabolic_profi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9" y="2245831"/>
            <a:ext cx="8505361" cy="4612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1 Metabolic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PERCENTAGES with a permutation test:</a:t>
            </a:r>
          </a:p>
          <a:p>
            <a:endParaRPr lang="en-US" dirty="0" smtClean="0"/>
          </a:p>
          <a:p>
            <a:r>
              <a:rPr lang="en-US" dirty="0" smtClean="0"/>
              <a:t>Membrane Transport (BF/FF DE </a:t>
            </a:r>
            <a:r>
              <a:rPr lang="en-US" dirty="0" err="1" smtClean="0"/>
              <a:t>p</a:t>
            </a:r>
            <a:r>
              <a:rPr lang="en-US" dirty="0" smtClean="0"/>
              <a:t>=0.0055)</a:t>
            </a:r>
          </a:p>
          <a:p>
            <a:r>
              <a:rPr lang="en-US" dirty="0" smtClean="0"/>
              <a:t>Virulence (</a:t>
            </a:r>
            <a:r>
              <a:rPr lang="en-US" dirty="0" smtClean="0"/>
              <a:t>BF/FF DE </a:t>
            </a:r>
            <a:r>
              <a:rPr lang="en-US" dirty="0" err="1" smtClean="0"/>
              <a:t>p</a:t>
            </a:r>
            <a:r>
              <a:rPr lang="en-US" dirty="0" smtClean="0"/>
              <a:t>=0.0116) </a:t>
            </a:r>
          </a:p>
          <a:p>
            <a:r>
              <a:rPr lang="en-US" dirty="0" smtClean="0"/>
              <a:t>Fatty </a:t>
            </a:r>
            <a:r>
              <a:rPr lang="en-US" dirty="0"/>
              <a:t>Acids and Lipids</a:t>
            </a:r>
            <a:r>
              <a:rPr lang="en-US" dirty="0" smtClean="0"/>
              <a:t> (</a:t>
            </a:r>
            <a:r>
              <a:rPr lang="en-US" dirty="0" smtClean="0"/>
              <a:t>BF/FF DE </a:t>
            </a:r>
            <a:r>
              <a:rPr lang="en-US" dirty="0" err="1" smtClean="0"/>
              <a:t>p</a:t>
            </a:r>
            <a:r>
              <a:rPr lang="en-US" dirty="0" smtClean="0"/>
              <a:t>=0.0449)</a:t>
            </a:r>
          </a:p>
          <a:p>
            <a:r>
              <a:rPr lang="en-US" dirty="0" smtClean="0"/>
              <a:t>Cell </a:t>
            </a:r>
            <a:r>
              <a:rPr lang="en-US" dirty="0"/>
              <a:t>Wall and Capsule</a:t>
            </a:r>
            <a:r>
              <a:rPr lang="en-US" dirty="0" smtClean="0"/>
              <a:t> (</a:t>
            </a:r>
            <a:r>
              <a:rPr lang="en-US" dirty="0" smtClean="0"/>
              <a:t>BF/FF DE </a:t>
            </a:r>
            <a:r>
              <a:rPr lang="en-US" dirty="0" err="1" smtClean="0"/>
              <a:t>p</a:t>
            </a:r>
            <a:r>
              <a:rPr lang="en-US" dirty="0" smtClean="0"/>
              <a:t>=0.0586)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2 Metabolic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interesting subsets of </a:t>
            </a:r>
            <a:r>
              <a:rPr lang="en-US" dirty="0" smtClean="0"/>
              <a:t>SEED 1 categories</a:t>
            </a:r>
            <a:endParaRPr lang="en-US" dirty="0" smtClean="0"/>
          </a:p>
        </p:txBody>
      </p:sp>
      <p:pic>
        <p:nvPicPr>
          <p:cNvPr id="7" name="Picture 6" descr="Membrane_Transpor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45026" y="3489943"/>
            <a:ext cx="4122592" cy="2286537"/>
          </a:xfrm>
          <a:prstGeom prst="rect">
            <a:avLst/>
          </a:prstGeom>
        </p:spPr>
      </p:pic>
      <p:pic>
        <p:nvPicPr>
          <p:cNvPr id="8" name="Picture 7" descr="virulenc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14040" y="3466288"/>
            <a:ext cx="4425458" cy="2421995"/>
          </a:xfrm>
          <a:prstGeom prst="rect">
            <a:avLst/>
          </a:prstGeom>
        </p:spPr>
      </p:pic>
      <p:pic>
        <p:nvPicPr>
          <p:cNvPr id="10" name="Picture 9" descr="fatty_acids_and_lipids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33599" y="3175766"/>
            <a:ext cx="3478157" cy="2357493"/>
          </a:xfrm>
          <a:prstGeom prst="rect">
            <a:avLst/>
          </a:prstGeom>
        </p:spPr>
      </p:pic>
      <p:pic>
        <p:nvPicPr>
          <p:cNvPr id="11" name="Picture 10" descr="cell_wall_and_capsul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902771" y="3493424"/>
            <a:ext cx="4079075" cy="2323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2 Metabolic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Tested CURVES with a permutation test:</a:t>
            </a:r>
          </a:p>
          <a:p>
            <a:endParaRPr lang="en-US" dirty="0" smtClean="0"/>
          </a:p>
          <a:p>
            <a:r>
              <a:rPr lang="en-US" dirty="0" smtClean="0"/>
              <a:t>Membrane Transport (BF/FF curve </a:t>
            </a:r>
            <a:r>
              <a:rPr lang="en-US" dirty="0" err="1" smtClean="0"/>
              <a:t>p</a:t>
            </a:r>
            <a:r>
              <a:rPr lang="en-US" dirty="0" smtClean="0"/>
              <a:t>=0.7633)</a:t>
            </a:r>
          </a:p>
          <a:p>
            <a:r>
              <a:rPr lang="en-US" dirty="0" smtClean="0"/>
              <a:t>Virulence (</a:t>
            </a:r>
            <a:r>
              <a:rPr lang="en-US" dirty="0" smtClean="0"/>
              <a:t>BF/FF curve </a:t>
            </a:r>
            <a:r>
              <a:rPr lang="en-US" dirty="0" err="1" smtClean="0"/>
              <a:t>p</a:t>
            </a:r>
            <a:r>
              <a:rPr lang="en-US" dirty="0" smtClean="0"/>
              <a:t>=0.0134) </a:t>
            </a:r>
          </a:p>
          <a:p>
            <a:r>
              <a:rPr lang="en-US" dirty="0" smtClean="0"/>
              <a:t>Fatty </a:t>
            </a:r>
            <a:r>
              <a:rPr lang="en-US" dirty="0"/>
              <a:t>Acids and Lipids</a:t>
            </a:r>
            <a:r>
              <a:rPr lang="en-US" dirty="0" smtClean="0"/>
              <a:t> (</a:t>
            </a:r>
            <a:r>
              <a:rPr lang="en-US" dirty="0" smtClean="0"/>
              <a:t>BF/FF curve </a:t>
            </a:r>
            <a:r>
              <a:rPr lang="en-US" dirty="0" err="1" smtClean="0"/>
              <a:t>p</a:t>
            </a:r>
            <a:r>
              <a:rPr lang="en-US" dirty="0" smtClean="0"/>
              <a:t>=0.2959)</a:t>
            </a:r>
          </a:p>
          <a:p>
            <a:r>
              <a:rPr lang="en-US" dirty="0" smtClean="0"/>
              <a:t>Cell </a:t>
            </a:r>
            <a:r>
              <a:rPr lang="en-US" dirty="0"/>
              <a:t>Wall and Capsule</a:t>
            </a:r>
            <a:r>
              <a:rPr lang="en-US" dirty="0" smtClean="0"/>
              <a:t> (</a:t>
            </a:r>
            <a:r>
              <a:rPr lang="en-US" dirty="0" smtClean="0"/>
              <a:t>BF/FF curve </a:t>
            </a:r>
            <a:r>
              <a:rPr lang="en-US" dirty="0" err="1" smtClean="0"/>
              <a:t>p</a:t>
            </a:r>
            <a:r>
              <a:rPr lang="en-US" dirty="0" smtClean="0"/>
              <a:t>=0.0652)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Respiration (</a:t>
            </a:r>
            <a:r>
              <a:rPr lang="en-US" dirty="0" smtClean="0"/>
              <a:t>BF/FF curve </a:t>
            </a:r>
            <a:r>
              <a:rPr lang="en-US" dirty="0" err="1" smtClean="0"/>
              <a:t>p</a:t>
            </a:r>
            <a:r>
              <a:rPr lang="en-US" dirty="0" smtClean="0"/>
              <a:t>=</a:t>
            </a:r>
            <a:r>
              <a:rPr lang="en-US" dirty="0" smtClean="0"/>
              <a:t>0.0749)</a:t>
            </a:r>
          </a:p>
          <a:p>
            <a:r>
              <a:rPr lang="en-US" dirty="0" smtClean="0"/>
              <a:t>Clustering-based subsystems (</a:t>
            </a:r>
            <a:r>
              <a:rPr lang="en-US" dirty="0" smtClean="0"/>
              <a:t>BF/FF curve </a:t>
            </a:r>
            <a:r>
              <a:rPr lang="en-US" dirty="0" smtClean="0"/>
              <a:t>0.085)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</a:t>
            </a:r>
            <a:r>
              <a:rPr lang="en-US" dirty="0" smtClean="0"/>
              <a:t>Sequencing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number of reads assigned to SEED level 3 </a:t>
            </a:r>
          </a:p>
          <a:p>
            <a:r>
              <a:rPr lang="en-US" dirty="0" smtClean="0"/>
              <a:t>We focus on SEED level 2</a:t>
            </a:r>
            <a:endParaRPr lang="en-US" dirty="0" smtClean="0"/>
          </a:p>
        </p:txBody>
      </p:sp>
      <p:pic>
        <p:nvPicPr>
          <p:cNvPr id="5" name="Picture 4" descr="sequencing_depth_SEED3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01" y="5383986"/>
            <a:ext cx="4766708" cy="1392290"/>
          </a:xfrm>
          <a:prstGeom prst="rect">
            <a:avLst/>
          </a:prstGeom>
        </p:spPr>
      </p:pic>
      <p:pic>
        <p:nvPicPr>
          <p:cNvPr id="6" name="Picture 5" descr="sequencing_depth_SEED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01" y="3728754"/>
            <a:ext cx="4726172" cy="1580983"/>
          </a:xfrm>
          <a:prstGeom prst="rect">
            <a:avLst/>
          </a:prstGeom>
        </p:spPr>
      </p:pic>
      <p:pic>
        <p:nvPicPr>
          <p:cNvPr id="7" name="Picture 6" descr="sequencing_depth_SEED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" y="5401672"/>
            <a:ext cx="4533507" cy="1374603"/>
          </a:xfrm>
          <a:prstGeom prst="rect">
            <a:avLst/>
          </a:prstGeom>
        </p:spPr>
      </p:pic>
      <p:pic>
        <p:nvPicPr>
          <p:cNvPr id="9" name="Picture 8" descr="sequencing_depth_bacteria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9" y="3728755"/>
            <a:ext cx="4682490" cy="1580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99" y="1872324"/>
            <a:ext cx="5167552" cy="4815746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Metagenome</a:t>
            </a:r>
            <a:endParaRPr lang="en-US" u="sng" dirty="0"/>
          </a:p>
          <a:p>
            <a:r>
              <a:rPr lang="en-US" dirty="0" smtClean="0"/>
              <a:t>SEED 1: Virulence</a:t>
            </a:r>
          </a:p>
          <a:p>
            <a:r>
              <a:rPr lang="en-US" dirty="0" smtClean="0"/>
              <a:t>SEED 2: Subcategories</a:t>
            </a:r>
          </a:p>
          <a:p>
            <a:pPr lvl="1"/>
            <a:r>
              <a:rPr lang="en-US" dirty="0" smtClean="0"/>
              <a:t>A-</a:t>
            </a:r>
            <a:r>
              <a:rPr lang="en-US" dirty="0" err="1" smtClean="0"/>
              <a:t>biotics</a:t>
            </a:r>
            <a:r>
              <a:rPr lang="en-US" dirty="0" smtClean="0"/>
              <a:t> &amp; </a:t>
            </a:r>
            <a:r>
              <a:rPr lang="en-US" dirty="0" smtClean="0"/>
              <a:t>toxics resistance</a:t>
            </a:r>
          </a:p>
          <a:p>
            <a:pPr lvl="1"/>
            <a:r>
              <a:rPr lang="en-US" dirty="0" smtClean="0"/>
              <a:t>Iron scavenging mechanisms</a:t>
            </a:r>
          </a:p>
          <a:p>
            <a:pPr lvl="1"/>
            <a:r>
              <a:rPr lang="en-US" dirty="0" smtClean="0"/>
              <a:t>Type</a:t>
            </a:r>
            <a:r>
              <a:rPr lang="en-US" baseline="0" dirty="0" smtClean="0"/>
              <a:t> VI secretion 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baseline="-25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34006" y="1872324"/>
            <a:ext cx="4164634" cy="481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Transcriptome</a:t>
            </a:r>
            <a:endParaRPr kumimoji="0" lang="en-US" sz="32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OGS anno. (20%)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Panther: immune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29 FF/BF DE genes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1400" dirty="0" smtClean="0"/>
              <a:t>GAB1/KLRF1/HSPA1B/HSH2D/BPIL1/GBP1/SYK/PTK2/ADORA3/HSPA1B/VAV2/PPARD/FCGR2A/ANTXR1/SPACA3/IL1A/ALOX5/OAS1/PROCR/REL/TFCP2L1/SELENBP1/CD40/IL4R/CD3E/GYPC/PTPN22/SP2/NDST1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26339"/>
            <a:ext cx="8229600" cy="115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SEED 3 info and GO and KEGG info accessible</a:t>
            </a: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Pipeline</a:t>
            </a:r>
            <a:r>
              <a:rPr lang="en-US" dirty="0"/>
              <a:t>:</a:t>
            </a:r>
            <a:r>
              <a:rPr lang="en-US" dirty="0" smtClean="0"/>
              <a:t> Reduction Step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242113" y="1755012"/>
            <a:ext cx="1839887" cy="481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GAB1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KLRF1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HSPAB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HSH2D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BPIL1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GBP1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SYK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PTK2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ADORA3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HSPA1B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5373" y="2789435"/>
            <a:ext cx="2101715" cy="148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X</a:t>
            </a:r>
            <a:r>
              <a:rPr lang="en-US" sz="2000" baseline="-25000" dirty="0"/>
              <a:t>1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</a:t>
            </a:r>
            <a:r>
              <a:rPr lang="en-US" sz="2000" b="1" dirty="0" smtClean="0"/>
              <a:t>GAB1</a:t>
            </a: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</a:t>
            </a:r>
            <a:r>
              <a:rPr lang="en-US" sz="2000" b="1" dirty="0" smtClean="0"/>
              <a:t>FCGR2A</a:t>
            </a: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X</a:t>
            </a:r>
            <a:r>
              <a:rPr lang="en-US" sz="2000" baseline="-25000" dirty="0"/>
              <a:t>3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: </a:t>
            </a:r>
            <a:r>
              <a:rPr lang="en-US" sz="2000" b="1" dirty="0" smtClean="0"/>
              <a:t>ALOX5</a:t>
            </a:r>
            <a:endParaRPr lang="en-US" sz="2000" dirty="0" smtClean="0"/>
          </a:p>
        </p:txBody>
      </p:sp>
      <p:sp>
        <p:nvSpPr>
          <p:cNvPr id="10" name="Frame 9"/>
          <p:cNvSpPr/>
          <p:nvPr/>
        </p:nvSpPr>
        <p:spPr>
          <a:xfrm>
            <a:off x="6365645" y="1164109"/>
            <a:ext cx="2623555" cy="317292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9081" y="671710"/>
            <a:ext cx="2880599" cy="1179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16200000" flipH="1">
            <a:off x="5542909" y="973766"/>
            <a:ext cx="1341288" cy="220575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377" y="3937464"/>
            <a:ext cx="38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(subset SEED 2 percents) 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-249828" y="2822880"/>
            <a:ext cx="4252769" cy="148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sz="2000" dirty="0" smtClean="0"/>
              <a:t>Y</a:t>
            </a:r>
            <a:r>
              <a:rPr lang="en-US" sz="2000" baseline="-25000" dirty="0" smtClean="0"/>
              <a:t>1i</a:t>
            </a:r>
            <a:r>
              <a:rPr lang="en-US" sz="2000" dirty="0" smtClean="0"/>
              <a:t>: </a:t>
            </a:r>
            <a:r>
              <a:rPr lang="en-US" sz="2000" b="1" dirty="0" smtClean="0"/>
              <a:t>A-</a:t>
            </a:r>
            <a:r>
              <a:rPr lang="en-US" sz="2000" b="1" dirty="0" err="1" smtClean="0"/>
              <a:t>biotics</a:t>
            </a:r>
            <a:r>
              <a:rPr lang="en-US" sz="2000" b="1" dirty="0" smtClean="0"/>
              <a:t> &amp; toxics resistance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Y</a:t>
            </a:r>
            <a:r>
              <a:rPr lang="en-US" sz="2000" baseline="-25000" dirty="0" smtClean="0"/>
              <a:t>2i</a:t>
            </a:r>
            <a:r>
              <a:rPr lang="en-US" sz="2000" dirty="0" smtClean="0"/>
              <a:t>:</a:t>
            </a:r>
            <a:r>
              <a:rPr lang="en-US" sz="2000" b="1" dirty="0" smtClean="0"/>
              <a:t> Iron scavenging mechanisms</a:t>
            </a:r>
            <a:endParaRPr lang="en-US" sz="2000" b="1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Y</a:t>
            </a:r>
            <a:r>
              <a:rPr lang="en-US" sz="2000" baseline="-25000" dirty="0" smtClean="0"/>
              <a:t>3i</a:t>
            </a:r>
            <a:r>
              <a:rPr lang="en-US" sz="2000" dirty="0" smtClean="0"/>
              <a:t>: </a:t>
            </a:r>
            <a:r>
              <a:rPr lang="en-US" sz="2000" b="1" dirty="0" smtClean="0"/>
              <a:t>Type</a:t>
            </a:r>
            <a:r>
              <a:rPr lang="en-US" sz="2000" b="1" baseline="0" dirty="0" smtClean="0"/>
              <a:t> VI secretion systems</a:t>
            </a:r>
            <a:r>
              <a:rPr lang="en-US" sz="2000" b="1" dirty="0" smtClean="0"/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9708" y="3937464"/>
            <a:ext cx="38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(mRNA expression) 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807893" y="5434556"/>
            <a:ext cx="1784552" cy="129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Z</a:t>
            </a:r>
            <a:r>
              <a:rPr lang="en-US" sz="2000" baseline="-25000" dirty="0" smtClean="0"/>
              <a:t>4i </a:t>
            </a:r>
            <a:r>
              <a:rPr lang="en-US" sz="2000" dirty="0" smtClean="0"/>
              <a:t>&lt;=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1i</a:t>
            </a:r>
            <a:r>
              <a:rPr lang="en-US" sz="2000" dirty="0" smtClean="0"/>
              <a:t> </a:t>
            </a:r>
            <a:endParaRPr lang="en-US" sz="2000" baseline="-25000" dirty="0" smtClean="0"/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Z</a:t>
            </a:r>
            <a:r>
              <a:rPr lang="en-US" sz="2000" baseline="-25000" dirty="0" smtClean="0"/>
              <a:t>5i </a:t>
            </a:r>
            <a:r>
              <a:rPr lang="en-US" sz="2000" dirty="0" smtClean="0"/>
              <a:t>&lt;= X</a:t>
            </a:r>
            <a:r>
              <a:rPr lang="en-US" sz="2000" baseline="-25000" dirty="0" smtClean="0"/>
              <a:t>2i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Z</a:t>
            </a:r>
            <a:r>
              <a:rPr lang="en-US" sz="2000" baseline="-25000" dirty="0" smtClean="0"/>
              <a:t>6i </a:t>
            </a:r>
            <a:r>
              <a:rPr lang="en-US" sz="2000" dirty="0" smtClean="0"/>
              <a:t>&lt;= X</a:t>
            </a:r>
            <a:r>
              <a:rPr lang="en-US" sz="2000" baseline="-25000" dirty="0" smtClean="0"/>
              <a:t>3i</a:t>
            </a: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endParaRPr lang="en-US" sz="20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2394" y="5434556"/>
            <a:ext cx="1784552" cy="129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Y</a:t>
            </a:r>
            <a:r>
              <a:rPr lang="en-US" sz="2000" baseline="-25000" dirty="0" smtClean="0"/>
              <a:t>1i</a:t>
            </a:r>
            <a:r>
              <a:rPr lang="en-US" sz="2000" dirty="0" smtClean="0"/>
              <a:t> =&gt; Z</a:t>
            </a:r>
            <a:r>
              <a:rPr lang="en-US" sz="2000" baseline="-25000" dirty="0"/>
              <a:t>1</a:t>
            </a:r>
            <a:r>
              <a:rPr lang="en-US" sz="2000" baseline="-25000" dirty="0" smtClean="0"/>
              <a:t>i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=&gt; Z</a:t>
            </a:r>
            <a:r>
              <a:rPr lang="en-US" sz="2000" baseline="-25000" dirty="0" smtClean="0"/>
              <a:t>2i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 smtClean="0"/>
              <a:t>Y</a:t>
            </a:r>
            <a:r>
              <a:rPr lang="en-US" sz="2000" baseline="-25000" dirty="0" smtClean="0"/>
              <a:t>3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=&gt; Z</a:t>
            </a:r>
            <a:r>
              <a:rPr lang="en-US" sz="2000" baseline="-25000" dirty="0" smtClean="0"/>
              <a:t>3i</a:t>
            </a: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endParaRPr lang="en-US" sz="2000" dirty="0" smtClean="0"/>
          </a:p>
          <a:p>
            <a:pPr marL="742950" lvl="1" indent="-285750">
              <a:spcBef>
                <a:spcPct val="20000"/>
              </a:spcBef>
            </a:pPr>
            <a:endParaRPr lang="en-US" sz="2000" dirty="0" smtClean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Pipeline: Repeated Testing </a:t>
            </a:r>
            <a:endParaRPr lang="en-US" dirty="0"/>
          </a:p>
        </p:txBody>
      </p:sp>
      <p:sp>
        <p:nvSpPr>
          <p:cNvPr id="39" name="Down Arrow Callout 38"/>
          <p:cNvSpPr/>
          <p:nvPr/>
        </p:nvSpPr>
        <p:spPr>
          <a:xfrm>
            <a:off x="271817" y="1850923"/>
            <a:ext cx="3190742" cy="914400"/>
          </a:xfrm>
          <a:prstGeom prst="downArrowCallout">
            <a:avLst>
              <a:gd name="adj1" fmla="val 91143"/>
              <a:gd name="adj2" fmla="val 82875"/>
              <a:gd name="adj3" fmla="val 25000"/>
              <a:gd name="adj4" fmla="val 6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26991" y="1941642"/>
            <a:ext cx="380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Metagenome</a:t>
            </a:r>
            <a:r>
              <a:rPr lang="en-US" dirty="0" smtClean="0">
                <a:solidFill>
                  <a:srgbClr val="FFFFFF"/>
                </a:solidFill>
              </a:rPr>
              <a:t> BF/FF pre-analysis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FIXED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145" y="4461316"/>
            <a:ext cx="441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 normalized </a:t>
            </a:r>
          </a:p>
          <a:p>
            <a:pPr algn="ctr"/>
            <a:r>
              <a:rPr lang="en-US" dirty="0" smtClean="0"/>
              <a:t>individually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Down Arrow 40"/>
          <p:cNvSpPr/>
          <p:nvPr/>
        </p:nvSpPr>
        <p:spPr>
          <a:xfrm>
            <a:off x="1481805" y="4427740"/>
            <a:ext cx="771135" cy="840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110673" y="4428960"/>
            <a:ext cx="771135" cy="840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456345" y="5754360"/>
            <a:ext cx="4411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PCA/CCA/FA</a:t>
            </a:r>
            <a:endParaRPr lang="en-US" sz="3000" b="1" dirty="0"/>
          </a:p>
        </p:txBody>
      </p:sp>
      <p:sp>
        <p:nvSpPr>
          <p:cNvPr id="44" name="Down Arrow 43"/>
          <p:cNvSpPr/>
          <p:nvPr/>
        </p:nvSpPr>
        <p:spPr>
          <a:xfrm rot="5400000">
            <a:off x="4692936" y="5823956"/>
            <a:ext cx="559452" cy="4202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2007220" y="5823956"/>
            <a:ext cx="559452" cy="4202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ame 45"/>
          <p:cNvSpPr/>
          <p:nvPr/>
        </p:nvSpPr>
        <p:spPr>
          <a:xfrm>
            <a:off x="876985" y="5389202"/>
            <a:ext cx="5488660" cy="1332736"/>
          </a:xfrm>
          <a:prstGeom prst="frame">
            <a:avLst>
              <a:gd name="adj1" fmla="val 52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844536" y="1762861"/>
            <a:ext cx="1839887" cy="481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VAV2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PPARD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FCGR2A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ANTXR1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SPACA3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IL1A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ALOX5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OAS1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PROCR</a:t>
            </a:r>
            <a:endParaRPr lang="en-US" sz="1200" dirty="0"/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REL</a:t>
            </a:r>
            <a:endParaRPr lang="en-US" sz="12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446959" y="1981782"/>
            <a:ext cx="1839887" cy="481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TFCP2L1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SELENBP1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CD40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IL4R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CD3E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GYPC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PTPN22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SP2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1200" dirty="0" smtClean="0"/>
              <a:t>NDST1</a:t>
            </a:r>
          </a:p>
          <a:p>
            <a:pPr marL="742950" lvl="1" indent="-285750">
              <a:spcBef>
                <a:spcPct val="20000"/>
              </a:spcBef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</a:t>
            </a:r>
            <a:r>
              <a:rPr lang="en-US" dirty="0" err="1" smtClean="0"/>
              <a:t>metagenome</a:t>
            </a:r>
            <a:r>
              <a:rPr lang="en-US" dirty="0" smtClean="0"/>
              <a:t> and </a:t>
            </a:r>
            <a:r>
              <a:rPr lang="en-US" dirty="0" err="1" smtClean="0"/>
              <a:t>transcriptome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4" name="Picture 13" descr="proto_demo_hos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11" y="2183685"/>
            <a:ext cx="7894414" cy="2150269"/>
          </a:xfrm>
          <a:prstGeom prst="rect">
            <a:avLst/>
          </a:prstGeom>
        </p:spPr>
      </p:pic>
      <p:pic>
        <p:nvPicPr>
          <p:cNvPr id="15" name="Picture 14" descr="proto_demo_meta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80" y="4333954"/>
            <a:ext cx="8088045" cy="2222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Metagenome</a:t>
            </a:r>
            <a:r>
              <a:rPr lang="en-US" dirty="0" smtClean="0"/>
              <a:t> and </a:t>
            </a:r>
            <a:r>
              <a:rPr lang="en-US" dirty="0" err="1" smtClean="0"/>
              <a:t>Transcripotome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 in infants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53315"/>
            <a:ext cx="8229600" cy="106714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Noninvasively uncovering</a:t>
            </a:r>
            <a:r>
              <a:rPr lang="en-US" dirty="0" smtClean="0"/>
              <a:t> the </a:t>
            </a:r>
            <a:r>
              <a:rPr lang="en-US" dirty="0" smtClean="0"/>
              <a:t>host/bacteria partnership</a:t>
            </a:r>
          </a:p>
          <a:p>
            <a:pPr algn="ctr"/>
            <a:endParaRPr lang="en-US" dirty="0"/>
          </a:p>
        </p:txBody>
      </p:sp>
      <p:pic>
        <p:nvPicPr>
          <p:cNvPr id="9" name="Picture 8" descr="bab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30" y="1642833"/>
            <a:ext cx="2484850" cy="3719312"/>
          </a:xfrm>
          <a:prstGeom prst="rect">
            <a:avLst/>
          </a:prstGeom>
        </p:spPr>
      </p:pic>
      <p:pic>
        <p:nvPicPr>
          <p:cNvPr id="6" name="Picture 5" descr="gut_microb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280" y="1642834"/>
            <a:ext cx="4479549" cy="3719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Some </a:t>
            </a:r>
            <a:r>
              <a:rPr lang="en-US" dirty="0" err="1" smtClean="0"/>
              <a:t>Forshadowing</a:t>
            </a:r>
            <a:r>
              <a:rPr lang="en-US" dirty="0" smtClean="0"/>
              <a:t>: </a:t>
            </a:r>
            <a:r>
              <a:rPr lang="en-US" dirty="0" err="1" smtClean="0"/>
              <a:t>Biplot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Biplots</a:t>
            </a:r>
            <a:r>
              <a:rPr lang="en-US" dirty="0" smtClean="0"/>
              <a:t> “show” matrix data by representing both individual and variables in one plot</a:t>
            </a:r>
            <a:endParaRPr lang="en-US" dirty="0"/>
          </a:p>
        </p:txBody>
      </p:sp>
      <p:pic>
        <p:nvPicPr>
          <p:cNvPr id="10" name="Picture 9" descr="proto_demo_biplo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08" y="3052749"/>
            <a:ext cx="7480801" cy="3118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Correlation 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structure in the data (scaled data)</a:t>
            </a:r>
            <a:endParaRPr lang="en-US" dirty="0"/>
          </a:p>
        </p:txBody>
      </p:sp>
      <p:pic>
        <p:nvPicPr>
          <p:cNvPr id="10" name="Picture 9" descr="proto_demo_cor_plo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18" y="2569045"/>
            <a:ext cx="3257239" cy="3213710"/>
          </a:xfrm>
          <a:prstGeom prst="rect">
            <a:avLst/>
          </a:prstGeom>
        </p:spPr>
      </p:pic>
      <p:pic>
        <p:nvPicPr>
          <p:cNvPr id="13" name="Picture 12" descr="proto_demo_cor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37" y="2348080"/>
            <a:ext cx="4348690" cy="4397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SVD… for </a:t>
            </a:r>
            <a:r>
              <a:rPr lang="en-US" dirty="0" err="1" smtClean="0"/>
              <a:t>biplots</a:t>
            </a:r>
            <a:r>
              <a:rPr lang="en-US" dirty="0" smtClean="0"/>
              <a:t>, and now PCA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do a </a:t>
            </a:r>
            <a:r>
              <a:rPr lang="en-US" dirty="0" smtClean="0"/>
              <a:t>SVD </a:t>
            </a:r>
            <a:r>
              <a:rPr lang="en-US" dirty="0" smtClean="0"/>
              <a:t>X = U </a:t>
            </a:r>
            <a:r>
              <a:rPr lang="en-US" dirty="0" err="1" smtClean="0"/>
              <a:t>Σ</a:t>
            </a:r>
            <a:r>
              <a:rPr lang="en-US" dirty="0" smtClean="0"/>
              <a:t> V’ 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pXn</a:t>
            </a:r>
            <a:r>
              <a:rPr lang="en-US" dirty="0" smtClean="0"/>
              <a:t>] = [</a:t>
            </a:r>
            <a:r>
              <a:rPr lang="en-US" dirty="0" err="1" smtClean="0"/>
              <a:t>pXp</a:t>
            </a:r>
            <a:r>
              <a:rPr lang="en-US" dirty="0" smtClean="0"/>
              <a:t>] [</a:t>
            </a:r>
            <a:r>
              <a:rPr lang="en-US" dirty="0" err="1" smtClean="0"/>
              <a:t>pXp</a:t>
            </a:r>
            <a:r>
              <a:rPr lang="en-US" dirty="0" smtClean="0"/>
              <a:t>] [</a:t>
            </a:r>
            <a:r>
              <a:rPr lang="en-US" dirty="0" err="1" smtClean="0"/>
              <a:t>pXn</a:t>
            </a:r>
            <a:r>
              <a:rPr lang="en-US" dirty="0" smtClean="0"/>
              <a:t>]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274524" y="3047397"/>
            <a:ext cx="8622783" cy="3676530"/>
            <a:chOff x="274524" y="3047397"/>
            <a:chExt cx="8622783" cy="3676530"/>
          </a:xfrm>
        </p:grpSpPr>
        <p:sp>
          <p:nvSpPr>
            <p:cNvPr id="11" name="Frame 10"/>
            <p:cNvSpPr/>
            <p:nvPr/>
          </p:nvSpPr>
          <p:spPr>
            <a:xfrm>
              <a:off x="3388101" y="3522555"/>
              <a:ext cx="1420141" cy="1300169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274524" y="3522554"/>
              <a:ext cx="2386645" cy="1300170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ame 12"/>
            <p:cNvSpPr/>
            <p:nvPr/>
          </p:nvSpPr>
          <p:spPr>
            <a:xfrm>
              <a:off x="4946695" y="3522555"/>
              <a:ext cx="1420141" cy="1300169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/>
            <p:cNvSpPr/>
            <p:nvPr/>
          </p:nvSpPr>
          <p:spPr>
            <a:xfrm>
              <a:off x="6496715" y="3522555"/>
              <a:ext cx="2386645" cy="1300170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ame 15"/>
            <p:cNvSpPr/>
            <p:nvPr/>
          </p:nvSpPr>
          <p:spPr>
            <a:xfrm>
              <a:off x="3402048" y="5264426"/>
              <a:ext cx="1420141" cy="1300169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ame 16"/>
            <p:cNvSpPr/>
            <p:nvPr/>
          </p:nvSpPr>
          <p:spPr>
            <a:xfrm>
              <a:off x="288471" y="5264425"/>
              <a:ext cx="2386645" cy="1300170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/>
            <p:cNvSpPr/>
            <p:nvPr/>
          </p:nvSpPr>
          <p:spPr>
            <a:xfrm>
              <a:off x="4960642" y="5264426"/>
              <a:ext cx="1420141" cy="1300169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6510662" y="5264426"/>
              <a:ext cx="2386645" cy="1300170"/>
            </a:xfrm>
            <a:prstGeom prst="frame">
              <a:avLst>
                <a:gd name="adj1" fmla="val 237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94955" y="5202734"/>
              <a:ext cx="8733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~</a:t>
              </a:r>
              <a:endParaRPr lang="en-US" sz="8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1275" y="5400488"/>
              <a:ext cx="8733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~</a:t>
              </a:r>
              <a:endParaRPr lang="en-US" sz="8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94982" y="3356257"/>
              <a:ext cx="8733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 smtClean="0"/>
                <a:t>=</a:t>
              </a:r>
              <a:endParaRPr lang="en-US" sz="80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-26872" y="41637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25528" y="41650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77928" y="41662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430328" y="41674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582728" y="41686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35128" y="41698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887528" y="41711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39928" y="41723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192328" y="41735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346316" y="41747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497128" y="41759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649528" y="41772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801928" y="41784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954328" y="41796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-25284" y="59147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27116" y="59160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79516" y="59172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31916" y="59184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584316" y="59196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36716" y="59208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889116" y="59221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041516" y="59233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193916" y="59245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347904" y="59257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1498716" y="59269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651116" y="59282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1803516" y="59294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1955916" y="59306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6204820" y="416305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6357220" y="416427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509620" y="416549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6662020" y="416671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6814420" y="416793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6966820" y="416915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7119220" y="417037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7271620" y="417159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7424020" y="417281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7578008" y="417403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7728820" y="417525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7881220" y="417647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8033620" y="417769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8186020" y="4178916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6203232" y="59050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6355632" y="59062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6508032" y="59074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6660432" y="59086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6812832" y="59099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6965232" y="59111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7117632" y="59123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7270032" y="59135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422432" y="59147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7576420" y="59160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7727232" y="59172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7879632" y="59184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8032032" y="59196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8184432" y="59208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070349" y="41796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222749" y="41808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3375149" y="41820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527549" y="418331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3679949" y="418453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3832349" y="418575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3984749" y="418697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137149" y="4188198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3083881" y="592673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3236281" y="592795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3388681" y="592917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3541081" y="593039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3693481" y="593161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3845881" y="593283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3998281" y="593405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4150681" y="5935274"/>
              <a:ext cx="999972" cy="1588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156022" y="3689006"/>
              <a:ext cx="997940" cy="97483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171142" y="5429290"/>
              <a:ext cx="997940" cy="974830"/>
            </a:xfrm>
            <a:prstGeom prst="line">
              <a:avLst/>
            </a:prstGeom>
            <a:ln w="635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111736" y="4822725"/>
              <a:ext cx="775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pXn</a:t>
              </a:r>
              <a:r>
                <a:rPr lang="en-US" dirty="0" smtClean="0"/>
                <a:t>]                                          [</a:t>
              </a:r>
              <a:r>
                <a:rPr lang="en-US" dirty="0" err="1" smtClean="0"/>
                <a:t>pXp</a:t>
              </a:r>
              <a:r>
                <a:rPr lang="en-US" dirty="0" smtClean="0"/>
                <a:t>]	                    [</a:t>
              </a:r>
              <a:r>
                <a:rPr lang="en-US" dirty="0" err="1" smtClean="0"/>
                <a:t>pXp</a:t>
              </a:r>
              <a:r>
                <a:rPr lang="en-US" dirty="0" smtClean="0"/>
                <a:t>]                              [</a:t>
              </a:r>
              <a:r>
                <a:rPr lang="en-US" dirty="0" err="1" smtClean="0"/>
                <a:t>pXn</a:t>
              </a:r>
              <a:r>
                <a:rPr lang="en-US" dirty="0" smtClean="0"/>
                <a:t>] 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8125" y="3047397"/>
              <a:ext cx="8619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Variables X observations                  </a:t>
              </a:r>
              <a:r>
                <a:rPr lang="en-US" dirty="0" err="1" smtClean="0"/>
                <a:t>Eigenvalues</a:t>
              </a:r>
              <a:r>
                <a:rPr lang="en-US" dirty="0" smtClean="0"/>
                <a:t>      %</a:t>
              </a:r>
              <a:r>
                <a:rPr lang="en-US" baseline="30000" dirty="0" smtClean="0"/>
                <a:t>2</a:t>
              </a:r>
              <a:r>
                <a:rPr lang="en-US" dirty="0" smtClean="0"/>
                <a:t> contribution                   scores        </a:t>
              </a:r>
              <a:endParaRPr lang="en-US" dirty="0"/>
            </a:p>
          </p:txBody>
        </p:sp>
        <p:sp>
          <p:nvSpPr>
            <p:cNvPr id="111" name="Process 110"/>
            <p:cNvSpPr/>
            <p:nvPr/>
          </p:nvSpPr>
          <p:spPr>
            <a:xfrm>
              <a:off x="3828982" y="5264427"/>
              <a:ext cx="979260" cy="1300170"/>
            </a:xfrm>
            <a:prstGeom prst="flowChartProcess">
              <a:avLst/>
            </a:prstGeom>
            <a:solidFill>
              <a:schemeClr val="tx1">
                <a:alpha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Process 111"/>
            <p:cNvSpPr/>
            <p:nvPr/>
          </p:nvSpPr>
          <p:spPr>
            <a:xfrm>
              <a:off x="6520769" y="5693892"/>
              <a:ext cx="2341895" cy="846290"/>
            </a:xfrm>
            <a:prstGeom prst="flowChartProcess">
              <a:avLst/>
            </a:prstGeom>
            <a:solidFill>
              <a:schemeClr val="tx1">
                <a:alpha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Process 112"/>
            <p:cNvSpPr/>
            <p:nvPr/>
          </p:nvSpPr>
          <p:spPr>
            <a:xfrm>
              <a:off x="4980813" y="5718136"/>
              <a:ext cx="1386023" cy="846290"/>
            </a:xfrm>
            <a:prstGeom prst="flowChartProcess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Process 113"/>
            <p:cNvSpPr/>
            <p:nvPr/>
          </p:nvSpPr>
          <p:spPr>
            <a:xfrm>
              <a:off x="5428187" y="5279545"/>
              <a:ext cx="937476" cy="438591"/>
            </a:xfrm>
            <a:prstGeom prst="flowChartProcess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Principal components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structure in the data (scaled data)</a:t>
            </a:r>
            <a:endParaRPr lang="en-US" dirty="0"/>
          </a:p>
        </p:txBody>
      </p:sp>
      <p:pic>
        <p:nvPicPr>
          <p:cNvPr id="11" name="Picture 10" descr="proto_demo_scale_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3" y="2376604"/>
            <a:ext cx="3175845" cy="4036851"/>
          </a:xfrm>
          <a:prstGeom prst="rect">
            <a:avLst/>
          </a:prstGeom>
        </p:spPr>
      </p:pic>
      <p:pic>
        <p:nvPicPr>
          <p:cNvPr id="12" name="Picture 11" descr="proto_demo_scale_pca_cor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42" y="2360372"/>
            <a:ext cx="4429482" cy="4497628"/>
          </a:xfrm>
          <a:prstGeom prst="rect">
            <a:avLst/>
          </a:prstGeom>
        </p:spPr>
      </p:pic>
      <p:pic>
        <p:nvPicPr>
          <p:cNvPr id="10" name="Picture 9" descr="proto_demo_scale_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3" y="2529004"/>
            <a:ext cx="3175845" cy="4036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Principal components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structure in the data (scaled data)</a:t>
            </a:r>
            <a:endParaRPr lang="en-US" dirty="0"/>
          </a:p>
        </p:txBody>
      </p:sp>
      <p:pic>
        <p:nvPicPr>
          <p:cNvPr id="12" name="Picture 11" descr="proto_demo_scale_pca_cor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871" y="4568101"/>
            <a:ext cx="2272381" cy="2307341"/>
          </a:xfrm>
          <a:prstGeom prst="rect">
            <a:avLst/>
          </a:prstGeom>
        </p:spPr>
      </p:pic>
      <p:pic>
        <p:nvPicPr>
          <p:cNvPr id="13" name="Picture 12" descr="proto_demo_cor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31" y="2267915"/>
            <a:ext cx="2272381" cy="2298106"/>
          </a:xfrm>
          <a:prstGeom prst="rect">
            <a:avLst/>
          </a:prstGeom>
        </p:spPr>
      </p:pic>
      <p:pic>
        <p:nvPicPr>
          <p:cNvPr id="14" name="Picture 13" descr="proto_demo_cor_mat_svd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24" y="2267915"/>
            <a:ext cx="3183807" cy="4321943"/>
          </a:xfrm>
          <a:prstGeom prst="rect">
            <a:avLst/>
          </a:prstGeom>
        </p:spPr>
      </p:pic>
      <p:pic>
        <p:nvPicPr>
          <p:cNvPr id="17" name="Picture 16" descr="proto_demo_cor_mat_svd_biplot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564" y="2303187"/>
            <a:ext cx="2223234" cy="2049543"/>
          </a:xfrm>
          <a:prstGeom prst="rect">
            <a:avLst/>
          </a:prstGeom>
        </p:spPr>
      </p:pic>
      <p:pic>
        <p:nvPicPr>
          <p:cNvPr id="18" name="Picture 17" descr="proto_demo_cor_mat_svd_biplot2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3563" y="4639710"/>
            <a:ext cx="2223237" cy="2021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Evaluating PCA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scoring is about the rank of the data and dimensionality reduction using, for example,  the first two </a:t>
            </a:r>
            <a:r>
              <a:rPr lang="en-US" dirty="0" err="1" smtClean="0"/>
              <a:t>eigenvalues</a:t>
            </a:r>
            <a:endParaRPr lang="en-US" dirty="0" smtClean="0"/>
          </a:p>
          <a:p>
            <a:pPr lvl="1"/>
            <a:r>
              <a:rPr lang="en-US" dirty="0" smtClean="0"/>
              <a:t>Overall proportion of variation explained</a:t>
            </a:r>
          </a:p>
          <a:p>
            <a:pPr lvl="1"/>
            <a:r>
              <a:rPr lang="en-US" dirty="0" smtClean="0"/>
              <a:t>Relative proportion explained by principal comp.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PCA/CC/FA – for scaled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(principal components analysis)</a:t>
            </a:r>
          </a:p>
          <a:p>
            <a:pPr lvl="1">
              <a:buNone/>
            </a:pPr>
            <a:r>
              <a:rPr lang="en-US" dirty="0" smtClean="0"/>
              <a:t>max </a:t>
            </a:r>
            <a:r>
              <a:rPr lang="en-US" dirty="0" err="1" smtClean="0"/>
              <a:t>Var[Σ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]: Σ</a:t>
            </a:r>
            <a:r>
              <a:rPr lang="en-US" baseline="-25000" dirty="0" smtClean="0"/>
              <a:t>i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en-US" baseline="30000" dirty="0" smtClean="0"/>
              <a:t>2 </a:t>
            </a:r>
            <a:r>
              <a:rPr lang="en-US" dirty="0" smtClean="0"/>
              <a:t>= 1</a:t>
            </a:r>
          </a:p>
          <a:p>
            <a:pPr lvl="1">
              <a:buNone/>
            </a:pPr>
            <a:r>
              <a:rPr lang="en-US" dirty="0" smtClean="0"/>
              <a:t>“Find direction of maximal variation, sorted”</a:t>
            </a:r>
            <a:endParaRPr lang="en-US" dirty="0" smtClean="0"/>
          </a:p>
          <a:p>
            <a:r>
              <a:rPr lang="en-US" dirty="0" smtClean="0"/>
              <a:t>CC (canonical correlation)</a:t>
            </a:r>
          </a:p>
          <a:p>
            <a:pPr lvl="1">
              <a:buNone/>
            </a:pPr>
            <a:r>
              <a:rPr lang="en-US" dirty="0" smtClean="0"/>
              <a:t>max </a:t>
            </a:r>
            <a:r>
              <a:rPr lang="en-US" dirty="0" err="1" smtClean="0"/>
              <a:t>Cor[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j</a:t>
            </a:r>
            <a:r>
              <a:rPr lang="en-US" dirty="0" err="1"/>
              <a:t>b</a:t>
            </a:r>
            <a:r>
              <a:rPr lang="en-US" baseline="-25000" dirty="0" err="1" smtClean="0"/>
              <a:t>j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]: </a:t>
            </a:r>
            <a:r>
              <a:rPr lang="en-US" dirty="0" err="1" smtClean="0"/>
              <a:t>Var[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Var[Σ</a:t>
            </a:r>
            <a:r>
              <a:rPr lang="en-US" baseline="-25000" dirty="0" err="1" smtClean="0"/>
              <a:t>j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] = 1</a:t>
            </a:r>
          </a:p>
          <a:p>
            <a:pPr lvl="1">
              <a:buNone/>
            </a:pPr>
            <a:r>
              <a:rPr lang="en-US" dirty="0" smtClean="0"/>
              <a:t>“Maximize correlations between linear transforms”</a:t>
            </a:r>
            <a:endParaRPr lang="en-US" dirty="0" smtClean="0"/>
          </a:p>
          <a:p>
            <a:r>
              <a:rPr lang="en-US" dirty="0" smtClean="0"/>
              <a:t>FA (factor analysis) </a:t>
            </a:r>
          </a:p>
          <a:p>
            <a:pPr lvl="1">
              <a:buNone/>
            </a:pPr>
            <a:r>
              <a:rPr lang="en-US" dirty="0" smtClean="0"/>
              <a:t>“correlation structure model”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and CC and FA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PCA finds the </a:t>
            </a:r>
            <a:r>
              <a:rPr lang="en-US" dirty="0" err="1" smtClean="0"/>
              <a:t>orthonormal</a:t>
            </a:r>
            <a:r>
              <a:rPr lang="en-US" dirty="0" smtClean="0"/>
              <a:t> basis of maximum variation… CC is finding a basis, but it’s not </a:t>
            </a:r>
            <a:r>
              <a:rPr lang="en-US" dirty="0" err="1" smtClean="0"/>
              <a:t>orthonormal</a:t>
            </a:r>
            <a:r>
              <a:rPr lang="en-US" dirty="0" smtClean="0"/>
              <a:t>: it’s such that remapped data is standard Gaussian… These </a:t>
            </a:r>
            <a:r>
              <a:rPr lang="en-US" dirty="0" smtClean="0"/>
              <a:t>new </a:t>
            </a:r>
            <a:r>
              <a:rPr lang="en-US" dirty="0" smtClean="0"/>
              <a:t>(paired) </a:t>
            </a:r>
            <a:r>
              <a:rPr lang="en-US" dirty="0" smtClean="0"/>
              <a:t>axes </a:t>
            </a:r>
            <a:r>
              <a:rPr lang="en-US" dirty="0" smtClean="0"/>
              <a:t>maximize </a:t>
            </a:r>
            <a:r>
              <a:rPr lang="en-US" dirty="0" smtClean="0"/>
              <a:t>the correlation</a:t>
            </a:r>
          </a:p>
          <a:p>
            <a:r>
              <a:rPr lang="en-US" dirty="0" smtClean="0"/>
              <a:t>FA, is somewhat different than these two… it supposes underlying latent variable set driving regression models (with residuals) dictating the multiple outcomes… but there’s identifiably problems… We want CC/FA results to “agree”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Informative on relationships between sets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6178" y="2237721"/>
          <a:ext cx="7208792" cy="44805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45388"/>
                <a:gridCol w="1362916"/>
                <a:gridCol w="1455619"/>
                <a:gridCol w="1144869"/>
              </a:tblGrid>
              <a:tr h="48639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Canonical</a:t>
                      </a:r>
                    </a:p>
                    <a:p>
                      <a:pPr algn="ctr"/>
                      <a:r>
                        <a:rPr lang="en-US" sz="1400" dirty="0" err="1" smtClean="0"/>
                        <a:t>Variate</a:t>
                      </a:r>
                      <a:r>
                        <a:rPr lang="en-US" sz="1400" dirty="0" smtClean="0"/>
                        <a:t>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Canonical</a:t>
                      </a:r>
                    </a:p>
                    <a:p>
                      <a:pPr algn="ctr"/>
                      <a:r>
                        <a:rPr lang="en-US" sz="1400" dirty="0" err="1" smtClean="0"/>
                        <a:t>Variate</a:t>
                      </a:r>
                      <a:r>
                        <a:rPr lang="en-US" sz="1400" dirty="0" smtClean="0"/>
                        <a:t>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Canonical</a:t>
                      </a:r>
                    </a:p>
                    <a:p>
                      <a:pPr algn="ctr"/>
                      <a:r>
                        <a:rPr lang="en-US" sz="1400" dirty="0" err="1" smtClean="0"/>
                        <a:t>Variate</a:t>
                      </a:r>
                      <a:r>
                        <a:rPr lang="en-US" sz="1400" dirty="0" smtClean="0"/>
                        <a:t> #3</a:t>
                      </a:r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anti A-</a:t>
                      </a:r>
                      <a:r>
                        <a:rPr lang="en-US" sz="1400" dirty="0" err="1" smtClean="0"/>
                        <a:t>biotics+toxics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-2.56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Type III/IV/ESAT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-2.14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Virulence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-0.75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Prop. of var.</a:t>
                      </a:r>
                      <a:r>
                        <a:rPr lang="en-US" sz="1400" baseline="0" dirty="0" smtClean="0"/>
                        <a:t> (original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(6.0%)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(17.8%)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(0.03%)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Prop.</a:t>
                      </a:r>
                      <a:r>
                        <a:rPr lang="en-US" sz="1400" baseline="0" dirty="0" smtClean="0"/>
                        <a:t> of var.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(transformed data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(22.5%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(66.8%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(10.7%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GAB1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-0.55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FCGR2A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1.31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ALOX5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-0.08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-1.17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Prop. of var.</a:t>
                      </a:r>
                      <a:r>
                        <a:rPr lang="en-US" sz="1400" baseline="0" dirty="0" smtClean="0"/>
                        <a:t> (original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(19.3%)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(6.2%)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(10.0%)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Prop.</a:t>
                      </a:r>
                      <a:r>
                        <a:rPr lang="en-US" sz="1400" baseline="0" dirty="0" smtClean="0"/>
                        <a:t> of var.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(transformed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(54.7%)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(17.6%)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(27.7%)</a:t>
                      </a:r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286117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Canonical Correlation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74.5%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55.6%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27.7%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</a:t>
            </a:r>
            <a:r>
              <a:rPr lang="en-US" dirty="0" err="1" smtClean="0"/>
              <a:t>variates</a:t>
            </a:r>
            <a:r>
              <a:rPr lang="en-US" dirty="0" smtClean="0"/>
              <a:t> relative to the data</a:t>
            </a:r>
          </a:p>
        </p:txBody>
      </p:sp>
      <p:pic>
        <p:nvPicPr>
          <p:cNvPr id="6" name="Picture 5" descr="proto_demo_cano_cor_cor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4" y="2333635"/>
            <a:ext cx="4598163" cy="4524365"/>
          </a:xfrm>
          <a:prstGeom prst="rect">
            <a:avLst/>
          </a:prstGeom>
        </p:spPr>
      </p:pic>
      <p:pic>
        <p:nvPicPr>
          <p:cNvPr id="10" name="Picture 9" descr="proto_demo_cano_cor_corrs_biplo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47" y="2573884"/>
            <a:ext cx="4334153" cy="39837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invasive characterization of infant </a:t>
            </a:r>
            <a:r>
              <a:rPr lang="en-US" dirty="0" err="1" smtClean="0"/>
              <a:t>transcriptome</a:t>
            </a:r>
            <a:r>
              <a:rPr lang="en-US" dirty="0" smtClean="0"/>
              <a:t> and </a:t>
            </a:r>
            <a:r>
              <a:rPr lang="en-US" dirty="0" err="1" smtClean="0"/>
              <a:t>metagenome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1865"/>
            <a:ext cx="8229600" cy="3853110"/>
          </a:xfrm>
        </p:spPr>
        <p:txBody>
          <a:bodyPr>
            <a:normAutofit/>
          </a:bodyPr>
          <a:lstStyle/>
          <a:p>
            <a:r>
              <a:rPr lang="en-US" dirty="0" smtClean="0"/>
              <a:t>6 babies exclusively </a:t>
            </a:r>
            <a:r>
              <a:rPr lang="en-US" dirty="0" smtClean="0"/>
              <a:t>fed </a:t>
            </a:r>
            <a:r>
              <a:rPr lang="en-US" dirty="0" smtClean="0"/>
              <a:t>infant formula </a:t>
            </a:r>
          </a:p>
          <a:p>
            <a:r>
              <a:rPr lang="en-US" dirty="0" smtClean="0"/>
              <a:t>6 babies exclusively breast fed</a:t>
            </a:r>
          </a:p>
          <a:p>
            <a:r>
              <a:rPr lang="en-US" dirty="0" smtClean="0"/>
              <a:t>Stool samples collected at 3-months </a:t>
            </a:r>
          </a:p>
          <a:p>
            <a:r>
              <a:rPr lang="en-US" dirty="0" smtClean="0"/>
              <a:t>Intact </a:t>
            </a:r>
            <a:r>
              <a:rPr lang="en-US" dirty="0"/>
              <a:t>sloughed epithelial cells</a:t>
            </a:r>
            <a:r>
              <a:rPr lang="en-US" dirty="0" smtClean="0"/>
              <a:t> isolated and </a:t>
            </a:r>
            <a:r>
              <a:rPr lang="en-US" dirty="0" smtClean="0"/>
              <a:t>microarray </a:t>
            </a:r>
            <a:r>
              <a:rPr lang="en-US" dirty="0" smtClean="0"/>
              <a:t>mRNA measurements taken</a:t>
            </a:r>
          </a:p>
          <a:p>
            <a:r>
              <a:rPr lang="en-US" dirty="0"/>
              <a:t>Microbial composition</a:t>
            </a:r>
            <a:r>
              <a:rPr lang="en-US" dirty="0" smtClean="0"/>
              <a:t> assessed via Roche 454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correlation</a:t>
            </a:r>
          </a:p>
          <a:p>
            <a:pPr lvl="1"/>
            <a:r>
              <a:rPr lang="en-US" dirty="0" smtClean="0"/>
              <a:t>Relative proportion of variation explained by canonical </a:t>
            </a:r>
            <a:r>
              <a:rPr lang="en-US" dirty="0" err="1" smtClean="0"/>
              <a:t>variates</a:t>
            </a:r>
            <a:r>
              <a:rPr lang="en-US" dirty="0" smtClean="0"/>
              <a:t> in original data space</a:t>
            </a:r>
          </a:p>
          <a:p>
            <a:pPr lvl="1"/>
            <a:r>
              <a:rPr lang="en-US" dirty="0" smtClean="0"/>
              <a:t>Canonical correlation</a:t>
            </a:r>
          </a:p>
          <a:p>
            <a:pPr lvl="1"/>
            <a:r>
              <a:rPr lang="en-US" dirty="0" smtClean="0"/>
              <a:t>Relative proportion of variation explained by canonical </a:t>
            </a:r>
            <a:r>
              <a:rPr lang="en-US" dirty="0" err="1" smtClean="0"/>
              <a:t>variates</a:t>
            </a:r>
            <a:r>
              <a:rPr lang="en-US" dirty="0" smtClean="0"/>
              <a:t> in transformed data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746"/>
          </a:xfrm>
        </p:spPr>
        <p:txBody>
          <a:bodyPr>
            <a:normAutofit/>
          </a:bodyPr>
          <a:lstStyle/>
          <a:p>
            <a:r>
              <a:rPr lang="en-US" dirty="0" smtClean="0"/>
              <a:t>Seeks to explain correlation within/between some bacterial characteristics (e.g., metabolic profile) and </a:t>
            </a:r>
            <a:r>
              <a:rPr lang="en-US" dirty="0" smtClean="0"/>
              <a:t>some host characteristics (e.g., set of probes)   </a:t>
            </a:r>
          </a:p>
          <a:p>
            <a:r>
              <a:rPr lang="en-US" dirty="0" smtClean="0"/>
              <a:t>These quantitative outcomes will be Y</a:t>
            </a:r>
            <a:r>
              <a:rPr lang="en-US" baseline="-25000" dirty="0" smtClean="0"/>
              <a:t>1</a:t>
            </a:r>
            <a:r>
              <a:rPr lang="en-US" dirty="0" smtClean="0"/>
              <a:t>, …, Y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will be some small set of factors seeking to explain the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err="1" smtClean="0"/>
              <a:t>’s</a:t>
            </a:r>
            <a:r>
              <a:rPr lang="en-US" dirty="0" smtClean="0"/>
              <a:t> via factors and </a:t>
            </a:r>
            <a:r>
              <a:rPr lang="en-US" dirty="0" smtClean="0"/>
              <a:t>loadings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tp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t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*</a:t>
            </a:r>
            <a:endParaRPr lang="en-US" baseline="-25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74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Y</a:t>
            </a:r>
            <a:r>
              <a:rPr lang="en-US" b="1" baseline="-25000" dirty="0" err="1" smtClean="0"/>
              <a:t>t</a:t>
            </a:r>
            <a:r>
              <a:rPr lang="en-US" b="1" dirty="0" smtClean="0"/>
              <a:t> = </a:t>
            </a:r>
            <a:r>
              <a:rPr lang="en-US" b="1" dirty="0" err="1" smtClean="0"/>
              <a:t>Σ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 </a:t>
            </a:r>
            <a:r>
              <a:rPr lang="en-US" b="1" dirty="0" err="1" smtClean="0"/>
              <a:t>l</a:t>
            </a:r>
            <a:r>
              <a:rPr lang="en-US" b="1" baseline="-25000" dirty="0" err="1" smtClean="0"/>
              <a:t>tp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 + </a:t>
            </a:r>
            <a:r>
              <a:rPr lang="en-US" b="1" dirty="0" err="1" smtClean="0"/>
              <a:t>U</a:t>
            </a:r>
            <a:r>
              <a:rPr lang="en-US" b="1" baseline="-25000" dirty="0" err="1" smtClean="0"/>
              <a:t>t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t</a:t>
            </a:r>
            <a:r>
              <a:rPr lang="en-US" b="1" baseline="-25000" dirty="0" smtClean="0"/>
              <a:t>*</a:t>
            </a:r>
          </a:p>
          <a:p>
            <a:r>
              <a:rPr lang="en-US" dirty="0" smtClean="0"/>
              <a:t>Measures: Y ~ N(0,1)</a:t>
            </a:r>
            <a:r>
              <a:rPr lang="en-US" dirty="0" smtClean="0"/>
              <a:t> </a:t>
            </a:r>
          </a:p>
          <a:p>
            <a:r>
              <a:rPr lang="en-US" dirty="0" smtClean="0"/>
              <a:t>Factors: F ~ N(0,1)</a:t>
            </a:r>
          </a:p>
          <a:p>
            <a:r>
              <a:rPr lang="en-US" dirty="0" smtClean="0"/>
              <a:t>Loadings: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tp</a:t>
            </a:r>
            <a:r>
              <a:rPr lang="en-US" baseline="-25000" dirty="0" smtClean="0"/>
              <a:t> = </a:t>
            </a:r>
            <a:r>
              <a:rPr lang="en-US" dirty="0" err="1" smtClean="0"/>
              <a:t>cor(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Uniqueness: U</a:t>
            </a:r>
            <a:r>
              <a:rPr lang="en-US" baseline="-25000" dirty="0" smtClean="0"/>
              <a:t>t</a:t>
            </a:r>
            <a:r>
              <a:rPr lang="en-US" baseline="30000" dirty="0" smtClean="0"/>
              <a:t>2 </a:t>
            </a:r>
            <a:r>
              <a:rPr lang="en-US" dirty="0" smtClean="0"/>
              <a:t>= 1 –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tp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tp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cor(Y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’</a:t>
            </a:r>
            <a:r>
              <a:rPr lang="en-US" dirty="0" smtClean="0"/>
              <a:t>) =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tp</a:t>
            </a:r>
            <a:r>
              <a:rPr lang="en-US" baseline="-25000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t’p</a:t>
            </a:r>
            <a:r>
              <a:rPr lang="en-US" dirty="0" smtClean="0"/>
              <a:t>; </a:t>
            </a:r>
            <a:r>
              <a:rPr lang="en-US" dirty="0" err="1" smtClean="0"/>
              <a:t>cor(F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’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An interesting F would drive everything </a:t>
            </a:r>
          </a:p>
          <a:p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58275"/>
            <a:ext cx="397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</a:p>
        </p:txBody>
      </p:sp>
      <p:pic>
        <p:nvPicPr>
          <p:cNvPr id="5" name="Picture 4" descr="proto_demo_factor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" y="3700474"/>
            <a:ext cx="2995893" cy="1466076"/>
          </a:xfrm>
          <a:prstGeom prst="rect">
            <a:avLst/>
          </a:prstGeom>
        </p:spPr>
      </p:pic>
      <p:pic>
        <p:nvPicPr>
          <p:cNvPr id="6" name="Picture 5" descr="proto_demo_factor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57" y="2381082"/>
            <a:ext cx="2689882" cy="1227597"/>
          </a:xfrm>
          <a:prstGeom prst="rect">
            <a:avLst/>
          </a:prstGeom>
        </p:spPr>
      </p:pic>
      <p:pic>
        <p:nvPicPr>
          <p:cNvPr id="11" name="Picture 10" descr="proto_demo_factor3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58" y="5222634"/>
            <a:ext cx="4281140" cy="1415029"/>
          </a:xfrm>
          <a:prstGeom prst="rect">
            <a:avLst/>
          </a:prstGeo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4566056" y="1600200"/>
            <a:ext cx="42712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Assessment: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Hypothesis test of </a:t>
            </a:r>
            <a:r>
              <a:rPr lang="en-US" sz="3200" dirty="0" smtClean="0"/>
              <a:t>factor adequacy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/>
              <a:t>Proportion of variation explained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actually going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5746"/>
          </a:xfrm>
        </p:spPr>
        <p:txBody>
          <a:bodyPr>
            <a:normAutofit/>
          </a:bodyPr>
          <a:lstStyle/>
          <a:p>
            <a:r>
              <a:rPr lang="en-US" dirty="0" smtClean="0"/>
              <a:t>Choose 3, fit 3 </a:t>
            </a:r>
            <a:r>
              <a:rPr lang="en-US" dirty="0" err="1" smtClean="0"/>
              <a:t>methodolgies</a:t>
            </a:r>
            <a:r>
              <a:rPr lang="en-US" dirty="0" smtClean="0"/>
              <a:t>, get the following</a:t>
            </a:r>
          </a:p>
          <a:p>
            <a:pPr lvl="1"/>
            <a:r>
              <a:rPr lang="en-US" dirty="0" smtClean="0"/>
              <a:t>PCA:</a:t>
            </a:r>
          </a:p>
          <a:p>
            <a:pPr lvl="1"/>
            <a:r>
              <a:rPr lang="en-US" dirty="0" smtClean="0"/>
              <a:t>CCA:</a:t>
            </a:r>
          </a:p>
          <a:p>
            <a:pPr lvl="1"/>
            <a:r>
              <a:rPr lang="en-US" dirty="0" smtClean="0"/>
              <a:t>FA:</a:t>
            </a:r>
          </a:p>
          <a:p>
            <a:r>
              <a:rPr lang="en-US" dirty="0" smtClean="0"/>
              <a:t>Rank the data according to: </a:t>
            </a:r>
            <a:endParaRPr lang="en-US" dirty="0" smtClean="0"/>
          </a:p>
          <a:p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and CC and FA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choose the FA rotation so it seems to drive the canonical </a:t>
            </a:r>
            <a:r>
              <a:rPr lang="en-US" dirty="0" smtClean="0"/>
              <a:t>correlation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Immunity/Defense genes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Panther list, </a:t>
            </a:r>
            <a:r>
              <a:rPr lang="en-US" dirty="0" err="1" smtClean="0"/>
              <a:t>curated</a:t>
            </a:r>
            <a:r>
              <a:rPr lang="en-US" dirty="0" smtClean="0"/>
              <a:t> list, immunology array list</a:t>
            </a:r>
          </a:p>
          <a:p>
            <a:r>
              <a:rPr lang="en-US" dirty="0" smtClean="0"/>
              <a:t>831 probes targeting immunity genes </a:t>
            </a:r>
            <a:r>
              <a:rPr lang="en-US" dirty="0" smtClean="0"/>
              <a:t>found</a:t>
            </a:r>
            <a:endParaRPr lang="en-US" dirty="0" smtClean="0"/>
          </a:p>
          <a:p>
            <a:r>
              <a:rPr lang="en-US" dirty="0" smtClean="0"/>
              <a:t>Two normalizations considered (Chen/Loess)</a:t>
            </a:r>
          </a:p>
          <a:p>
            <a:r>
              <a:rPr lang="en-US" dirty="0" smtClean="0"/>
              <a:t>24 probes pass FDR .2 DE of both Chen/Loess</a:t>
            </a:r>
          </a:p>
          <a:p>
            <a:r>
              <a:rPr lang="en-US" dirty="0" smtClean="0"/>
              <a:t>3 removed for </a:t>
            </a:r>
            <a:r>
              <a:rPr lang="en-US" dirty="0" err="1" smtClean="0"/>
              <a:t>missingness</a:t>
            </a:r>
            <a:r>
              <a:rPr lang="en-US" dirty="0" smtClean="0"/>
              <a:t>/gene duplication</a:t>
            </a:r>
          </a:p>
          <a:p>
            <a:r>
              <a:rPr lang="en-US" dirty="0" smtClean="0"/>
              <a:t>Genes: </a:t>
            </a:r>
            <a:r>
              <a:rPr lang="en-US" sz="1514" dirty="0" smtClean="0"/>
              <a:t>"GAB1"   "KLRF1"  "EGFR"   "HSH2D"  "BPIL1"  "GBP1"   "PTK2"   "ADORA3” "HDAC4"  "HSPA1B" "VAV2"   "SUFU"   "FCGR2A" "IL1A"   "ALOX5"  "OAS1"  "REL"    "CD40"   "IL4R"   "CD3E"   "SP2" </a:t>
            </a:r>
          </a:p>
          <a:p>
            <a:r>
              <a:rPr lang="en-US" sz="3000" dirty="0" err="1" smtClean="0"/>
              <a:t>Metagenome</a:t>
            </a:r>
            <a:r>
              <a:rPr lang="en-US" sz="3000" dirty="0" smtClean="0"/>
              <a:t>: </a:t>
            </a:r>
            <a:r>
              <a:rPr lang="en-US" sz="1946" dirty="0" smtClean="0"/>
              <a:t>“Resistance to antibiotics and toxic compounds”, “Type III, Type IV, and ESAT secretion systems”, “Virulence (“Accessory colonization factor”, “Ton and </a:t>
            </a:r>
            <a:r>
              <a:rPr lang="en-US" sz="1946" dirty="0" err="1" smtClean="0"/>
              <a:t>tol</a:t>
            </a:r>
            <a:r>
              <a:rPr lang="en-US" sz="1946" dirty="0" smtClean="0"/>
              <a:t> transport systems”, “Type 1 </a:t>
            </a:r>
            <a:r>
              <a:rPr lang="en-US" sz="1946" dirty="0" err="1" smtClean="0"/>
              <a:t>pili</a:t>
            </a:r>
            <a:r>
              <a:rPr lang="en-US" sz="1946" dirty="0" smtClean="0"/>
              <a:t> (</a:t>
            </a:r>
            <a:r>
              <a:rPr lang="en-US" sz="1946" dirty="0" smtClean="0"/>
              <a:t>mannose-sensitive </a:t>
            </a:r>
            <a:r>
              <a:rPr lang="en-US" sz="1946" dirty="0" err="1" smtClean="0"/>
              <a:t>flmbrlae</a:t>
            </a:r>
            <a:r>
              <a:rPr lang="en-US" sz="1946" dirty="0" smtClean="0"/>
              <a:t>”</a:t>
            </a:r>
            <a:r>
              <a:rPr lang="en-US" sz="1946" dirty="0" smtClean="0"/>
              <a:t>)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for finding most associated genes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1330 triples of genes passed into PCA</a:t>
            </a:r>
          </a:p>
          <a:p>
            <a:r>
              <a:rPr lang="en-US" dirty="0" smtClean="0"/>
              <a:t>All Triples with </a:t>
            </a:r>
            <a:r>
              <a:rPr lang="en-US" dirty="0" smtClean="0"/>
              <a:t>80% or 85% of variation explained by </a:t>
            </a:r>
            <a:r>
              <a:rPr lang="en-US" dirty="0" smtClean="0"/>
              <a:t>first two </a:t>
            </a:r>
            <a:r>
              <a:rPr lang="en-US" dirty="0" err="1" smtClean="0"/>
              <a:t>eigenvalues</a:t>
            </a:r>
            <a:r>
              <a:rPr lang="en-US" dirty="0" smtClean="0"/>
              <a:t> identified</a:t>
            </a:r>
          </a:p>
          <a:p>
            <a:r>
              <a:rPr lang="en-US" dirty="0" smtClean="0"/>
              <a:t>Most prevalent genes assessed: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 descr="proto_demo_best_pca_gene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4" y="4018627"/>
            <a:ext cx="8378010" cy="2637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CCA: Best Host/Meta associations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best performing genes: </a:t>
            </a:r>
            <a:r>
              <a:rPr lang="en-US" sz="2000" dirty="0" smtClean="0"/>
              <a:t>"HDAC4" "SP2” "IL4R"  "GAB1"  "GBP1"  "BPIL1" "REL"  "KLRF1" "VAV2” "EGFR" and "OAS1" </a:t>
            </a:r>
          </a:p>
          <a:p>
            <a:pPr lvl="1">
              <a:buNone/>
            </a:pPr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7" name="Picture 6" descr="proto_demo_best_cca_gene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8" y="2876075"/>
            <a:ext cx="8284389" cy="35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CCA: Best Host/Meta associations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working with sets of three can still find </a:t>
            </a:r>
            <a:r>
              <a:rPr lang="en-US" smtClean="0"/>
              <a:t>most common </a:t>
            </a:r>
            <a:r>
              <a:rPr lang="en-US" dirty="0" smtClean="0"/>
              <a:t>pairings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7" name="Picture 6" descr="proto_demo_best_cca_genes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8" y="2876075"/>
            <a:ext cx="8284389" cy="3557990"/>
          </a:xfrm>
          <a:prstGeom prst="rect">
            <a:avLst/>
          </a:prstGeom>
        </p:spPr>
      </p:pic>
      <p:pic>
        <p:nvPicPr>
          <p:cNvPr id="5" name="Picture 4" descr="proto_demo_best_cca_genes_adjacency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43" y="2636158"/>
            <a:ext cx="4385352" cy="4319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92806"/>
            <a:ext cx="3594218" cy="461857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Let’s put this information together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63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 descr="microarra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81" y="1792806"/>
            <a:ext cx="3594219" cy="4618570"/>
          </a:xfrm>
          <a:prstGeom prst="rect">
            <a:avLst/>
          </a:prstGeom>
        </p:spPr>
      </p:pic>
      <p:pic>
        <p:nvPicPr>
          <p:cNvPr id="11" name="Picture 10" descr="sequenc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806"/>
            <a:ext cx="3594218" cy="4618570"/>
          </a:xfrm>
          <a:prstGeom prst="rect">
            <a:avLst/>
          </a:prstGeom>
        </p:spPr>
      </p:pic>
      <p:pic>
        <p:nvPicPr>
          <p:cNvPr id="8" name="Picture 7" descr="microb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60" y="2057984"/>
            <a:ext cx="2596440" cy="1947330"/>
          </a:xfrm>
          <a:prstGeom prst="rect">
            <a:avLst/>
          </a:prstGeom>
        </p:spPr>
      </p:pic>
      <p:pic>
        <p:nvPicPr>
          <p:cNvPr id="6" name="Picture 5" descr="gu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25" y="2099855"/>
            <a:ext cx="2596440" cy="1947330"/>
          </a:xfrm>
          <a:prstGeom prst="rect">
            <a:avLst/>
          </a:prstGeom>
        </p:spPr>
      </p:pic>
      <p:pic>
        <p:nvPicPr>
          <p:cNvPr id="12" name="Picture 11" descr="combi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5175" y="4704749"/>
            <a:ext cx="2533650" cy="1752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rot="18889693">
            <a:off x="2571275" y="3696415"/>
            <a:ext cx="991618" cy="138171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2701478">
            <a:off x="5605601" y="3698260"/>
            <a:ext cx="991618" cy="138171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Help 15">
            <a:hlinkClick r:id="" action="ppaction://noaction" highlightClick="1"/>
          </p:cNvPr>
          <p:cNvSpPr/>
          <p:nvPr/>
        </p:nvSpPr>
        <p:spPr>
          <a:xfrm>
            <a:off x="3949807" y="2071941"/>
            <a:ext cx="1256622" cy="2268609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yc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58" y="1904800"/>
            <a:ext cx="5512235" cy="4162300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052172" y="3223854"/>
          <a:ext cx="1365494" cy="1018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494"/>
              </a:tblGrid>
              <a:tr h="101860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4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 descr="cute_ho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7" y="2774321"/>
            <a:ext cx="2094800" cy="1587830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>
            <a:off x="278234" y="1547044"/>
            <a:ext cx="1067913" cy="1050406"/>
          </a:xfrm>
          <a:prstGeom prst="bentArrow">
            <a:avLst/>
          </a:prstGeom>
          <a:effectLst>
            <a:outerShdw blurRad="40000" dist="23000" dir="5400000" sx="80000" sy="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 flipV="1">
            <a:off x="7860430" y="1524838"/>
            <a:ext cx="1067913" cy="1072612"/>
          </a:xfrm>
          <a:prstGeom prst="ben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6200000" scaled="0"/>
            <a:tileRect/>
          </a:gradFill>
          <a:effectLst>
            <a:outerShdw blurRad="40000" dist="23000" dir="5400000" sx="80000" sy="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host_function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318" y="4543985"/>
            <a:ext cx="1515215" cy="1765077"/>
          </a:xfrm>
          <a:prstGeom prst="rect">
            <a:avLst/>
          </a:prstGeom>
        </p:spPr>
      </p:pic>
      <p:pic>
        <p:nvPicPr>
          <p:cNvPr id="15" name="Picture 14" descr="phylu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805" y="5216895"/>
            <a:ext cx="1818325" cy="1652393"/>
          </a:xfrm>
          <a:prstGeom prst="rect">
            <a:avLst/>
          </a:prstGeom>
        </p:spPr>
      </p:pic>
      <p:pic>
        <p:nvPicPr>
          <p:cNvPr id="12" name="Picture 11" descr="host_func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681" y="4435653"/>
            <a:ext cx="1777076" cy="1735286"/>
          </a:xfrm>
          <a:prstGeom prst="rect">
            <a:avLst/>
          </a:prstGeom>
        </p:spPr>
      </p:pic>
      <p:sp>
        <p:nvSpPr>
          <p:cNvPr id="14" name="Minus 13"/>
          <p:cNvSpPr/>
          <p:nvPr/>
        </p:nvSpPr>
        <p:spPr>
          <a:xfrm rot="18234700">
            <a:off x="6422848" y="5617688"/>
            <a:ext cx="2525469" cy="350485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equencing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311" y="1524838"/>
            <a:ext cx="1474024" cy="8483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411" y="6165091"/>
            <a:ext cx="272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Functional </a:t>
            </a:r>
          </a:p>
          <a:p>
            <a:pPr algn="ctr"/>
            <a:r>
              <a:rPr lang="en-US" dirty="0" smtClean="0"/>
              <a:t>pathways (?)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58558" y="5776133"/>
            <a:ext cx="159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Functional</a:t>
            </a:r>
          </a:p>
          <a:p>
            <a:pPr algn="ctr"/>
            <a:r>
              <a:rPr lang="en-US" dirty="0" smtClean="0"/>
              <a:t>pathways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0990" y="1177712"/>
            <a:ext cx="272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Sequencing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59561" y="1177712"/>
            <a:ext cx="210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Microarray</a:t>
            </a:r>
            <a:endParaRPr lang="en-US" dirty="0"/>
          </a:p>
        </p:txBody>
      </p:sp>
      <p:sp>
        <p:nvSpPr>
          <p:cNvPr id="8" name="Bent Arrow 7"/>
          <p:cNvSpPr/>
          <p:nvPr/>
        </p:nvSpPr>
        <p:spPr>
          <a:xfrm flipV="1">
            <a:off x="278234" y="4543985"/>
            <a:ext cx="1067913" cy="1072612"/>
          </a:xfrm>
          <a:prstGeom prst="bentArrow">
            <a:avLst/>
          </a:prstGeom>
          <a:effectLst>
            <a:outerShdw blurRad="40000" dist="23000" dir="5400000" sx="80000" sy="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>
            <a:off x="7860430" y="4543985"/>
            <a:ext cx="1067913" cy="1050406"/>
          </a:xfrm>
          <a:prstGeom prst="bentArrow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FFFFFF"/>
              </a:gs>
            </a:gsLst>
            <a:lin ang="16200000" scaled="0"/>
            <a:tileRect/>
          </a:gradFill>
          <a:effectLst>
            <a:outerShdw blurRad="40000" dist="23000" dir="5400000" sx="80000" sy="8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predictio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928" y="2539730"/>
            <a:ext cx="1489011" cy="1176630"/>
          </a:xfrm>
          <a:prstGeom prst="rect">
            <a:avLst/>
          </a:prstGeom>
        </p:spPr>
      </p:pic>
      <p:pic>
        <p:nvPicPr>
          <p:cNvPr id="25" name="Picture 24" descr="matrix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6969" y="4290000"/>
            <a:ext cx="1235673" cy="1232241"/>
          </a:xfrm>
          <a:prstGeom prst="rect">
            <a:avLst/>
          </a:prstGeom>
        </p:spPr>
      </p:pic>
      <p:pic>
        <p:nvPicPr>
          <p:cNvPr id="28" name="Picture 27" descr="classificatio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6558" y="3223854"/>
            <a:ext cx="1346677" cy="1004179"/>
          </a:xfrm>
          <a:prstGeom prst="rect">
            <a:avLst/>
          </a:prstGeom>
        </p:spPr>
      </p:pic>
      <p:sp>
        <p:nvSpPr>
          <p:cNvPr id="27" name="Minus 26"/>
          <p:cNvSpPr/>
          <p:nvPr/>
        </p:nvSpPr>
        <p:spPr>
          <a:xfrm rot="1486995">
            <a:off x="4706015" y="3705863"/>
            <a:ext cx="2058318" cy="91628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ute_bacteri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4056" y="2774321"/>
            <a:ext cx="2074287" cy="1400239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854055" y="2774321"/>
          <a:ext cx="2070477" cy="140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77"/>
              </a:tblGrid>
              <a:tr h="14002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7479" y="5406801"/>
            <a:ext cx="272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Covariance Analysis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05541" y="3586490"/>
            <a:ext cx="124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87161" y="4164060"/>
            <a:ext cx="159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44404" y="6471045"/>
            <a:ext cx="220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Phylum makeup</a:t>
            </a:r>
          </a:p>
          <a:p>
            <a:pPr algn="r"/>
            <a:endParaRPr lang="en-US" dirty="0"/>
          </a:p>
        </p:txBody>
      </p:sp>
      <p:pic>
        <p:nvPicPr>
          <p:cNvPr id="37" name="Picture 36" descr="microarray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1858927" y="1223122"/>
            <a:ext cx="826179" cy="1474023"/>
          </a:xfrm>
          <a:prstGeom prst="rect">
            <a:avLst/>
          </a:prstGeom>
        </p:spPr>
      </p:pic>
      <p:sp>
        <p:nvSpPr>
          <p:cNvPr id="49" name="Freeform 48"/>
          <p:cNvSpPr/>
          <p:nvPr/>
        </p:nvSpPr>
        <p:spPr>
          <a:xfrm rot="13819403">
            <a:off x="4849973" y="5796413"/>
            <a:ext cx="1195171" cy="657278"/>
          </a:xfrm>
          <a:custGeom>
            <a:avLst/>
            <a:gdLst>
              <a:gd name="connsiteX0" fmla="*/ 779288 w 779288"/>
              <a:gd name="connsiteY0" fmla="*/ 14430 h 14430"/>
              <a:gd name="connsiteX1" fmla="*/ 0 w 779288"/>
              <a:gd name="connsiteY1" fmla="*/ 0 h 14430"/>
              <a:gd name="connsiteX0" fmla="*/ 779288 w 779288"/>
              <a:gd name="connsiteY0" fmla="*/ 0 h 7292"/>
              <a:gd name="connsiteX1" fmla="*/ 0 w 779288"/>
              <a:gd name="connsiteY1" fmla="*/ 7292 h 7292"/>
              <a:gd name="connsiteX0" fmla="*/ 779288 w 779288"/>
              <a:gd name="connsiteY0" fmla="*/ 20214 h 27506"/>
              <a:gd name="connsiteX1" fmla="*/ 0 w 779288"/>
              <a:gd name="connsiteY1" fmla="*/ 27506 h 27506"/>
              <a:gd name="connsiteX0" fmla="*/ 779288 w 779288"/>
              <a:gd name="connsiteY0" fmla="*/ 39 h 27506"/>
              <a:gd name="connsiteX1" fmla="*/ 0 w 779288"/>
              <a:gd name="connsiteY1" fmla="*/ 27506 h 2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288" h="27506">
                <a:moveTo>
                  <a:pt x="779288" y="39"/>
                </a:moveTo>
                <a:cubicBezTo>
                  <a:pt x="519525" y="2470"/>
                  <a:pt x="353030" y="0"/>
                  <a:pt x="0" y="27506"/>
                </a:cubicBezTo>
              </a:path>
            </a:pathLst>
          </a:custGeom>
          <a:ln w="279400" cap="sq" cmpd="sng">
            <a:solidFill>
              <a:srgbClr val="008000"/>
            </a:solidFill>
            <a:headEnd type="stealth" w="sm" len="sm"/>
          </a:ln>
          <a:effectLst>
            <a:outerShdw blurRad="40000" dist="20000" dir="5400000" sx="80000" sy="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3017723">
            <a:off x="3267587" y="1709322"/>
            <a:ext cx="1195171" cy="657278"/>
          </a:xfrm>
          <a:custGeom>
            <a:avLst/>
            <a:gdLst>
              <a:gd name="connsiteX0" fmla="*/ 779288 w 779288"/>
              <a:gd name="connsiteY0" fmla="*/ 14430 h 14430"/>
              <a:gd name="connsiteX1" fmla="*/ 0 w 779288"/>
              <a:gd name="connsiteY1" fmla="*/ 0 h 14430"/>
              <a:gd name="connsiteX0" fmla="*/ 779288 w 779288"/>
              <a:gd name="connsiteY0" fmla="*/ 0 h 7292"/>
              <a:gd name="connsiteX1" fmla="*/ 0 w 779288"/>
              <a:gd name="connsiteY1" fmla="*/ 7292 h 7292"/>
              <a:gd name="connsiteX0" fmla="*/ 779288 w 779288"/>
              <a:gd name="connsiteY0" fmla="*/ 20214 h 27506"/>
              <a:gd name="connsiteX1" fmla="*/ 0 w 779288"/>
              <a:gd name="connsiteY1" fmla="*/ 27506 h 27506"/>
              <a:gd name="connsiteX0" fmla="*/ 779288 w 779288"/>
              <a:gd name="connsiteY0" fmla="*/ 39 h 27506"/>
              <a:gd name="connsiteX1" fmla="*/ 0 w 779288"/>
              <a:gd name="connsiteY1" fmla="*/ 27506 h 2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288" h="27506">
                <a:moveTo>
                  <a:pt x="779288" y="39"/>
                </a:moveTo>
                <a:cubicBezTo>
                  <a:pt x="519525" y="2470"/>
                  <a:pt x="353030" y="0"/>
                  <a:pt x="0" y="27506"/>
                </a:cubicBezTo>
              </a:path>
            </a:pathLst>
          </a:custGeom>
          <a:ln w="279400" cap="sq" cmpd="sng">
            <a:headEnd type="stealth" w="sm" len="sm"/>
          </a:ln>
          <a:effectLst>
            <a:outerShdw blurRad="40000" dist="20000" dir="5400000" sx="90000" sy="9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 rot="18437320" flipV="1">
            <a:off x="2978958" y="5743039"/>
            <a:ext cx="1195171" cy="752438"/>
          </a:xfrm>
          <a:custGeom>
            <a:avLst/>
            <a:gdLst>
              <a:gd name="connsiteX0" fmla="*/ 779288 w 779288"/>
              <a:gd name="connsiteY0" fmla="*/ 14430 h 14430"/>
              <a:gd name="connsiteX1" fmla="*/ 0 w 779288"/>
              <a:gd name="connsiteY1" fmla="*/ 0 h 14430"/>
              <a:gd name="connsiteX0" fmla="*/ 779288 w 779288"/>
              <a:gd name="connsiteY0" fmla="*/ 0 h 7292"/>
              <a:gd name="connsiteX1" fmla="*/ 0 w 779288"/>
              <a:gd name="connsiteY1" fmla="*/ 7292 h 7292"/>
              <a:gd name="connsiteX0" fmla="*/ 779288 w 779288"/>
              <a:gd name="connsiteY0" fmla="*/ 20214 h 27506"/>
              <a:gd name="connsiteX1" fmla="*/ 0 w 779288"/>
              <a:gd name="connsiteY1" fmla="*/ 27506 h 27506"/>
              <a:gd name="connsiteX0" fmla="*/ 779288 w 779288"/>
              <a:gd name="connsiteY0" fmla="*/ 39 h 27506"/>
              <a:gd name="connsiteX1" fmla="*/ 0 w 779288"/>
              <a:gd name="connsiteY1" fmla="*/ 27506 h 2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288" h="27506">
                <a:moveTo>
                  <a:pt x="779288" y="39"/>
                </a:moveTo>
                <a:cubicBezTo>
                  <a:pt x="519525" y="2470"/>
                  <a:pt x="353030" y="0"/>
                  <a:pt x="0" y="27506"/>
                </a:cubicBezTo>
              </a:path>
            </a:pathLst>
          </a:custGeom>
          <a:ln w="279400" cap="sq" cmpd="sng">
            <a:headEnd type="stealth" w="sm" len="sm"/>
          </a:ln>
          <a:effectLst>
            <a:outerShdw blurRad="40000" dist="20000" dir="5400000" sx="80000" sy="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7654123" flipV="1">
            <a:off x="4789631" y="1681392"/>
            <a:ext cx="1195171" cy="752438"/>
          </a:xfrm>
          <a:custGeom>
            <a:avLst/>
            <a:gdLst>
              <a:gd name="connsiteX0" fmla="*/ 779288 w 779288"/>
              <a:gd name="connsiteY0" fmla="*/ 14430 h 14430"/>
              <a:gd name="connsiteX1" fmla="*/ 0 w 779288"/>
              <a:gd name="connsiteY1" fmla="*/ 0 h 14430"/>
              <a:gd name="connsiteX0" fmla="*/ 779288 w 779288"/>
              <a:gd name="connsiteY0" fmla="*/ 0 h 7292"/>
              <a:gd name="connsiteX1" fmla="*/ 0 w 779288"/>
              <a:gd name="connsiteY1" fmla="*/ 7292 h 7292"/>
              <a:gd name="connsiteX0" fmla="*/ 779288 w 779288"/>
              <a:gd name="connsiteY0" fmla="*/ 20214 h 27506"/>
              <a:gd name="connsiteX1" fmla="*/ 0 w 779288"/>
              <a:gd name="connsiteY1" fmla="*/ 27506 h 27506"/>
              <a:gd name="connsiteX0" fmla="*/ 779288 w 779288"/>
              <a:gd name="connsiteY0" fmla="*/ 39 h 27506"/>
              <a:gd name="connsiteX1" fmla="*/ 0 w 779288"/>
              <a:gd name="connsiteY1" fmla="*/ 27506 h 2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9288" h="27506">
                <a:moveTo>
                  <a:pt x="779288" y="39"/>
                </a:moveTo>
                <a:cubicBezTo>
                  <a:pt x="519525" y="2470"/>
                  <a:pt x="353030" y="0"/>
                  <a:pt x="0" y="27506"/>
                </a:cubicBezTo>
              </a:path>
            </a:pathLst>
          </a:custGeom>
          <a:ln w="279400" cap="sq" cmpd="sng">
            <a:solidFill>
              <a:srgbClr val="008000"/>
            </a:solidFill>
            <a:headEnd type="stealth" w="sm" len="sm"/>
          </a:ln>
          <a:effectLst>
            <a:outerShdw blurRad="40000" dist="20000" dir="5400000" sx="90000" sy="9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Phylum </a:t>
            </a:r>
            <a:r>
              <a:rPr lang="en-US" dirty="0"/>
              <a:t>s</a:t>
            </a:r>
            <a:r>
              <a:rPr lang="en-US" dirty="0" smtClean="0"/>
              <a:t>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composition of the </a:t>
            </a:r>
            <a:r>
              <a:rPr lang="en-US" dirty="0" err="1" smtClean="0"/>
              <a:t>metagenome</a:t>
            </a:r>
            <a:r>
              <a:rPr lang="en-US" dirty="0" smtClean="0"/>
              <a:t> varies between formula and breast fed babies</a:t>
            </a:r>
            <a:endParaRPr lang="en-US" dirty="0" smtClean="0"/>
          </a:p>
        </p:txBody>
      </p:sp>
      <p:pic>
        <p:nvPicPr>
          <p:cNvPr id="4" name="Picture 3" descr="bacteria_signatures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5" y="2911542"/>
            <a:ext cx="8196046" cy="3885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expression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 phylum signature should be predictive of gross scale gene expression measurements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76338" y="2663002"/>
            <a:ext cx="7464900" cy="4113524"/>
            <a:chOff x="576338" y="2663002"/>
            <a:chExt cx="7464900" cy="4113524"/>
          </a:xfrm>
        </p:grpSpPr>
        <p:pic>
          <p:nvPicPr>
            <p:cNvPr id="11" name="Picture 10" descr="microarray.g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4739" y="2994382"/>
              <a:ext cx="1996499" cy="3707442"/>
            </a:xfrm>
            <a:prstGeom prst="rect">
              <a:avLst/>
            </a:prstGeom>
          </p:spPr>
        </p:pic>
        <p:pic>
          <p:nvPicPr>
            <p:cNvPr id="4" name="Picture 3" descr="bacteria_signatures.tif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50412" y="3444856"/>
              <a:ext cx="3883718" cy="26302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183488" y="2663002"/>
              <a:ext cx="179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 </a:t>
              </a:r>
              <a:r>
                <a:rPr lang="en-US" dirty="0" smtClean="0"/>
                <a:t>Expression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23452" y="3327065"/>
              <a:ext cx="1053967" cy="3022688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tx1"/>
                </a:gs>
                <a:gs pos="50000">
                  <a:srgbClr val="008000"/>
                </a:gs>
                <a:gs pos="25000">
                  <a:srgbClr val="FF0000"/>
                </a:gs>
              </a:gsLst>
              <a:lin ang="5400000" scaled="0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42841" y="4008428"/>
              <a:ext cx="79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 smtClean="0">
                  <a:solidFill>
                    <a:schemeClr val="bg1"/>
                  </a:solidFill>
                </a:rPr>
                <a:t> X(</a:t>
              </a:r>
              <a:r>
                <a:rPr lang="en-US" dirty="0" smtClean="0">
                  <a:solidFill>
                    <a:schemeClr val="bg1"/>
                  </a:solidFill>
                </a:rPr>
                <a:t>1)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1500" y="4623745"/>
              <a:ext cx="79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. X</a:t>
              </a:r>
              <a:r>
                <a:rPr lang="en-US" dirty="0" smtClean="0">
                  <a:solidFill>
                    <a:srgbClr val="FFFFFF"/>
                  </a:solidFill>
                </a:rPr>
                <a:t>(2</a:t>
              </a:r>
              <a:r>
                <a:rPr lang="en-US" dirty="0" smtClean="0">
                  <a:solidFill>
                    <a:srgbClr val="FFFFFF"/>
                  </a:solidFill>
                </a:rPr>
                <a:t>)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15" name="Picture 14" descr="pi3.tif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2224" y="5217377"/>
              <a:ext cx="1600544" cy="1559149"/>
            </a:xfrm>
            <a:prstGeom prst="rect">
              <a:avLst/>
            </a:prstGeom>
          </p:spPr>
        </p:pic>
        <p:pic>
          <p:nvPicPr>
            <p:cNvPr id="16" name="Picture 15" descr="pie2.tif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8860" y="2914942"/>
              <a:ext cx="1600544" cy="149558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929919" y="3238874"/>
              <a:ext cx="118207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/>
                <a:t>FF(2)</a:t>
              </a:r>
            </a:p>
            <a:p>
              <a:pPr algn="ctr"/>
              <a:r>
                <a:rPr lang="en-US" sz="2500" dirty="0" smtClean="0"/>
                <a:t>Phylum</a:t>
              </a:r>
              <a:endParaRPr lang="en-US" sz="25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7192" y="5585452"/>
              <a:ext cx="12694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/>
                <a:t>BF(1)</a:t>
              </a:r>
            </a:p>
            <a:p>
              <a:pPr algn="ctr"/>
              <a:r>
                <a:rPr lang="en-US" sz="2500" dirty="0" smtClean="0"/>
                <a:t>Phylum</a:t>
              </a:r>
              <a:endParaRPr lang="en-US" sz="25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781707" y="4310070"/>
              <a:ext cx="1714823" cy="98447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3347" y="4471093"/>
              <a:ext cx="138737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Predict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informative phylum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strongest identifying characteristics:</a:t>
            </a:r>
          </a:p>
          <a:p>
            <a:pPr lvl="1"/>
            <a:r>
              <a:rPr lang="en-US" dirty="0" err="1" smtClean="0"/>
              <a:t>firmicutes</a:t>
            </a:r>
            <a:r>
              <a:rPr lang="en-US" dirty="0" smtClean="0"/>
              <a:t>: distinguishes FF/BF</a:t>
            </a:r>
          </a:p>
          <a:p>
            <a:pPr lvl="1"/>
            <a:r>
              <a:rPr lang="en-US" dirty="0" err="1" smtClean="0"/>
              <a:t>Actinobacteria</a:t>
            </a:r>
            <a:r>
              <a:rPr lang="en-US" dirty="0" smtClean="0"/>
              <a:t>: distinguishes BF/BF’ samples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6" descr="sample_spac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20" y="3376048"/>
            <a:ext cx="4917575" cy="3304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 gene expression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% </a:t>
            </a:r>
            <a:r>
              <a:rPr lang="en-US" dirty="0" err="1" smtClean="0"/>
              <a:t>Firmicuties</a:t>
            </a:r>
            <a:r>
              <a:rPr lang="en-US" dirty="0" smtClean="0"/>
              <a:t> and % </a:t>
            </a:r>
            <a:r>
              <a:rPr lang="en-US" dirty="0" err="1" smtClean="0"/>
              <a:t>Actinobacteria</a:t>
            </a:r>
            <a:endParaRPr lang="en-US" dirty="0" smtClean="0"/>
          </a:p>
          <a:p>
            <a:pPr lvl="1"/>
            <a:r>
              <a:rPr lang="en-US" dirty="0" smtClean="0"/>
              <a:t>Formula versus </a:t>
            </a:r>
            <a:r>
              <a:rPr lang="en-US" dirty="0" err="1" smtClean="0"/>
              <a:t>Breat</a:t>
            </a:r>
            <a:r>
              <a:rPr lang="en-US" dirty="0" smtClean="0"/>
              <a:t> fed treated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lm_picture_Loesse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07" y="3350914"/>
            <a:ext cx="6174446" cy="3507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66751</TotalTime>
  <Words>1957</Words>
  <Application>Microsoft Macintosh PowerPoint</Application>
  <PresentationFormat>On-screen Show (4:3)</PresentationFormat>
  <Paragraphs>340</Paragraphs>
  <Slides>39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Breast milk and infant formula: Prediction, Correlation, and Classification within the joint host gut transcriptome and microbiota metagenome</vt:lpstr>
      <vt:lpstr>Metagenome and Transcripotome development in infants</vt:lpstr>
      <vt:lpstr>Non invasive characterization of infant transcriptome and metagenome</vt:lpstr>
      <vt:lpstr>Let’s put this information together</vt:lpstr>
      <vt:lpstr>Summary</vt:lpstr>
      <vt:lpstr>Phylum signatures</vt:lpstr>
      <vt:lpstr>Gene expression prediction</vt:lpstr>
      <vt:lpstr>Most informative phylum</vt:lpstr>
      <vt:lpstr>Linear Model</vt:lpstr>
      <vt:lpstr>Model Fitting Results</vt:lpstr>
      <vt:lpstr>Metagenome/Transcriptome Correlation</vt:lpstr>
      <vt:lpstr>SEED 1 Metabolic functions</vt:lpstr>
      <vt:lpstr>SEED 1 Metabolic functions</vt:lpstr>
      <vt:lpstr>SEED 2 Metabolic functions</vt:lpstr>
      <vt:lpstr>SEED 2 Metabolic functions</vt:lpstr>
      <vt:lpstr>SEED Sequencing Depth</vt:lpstr>
      <vt:lpstr>Pipeline: Reduction Step</vt:lpstr>
      <vt:lpstr>Pipeline: Repeated Testing </vt:lpstr>
      <vt:lpstr>Example</vt:lpstr>
      <vt:lpstr>Some Forshadowing: Biplot</vt:lpstr>
      <vt:lpstr>Correlation Structure</vt:lpstr>
      <vt:lpstr>SVD… for biplots, and now PCA</vt:lpstr>
      <vt:lpstr>Principal components analysis</vt:lpstr>
      <vt:lpstr>Principal components analysis</vt:lpstr>
      <vt:lpstr>Evaluating PCA</vt:lpstr>
      <vt:lpstr>PCA/CC/FA – for scaled data</vt:lpstr>
      <vt:lpstr>PCA and CC and FA</vt:lpstr>
      <vt:lpstr>Canonical correlation analysis</vt:lpstr>
      <vt:lpstr>Canonical correlation analysis</vt:lpstr>
      <vt:lpstr>Canonical correlation analysis</vt:lpstr>
      <vt:lpstr>Factor Analysis</vt:lpstr>
      <vt:lpstr>Factor Analysis</vt:lpstr>
      <vt:lpstr>Factor Analysis</vt:lpstr>
      <vt:lpstr>What we’re actually going to do</vt:lpstr>
      <vt:lpstr>PCA and CC and FA</vt:lpstr>
      <vt:lpstr>Immunity/Defense genes</vt:lpstr>
      <vt:lpstr>PCA for finding most associated genes</vt:lpstr>
      <vt:lpstr>CCA: Best Host/Meta associations</vt:lpstr>
      <vt:lpstr>CCA: Best Host/Meta associations</vt:lpstr>
    </vt:vector>
  </TitlesOfParts>
  <Company>Texas A&amp;M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Breast milk and infant formula: Prediction, Correlation, and Classification within the joint host gut transcriptome and microbiota metagenome</dc:title>
  <dc:creator>Scott Schwartz</dc:creator>
  <cp:lastModifiedBy>Scott Schwartz</cp:lastModifiedBy>
  <cp:revision>113</cp:revision>
  <dcterms:created xsi:type="dcterms:W3CDTF">2011-02-17T15:47:36Z</dcterms:created>
  <dcterms:modified xsi:type="dcterms:W3CDTF">2011-04-05T00:18:59Z</dcterms:modified>
</cp:coreProperties>
</file>