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42" r:id="rId3"/>
    <p:sldId id="343" r:id="rId4"/>
    <p:sldId id="272" r:id="rId5"/>
    <p:sldId id="277" r:id="rId6"/>
    <p:sldId id="363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44" r:id="rId21"/>
    <p:sldId id="345" r:id="rId22"/>
    <p:sldId id="376" r:id="rId23"/>
    <p:sldId id="346" r:id="rId24"/>
    <p:sldId id="347" r:id="rId25"/>
    <p:sldId id="276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9" autoAdjust="0"/>
    <p:restoredTop sz="94434" autoAdjust="0"/>
  </p:normalViewPr>
  <p:slideViewPr>
    <p:cSldViewPr>
      <p:cViewPr varScale="1">
        <p:scale>
          <a:sx n="66" d="100"/>
          <a:sy n="66" d="100"/>
        </p:scale>
        <p:origin x="2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14CE-B129-4D07-A7F3-EF303330A343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341A5-158C-474D-AE0F-F5B3594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6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1400"/>
            <a:ext cx="7670800" cy="1289050"/>
          </a:xfrm>
        </p:spPr>
        <p:txBody>
          <a:bodyPr>
            <a:normAutofit/>
          </a:bodyPr>
          <a:lstStyle>
            <a:lvl1pPr algn="r">
              <a:defRPr sz="3600" b="0" i="0">
                <a:solidFill>
                  <a:srgbClr val="CC006A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71333"/>
            <a:ext cx="6985000" cy="770467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bg1"/>
                </a:solidFill>
                <a:latin typeface="Tele-GroteskFet" pitchFamily="2" charset="0"/>
                <a:cs typeface="Tele-GroteskFe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31D5D56-F9EF-469B-AA1B-47C9C6F4BDA5}" type="datetime1">
              <a:rPr lang="en-US" smtClean="0">
                <a:solidFill>
                  <a:srgbClr val="E8E8E8">
                    <a:lumMod val="50000"/>
                  </a:srgbClr>
                </a:solidFill>
              </a:rPr>
              <a:pPr/>
              <a:t>4/1/2016</a:t>
            </a:fld>
            <a:endParaRPr lang="en-US">
              <a:solidFill>
                <a:srgbClr val="E8E8E8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6068" y="6519333"/>
            <a:ext cx="2098151" cy="20214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E8E8E8">
                    <a:lumMod val="50000"/>
                  </a:srgbClr>
                </a:solidFill>
              </a:rPr>
              <a:t>T-Mobile Confidential</a:t>
            </a:r>
            <a:endParaRPr lang="en-US" dirty="0">
              <a:solidFill>
                <a:srgbClr val="E8E8E8">
                  <a:lumMod val="50000"/>
                </a:srgbClr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AF40C39-5108-E841-85F7-F0B9C0D30E8D}" type="slidenum">
              <a:rPr lang="en-US" smtClean="0">
                <a:solidFill>
                  <a:srgbClr val="E8E8E8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E8E8E8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 i="0">
                <a:solidFill>
                  <a:schemeClr val="accent1"/>
                </a:solidFill>
                <a:latin typeface="Tele-GroteskUlt"/>
                <a:cs typeface="Tele-GroteskU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>
                <a:solidFill>
                  <a:schemeClr val="tx1"/>
                </a:solidFill>
                <a:latin typeface="Tele-GroteskFet"/>
                <a:cs typeface="Tele-GroteskFet"/>
              </a:defRPr>
            </a:lvl1pPr>
            <a:lvl2pPr>
              <a:defRPr sz="2400" b="0" i="0">
                <a:solidFill>
                  <a:schemeClr val="tx1"/>
                </a:solidFill>
                <a:latin typeface="Tele-GroteskFet"/>
                <a:cs typeface="Tele-GroteskFet"/>
              </a:defRPr>
            </a:lvl2pPr>
            <a:lvl3pPr>
              <a:defRPr sz="2000" b="0" i="0">
                <a:solidFill>
                  <a:schemeClr val="tx1"/>
                </a:solidFill>
                <a:latin typeface="Tele-GroteskFet"/>
                <a:cs typeface="Tele-GroteskFet"/>
              </a:defRPr>
            </a:lvl3pPr>
            <a:lvl4pPr>
              <a:defRPr sz="1600" b="0" i="0">
                <a:solidFill>
                  <a:schemeClr val="tx1"/>
                </a:solidFill>
                <a:latin typeface="Tele-GroteskHal"/>
                <a:cs typeface="Tele-GroteskHal"/>
              </a:defRPr>
            </a:lvl4pPr>
            <a:lvl5pPr>
              <a:defRPr sz="1600" b="0" i="0">
                <a:solidFill>
                  <a:schemeClr val="tx1"/>
                </a:solidFill>
                <a:latin typeface="Tele-GroteskHal"/>
                <a:cs typeface="Tele-GroteskH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  <a:prstGeom prst="rect">
            <a:avLst/>
          </a:prstGeom>
        </p:spPr>
        <p:txBody>
          <a:bodyPr/>
          <a:lstStyle/>
          <a:p>
            <a:fld id="{8DA0A4AA-C9EC-4E55-BD39-9D730C581C2E}" type="datetime1">
              <a:rPr lang="en-US" smtClean="0">
                <a:solidFill>
                  <a:srgbClr val="FFFFFF"/>
                </a:solidFill>
              </a:rPr>
              <a:pPr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5900" y="6519333"/>
            <a:ext cx="2068655" cy="2021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  <a:prstGeom prst="rect">
            <a:avLst/>
          </a:prstGeom>
        </p:spPr>
        <p:txBody>
          <a:bodyPr/>
          <a:lstStyle/>
          <a:p>
            <a:fld id="{8DA0A4AA-C9EC-4E55-BD39-9D730C581C2E}" type="datetime1">
              <a:rPr lang="en-US" smtClean="0">
                <a:solidFill>
                  <a:srgbClr val="FFFFFF"/>
                </a:solidFill>
              </a:rPr>
              <a:pPr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5900" y="6519333"/>
            <a:ext cx="2068655" cy="2021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4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latin typeface="Tele-GroteskFet"/>
                <a:cs typeface="Tele-GroteskFe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>
                <a:latin typeface="Tele-GroteskFet"/>
                <a:cs typeface="Tele-GroteskFet"/>
              </a:defRPr>
            </a:lvl1pPr>
            <a:lvl2pPr>
              <a:defRPr sz="1600">
                <a:latin typeface="Tele-GroteskFet"/>
                <a:cs typeface="Tele-GroteskFet"/>
              </a:defRPr>
            </a:lvl2pPr>
            <a:lvl3pPr>
              <a:defRPr sz="1400">
                <a:latin typeface="Tele-GroteskHal"/>
                <a:cs typeface="Tele-GroteskHal"/>
              </a:defRPr>
            </a:lvl3pPr>
            <a:lvl4pPr>
              <a:defRPr sz="1400">
                <a:latin typeface="Tele-GroteskHal"/>
                <a:cs typeface="Tele-GroteskHal"/>
              </a:defRPr>
            </a:lvl4pPr>
            <a:lvl5pPr>
              <a:defRPr sz="1400">
                <a:latin typeface="Tele-GroteskHal"/>
                <a:cs typeface="Tele-GroteskH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latin typeface="Tele-GroteskFet"/>
                <a:cs typeface="Tele-GroteskFe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>
                <a:latin typeface="Tele-GroteskFet"/>
                <a:cs typeface="Tele-GroteskFet"/>
              </a:defRPr>
            </a:lvl1pPr>
            <a:lvl2pPr>
              <a:defRPr sz="1600">
                <a:latin typeface="Tele-GroteskFet"/>
                <a:cs typeface="Tele-GroteskFet"/>
              </a:defRPr>
            </a:lvl2pPr>
            <a:lvl3pPr>
              <a:defRPr sz="1400">
                <a:latin typeface="Tele-GroteskHal"/>
                <a:cs typeface="Tele-GroteskHal"/>
              </a:defRPr>
            </a:lvl3pPr>
            <a:lvl4pPr>
              <a:defRPr sz="1400">
                <a:latin typeface="Tele-GroteskHal"/>
                <a:cs typeface="Tele-GroteskHal"/>
              </a:defRPr>
            </a:lvl4pPr>
            <a:lvl5pPr>
              <a:defRPr sz="1400">
                <a:latin typeface="Tele-GroteskHal"/>
                <a:cs typeface="Tele-GroteskH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  <a:prstGeom prst="rect">
            <a:avLst/>
          </a:prstGeom>
        </p:spPr>
        <p:txBody>
          <a:bodyPr/>
          <a:lstStyle/>
          <a:p>
            <a:fld id="{8DA0A4AA-C9EC-4E55-BD39-9D730C581C2E}" type="datetime1">
              <a:rPr lang="en-US" smtClean="0">
                <a:solidFill>
                  <a:srgbClr val="FFFFFF"/>
                </a:solidFill>
              </a:rPr>
              <a:pPr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5900" y="6519333"/>
            <a:ext cx="2068655" cy="2021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  <a:prstGeom prst="rect">
            <a:avLst/>
          </a:prstGeom>
        </p:spPr>
        <p:txBody>
          <a:bodyPr/>
          <a:lstStyle/>
          <a:p>
            <a:fld id="{8DA0A4AA-C9EC-4E55-BD39-9D730C581C2E}" type="datetime1">
              <a:rPr lang="en-US" smtClean="0">
                <a:solidFill>
                  <a:srgbClr val="FFFFFF"/>
                </a:solidFill>
              </a:rPr>
              <a:pPr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5900" y="6519333"/>
            <a:ext cx="2068655" cy="2021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9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44932" y="6519332"/>
            <a:ext cx="1153067" cy="202143"/>
          </a:xfrm>
          <a:prstGeom prst="rect">
            <a:avLst/>
          </a:prstGeom>
        </p:spPr>
        <p:txBody>
          <a:bodyPr/>
          <a:lstStyle/>
          <a:p>
            <a:fld id="{8DA0A4AA-C9EC-4E55-BD39-9D730C581C2E}" type="datetime1">
              <a:rPr lang="en-US" smtClean="0">
                <a:solidFill>
                  <a:srgbClr val="FFFFFF"/>
                </a:solidFill>
              </a:rPr>
              <a:pPr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5900" y="6519333"/>
            <a:ext cx="2068655" cy="2021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519333"/>
            <a:ext cx="778933" cy="202142"/>
          </a:xfrm>
          <a:prstGeom prst="rect">
            <a:avLst/>
          </a:prstGeom>
        </p:spPr>
        <p:txBody>
          <a:bodyPr/>
          <a:lstStyle/>
          <a:p>
            <a:fld id="{1AF40C39-5108-E841-85F7-F0B9C0D30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317500" y="357188"/>
            <a:ext cx="8572500" cy="58191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317500" y="1214438"/>
            <a:ext cx="8572500" cy="5143500"/>
          </a:xfrm>
          <a:prstGeom prst="rect">
            <a:avLst/>
          </a:prstGeom>
        </p:spPr>
        <p:txBody>
          <a:bodyPr lIns="79978" tIns="39989" rIns="79978" bIns="39989"/>
          <a:lstStyle>
            <a:lvl1pPr marL="159956" indent="-159956">
              <a:spcBef>
                <a:spcPts val="0"/>
              </a:spcBef>
              <a:buFont typeface="Wingdings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1pPr>
            <a:lvl2pPr marL="399890" indent="-159956">
              <a:spcBef>
                <a:spcPts val="0"/>
              </a:spcBef>
              <a:buClrTx/>
              <a:buFont typeface="Courier New" pitchFamily="49" charset="0"/>
              <a:buChar char="o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2pPr>
            <a:lvl3pP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3pPr>
            <a:lvl4pPr>
              <a:buFont typeface="Courier New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292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317500" y="357188"/>
            <a:ext cx="8572500" cy="58191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317500" y="1214438"/>
            <a:ext cx="8572500" cy="5143500"/>
          </a:xfrm>
          <a:prstGeom prst="rect">
            <a:avLst/>
          </a:prstGeom>
        </p:spPr>
        <p:txBody>
          <a:bodyPr lIns="79946" tIns="39973" rIns="79946" bIns="39973"/>
          <a:lstStyle>
            <a:lvl1pPr marL="159892" indent="-159892">
              <a:spcBef>
                <a:spcPts val="0"/>
              </a:spcBef>
              <a:buFont typeface="Wingdings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1pPr>
            <a:lvl2pPr marL="399730" indent="-159892">
              <a:spcBef>
                <a:spcPts val="0"/>
              </a:spcBef>
              <a:buClrTx/>
              <a:buFont typeface="Courier New" pitchFamily="49" charset="0"/>
              <a:buChar char="o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2pPr>
            <a:lvl3pP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3pPr>
            <a:lvl4pPr>
              <a:buFont typeface="Courier New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wis721 Lt B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095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3331"/>
            <a:ext cx="9144000" cy="413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99477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944932" y="6565052"/>
            <a:ext cx="1153067" cy="202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pPr defTabSz="457200"/>
            <a:fld id="{CDDA7678-80BC-468F-BB17-9BE4F2E3BE3E}" type="datetime1">
              <a:rPr lang="en-US" smtClean="0">
                <a:solidFill>
                  <a:srgbClr val="FFFFFF"/>
                </a:solidFill>
              </a:rPr>
              <a:pPr defTabSz="457200"/>
              <a:t>4/1/2016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8364" y="6565053"/>
            <a:ext cx="1933756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  <a:latin typeface="Tele-GroteskHal" pitchFamily="2" charset="0"/>
                <a:cs typeface="Tele-GroteskHal" pitchFamily="2" charset="0"/>
              </a:defRPr>
            </a:lvl1pPr>
          </a:lstStyle>
          <a:p>
            <a:pPr defTabSz="457200"/>
            <a:r>
              <a:rPr lang="en-US" dirty="0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565053"/>
            <a:ext cx="778933" cy="202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Tele-GroteskHal" pitchFamily="2" charset="0"/>
              </a:defRPr>
            </a:lvl1pPr>
          </a:lstStyle>
          <a:p>
            <a:pPr defTabSz="457200"/>
            <a:fld id="{1AF40C39-5108-E841-85F7-F0B9C0D30E8D}" type="slidenum">
              <a:rPr lang="en-US" smtClean="0"/>
              <a:pPr defTabSz="457200"/>
              <a:t>‹#›</a:t>
            </a:fld>
            <a:endParaRPr lang="en-US" dirty="0"/>
          </a:p>
        </p:txBody>
      </p:sp>
      <p:pic>
        <p:nvPicPr>
          <p:cNvPr id="13" name="Picture 2" descr="S:\Marketing\CorpComms\Internal Communications\Brand and Creative\Logos\T-Mobile Logos\T-Mobile Standard Magent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93" y="6578181"/>
            <a:ext cx="932688" cy="15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6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accent1"/>
          </a:solidFill>
          <a:latin typeface="Tele-GroteskUlt"/>
          <a:ea typeface="+mj-ea"/>
          <a:cs typeface="Tele-GroteskUl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Tele-GroteskFet"/>
          <a:ea typeface="+mn-ea"/>
          <a:cs typeface="Tele-GroteskFe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Tele-GroteskFet"/>
          <a:ea typeface="+mn-ea"/>
          <a:cs typeface="Tele-GroteskFe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Tele-GroteskFet"/>
          <a:ea typeface="+mn-ea"/>
          <a:cs typeface="Tele-GroteskFe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Tele-GroteskHal"/>
          <a:ea typeface="+mn-ea"/>
          <a:cs typeface="Tele-GroteskH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Tele-GroteskHal"/>
          <a:ea typeface="+mn-ea"/>
          <a:cs typeface="Tele-GroteskH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Worksheet3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Excel_Worksheet4.xls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wire.t-mobile.com/docs/DOC-1776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Iqbaldeep.Singh5@T-Mobile.com" TargetMode="External"/><Relationship Id="rId2" Type="http://schemas.openxmlformats.org/officeDocument/2006/relationships/hyperlink" Target="mailto:Amit.Mishra27@T-Mobile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Nikhil.Srivastava8@T-Mobile.com" TargetMode="External"/><Relationship Id="rId5" Type="http://schemas.openxmlformats.org/officeDocument/2006/relationships/hyperlink" Target="mailto:SathyaShree.Prasad16@T-Mobile.com" TargetMode="External"/><Relationship Id="rId4" Type="http://schemas.openxmlformats.org/officeDocument/2006/relationships/hyperlink" Target="mailto:Prasad.Chavan1@T-Mobil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0" y="2311400"/>
            <a:ext cx="9144000" cy="1289050"/>
          </a:xfrm>
        </p:spPr>
        <p:txBody>
          <a:bodyPr/>
          <a:lstStyle/>
          <a:p>
            <a:r>
              <a:rPr lang="en-US" b="1" dirty="0" smtClean="0"/>
              <a:t>Onboarding</a:t>
            </a:r>
            <a:r>
              <a:rPr lang="en-US" dirty="0" smtClean="0">
                <a:solidFill>
                  <a:srgbClr val="CC006A"/>
                </a:solidFill>
              </a:rPr>
              <a:t>: </a:t>
            </a:r>
            <a:r>
              <a:rPr lang="en-US" dirty="0" smtClean="0"/>
              <a:t>High Level Overview</a:t>
            </a:r>
            <a:endParaRPr lang="en-US" dirty="0">
              <a:solidFill>
                <a:srgbClr val="CC006A"/>
              </a:solidFill>
            </a:endParaRPr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March 31</a:t>
            </a:r>
            <a:r>
              <a:rPr lang="en-US" sz="2800" b="1" dirty="0" smtClean="0">
                <a:solidFill>
                  <a:schemeClr val="bg1"/>
                </a:solidFill>
              </a:rPr>
              <a:t>, 2016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T-Mobile Confidential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495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This deck is meant as a High Level Overview only.</a:t>
            </a:r>
          </a:p>
          <a:p>
            <a:r>
              <a:rPr lang="en-US" dirty="0" smtClean="0"/>
              <a:t>** Refer to project documentation (user stories) for implemented functions.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Plans Tour</a:t>
            </a:r>
            <a:r>
              <a:rPr lang="en-US" dirty="0" smtClean="0"/>
              <a:t>– Files Modified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05000"/>
            <a:ext cx="3706689" cy="4938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25763"/>
              </p:ext>
            </p:extLst>
          </p:nvPr>
        </p:nvGraphicFramePr>
        <p:xfrm>
          <a:off x="4103027" y="281119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3027" y="281119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Plans Tour </a:t>
            </a:r>
            <a:r>
              <a:rPr lang="en-US" dirty="0" smtClean="0"/>
              <a:t>- Screenshot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833" t="15625" r="68155" b="54167"/>
          <a:stretch/>
        </p:blipFill>
        <p:spPr>
          <a:xfrm>
            <a:off x="609600" y="2133600"/>
            <a:ext cx="3124201" cy="2209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833" t="15625" r="68155" b="37500"/>
          <a:stretch/>
        </p:blipFill>
        <p:spPr>
          <a:xfrm>
            <a:off x="5029200" y="2133600"/>
            <a:ext cx="3124200" cy="3429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1600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Step 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167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Step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2100" y="5541201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/>
              <a:t>C</a:t>
            </a:r>
            <a:r>
              <a:rPr lang="en-US" dirty="0" smtClean="0"/>
              <a:t>lick of NEXT button proceeds to subsequent step.</a:t>
            </a:r>
          </a:p>
          <a:p>
            <a:r>
              <a:rPr lang="en-US" dirty="0" smtClean="0"/>
              <a:t>Display of DONE button indicates last step of the tour.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Bill Tour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As a T-Mobile customer I would like to take a tour of my bill so that I can better understand what I will have to pay.</a:t>
            </a:r>
          </a:p>
          <a:p>
            <a:pPr lvl="0"/>
            <a:r>
              <a:rPr lang="en-US" dirty="0"/>
              <a:t>As a disabled user I would like to be able to interact with the Onboarding Bill Not Available Tour so that I can learn about my bill.</a:t>
            </a:r>
          </a:p>
          <a:p>
            <a:pPr lvl="0"/>
            <a:r>
              <a:rPr lang="en-US" dirty="0"/>
              <a:t>As a disabled user I would like to be able to interact with the Onboarding Bill Tour so that I can learn about my bill.</a:t>
            </a:r>
          </a:p>
          <a:p>
            <a:pPr lvl="0"/>
            <a:r>
              <a:rPr lang="en-US" dirty="0"/>
              <a:t>As a T-Mobile customer when I elect to begin the bill tour I would like to be presented with the first screen so that I can begin learning about my bill.</a:t>
            </a:r>
          </a:p>
          <a:p>
            <a:pPr lvl="0"/>
            <a:r>
              <a:rPr lang="en-US" dirty="0"/>
              <a:t>As a T-Mobile customer with multiple lines on my BAN, I would like to understand how to view line level information so that I can see charges that are specific to an individual line.  </a:t>
            </a:r>
          </a:p>
          <a:p>
            <a:pPr lvl="0"/>
            <a:r>
              <a:rPr lang="en-US" dirty="0"/>
              <a:t>As a T-Mobile customer I would like the bill tour to display information about the individual line items of my bill so I can understand what I'm paying for.</a:t>
            </a:r>
          </a:p>
          <a:p>
            <a:pPr lvl="0"/>
            <a:r>
              <a:rPr lang="en-US" dirty="0"/>
              <a:t>As a T-Mobile customer with multiple lines on my BAN, I would like to understand how to view account level information so that I can see charges that are not specific to an individual line. (multi line)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Bill Tour</a:t>
            </a:r>
            <a:r>
              <a:rPr lang="en-US" dirty="0" smtClean="0"/>
              <a:t>- User Stories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10669"/>
              </p:ext>
            </p:extLst>
          </p:nvPr>
        </p:nvGraphicFramePr>
        <p:xfrm>
          <a:off x="838200" y="1676401"/>
          <a:ext cx="6934200" cy="3122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55"/>
                <a:gridCol w="1067941"/>
                <a:gridCol w="5202504"/>
              </a:tblGrid>
              <a:tr h="1819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85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5.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6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7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8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9.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10.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US46549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US46543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US39701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US41486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US44944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US39764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US43202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US43204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US42941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US44945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Bill Not Available Tour Accessibility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Bill Tour Accessibility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Bill Tour - Beginning of Tour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Bill Tour - Account/Line Selector Step #2 (Multi-line only)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Bill Tour - Highlight Line Items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Bill Tour - Account/Line Selector Step #1 (Multi-line only)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Go Big] Onboarding - (Mobile) Bill Tour - Account/Line Selector Step #1 (Multi-line only)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Go Big] Onboarding - (Mobile) Bill Tour - Account/Line Selector Step #2 (Multi-line only)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Go Big] Onboarding - (Mobile) Bill Tour - Beginning of Tour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Bill Tour - Highlight Line Items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Bill Tour</a:t>
            </a:r>
            <a:r>
              <a:rPr lang="en-US" dirty="0" smtClean="0"/>
              <a:t>– Files Modified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10132"/>
              </p:ext>
            </p:extLst>
          </p:nvPr>
        </p:nvGraphicFramePr>
        <p:xfrm>
          <a:off x="4114800" y="281119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281119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953312"/>
            <a:ext cx="370668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Bill Tour</a:t>
            </a:r>
            <a:r>
              <a:rPr lang="en-US" dirty="0" smtClean="0"/>
              <a:t>- Screenshot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51" t="16836" r="67985" b="36022"/>
          <a:stretch/>
        </p:blipFill>
        <p:spPr>
          <a:xfrm>
            <a:off x="1076615" y="2286000"/>
            <a:ext cx="280958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833" t="21875" r="68155" b="40625"/>
          <a:stretch/>
        </p:blipFill>
        <p:spPr>
          <a:xfrm>
            <a:off x="4585627" y="2286000"/>
            <a:ext cx="3124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160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Step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5627" y="1600200"/>
            <a:ext cx="22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Step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100" y="5541201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/>
              <a:t>C</a:t>
            </a:r>
            <a:r>
              <a:rPr lang="en-US" dirty="0" smtClean="0"/>
              <a:t>lick of NEXT button proceeds to subsequent step.</a:t>
            </a:r>
          </a:p>
          <a:p>
            <a:r>
              <a:rPr lang="en-US" dirty="0" smtClean="0"/>
              <a:t>Display of DONE button indicates last step of the tour.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Payments Tour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500" dirty="0"/>
              <a:t>As a T-Mobile customer I would like to understand the benefits of </a:t>
            </a:r>
            <a:r>
              <a:rPr lang="en-US" sz="1500" dirty="0" err="1"/>
              <a:t>EasyPay</a:t>
            </a:r>
            <a:r>
              <a:rPr lang="en-US" sz="1500" dirty="0"/>
              <a:t> so that I can choose if </a:t>
            </a:r>
            <a:r>
              <a:rPr lang="en-US" sz="1500" dirty="0" err="1"/>
              <a:t>EasyPay</a:t>
            </a:r>
            <a:r>
              <a:rPr lang="en-US" sz="1500" dirty="0"/>
              <a:t> is the right payment option for me.</a:t>
            </a:r>
          </a:p>
          <a:p>
            <a:pPr lvl="0"/>
            <a:r>
              <a:rPr lang="en-US" sz="1500" dirty="0"/>
              <a:t>As a T-Mobile customer I would like to be presented with a modal that describes my payment options so that I can choose a payment method that suites my needs.</a:t>
            </a:r>
          </a:p>
          <a:p>
            <a:pPr lvl="0"/>
            <a:r>
              <a:rPr lang="en-US" sz="1500" dirty="0"/>
              <a:t>As a disabled user I would like to be able to interact with the Onboarding </a:t>
            </a:r>
            <a:r>
              <a:rPr lang="en-US" sz="1500" dirty="0" err="1"/>
              <a:t>EasyPay</a:t>
            </a:r>
            <a:r>
              <a:rPr lang="en-US" sz="1500" dirty="0"/>
              <a:t> modal so that I can learn about my payment options.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Payments Tour </a:t>
            </a:r>
            <a:r>
              <a:rPr lang="en-US" dirty="0" smtClean="0"/>
              <a:t>- User Stories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01394"/>
              </p:ext>
            </p:extLst>
          </p:nvPr>
        </p:nvGraphicFramePr>
        <p:xfrm>
          <a:off x="838200" y="1676401"/>
          <a:ext cx="6934200" cy="1111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55"/>
                <a:gridCol w="1067941"/>
                <a:gridCol w="5202504"/>
              </a:tblGrid>
              <a:tr h="151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57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US44941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US43644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US46548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(Mobile)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EasyPay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Tour - Sign up Modal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EasyPay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Tour - Sign up Modal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EasyPay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Tour Accessibility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Payments Tour</a:t>
            </a:r>
            <a:r>
              <a:rPr lang="en-US" dirty="0" smtClean="0"/>
              <a:t>– Files Modified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43535"/>
              </p:ext>
            </p:extLst>
          </p:nvPr>
        </p:nvGraphicFramePr>
        <p:xfrm>
          <a:off x="4103027" y="311267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027" y="311267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198839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find attached the list of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Payments Tour </a:t>
            </a:r>
            <a:r>
              <a:rPr lang="en-US" dirty="0" smtClean="0"/>
              <a:t>- Screenshot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474" t="23958" r="25988" b="14584"/>
          <a:stretch/>
        </p:blipFill>
        <p:spPr>
          <a:xfrm>
            <a:off x="2007527" y="2151711"/>
            <a:ext cx="5105400" cy="34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Onboarding – Release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defTabSz="457086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Care receives a significant number of calls from customers in the first 60 days of their tenure with T-Mobile. The goal of this project is to reduce these customer calls by implementing dynamic experiences to help customers understand how to self-serve in areas that drive high call volumes. </a:t>
            </a:r>
            <a:endParaRPr lang="en-US" sz="1800" dirty="0" smtClean="0"/>
          </a:p>
          <a:p>
            <a:pPr marL="171450" indent="-171450" defTabSz="457086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A </a:t>
            </a:r>
            <a:r>
              <a:rPr lang="en-US" sz="1800" dirty="0"/>
              <a:t>further goal is to proactively provide customers on subsequent visits to My T-Mobile ongoing, contextually-relevant onboarding assistance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Content </a:t>
            </a:r>
            <a:r>
              <a:rPr lang="en-US" dirty="0" smtClean="0"/>
              <a:t>path: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u="sng" dirty="0">
                <a:hlinkClick r:id="rId2"/>
              </a:rPr>
              <a:t>https://twire.t-mobile.com/docs/DOC-17768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0364"/>
            <a:ext cx="7852329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         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   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Inventory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577" y="3601571"/>
            <a:ext cx="7112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ele-GroteskFet"/>
                <a:cs typeface="Tele-GroteskFet"/>
              </a:rPr>
              <a:t>https://twire.t-mobile.com/docs/DOC-17358</a:t>
            </a:r>
          </a:p>
        </p:txBody>
      </p:sp>
    </p:spTree>
    <p:extLst>
      <p:ext uri="{BB962C8B-B14F-4D97-AF65-F5344CB8AC3E}">
        <p14:creationId xmlns:p14="http://schemas.microsoft.com/office/powerpoint/2010/main" val="177156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5577" y="3601571"/>
            <a:ext cx="6781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800" dirty="0"/>
              <a:t>https://twire.t-mobile.com/docs/DOC-17340</a:t>
            </a:r>
          </a:p>
        </p:txBody>
      </p:sp>
    </p:spTree>
    <p:extLst>
      <p:ext uri="{BB962C8B-B14F-4D97-AF65-F5344CB8AC3E}">
        <p14:creationId xmlns:p14="http://schemas.microsoft.com/office/powerpoint/2010/main" val="112802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endParaRPr lang="en-US" dirty="0" smtClean="0"/>
          </a:p>
          <a:p>
            <a:pPr lvl="7"/>
            <a:endParaRPr lang="en-US" dirty="0"/>
          </a:p>
          <a:p>
            <a:pPr lvl="7"/>
            <a:endParaRPr lang="en-US" dirty="0" smtClean="0"/>
          </a:p>
          <a:p>
            <a:pPr marL="3200400" lvl="7" indent="0">
              <a:buNone/>
            </a:pPr>
            <a:r>
              <a:rPr lang="en-US" sz="3200" dirty="0" smtClean="0"/>
              <a:t>NA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NA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E8E8E8">
                    <a:lumMod val="50000"/>
                  </a:srgbClr>
                </a:solidFill>
              </a:rPr>
              <a:t>T-Mobile Confidential</a:t>
            </a:r>
            <a:endParaRPr lang="en-US" dirty="0">
              <a:solidFill>
                <a:srgbClr val="E8E8E8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8288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5"/>
            <a:ext cx="4343400" cy="395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Dev Leads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Onshore</a:t>
            </a:r>
          </a:p>
          <a:p>
            <a:r>
              <a:rPr lang="en-US" dirty="0" smtClean="0"/>
              <a:t>Amit Mishra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2"/>
              </a:rPr>
              <a:t>Amit.Mishra27@T-Mobile.com</a:t>
            </a:r>
            <a:endParaRPr lang="en-US" dirty="0" smtClean="0"/>
          </a:p>
          <a:p>
            <a:r>
              <a:rPr lang="en-US" dirty="0" smtClean="0"/>
              <a:t>Iqbaldeep Singh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Iqbaldeep.Singh5@T-Mobile.com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Offshore</a:t>
            </a:r>
          </a:p>
          <a:p>
            <a:r>
              <a:rPr lang="en-US" dirty="0" smtClean="0"/>
              <a:t>Prasad Chavan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4"/>
              </a:rPr>
              <a:t>Prasad.Chavan1@T-Mobile.com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4648201" cy="395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Scrum Masters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Offshore</a:t>
            </a:r>
            <a:endParaRPr lang="en-US" dirty="0"/>
          </a:p>
          <a:p>
            <a:r>
              <a:rPr lang="en-US" dirty="0" smtClean="0"/>
              <a:t>Sathya Shree Prasad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SathyaShree.Prasad16@T-Mobile.com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Nikhil Srivastava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Nikhil.Srivastava8@T-Mobile.com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5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Agenda: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600" dirty="0" smtClean="0"/>
              <a:t>Functional Overview</a:t>
            </a:r>
          </a:p>
          <a:p>
            <a:pPr marL="0" indent="0" algn="just">
              <a:buNone/>
            </a:pPr>
            <a:r>
              <a:rPr lang="en-US" sz="1600" dirty="0" smtClean="0"/>
              <a:t>			Technical Elements/Code Walkthrough</a:t>
            </a:r>
          </a:p>
          <a:p>
            <a:pPr marL="0" indent="0" algn="just">
              <a:buNone/>
            </a:pPr>
            <a:r>
              <a:rPr lang="en-US" sz="1600" dirty="0" smtClean="0"/>
              <a:t>			Demo</a:t>
            </a:r>
          </a:p>
          <a:p>
            <a:pPr marL="0" indent="0" algn="just">
              <a:buNone/>
            </a:pPr>
            <a:r>
              <a:rPr lang="en-US" sz="1600" dirty="0" smtClean="0"/>
              <a:t>			Author Guide (Content Changes)</a:t>
            </a:r>
          </a:p>
          <a:p>
            <a:pPr marL="0" indent="0" algn="just">
              <a:buNone/>
            </a:pPr>
            <a:r>
              <a:rPr lang="en-US" sz="1600" dirty="0"/>
              <a:t>			Web Services Inventory</a:t>
            </a:r>
          </a:p>
          <a:p>
            <a:pPr marL="0" indent="0" algn="just">
              <a:buNone/>
            </a:pPr>
            <a:r>
              <a:rPr lang="en-US" sz="1600" dirty="0" smtClean="0"/>
              <a:t>			Defects</a:t>
            </a:r>
          </a:p>
          <a:p>
            <a:pPr marL="0" indent="0" algn="just">
              <a:buNone/>
            </a:pPr>
            <a:r>
              <a:rPr lang="en-US" sz="1600" dirty="0"/>
              <a:t>			Web Server </a:t>
            </a:r>
            <a:r>
              <a:rPr lang="en-US" sz="1600" dirty="0" smtClean="0"/>
              <a:t>Changes</a:t>
            </a:r>
          </a:p>
          <a:p>
            <a:pPr marL="0" indent="0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/>
              <a:t> Contact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 who has chosen to take a tour of my plan, I would like a step explaining how to view additional plan and service information so that I can better understand each line item in my plan.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 I would like to be welcomed to My TMO and presented with onboarding content so that I can learn how to self service.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 I would like to be welcomed to My TMO so that I can begin learning how to use the 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customer, I would like to not be presented with the Onboarding Checklist if an error occurs, so that I'm not presented with a poor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disabled user, I would like to be able to interact with the Onboarding Checklist, so that I can learn about my T-Mobile account.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</a:t>
            </a:r>
            <a:r>
              <a:rPr lang="en-US" sz="1400" dirty="0" err="1"/>
              <a:t>MyTMO</a:t>
            </a:r>
            <a:r>
              <a:rPr lang="en-US" sz="1400" dirty="0"/>
              <a:t> user engaged in any Onboarding tour, the steps I have completed are tracked and visible to me, so that I can easily pick up where I left off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customer, I would like to return to the Onboarding experience from the global footer, so that I can continue my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smtClean="0"/>
              <a:t>As </a:t>
            </a:r>
            <a:r>
              <a:rPr lang="en-US" sz="1400" dirty="0"/>
              <a:t>a T-Mobile customer, I would like to return the </a:t>
            </a:r>
            <a:r>
              <a:rPr lang="en-US" sz="1400" dirty="0" err="1"/>
              <a:t>the</a:t>
            </a:r>
            <a:r>
              <a:rPr lang="en-US" sz="1400" dirty="0"/>
              <a:t> Onboarding experience from the </a:t>
            </a:r>
            <a:r>
              <a:rPr lang="en-US" sz="1400" dirty="0" err="1"/>
              <a:t>nav</a:t>
            </a:r>
            <a:r>
              <a:rPr lang="en-US" sz="1400" dirty="0"/>
              <a:t> menu, so that I can continue my learning.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Checklist</a:t>
            </a:r>
            <a:r>
              <a:rPr lang="en-US" dirty="0"/>
              <a:t> </a:t>
            </a:r>
            <a:r>
              <a:rPr lang="en-US" dirty="0" smtClean="0"/>
              <a:t>- User Stories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8678"/>
              </p:ext>
            </p:extLst>
          </p:nvPr>
        </p:nvGraphicFramePr>
        <p:xfrm>
          <a:off x="838200" y="1676401"/>
          <a:ext cx="6934200" cy="2374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55"/>
                <a:gridCol w="1067941"/>
                <a:gridCol w="5202504"/>
              </a:tblGrid>
              <a:tr h="174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S.N.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7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US33876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US46550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US46552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US46542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US55238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US25112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US61759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US41426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US41424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US41425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Welcome/Checklist Modal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(Desktop) Welcome/Checklist Error Handling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[Go Big] Onboarding - (Mobile) Welcome/Checklist Error Handling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Welcome/Checklist Accessibility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Track Steps Completed for All Tours (DESKTOP)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Welcome/Checklist Modal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Track Steps Completed for All Tours (MOBILE)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Return to Checklist from footer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Return to Checklist from footer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Return to Checklist from </a:t>
                      </a:r>
                      <a:r>
                        <a:rPr lang="en-US" sz="1200" dirty="0" err="1" smtClean="0">
                          <a:effectLst/>
                        </a:rPr>
                        <a:t>nav</a:t>
                      </a:r>
                      <a:r>
                        <a:rPr lang="en-US" sz="1200" dirty="0" smtClean="0">
                          <a:effectLst/>
                        </a:rPr>
                        <a:t> menu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Checklist</a:t>
            </a:r>
            <a:r>
              <a:rPr lang="en-US" dirty="0" smtClean="0"/>
              <a:t> – Files Modified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800" y="1752600"/>
            <a:ext cx="3706689" cy="49381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51699"/>
              </p:ext>
            </p:extLst>
          </p:nvPr>
        </p:nvGraphicFramePr>
        <p:xfrm>
          <a:off x="4038600" y="2667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2667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8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Checklist</a:t>
            </a:r>
            <a:r>
              <a:rPr lang="en-US" dirty="0" smtClean="0"/>
              <a:t> - Screenshot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8078"/>
            <a:ext cx="3276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 rotWithShape="1">
          <a:blip r:embed="rId3"/>
          <a:srcRect l="7247" t="15753" r="67633" b="11209"/>
          <a:stretch/>
        </p:blipFill>
        <p:spPr bwMode="auto">
          <a:xfrm>
            <a:off x="5181600" y="2475296"/>
            <a:ext cx="1993935" cy="2497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752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Desktop: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172430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Mobile: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Plans Tour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As a T-Mobile customer I would like to take a tour of my plan so that I can understand all the benefits I get from T-Mobile.</a:t>
            </a:r>
          </a:p>
          <a:p>
            <a:pPr lvl="0"/>
            <a:r>
              <a:rPr lang="en-US" dirty="0"/>
              <a:t>As a T-Mobile customer who has chosen to take a tour of my plan, I would like a step explaining how to view or change my plan, data or services so that I can understand how to make changes to my account.  </a:t>
            </a:r>
          </a:p>
          <a:p>
            <a:pPr lvl="0"/>
            <a:r>
              <a:rPr lang="en-US" dirty="0"/>
              <a:t>As a T-Mobile customer who has chosen to take a tour of my plan, I would like to be presented with a summary screen so that I can understand what's on the plan page. (step1)</a:t>
            </a:r>
          </a:p>
          <a:p>
            <a:pPr lvl="0"/>
            <a:r>
              <a:rPr lang="en-US" dirty="0"/>
              <a:t>As a T-Mobile customer who has chosen to take a tour of my plan, I would like a step explaining how plan information is presented on the page so that I better understand my plan.(step2)</a:t>
            </a:r>
          </a:p>
          <a:p>
            <a:pPr lvl="0"/>
            <a:r>
              <a:rPr lang="en-US" dirty="0"/>
              <a:t>As a T-Mobile customer who has chosen to take a tour of my plan, I would like a step explaining how to view or change my plan, data or services so that I can understand how to make changes to my account.(step3)</a:t>
            </a:r>
          </a:p>
          <a:p>
            <a:pPr lvl="0"/>
            <a:r>
              <a:rPr lang="en-US" dirty="0"/>
              <a:t>As a T-Mobile customer who has chosen to take a tour of my plan, I would like a step explaining how I can add a new line so that I can understand how to add additional lines to my account. (step4)</a:t>
            </a:r>
          </a:p>
          <a:p>
            <a:pPr lvl="0"/>
            <a:r>
              <a:rPr lang="en-US" dirty="0"/>
              <a:t>As a disabled user I would like to be able to interact with the Onboarding Plan Tour so that I can learn about my plan.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Plans Tour </a:t>
            </a:r>
            <a:r>
              <a:rPr lang="en-US" dirty="0" smtClean="0"/>
              <a:t>- User Stories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T-Mobile Confidential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03000"/>
              </p:ext>
            </p:extLst>
          </p:nvPr>
        </p:nvGraphicFramePr>
        <p:xfrm>
          <a:off x="838200" y="1676401"/>
          <a:ext cx="6934200" cy="2526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55"/>
                <a:gridCol w="1067941"/>
                <a:gridCol w="5202504"/>
              </a:tblGrid>
              <a:tr h="177287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261112"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en-US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US45114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US45081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US45084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US45085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US45086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US45116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US45117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US45094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US45087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US45122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US46547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- Change/View Plan, Data or Services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- Plan Summary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Plan Tour - Plan Summary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- Account Information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Plan Tour - Account Information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Plan Tour - Change/View Plan, Data or Services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- Add a Line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Plan Tour - Plan Information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- Plan Information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(Mobile) Plan Tour - Add a Line</a:t>
                      </a:r>
                    </a:p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[Go Big] Onboarding - (Desktop) Plan Tour Accessibility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3 Template_2_4x3_Black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E20074"/>
      </a:accent1>
      <a:accent2>
        <a:srgbClr val="6A6A6A"/>
      </a:accent2>
      <a:accent3>
        <a:srgbClr val="9B9B9B"/>
      </a:accent3>
      <a:accent4>
        <a:srgbClr val="DDDDDD"/>
      </a:accent4>
      <a:accent5>
        <a:srgbClr val="000000"/>
      </a:accent5>
      <a:accent6>
        <a:srgbClr val="AAAAAA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15666</TotalTime>
  <Words>1760</Words>
  <Application>Microsoft Office PowerPoint</Application>
  <PresentationFormat>On-screen Show (4:3)</PresentationFormat>
  <Paragraphs>262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Courier New</vt:lpstr>
      <vt:lpstr>Swis721 Lt BT</vt:lpstr>
      <vt:lpstr>Tele-GroteskFet</vt:lpstr>
      <vt:lpstr>Tele-GroteskHal</vt:lpstr>
      <vt:lpstr>Tele-GroteskUlt</vt:lpstr>
      <vt:lpstr>Times New Roman</vt:lpstr>
      <vt:lpstr>Wingdings</vt:lpstr>
      <vt:lpstr>2013 Template_2_4x3_Black</vt:lpstr>
      <vt:lpstr>Worksheet</vt:lpstr>
      <vt:lpstr>Onboarding: High Level Overview</vt:lpstr>
      <vt:lpstr>    Onboarding – Release 1</vt:lpstr>
      <vt:lpstr>      Index</vt:lpstr>
      <vt:lpstr>Checklist</vt:lpstr>
      <vt:lpstr>Checklist - User Stories in Scope</vt:lpstr>
      <vt:lpstr>Checklist – Files Modified</vt:lpstr>
      <vt:lpstr>Checklist - Screenshot</vt:lpstr>
      <vt:lpstr>Plans Tour</vt:lpstr>
      <vt:lpstr>Plans Tour - User Stories in Scope</vt:lpstr>
      <vt:lpstr>Plans Tour– Files Modified</vt:lpstr>
      <vt:lpstr>Plans Tour - Screenshot</vt:lpstr>
      <vt:lpstr>Bill Tour</vt:lpstr>
      <vt:lpstr>Bill Tour- User Stories in Scope</vt:lpstr>
      <vt:lpstr>Bill Tour– Files Modified</vt:lpstr>
      <vt:lpstr>Bill Tour- Screenshot</vt:lpstr>
      <vt:lpstr>Payments Tour</vt:lpstr>
      <vt:lpstr>Payments Tour - User Stories in Scope</vt:lpstr>
      <vt:lpstr>Payments Tour– Files Modified</vt:lpstr>
      <vt:lpstr>Payments Tour - Screenshot</vt:lpstr>
      <vt:lpstr>PowerPoint Presentation</vt:lpstr>
      <vt:lpstr>Web Service Inventory</vt:lpstr>
      <vt:lpstr>Technical Design Document</vt:lpstr>
      <vt:lpstr>       Defects</vt:lpstr>
      <vt:lpstr>Web Server Changes</vt:lpstr>
      <vt:lpstr>PowerPoint Presentation</vt:lpstr>
      <vt:lpstr>Contact Information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Deluge: High Level Overview</dc:title>
  <dc:creator>Tom Kluge</dc:creator>
  <cp:lastModifiedBy>Enrique Olvera-Garc�a</cp:lastModifiedBy>
  <cp:revision>287</cp:revision>
  <dcterms:created xsi:type="dcterms:W3CDTF">2015-03-18T02:56:57Z</dcterms:created>
  <dcterms:modified xsi:type="dcterms:W3CDTF">2016-04-01T16:25:39Z</dcterms:modified>
</cp:coreProperties>
</file>