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A8664D-6E23-44B7-A739-971F1BF5365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AC2DD9A7-8EEE-4987-AD51-996ED7EBC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6B919835-C137-43CA-B491-1178ED60C1EE}"/>
              </a:ext>
            </a:extLst>
          </p:cNvPr>
          <p:cNvSpPr>
            <a:spLocks noGrp="1"/>
          </p:cNvSpPr>
          <p:nvPr>
            <p:ph type="dt" sz="half" idx="10"/>
          </p:nvPr>
        </p:nvSpPr>
        <p:spPr/>
        <p:txBody>
          <a:bodyPr/>
          <a:lstStyle/>
          <a:p>
            <a:fld id="{F7A606AF-0E0A-48C3-BE55-76ACDB5078AE}" type="datetimeFigureOut">
              <a:rPr lang="en-US" smtClean="0"/>
              <a:t>8/4/2020</a:t>
            </a:fld>
            <a:endParaRPr lang="en-US" dirty="0"/>
          </a:p>
        </p:txBody>
      </p:sp>
      <p:sp>
        <p:nvSpPr>
          <p:cNvPr id="5" name="Alt Bilgi Yer Tutucusu 4">
            <a:extLst>
              <a:ext uri="{FF2B5EF4-FFF2-40B4-BE49-F238E27FC236}">
                <a16:creationId xmlns:a16="http://schemas.microsoft.com/office/drawing/2014/main" id="{F760577B-A130-4045-AF99-4E382BD98977}"/>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587BE119-3528-47E0-BA21-52E6CE5F9F98}"/>
              </a:ext>
            </a:extLst>
          </p:cNvPr>
          <p:cNvSpPr>
            <a:spLocks noGrp="1"/>
          </p:cNvSpPr>
          <p:nvPr>
            <p:ph type="sldNum" sz="quarter" idx="12"/>
          </p:nvPr>
        </p:nvSpPr>
        <p:spPr/>
        <p:txBody>
          <a:bodyPr/>
          <a:lstStyle/>
          <a:p>
            <a:fld id="{B17FE2CB-2753-4A59-9B83-0F320FB6AFCA}" type="slidenum">
              <a:rPr lang="en-US" smtClean="0"/>
              <a:t>‹#›</a:t>
            </a:fld>
            <a:endParaRPr lang="en-US" dirty="0"/>
          </a:p>
        </p:txBody>
      </p:sp>
    </p:spTree>
    <p:extLst>
      <p:ext uri="{BB962C8B-B14F-4D97-AF65-F5344CB8AC3E}">
        <p14:creationId xmlns:p14="http://schemas.microsoft.com/office/powerpoint/2010/main" val="376146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EB1872-90EC-48EB-B1BD-31114F58FC38}"/>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6D9FB538-3BC7-4566-BD55-869552BAD10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DD0ADA03-D48A-4425-8663-BE016357B111}"/>
              </a:ext>
            </a:extLst>
          </p:cNvPr>
          <p:cNvSpPr>
            <a:spLocks noGrp="1"/>
          </p:cNvSpPr>
          <p:nvPr>
            <p:ph type="dt" sz="half" idx="10"/>
          </p:nvPr>
        </p:nvSpPr>
        <p:spPr/>
        <p:txBody>
          <a:bodyPr/>
          <a:lstStyle/>
          <a:p>
            <a:fld id="{F7A606AF-0E0A-48C3-BE55-76ACDB5078AE}" type="datetimeFigureOut">
              <a:rPr lang="en-US" smtClean="0"/>
              <a:t>8/4/2020</a:t>
            </a:fld>
            <a:endParaRPr lang="en-US" dirty="0"/>
          </a:p>
        </p:txBody>
      </p:sp>
      <p:sp>
        <p:nvSpPr>
          <p:cNvPr id="5" name="Alt Bilgi Yer Tutucusu 4">
            <a:extLst>
              <a:ext uri="{FF2B5EF4-FFF2-40B4-BE49-F238E27FC236}">
                <a16:creationId xmlns:a16="http://schemas.microsoft.com/office/drawing/2014/main" id="{BC1D5BE0-5DDD-4E1C-93EB-EA783C647455}"/>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4457B430-62DC-4B0B-8AD9-079CF8053599}"/>
              </a:ext>
            </a:extLst>
          </p:cNvPr>
          <p:cNvSpPr>
            <a:spLocks noGrp="1"/>
          </p:cNvSpPr>
          <p:nvPr>
            <p:ph type="sldNum" sz="quarter" idx="12"/>
          </p:nvPr>
        </p:nvSpPr>
        <p:spPr/>
        <p:txBody>
          <a:bodyPr/>
          <a:lstStyle/>
          <a:p>
            <a:fld id="{B17FE2CB-2753-4A59-9B83-0F320FB6AFCA}" type="slidenum">
              <a:rPr lang="en-US" smtClean="0"/>
              <a:t>‹#›</a:t>
            </a:fld>
            <a:endParaRPr lang="en-US" dirty="0"/>
          </a:p>
        </p:txBody>
      </p:sp>
    </p:spTree>
    <p:extLst>
      <p:ext uri="{BB962C8B-B14F-4D97-AF65-F5344CB8AC3E}">
        <p14:creationId xmlns:p14="http://schemas.microsoft.com/office/powerpoint/2010/main" val="2530182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15C5C0E-AC61-4259-9378-1C62540380F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EEF359BF-12F7-4C4C-AA5A-5103EF2A144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53D7D35-3D21-4D17-8902-7AEAC664073A}"/>
              </a:ext>
            </a:extLst>
          </p:cNvPr>
          <p:cNvSpPr>
            <a:spLocks noGrp="1"/>
          </p:cNvSpPr>
          <p:nvPr>
            <p:ph type="dt" sz="half" idx="10"/>
          </p:nvPr>
        </p:nvSpPr>
        <p:spPr/>
        <p:txBody>
          <a:bodyPr/>
          <a:lstStyle/>
          <a:p>
            <a:fld id="{F7A606AF-0E0A-48C3-BE55-76ACDB5078AE}" type="datetimeFigureOut">
              <a:rPr lang="en-US" smtClean="0"/>
              <a:t>8/4/2020</a:t>
            </a:fld>
            <a:endParaRPr lang="en-US" dirty="0"/>
          </a:p>
        </p:txBody>
      </p:sp>
      <p:sp>
        <p:nvSpPr>
          <p:cNvPr id="5" name="Alt Bilgi Yer Tutucusu 4">
            <a:extLst>
              <a:ext uri="{FF2B5EF4-FFF2-40B4-BE49-F238E27FC236}">
                <a16:creationId xmlns:a16="http://schemas.microsoft.com/office/drawing/2014/main" id="{270C2C09-D3C4-4C21-9635-B491954AECAF}"/>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FBAF6E50-70B2-469A-835A-C249D5FD8731}"/>
              </a:ext>
            </a:extLst>
          </p:cNvPr>
          <p:cNvSpPr>
            <a:spLocks noGrp="1"/>
          </p:cNvSpPr>
          <p:nvPr>
            <p:ph type="sldNum" sz="quarter" idx="12"/>
          </p:nvPr>
        </p:nvSpPr>
        <p:spPr/>
        <p:txBody>
          <a:bodyPr/>
          <a:lstStyle/>
          <a:p>
            <a:fld id="{B17FE2CB-2753-4A59-9B83-0F320FB6AFCA}" type="slidenum">
              <a:rPr lang="en-US" smtClean="0"/>
              <a:t>‹#›</a:t>
            </a:fld>
            <a:endParaRPr lang="en-US" dirty="0"/>
          </a:p>
        </p:txBody>
      </p:sp>
    </p:spTree>
    <p:extLst>
      <p:ext uri="{BB962C8B-B14F-4D97-AF65-F5344CB8AC3E}">
        <p14:creationId xmlns:p14="http://schemas.microsoft.com/office/powerpoint/2010/main" val="328227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377BFF-F5F0-444C-A515-B9129808AB4D}"/>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7C5253DB-3AEB-4F3C-801C-E78AE0F831A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5731F58-B9D0-4D28-80DF-CDACB7D93B6C}"/>
              </a:ext>
            </a:extLst>
          </p:cNvPr>
          <p:cNvSpPr>
            <a:spLocks noGrp="1"/>
          </p:cNvSpPr>
          <p:nvPr>
            <p:ph type="dt" sz="half" idx="10"/>
          </p:nvPr>
        </p:nvSpPr>
        <p:spPr/>
        <p:txBody>
          <a:bodyPr/>
          <a:lstStyle/>
          <a:p>
            <a:fld id="{F7A606AF-0E0A-48C3-BE55-76ACDB5078AE}" type="datetimeFigureOut">
              <a:rPr lang="en-US" smtClean="0"/>
              <a:t>8/4/2020</a:t>
            </a:fld>
            <a:endParaRPr lang="en-US" dirty="0"/>
          </a:p>
        </p:txBody>
      </p:sp>
      <p:sp>
        <p:nvSpPr>
          <p:cNvPr id="5" name="Alt Bilgi Yer Tutucusu 4">
            <a:extLst>
              <a:ext uri="{FF2B5EF4-FFF2-40B4-BE49-F238E27FC236}">
                <a16:creationId xmlns:a16="http://schemas.microsoft.com/office/drawing/2014/main" id="{77A73D73-98FF-4233-8661-4927591F464E}"/>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23F1DB70-714E-4070-AB23-81DC19BC803E}"/>
              </a:ext>
            </a:extLst>
          </p:cNvPr>
          <p:cNvSpPr>
            <a:spLocks noGrp="1"/>
          </p:cNvSpPr>
          <p:nvPr>
            <p:ph type="sldNum" sz="quarter" idx="12"/>
          </p:nvPr>
        </p:nvSpPr>
        <p:spPr/>
        <p:txBody>
          <a:bodyPr/>
          <a:lstStyle/>
          <a:p>
            <a:fld id="{B17FE2CB-2753-4A59-9B83-0F320FB6AFCA}" type="slidenum">
              <a:rPr lang="en-US" smtClean="0"/>
              <a:t>‹#›</a:t>
            </a:fld>
            <a:endParaRPr lang="en-US" dirty="0"/>
          </a:p>
        </p:txBody>
      </p:sp>
    </p:spTree>
    <p:extLst>
      <p:ext uri="{BB962C8B-B14F-4D97-AF65-F5344CB8AC3E}">
        <p14:creationId xmlns:p14="http://schemas.microsoft.com/office/powerpoint/2010/main" val="106184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2EC01-206C-4E4F-A50F-AF058803795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6DDF3A88-2928-4A1E-8A94-BA5DA771D3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E19BBFC-4EA3-4E43-9B41-47663CE25E7A}"/>
              </a:ext>
            </a:extLst>
          </p:cNvPr>
          <p:cNvSpPr>
            <a:spLocks noGrp="1"/>
          </p:cNvSpPr>
          <p:nvPr>
            <p:ph type="dt" sz="half" idx="10"/>
          </p:nvPr>
        </p:nvSpPr>
        <p:spPr/>
        <p:txBody>
          <a:bodyPr/>
          <a:lstStyle/>
          <a:p>
            <a:fld id="{F7A606AF-0E0A-48C3-BE55-76ACDB5078AE}" type="datetimeFigureOut">
              <a:rPr lang="en-US" smtClean="0"/>
              <a:t>8/4/2020</a:t>
            </a:fld>
            <a:endParaRPr lang="en-US" dirty="0"/>
          </a:p>
        </p:txBody>
      </p:sp>
      <p:sp>
        <p:nvSpPr>
          <p:cNvPr id="5" name="Alt Bilgi Yer Tutucusu 4">
            <a:extLst>
              <a:ext uri="{FF2B5EF4-FFF2-40B4-BE49-F238E27FC236}">
                <a16:creationId xmlns:a16="http://schemas.microsoft.com/office/drawing/2014/main" id="{8DEDFDCA-D807-4E1B-9415-C1F7C6A2F652}"/>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64CB6BC1-0983-4006-979D-5B27B949A68B}"/>
              </a:ext>
            </a:extLst>
          </p:cNvPr>
          <p:cNvSpPr>
            <a:spLocks noGrp="1"/>
          </p:cNvSpPr>
          <p:nvPr>
            <p:ph type="sldNum" sz="quarter" idx="12"/>
          </p:nvPr>
        </p:nvSpPr>
        <p:spPr/>
        <p:txBody>
          <a:bodyPr/>
          <a:lstStyle/>
          <a:p>
            <a:fld id="{B17FE2CB-2753-4A59-9B83-0F320FB6AFCA}" type="slidenum">
              <a:rPr lang="en-US" smtClean="0"/>
              <a:t>‹#›</a:t>
            </a:fld>
            <a:endParaRPr lang="en-US" dirty="0"/>
          </a:p>
        </p:txBody>
      </p:sp>
    </p:spTree>
    <p:extLst>
      <p:ext uri="{BB962C8B-B14F-4D97-AF65-F5344CB8AC3E}">
        <p14:creationId xmlns:p14="http://schemas.microsoft.com/office/powerpoint/2010/main" val="221623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A187E2-7DE2-4663-902A-713BFD559F11}"/>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499A4AC3-EDFB-44C9-BD15-475ADEC7485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6D81157C-97E0-4D37-AE70-B10526001C0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84E5BA91-F3B8-4FC4-B3B6-7CEE5F8886B4}"/>
              </a:ext>
            </a:extLst>
          </p:cNvPr>
          <p:cNvSpPr>
            <a:spLocks noGrp="1"/>
          </p:cNvSpPr>
          <p:nvPr>
            <p:ph type="dt" sz="half" idx="10"/>
          </p:nvPr>
        </p:nvSpPr>
        <p:spPr/>
        <p:txBody>
          <a:bodyPr/>
          <a:lstStyle/>
          <a:p>
            <a:fld id="{F7A606AF-0E0A-48C3-BE55-76ACDB5078AE}" type="datetimeFigureOut">
              <a:rPr lang="en-US" smtClean="0"/>
              <a:t>8/4/2020</a:t>
            </a:fld>
            <a:endParaRPr lang="en-US" dirty="0"/>
          </a:p>
        </p:txBody>
      </p:sp>
      <p:sp>
        <p:nvSpPr>
          <p:cNvPr id="6" name="Alt Bilgi Yer Tutucusu 5">
            <a:extLst>
              <a:ext uri="{FF2B5EF4-FFF2-40B4-BE49-F238E27FC236}">
                <a16:creationId xmlns:a16="http://schemas.microsoft.com/office/drawing/2014/main" id="{DF77A989-AB2F-4810-9548-C7894FAAA384}"/>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416A8671-3149-410E-81B5-73A499C1752A}"/>
              </a:ext>
            </a:extLst>
          </p:cNvPr>
          <p:cNvSpPr>
            <a:spLocks noGrp="1"/>
          </p:cNvSpPr>
          <p:nvPr>
            <p:ph type="sldNum" sz="quarter" idx="12"/>
          </p:nvPr>
        </p:nvSpPr>
        <p:spPr/>
        <p:txBody>
          <a:bodyPr/>
          <a:lstStyle/>
          <a:p>
            <a:fld id="{B17FE2CB-2753-4A59-9B83-0F320FB6AFCA}" type="slidenum">
              <a:rPr lang="en-US" smtClean="0"/>
              <a:t>‹#›</a:t>
            </a:fld>
            <a:endParaRPr lang="en-US" dirty="0"/>
          </a:p>
        </p:txBody>
      </p:sp>
    </p:spTree>
    <p:extLst>
      <p:ext uri="{BB962C8B-B14F-4D97-AF65-F5344CB8AC3E}">
        <p14:creationId xmlns:p14="http://schemas.microsoft.com/office/powerpoint/2010/main" val="3575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E6F3FE-E2E4-4CCE-B3B5-D2F59FFAA618}"/>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A8DE240E-00CE-4386-A7A3-E912E25F3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B8224D9-0A59-4B33-AD9A-A90660AF3CC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0F80225B-B9A7-437A-A952-6AE0B05420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8F88575-26DD-4CC4-8C1C-70E38B960A5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8B9C1509-B111-48D3-8F3B-DF87FB458043}"/>
              </a:ext>
            </a:extLst>
          </p:cNvPr>
          <p:cNvSpPr>
            <a:spLocks noGrp="1"/>
          </p:cNvSpPr>
          <p:nvPr>
            <p:ph type="dt" sz="half" idx="10"/>
          </p:nvPr>
        </p:nvSpPr>
        <p:spPr/>
        <p:txBody>
          <a:bodyPr/>
          <a:lstStyle/>
          <a:p>
            <a:fld id="{F7A606AF-0E0A-48C3-BE55-76ACDB5078AE}" type="datetimeFigureOut">
              <a:rPr lang="en-US" smtClean="0"/>
              <a:t>8/4/2020</a:t>
            </a:fld>
            <a:endParaRPr lang="en-US" dirty="0"/>
          </a:p>
        </p:txBody>
      </p:sp>
      <p:sp>
        <p:nvSpPr>
          <p:cNvPr id="8" name="Alt Bilgi Yer Tutucusu 7">
            <a:extLst>
              <a:ext uri="{FF2B5EF4-FFF2-40B4-BE49-F238E27FC236}">
                <a16:creationId xmlns:a16="http://schemas.microsoft.com/office/drawing/2014/main" id="{DBA02A28-BF50-40D2-A87A-4E60B1E5C86C}"/>
              </a:ext>
            </a:extLst>
          </p:cNvPr>
          <p:cNvSpPr>
            <a:spLocks noGrp="1"/>
          </p:cNvSpPr>
          <p:nvPr>
            <p:ph type="ftr" sz="quarter" idx="11"/>
          </p:nvPr>
        </p:nvSpPr>
        <p:spPr/>
        <p:txBody>
          <a:bodyPr/>
          <a:lstStyle/>
          <a:p>
            <a:endParaRPr lang="en-US" dirty="0"/>
          </a:p>
        </p:txBody>
      </p:sp>
      <p:sp>
        <p:nvSpPr>
          <p:cNvPr id="9" name="Slayt Numarası Yer Tutucusu 8">
            <a:extLst>
              <a:ext uri="{FF2B5EF4-FFF2-40B4-BE49-F238E27FC236}">
                <a16:creationId xmlns:a16="http://schemas.microsoft.com/office/drawing/2014/main" id="{85502985-51A1-4824-B5E3-181AC91AEAF2}"/>
              </a:ext>
            </a:extLst>
          </p:cNvPr>
          <p:cNvSpPr>
            <a:spLocks noGrp="1"/>
          </p:cNvSpPr>
          <p:nvPr>
            <p:ph type="sldNum" sz="quarter" idx="12"/>
          </p:nvPr>
        </p:nvSpPr>
        <p:spPr/>
        <p:txBody>
          <a:bodyPr/>
          <a:lstStyle/>
          <a:p>
            <a:fld id="{B17FE2CB-2753-4A59-9B83-0F320FB6AFCA}" type="slidenum">
              <a:rPr lang="en-US" smtClean="0"/>
              <a:t>‹#›</a:t>
            </a:fld>
            <a:endParaRPr lang="en-US" dirty="0"/>
          </a:p>
        </p:txBody>
      </p:sp>
    </p:spTree>
    <p:extLst>
      <p:ext uri="{BB962C8B-B14F-4D97-AF65-F5344CB8AC3E}">
        <p14:creationId xmlns:p14="http://schemas.microsoft.com/office/powerpoint/2010/main" val="312954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475220-1E79-4881-954A-27BD3AA5097E}"/>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323834B7-6796-481C-898E-E1B2B2FFC74C}"/>
              </a:ext>
            </a:extLst>
          </p:cNvPr>
          <p:cNvSpPr>
            <a:spLocks noGrp="1"/>
          </p:cNvSpPr>
          <p:nvPr>
            <p:ph type="dt" sz="half" idx="10"/>
          </p:nvPr>
        </p:nvSpPr>
        <p:spPr/>
        <p:txBody>
          <a:bodyPr/>
          <a:lstStyle/>
          <a:p>
            <a:fld id="{F7A606AF-0E0A-48C3-BE55-76ACDB5078AE}" type="datetimeFigureOut">
              <a:rPr lang="en-US" smtClean="0"/>
              <a:t>8/4/2020</a:t>
            </a:fld>
            <a:endParaRPr lang="en-US" dirty="0"/>
          </a:p>
        </p:txBody>
      </p:sp>
      <p:sp>
        <p:nvSpPr>
          <p:cNvPr id="4" name="Alt Bilgi Yer Tutucusu 3">
            <a:extLst>
              <a:ext uri="{FF2B5EF4-FFF2-40B4-BE49-F238E27FC236}">
                <a16:creationId xmlns:a16="http://schemas.microsoft.com/office/drawing/2014/main" id="{D67E15F6-D9C7-474D-ACF5-92CD8479B616}"/>
              </a:ext>
            </a:extLst>
          </p:cNvPr>
          <p:cNvSpPr>
            <a:spLocks noGrp="1"/>
          </p:cNvSpPr>
          <p:nvPr>
            <p:ph type="ftr" sz="quarter" idx="11"/>
          </p:nvPr>
        </p:nvSpPr>
        <p:spPr/>
        <p:txBody>
          <a:bodyPr/>
          <a:lstStyle/>
          <a:p>
            <a:endParaRPr lang="en-US" dirty="0"/>
          </a:p>
        </p:txBody>
      </p:sp>
      <p:sp>
        <p:nvSpPr>
          <p:cNvPr id="5" name="Slayt Numarası Yer Tutucusu 4">
            <a:extLst>
              <a:ext uri="{FF2B5EF4-FFF2-40B4-BE49-F238E27FC236}">
                <a16:creationId xmlns:a16="http://schemas.microsoft.com/office/drawing/2014/main" id="{A5B3E08E-9CF2-4340-ACC9-1E129F0D7E6F}"/>
              </a:ext>
            </a:extLst>
          </p:cNvPr>
          <p:cNvSpPr>
            <a:spLocks noGrp="1"/>
          </p:cNvSpPr>
          <p:nvPr>
            <p:ph type="sldNum" sz="quarter" idx="12"/>
          </p:nvPr>
        </p:nvSpPr>
        <p:spPr/>
        <p:txBody>
          <a:bodyPr/>
          <a:lstStyle/>
          <a:p>
            <a:fld id="{B17FE2CB-2753-4A59-9B83-0F320FB6AFCA}" type="slidenum">
              <a:rPr lang="en-US" smtClean="0"/>
              <a:t>‹#›</a:t>
            </a:fld>
            <a:endParaRPr lang="en-US" dirty="0"/>
          </a:p>
        </p:txBody>
      </p:sp>
    </p:spTree>
    <p:extLst>
      <p:ext uri="{BB962C8B-B14F-4D97-AF65-F5344CB8AC3E}">
        <p14:creationId xmlns:p14="http://schemas.microsoft.com/office/powerpoint/2010/main" val="2038749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86FB0C2-689B-46E1-8118-A9A30E3A000B}"/>
              </a:ext>
            </a:extLst>
          </p:cNvPr>
          <p:cNvSpPr>
            <a:spLocks noGrp="1"/>
          </p:cNvSpPr>
          <p:nvPr>
            <p:ph type="dt" sz="half" idx="10"/>
          </p:nvPr>
        </p:nvSpPr>
        <p:spPr/>
        <p:txBody>
          <a:bodyPr/>
          <a:lstStyle/>
          <a:p>
            <a:fld id="{F7A606AF-0E0A-48C3-BE55-76ACDB5078AE}" type="datetimeFigureOut">
              <a:rPr lang="en-US" smtClean="0"/>
              <a:t>8/4/2020</a:t>
            </a:fld>
            <a:endParaRPr lang="en-US" dirty="0"/>
          </a:p>
        </p:txBody>
      </p:sp>
      <p:sp>
        <p:nvSpPr>
          <p:cNvPr id="3" name="Alt Bilgi Yer Tutucusu 2">
            <a:extLst>
              <a:ext uri="{FF2B5EF4-FFF2-40B4-BE49-F238E27FC236}">
                <a16:creationId xmlns:a16="http://schemas.microsoft.com/office/drawing/2014/main" id="{9886F96C-3B13-430C-8A2D-8E0ED2377546}"/>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a16="http://schemas.microsoft.com/office/drawing/2014/main" id="{1468A695-B66F-415C-BA7A-B4784C093D50}"/>
              </a:ext>
            </a:extLst>
          </p:cNvPr>
          <p:cNvSpPr>
            <a:spLocks noGrp="1"/>
          </p:cNvSpPr>
          <p:nvPr>
            <p:ph type="sldNum" sz="quarter" idx="12"/>
          </p:nvPr>
        </p:nvSpPr>
        <p:spPr/>
        <p:txBody>
          <a:bodyPr/>
          <a:lstStyle/>
          <a:p>
            <a:fld id="{B17FE2CB-2753-4A59-9B83-0F320FB6AFCA}" type="slidenum">
              <a:rPr lang="en-US" smtClean="0"/>
              <a:t>‹#›</a:t>
            </a:fld>
            <a:endParaRPr lang="en-US" dirty="0"/>
          </a:p>
        </p:txBody>
      </p:sp>
    </p:spTree>
    <p:extLst>
      <p:ext uri="{BB962C8B-B14F-4D97-AF65-F5344CB8AC3E}">
        <p14:creationId xmlns:p14="http://schemas.microsoft.com/office/powerpoint/2010/main" val="324889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3F843D-3136-4153-9D83-2154B4DA783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FE53DDA-3CD4-442B-B714-BA75D9AB3A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8DE04D8E-7C38-43BB-A2A3-3985471C8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6DF45B6-4768-4BC3-BE24-A9C119450178}"/>
              </a:ext>
            </a:extLst>
          </p:cNvPr>
          <p:cNvSpPr>
            <a:spLocks noGrp="1"/>
          </p:cNvSpPr>
          <p:nvPr>
            <p:ph type="dt" sz="half" idx="10"/>
          </p:nvPr>
        </p:nvSpPr>
        <p:spPr/>
        <p:txBody>
          <a:bodyPr/>
          <a:lstStyle/>
          <a:p>
            <a:fld id="{F7A606AF-0E0A-48C3-BE55-76ACDB5078AE}" type="datetimeFigureOut">
              <a:rPr lang="en-US" smtClean="0"/>
              <a:t>8/4/2020</a:t>
            </a:fld>
            <a:endParaRPr lang="en-US" dirty="0"/>
          </a:p>
        </p:txBody>
      </p:sp>
      <p:sp>
        <p:nvSpPr>
          <p:cNvPr id="6" name="Alt Bilgi Yer Tutucusu 5">
            <a:extLst>
              <a:ext uri="{FF2B5EF4-FFF2-40B4-BE49-F238E27FC236}">
                <a16:creationId xmlns:a16="http://schemas.microsoft.com/office/drawing/2014/main" id="{68DDD350-9CB1-46BA-81DF-30F675E2E5CB}"/>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490F359C-BF1C-40F3-BCC0-62573DBE8A2C}"/>
              </a:ext>
            </a:extLst>
          </p:cNvPr>
          <p:cNvSpPr>
            <a:spLocks noGrp="1"/>
          </p:cNvSpPr>
          <p:nvPr>
            <p:ph type="sldNum" sz="quarter" idx="12"/>
          </p:nvPr>
        </p:nvSpPr>
        <p:spPr/>
        <p:txBody>
          <a:bodyPr/>
          <a:lstStyle/>
          <a:p>
            <a:fld id="{B17FE2CB-2753-4A59-9B83-0F320FB6AFCA}" type="slidenum">
              <a:rPr lang="en-US" smtClean="0"/>
              <a:t>‹#›</a:t>
            </a:fld>
            <a:endParaRPr lang="en-US" dirty="0"/>
          </a:p>
        </p:txBody>
      </p:sp>
    </p:spTree>
    <p:extLst>
      <p:ext uri="{BB962C8B-B14F-4D97-AF65-F5344CB8AC3E}">
        <p14:creationId xmlns:p14="http://schemas.microsoft.com/office/powerpoint/2010/main" val="53549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A43810-D11B-4ED7-A117-C8AD174E9AC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5F1351B8-BBB9-4856-9AF7-FEE38CA14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etin Yer Tutucusu 3">
            <a:extLst>
              <a:ext uri="{FF2B5EF4-FFF2-40B4-BE49-F238E27FC236}">
                <a16:creationId xmlns:a16="http://schemas.microsoft.com/office/drawing/2014/main" id="{459834B7-1251-471F-B86F-52EEDCFAB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2789946-8013-4E88-BA48-CEE015A80B39}"/>
              </a:ext>
            </a:extLst>
          </p:cNvPr>
          <p:cNvSpPr>
            <a:spLocks noGrp="1"/>
          </p:cNvSpPr>
          <p:nvPr>
            <p:ph type="dt" sz="half" idx="10"/>
          </p:nvPr>
        </p:nvSpPr>
        <p:spPr/>
        <p:txBody>
          <a:bodyPr/>
          <a:lstStyle/>
          <a:p>
            <a:fld id="{F7A606AF-0E0A-48C3-BE55-76ACDB5078AE}" type="datetimeFigureOut">
              <a:rPr lang="en-US" smtClean="0"/>
              <a:t>8/4/2020</a:t>
            </a:fld>
            <a:endParaRPr lang="en-US" dirty="0"/>
          </a:p>
        </p:txBody>
      </p:sp>
      <p:sp>
        <p:nvSpPr>
          <p:cNvPr id="6" name="Alt Bilgi Yer Tutucusu 5">
            <a:extLst>
              <a:ext uri="{FF2B5EF4-FFF2-40B4-BE49-F238E27FC236}">
                <a16:creationId xmlns:a16="http://schemas.microsoft.com/office/drawing/2014/main" id="{23171B27-7FEF-4616-AF1B-6029EA3AE153}"/>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41DB41E1-7707-4915-A837-8B0359F05312}"/>
              </a:ext>
            </a:extLst>
          </p:cNvPr>
          <p:cNvSpPr>
            <a:spLocks noGrp="1"/>
          </p:cNvSpPr>
          <p:nvPr>
            <p:ph type="sldNum" sz="quarter" idx="12"/>
          </p:nvPr>
        </p:nvSpPr>
        <p:spPr/>
        <p:txBody>
          <a:bodyPr/>
          <a:lstStyle/>
          <a:p>
            <a:fld id="{B17FE2CB-2753-4A59-9B83-0F320FB6AFCA}" type="slidenum">
              <a:rPr lang="en-US" smtClean="0"/>
              <a:t>‹#›</a:t>
            </a:fld>
            <a:endParaRPr lang="en-US" dirty="0"/>
          </a:p>
        </p:txBody>
      </p:sp>
    </p:spTree>
    <p:extLst>
      <p:ext uri="{BB962C8B-B14F-4D97-AF65-F5344CB8AC3E}">
        <p14:creationId xmlns:p14="http://schemas.microsoft.com/office/powerpoint/2010/main" val="196149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D9B1CDC-C071-4895-99BC-DF89AED6B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CB35C28D-BF84-4FE4-AA63-1BD0EF2271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A8E0FF9D-97A1-4607-A825-E9DB3ECA1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606AF-0E0A-48C3-BE55-76ACDB5078AE}" type="datetimeFigureOut">
              <a:rPr lang="en-US" smtClean="0"/>
              <a:t>8/4/2020</a:t>
            </a:fld>
            <a:endParaRPr lang="en-US" dirty="0"/>
          </a:p>
        </p:txBody>
      </p:sp>
      <p:sp>
        <p:nvSpPr>
          <p:cNvPr id="5" name="Alt Bilgi Yer Tutucusu 4">
            <a:extLst>
              <a:ext uri="{FF2B5EF4-FFF2-40B4-BE49-F238E27FC236}">
                <a16:creationId xmlns:a16="http://schemas.microsoft.com/office/drawing/2014/main" id="{81DC69EB-9947-429D-9713-D2454972B8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ayt Numarası Yer Tutucusu 5">
            <a:extLst>
              <a:ext uri="{FF2B5EF4-FFF2-40B4-BE49-F238E27FC236}">
                <a16:creationId xmlns:a16="http://schemas.microsoft.com/office/drawing/2014/main" id="{8F1CE83D-0692-4503-A7B7-8B40FB7CF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FE2CB-2753-4A59-9B83-0F320FB6AFCA}" type="slidenum">
              <a:rPr lang="en-US" smtClean="0"/>
              <a:t>‹#›</a:t>
            </a:fld>
            <a:endParaRPr lang="en-US" dirty="0"/>
          </a:p>
        </p:txBody>
      </p:sp>
    </p:spTree>
    <p:extLst>
      <p:ext uri="{BB962C8B-B14F-4D97-AF65-F5344CB8AC3E}">
        <p14:creationId xmlns:p14="http://schemas.microsoft.com/office/powerpoint/2010/main" val="215948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en.wikipedia.org/wiki/HAVELSA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en/photo/667847"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estheticblasphemy.com/blog/opinion/lifestyle/it-seems-i-need-to-work-for-lesser-time-for-better-output/472"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www.pexels.com/photo/business-code-coding-computer-27063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8B4E9F-D539-4AF4-8619-9A61D95C7F09}"/>
              </a:ext>
            </a:extLst>
          </p:cNvPr>
          <p:cNvSpPr>
            <a:spLocks noGrp="1"/>
          </p:cNvSpPr>
          <p:nvPr>
            <p:ph type="ctrTitle"/>
          </p:nvPr>
        </p:nvSpPr>
        <p:spPr>
          <a:xfrm>
            <a:off x="7464614" y="1783959"/>
            <a:ext cx="3451915" cy="1775167"/>
          </a:xfrm>
        </p:spPr>
        <p:txBody>
          <a:bodyPr anchor="b">
            <a:normAutofit/>
          </a:bodyPr>
          <a:lstStyle/>
          <a:p>
            <a:pPr algn="l"/>
            <a:r>
              <a:rPr lang="tr-TR" sz="5400" dirty="0"/>
              <a:t>CHRONOS </a:t>
            </a:r>
            <a:br>
              <a:rPr lang="tr-TR" sz="5400" dirty="0"/>
            </a:br>
            <a:endParaRPr lang="en-US" sz="5400" dirty="0"/>
          </a:p>
        </p:txBody>
      </p:sp>
      <p:sp>
        <p:nvSpPr>
          <p:cNvPr id="3" name="Alt Başlık 2">
            <a:extLst>
              <a:ext uri="{FF2B5EF4-FFF2-40B4-BE49-F238E27FC236}">
                <a16:creationId xmlns:a16="http://schemas.microsoft.com/office/drawing/2014/main" id="{D266B5FE-0530-461D-9D0F-C895B8846BD5}"/>
              </a:ext>
            </a:extLst>
          </p:cNvPr>
          <p:cNvSpPr>
            <a:spLocks noGrp="1"/>
          </p:cNvSpPr>
          <p:nvPr>
            <p:ph type="subTitle" idx="1"/>
          </p:nvPr>
        </p:nvSpPr>
        <p:spPr>
          <a:xfrm>
            <a:off x="6696222" y="4009293"/>
            <a:ext cx="5275384" cy="1889464"/>
          </a:xfrm>
        </p:spPr>
        <p:txBody>
          <a:bodyPr anchor="t">
            <a:normAutofit fontScale="85000" lnSpcReduction="20000"/>
          </a:bodyPr>
          <a:lstStyle/>
          <a:p>
            <a:r>
              <a:rPr lang="tr-TR" sz="2000" dirty="0"/>
              <a:t>Kullanıcı İzin Talep / Talep Takip Programı</a:t>
            </a:r>
          </a:p>
          <a:p>
            <a:r>
              <a:rPr lang="tr-TR" sz="2000" dirty="0" err="1"/>
              <a:t>Mentor</a:t>
            </a:r>
            <a:r>
              <a:rPr lang="tr-TR" sz="2000" dirty="0"/>
              <a:t>:</a:t>
            </a:r>
          </a:p>
          <a:p>
            <a:r>
              <a:rPr lang="tr-TR" sz="2000" dirty="0"/>
              <a:t>Gürcan DİNLER</a:t>
            </a:r>
            <a:endParaRPr lang="en-US" sz="2000" dirty="0"/>
          </a:p>
          <a:p>
            <a:endParaRPr lang="tr-TR" sz="2000" dirty="0"/>
          </a:p>
          <a:p>
            <a:r>
              <a:rPr lang="tr-TR" sz="2000" dirty="0"/>
              <a:t>Proje ortakları: </a:t>
            </a:r>
          </a:p>
          <a:p>
            <a:r>
              <a:rPr lang="tr-TR" sz="2000" dirty="0"/>
              <a:t>Mehmet KEKEÇ &amp; Sevgi ÖZBUĞANLI</a:t>
            </a:r>
          </a:p>
        </p:txBody>
      </p:sp>
      <p:sp>
        <p:nvSpPr>
          <p:cNvPr id="16"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descr="metin, kitap, köpek, iç mekan içeren bir resim&#10;&#10;Açıklama otomatik olarak oluşturuldu">
            <a:extLst>
              <a:ext uri="{FF2B5EF4-FFF2-40B4-BE49-F238E27FC236}">
                <a16:creationId xmlns:a16="http://schemas.microsoft.com/office/drawing/2014/main" id="{4BF865A7-7124-472C-B6D6-1207DB6DE040}"/>
              </a:ext>
            </a:extLst>
          </p:cNvPr>
          <p:cNvPicPr>
            <a:picLocks noChangeAspect="1"/>
          </p:cNvPicPr>
          <p:nvPr/>
        </p:nvPicPr>
        <p:blipFill rotWithShape="1">
          <a:blip r:embed="rId2">
            <a:extLst>
              <a:ext uri="{28A0092B-C50C-407E-A947-70E740481C1C}">
                <a14:useLocalDpi xmlns:a14="http://schemas.microsoft.com/office/drawing/2010/main" val="0"/>
              </a:ext>
            </a:extLst>
          </a:blip>
          <a:srcRect t="5154" r="-3" b="44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9494626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F78D167C-61BA-4995-9BAF-AA3B2FBAC48A}"/>
              </a:ext>
            </a:extLst>
          </p:cNvPr>
          <p:cNvSpPr>
            <a:spLocks noGrp="1"/>
          </p:cNvSpPr>
          <p:nvPr>
            <p:ph type="title"/>
          </p:nvPr>
        </p:nvSpPr>
        <p:spPr>
          <a:xfrm>
            <a:off x="2899954" y="2037806"/>
            <a:ext cx="6283235" cy="2730136"/>
          </a:xfrm>
        </p:spPr>
        <p:txBody>
          <a:bodyPr vert="horz" lIns="91440" tIns="45720" rIns="91440" bIns="45720" rtlCol="0" anchor="b">
            <a:normAutofit fontScale="90000"/>
          </a:bodyPr>
          <a:lstStyle/>
          <a:p>
            <a:pPr algn="just"/>
            <a:r>
              <a:rPr lang="tr-TR" sz="6000" kern="1200" dirty="0">
                <a:solidFill>
                  <a:srgbClr val="FF0000"/>
                </a:solidFill>
                <a:latin typeface="+mj-lt"/>
                <a:ea typeface="+mj-ea"/>
                <a:cs typeface="+mj-cs"/>
              </a:rPr>
              <a:t> </a:t>
            </a:r>
            <a:br>
              <a:rPr lang="tr-TR" sz="6000" kern="1200" dirty="0">
                <a:solidFill>
                  <a:srgbClr val="FF0000"/>
                </a:solidFill>
                <a:latin typeface="+mj-lt"/>
                <a:ea typeface="+mj-ea"/>
                <a:cs typeface="+mj-cs"/>
              </a:rPr>
            </a:br>
            <a:br>
              <a:rPr lang="tr-TR" sz="2000" kern="1200" dirty="0">
                <a:solidFill>
                  <a:srgbClr val="FFFFFF"/>
                </a:solidFill>
                <a:latin typeface="+mj-lt"/>
                <a:ea typeface="+mj-ea"/>
                <a:cs typeface="+mj-cs"/>
              </a:rPr>
            </a:br>
            <a:r>
              <a:rPr lang="tr-TR" sz="2000" kern="1200" dirty="0">
                <a:solidFill>
                  <a:srgbClr val="FFFFFF"/>
                </a:solidFill>
                <a:latin typeface="+mj-lt"/>
                <a:ea typeface="+mj-ea"/>
                <a:cs typeface="+mj-cs"/>
              </a:rPr>
              <a:t>Proje kendine amaç olarak </a:t>
            </a:r>
            <a:r>
              <a:rPr lang="tr-TR" sz="2000" kern="1200" dirty="0" err="1">
                <a:solidFill>
                  <a:srgbClr val="FFFFFF"/>
                </a:solidFill>
                <a:latin typeface="+mj-lt"/>
                <a:ea typeface="+mj-ea"/>
                <a:cs typeface="+mj-cs"/>
              </a:rPr>
              <a:t>Havelsan</a:t>
            </a:r>
            <a:r>
              <a:rPr lang="tr-TR" sz="2000" kern="1200" dirty="0">
                <a:solidFill>
                  <a:srgbClr val="FFFFFF"/>
                </a:solidFill>
                <a:latin typeface="+mj-lt"/>
                <a:ea typeface="+mj-ea"/>
                <a:cs typeface="+mj-cs"/>
              </a:rPr>
              <a:t> özelinde geliştirilen çalışanların izin taleplerini ilgili yönetici onayına göndermesine olanak veren, onaylanmış veya onaylanmamış izinlerinin takiplerinin yapılabildiği, yine kullanıcıların esnek ve zorunlu mesailerinin turnike kayıtları sayesinde kontrolün sağlanabildiği bir sistem olmayı hedeflenmiştir.</a:t>
            </a:r>
            <a:endParaRPr lang="en-US" sz="2000" kern="1200" dirty="0">
              <a:solidFill>
                <a:srgbClr val="FFFFFF"/>
              </a:solidFill>
              <a:latin typeface="+mj-lt"/>
              <a:ea typeface="+mj-ea"/>
              <a:cs typeface="+mj-cs"/>
            </a:endParaRPr>
          </a:p>
        </p:txBody>
      </p:sp>
      <p:sp>
        <p:nvSpPr>
          <p:cNvPr id="6" name="Başlık 1">
            <a:extLst>
              <a:ext uri="{FF2B5EF4-FFF2-40B4-BE49-F238E27FC236}">
                <a16:creationId xmlns:a16="http://schemas.microsoft.com/office/drawing/2014/main" id="{493BFF23-11B2-4C1B-922D-AEB41BABE76F}"/>
              </a:ext>
            </a:extLst>
          </p:cNvPr>
          <p:cNvSpPr txBox="1">
            <a:spLocks/>
          </p:cNvSpPr>
          <p:nvPr/>
        </p:nvSpPr>
        <p:spPr>
          <a:xfrm>
            <a:off x="3228274" y="1640770"/>
            <a:ext cx="5626593" cy="1775167"/>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5400" dirty="0"/>
              <a:t>CHRONOS ‘un Amacı </a:t>
            </a:r>
            <a:br>
              <a:rPr lang="tr-TR" sz="5400" dirty="0"/>
            </a:br>
            <a:endParaRPr lang="en-US" sz="5400" dirty="0"/>
          </a:p>
        </p:txBody>
      </p:sp>
      <p:pic>
        <p:nvPicPr>
          <p:cNvPr id="13" name="Resim 12" descr="çizim içeren bir resim&#10;&#10;Açıklama otomatik olarak oluşturuldu">
            <a:extLst>
              <a:ext uri="{FF2B5EF4-FFF2-40B4-BE49-F238E27FC236}">
                <a16:creationId xmlns:a16="http://schemas.microsoft.com/office/drawing/2014/main" id="{336C4B0B-DFB2-4E83-BC80-D0A51578AD4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005946" y="4767942"/>
            <a:ext cx="2745352" cy="1830234"/>
          </a:xfrm>
          <a:prstGeom prst="rect">
            <a:avLst/>
          </a:prstGeom>
        </p:spPr>
      </p:pic>
    </p:spTree>
    <p:extLst>
      <p:ext uri="{BB962C8B-B14F-4D97-AF65-F5344CB8AC3E}">
        <p14:creationId xmlns:p14="http://schemas.microsoft.com/office/powerpoint/2010/main" val="83550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Metin kutusu 5">
            <a:extLst>
              <a:ext uri="{FF2B5EF4-FFF2-40B4-BE49-F238E27FC236}">
                <a16:creationId xmlns:a16="http://schemas.microsoft.com/office/drawing/2014/main" id="{BC7B9B26-D5C6-4B63-8A9E-78E88E64B5C1}"/>
              </a:ext>
            </a:extLst>
          </p:cNvPr>
          <p:cNvSpPr txBox="1"/>
          <p:nvPr/>
        </p:nvSpPr>
        <p:spPr>
          <a:xfrm>
            <a:off x="8426201" y="1443446"/>
            <a:ext cx="3700707" cy="4820194"/>
          </a:xfrm>
          <a:prstGeom prst="rect">
            <a:avLst/>
          </a:prstGeom>
        </p:spPr>
        <p:txBody>
          <a:bodyPr vert="horz" lIns="91440" tIns="45720" rIns="91440" bIns="45720" rtlCol="0">
            <a:normAutofit fontScale="32500" lnSpcReduction="20000"/>
          </a:bodyPr>
          <a:lstStyle/>
          <a:p>
            <a:pPr>
              <a:lnSpc>
                <a:spcPct val="170000"/>
              </a:lnSpc>
              <a:spcBef>
                <a:spcPts val="1000"/>
              </a:spcBef>
            </a:pPr>
            <a:r>
              <a:rPr lang="en-US" sz="6400" dirty="0">
                <a:latin typeface="Arial" panose="020B0604020202020204" pitchFamily="34" charset="0"/>
                <a:cs typeface="Arial" panose="020B0604020202020204" pitchFamily="34" charset="0"/>
              </a:rPr>
              <a:t>Her </a:t>
            </a:r>
            <a:r>
              <a:rPr lang="tr-TR" sz="6400" dirty="0">
                <a:latin typeface="Arial" panose="020B0604020202020204" pitchFamily="34" charset="0"/>
                <a:cs typeface="Arial" panose="020B0604020202020204" pitchFamily="34" charset="0"/>
              </a:rPr>
              <a:t>kullanıcı</a:t>
            </a:r>
            <a:r>
              <a:rPr lang="en-US" sz="6400" dirty="0">
                <a:latin typeface="Arial" panose="020B0604020202020204" pitchFamily="34" charset="0"/>
                <a:cs typeface="Arial" panose="020B0604020202020204" pitchFamily="34" charset="0"/>
              </a:rPr>
              <a:t> </a:t>
            </a:r>
            <a:r>
              <a:rPr lang="tr-TR" sz="6400" dirty="0">
                <a:latin typeface="Arial" panose="020B0604020202020204" pitchFamily="34" charset="0"/>
                <a:cs typeface="Arial" panose="020B0604020202020204" pitchFamily="34" charset="0"/>
              </a:rPr>
              <a:t>sisteme</a:t>
            </a:r>
            <a:r>
              <a:rPr lang="en-US" sz="6400" dirty="0">
                <a:latin typeface="Arial" panose="020B0604020202020204" pitchFamily="34" charset="0"/>
                <a:cs typeface="Arial" panose="020B0604020202020204" pitchFamily="34" charset="0"/>
              </a:rPr>
              <a:t> </a:t>
            </a:r>
            <a:r>
              <a:rPr lang="tr-TR" sz="6400" dirty="0">
                <a:latin typeface="Arial" panose="020B0604020202020204" pitchFamily="34" charset="0"/>
                <a:cs typeface="Arial" panose="020B0604020202020204" pitchFamily="34" charset="0"/>
              </a:rPr>
              <a:t>kendi</a:t>
            </a:r>
            <a:r>
              <a:rPr lang="en-US" sz="6400" dirty="0">
                <a:latin typeface="Arial" panose="020B0604020202020204" pitchFamily="34" charset="0"/>
                <a:cs typeface="Arial" panose="020B0604020202020204" pitchFamily="34" charset="0"/>
              </a:rPr>
              <a:t> </a:t>
            </a:r>
            <a:r>
              <a:rPr lang="tr-TR" sz="6400" dirty="0">
                <a:latin typeface="Arial" panose="020B0604020202020204" pitchFamily="34" charset="0"/>
                <a:cs typeface="Arial" panose="020B0604020202020204" pitchFamily="34" charset="0"/>
              </a:rPr>
              <a:t>kullanıcı</a:t>
            </a:r>
            <a:r>
              <a:rPr lang="en-US" sz="6400" dirty="0">
                <a:latin typeface="Arial" panose="020B0604020202020204" pitchFamily="34" charset="0"/>
                <a:cs typeface="Arial" panose="020B0604020202020204" pitchFamily="34" charset="0"/>
              </a:rPr>
              <a:t> </a:t>
            </a:r>
            <a:r>
              <a:rPr lang="tr-TR" sz="6400" dirty="0">
                <a:latin typeface="Arial" panose="020B0604020202020204" pitchFamily="34" charset="0"/>
                <a:cs typeface="Arial" panose="020B0604020202020204" pitchFamily="34" charset="0"/>
              </a:rPr>
              <a:t>adı</a:t>
            </a:r>
            <a:r>
              <a:rPr lang="en-US" sz="6400" dirty="0">
                <a:latin typeface="Arial" panose="020B0604020202020204" pitchFamily="34" charset="0"/>
                <a:cs typeface="Arial" panose="020B0604020202020204" pitchFamily="34" charset="0"/>
              </a:rPr>
              <a:t> </a:t>
            </a:r>
            <a:r>
              <a:rPr lang="tr-TR" sz="6400" dirty="0">
                <a:latin typeface="Arial" panose="020B0604020202020204" pitchFamily="34" charset="0"/>
                <a:cs typeface="Arial" panose="020B0604020202020204" pitchFamily="34" charset="0"/>
              </a:rPr>
              <a:t>ve</a:t>
            </a:r>
            <a:r>
              <a:rPr lang="en-US" sz="6400" dirty="0">
                <a:latin typeface="Arial" panose="020B0604020202020204" pitchFamily="34" charset="0"/>
                <a:cs typeface="Arial" panose="020B0604020202020204" pitchFamily="34" charset="0"/>
              </a:rPr>
              <a:t> </a:t>
            </a:r>
            <a:r>
              <a:rPr lang="tr-TR" sz="6400" dirty="0">
                <a:latin typeface="Arial" panose="020B0604020202020204" pitchFamily="34" charset="0"/>
                <a:cs typeface="Arial" panose="020B0604020202020204" pitchFamily="34" charset="0"/>
              </a:rPr>
              <a:t>şifresiyle</a:t>
            </a:r>
            <a:r>
              <a:rPr lang="en-US" sz="6400" dirty="0">
                <a:latin typeface="Arial" panose="020B0604020202020204" pitchFamily="34" charset="0"/>
                <a:cs typeface="Arial" panose="020B0604020202020204" pitchFamily="34" charset="0"/>
              </a:rPr>
              <a:t> </a:t>
            </a:r>
            <a:r>
              <a:rPr lang="tr-TR" sz="6400" dirty="0">
                <a:latin typeface="Arial" panose="020B0604020202020204" pitchFamily="34" charset="0"/>
                <a:cs typeface="Arial" panose="020B0604020202020204" pitchFamily="34" charset="0"/>
              </a:rPr>
              <a:t>giriş</a:t>
            </a:r>
            <a:r>
              <a:rPr lang="en-US" sz="6400" dirty="0">
                <a:latin typeface="Arial" panose="020B0604020202020204" pitchFamily="34" charset="0"/>
                <a:cs typeface="Arial" panose="020B0604020202020204" pitchFamily="34" charset="0"/>
              </a:rPr>
              <a:t> </a:t>
            </a:r>
            <a:r>
              <a:rPr lang="tr-TR" sz="6400" dirty="0">
                <a:latin typeface="Arial" panose="020B0604020202020204" pitchFamily="34" charset="0"/>
                <a:cs typeface="Arial" panose="020B0604020202020204" pitchFamily="34" charset="0"/>
              </a:rPr>
              <a:t>yaparak kişisel izin ve mesai takibini yapabilecektir.</a:t>
            </a:r>
          </a:p>
          <a:p>
            <a:pPr>
              <a:lnSpc>
                <a:spcPct val="170000"/>
              </a:lnSpc>
              <a:spcBef>
                <a:spcPts val="1000"/>
              </a:spcBef>
            </a:pPr>
            <a:r>
              <a:rPr lang="tr-TR" sz="6400" dirty="0">
                <a:latin typeface="Arial" panose="020B0604020202020204" pitchFamily="34" charset="0"/>
                <a:cs typeface="Arial" panose="020B0604020202020204" pitchFamily="34" charset="0"/>
              </a:rPr>
              <a:t>Yönetici pozisyonunda yer alan kişiler kendilerine bağlı çalışanlarının izin taleplerini görüntüleyip cevap verebilecektir.</a:t>
            </a:r>
          </a:p>
          <a:p>
            <a:pPr algn="r">
              <a:lnSpc>
                <a:spcPct val="90000"/>
              </a:lnSpc>
              <a:spcBef>
                <a:spcPts val="1000"/>
              </a:spcBef>
            </a:pPr>
            <a:r>
              <a:rPr lang="en-US" sz="1900" dirty="0">
                <a:latin typeface="Arial" panose="020B0604020202020204" pitchFamily="34" charset="0"/>
                <a:cs typeface="Arial" panose="020B0604020202020204" pitchFamily="34" charset="0"/>
              </a:rPr>
              <a:t> </a:t>
            </a:r>
          </a:p>
        </p:txBody>
      </p:sp>
      <p:pic>
        <p:nvPicPr>
          <p:cNvPr id="4" name="Resim 3" descr="oturma, küçük, tablo, dik içeren bir resim&#10;&#10;Açıklama otomatik olarak oluşturuldu">
            <a:extLst>
              <a:ext uri="{FF2B5EF4-FFF2-40B4-BE49-F238E27FC236}">
                <a16:creationId xmlns:a16="http://schemas.microsoft.com/office/drawing/2014/main" id="{EDBE2235-5745-4BB3-ACC2-98B3C52D62C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167" r="4487" b="-1"/>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5" name="Metin kutusu 4">
            <a:extLst>
              <a:ext uri="{FF2B5EF4-FFF2-40B4-BE49-F238E27FC236}">
                <a16:creationId xmlns:a16="http://schemas.microsoft.com/office/drawing/2014/main" id="{CF143824-685C-4CE7-A57A-3175E61063EE}"/>
              </a:ext>
            </a:extLst>
          </p:cNvPr>
          <p:cNvSpPr txBox="1"/>
          <p:nvPr/>
        </p:nvSpPr>
        <p:spPr>
          <a:xfrm>
            <a:off x="9014569" y="146777"/>
            <a:ext cx="2310928" cy="70230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latin typeface="+mj-lt"/>
                <a:ea typeface="+mj-ea"/>
                <a:cs typeface="+mj-cs"/>
              </a:rPr>
              <a:t>GİRİŞ</a:t>
            </a:r>
          </a:p>
        </p:txBody>
      </p:sp>
    </p:spTree>
    <p:extLst>
      <p:ext uri="{BB962C8B-B14F-4D97-AF65-F5344CB8AC3E}">
        <p14:creationId xmlns:p14="http://schemas.microsoft.com/office/powerpoint/2010/main" val="3948706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312AD9-90D8-4AF7-8E46-3EC02C51DF06}"/>
              </a:ext>
            </a:extLst>
          </p:cNvPr>
          <p:cNvSpPr>
            <a:spLocks noGrp="1"/>
          </p:cNvSpPr>
          <p:nvPr>
            <p:ph type="title"/>
          </p:nvPr>
        </p:nvSpPr>
        <p:spPr>
          <a:xfrm>
            <a:off x="801098" y="1396289"/>
            <a:ext cx="6387102" cy="1325563"/>
          </a:xfrm>
        </p:spPr>
        <p:txBody>
          <a:bodyPr>
            <a:normAutofit/>
          </a:bodyPr>
          <a:lstStyle/>
          <a:p>
            <a:r>
              <a:rPr lang="tr-TR" dirty="0"/>
              <a:t>Giriş ve Kayıt Formu</a:t>
            </a:r>
            <a:endParaRPr lang="en-US" dirty="0"/>
          </a:p>
        </p:txBody>
      </p:sp>
      <p:sp>
        <p:nvSpPr>
          <p:cNvPr id="18" name="Content Placeholder 10">
            <a:extLst>
              <a:ext uri="{FF2B5EF4-FFF2-40B4-BE49-F238E27FC236}">
                <a16:creationId xmlns:a16="http://schemas.microsoft.com/office/drawing/2014/main" id="{7785C58F-523A-4AEE-83A8-815585C9978B}"/>
              </a:ext>
            </a:extLst>
          </p:cNvPr>
          <p:cNvSpPr>
            <a:spLocks noGrp="1"/>
          </p:cNvSpPr>
          <p:nvPr>
            <p:ph idx="1"/>
          </p:nvPr>
        </p:nvSpPr>
        <p:spPr>
          <a:xfrm>
            <a:off x="805542" y="2871982"/>
            <a:ext cx="6382657" cy="3181684"/>
          </a:xfrm>
        </p:spPr>
        <p:txBody>
          <a:bodyPr anchor="t">
            <a:normAutofit/>
          </a:bodyPr>
          <a:lstStyle/>
          <a:p>
            <a:r>
              <a:rPr lang="tr-TR" sz="1800" dirty="0"/>
              <a:t>Sistem çalıştığı zaman yan tarafta görüldüğü üzere bir form kullanıcıyı karşılamaktadır. Kullanıcıların sistemi kullanabilmesi için bu giriş ekranını kişisel kullanıcı adı ve şifresiyle geçmesi gerekir. Kayıtlı olmayan kullanıcılar Kayıt formu üzerinden kayıt yapabilirler.</a:t>
            </a:r>
            <a:endParaRPr lang="en-US" sz="1800" dirty="0"/>
          </a:p>
        </p:txBody>
      </p:sp>
      <p:sp>
        <p:nvSpPr>
          <p:cNvPr id="19" name="Freeform: Shape 13">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çerik Yer Tutucusu 3">
            <a:extLst>
              <a:ext uri="{FF2B5EF4-FFF2-40B4-BE49-F238E27FC236}">
                <a16:creationId xmlns:a16="http://schemas.microsoft.com/office/drawing/2014/main" id="{430F484D-14FF-4FBE-93EE-E051D7CE7017}"/>
              </a:ext>
            </a:extLst>
          </p:cNvPr>
          <p:cNvPicPr>
            <a:picLocks noChangeAspect="1"/>
          </p:cNvPicPr>
          <p:nvPr/>
        </p:nvPicPr>
        <p:blipFill rotWithShape="1">
          <a:blip r:embed="rId2"/>
          <a:srcRect t="16653" b="14033"/>
          <a:stretch/>
        </p:blipFill>
        <p:spPr>
          <a:xfrm>
            <a:off x="7689829" y="10"/>
            <a:ext cx="4502173" cy="3448209"/>
          </a:xfrm>
          <a:custGeom>
            <a:avLst/>
            <a:gdLst/>
            <a:ahLst/>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20" name="Freeform: Shape 15">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Resim 6">
            <a:extLst>
              <a:ext uri="{FF2B5EF4-FFF2-40B4-BE49-F238E27FC236}">
                <a16:creationId xmlns:a16="http://schemas.microsoft.com/office/drawing/2014/main" id="{0E32FC8E-C584-4DCD-B4F6-2B43C612B229}"/>
              </a:ext>
            </a:extLst>
          </p:cNvPr>
          <p:cNvPicPr>
            <a:picLocks noChangeAspect="1"/>
          </p:cNvPicPr>
          <p:nvPr/>
        </p:nvPicPr>
        <p:blipFill rotWithShape="1">
          <a:blip r:embed="rId3"/>
          <a:srcRect t="11809" b="16938"/>
          <a:stretch/>
        </p:blipFill>
        <p:spPr>
          <a:xfrm>
            <a:off x="8768827" y="4082141"/>
            <a:ext cx="3423175" cy="2775859"/>
          </a:xfrm>
          <a:custGeom>
            <a:avLst/>
            <a:gdLst/>
            <a:ahLst/>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Tree>
    <p:extLst>
      <p:ext uri="{BB962C8B-B14F-4D97-AF65-F5344CB8AC3E}">
        <p14:creationId xmlns:p14="http://schemas.microsoft.com/office/powerpoint/2010/main" val="59911690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57BE004-4494-43F4-95D8-F88D94E5D95B}"/>
              </a:ext>
            </a:extLst>
          </p:cNvPr>
          <p:cNvSpPr>
            <a:spLocks noGrp="1"/>
          </p:cNvSpPr>
          <p:nvPr>
            <p:ph type="title"/>
          </p:nvPr>
        </p:nvSpPr>
        <p:spPr>
          <a:xfrm>
            <a:off x="792327" y="137620"/>
            <a:ext cx="10607039" cy="854663"/>
          </a:xfrm>
        </p:spPr>
        <p:txBody>
          <a:bodyPr vert="horz" lIns="91440" tIns="45720" rIns="91440" bIns="45720" rtlCol="0" anchor="b">
            <a:normAutofit/>
          </a:bodyPr>
          <a:lstStyle/>
          <a:p>
            <a:pPr algn="ctr"/>
            <a:r>
              <a:rPr lang="tr-TR" sz="5200" kern="1200" dirty="0">
                <a:solidFill>
                  <a:schemeClr val="tx2"/>
                </a:solidFill>
                <a:latin typeface="+mj-lt"/>
                <a:ea typeface="+mj-ea"/>
                <a:cs typeface="+mj-cs"/>
              </a:rPr>
              <a:t>Başarılı bir giriş yapıldığı zaman</a:t>
            </a:r>
            <a:endParaRPr lang="en-US" sz="5200" kern="1200" dirty="0">
              <a:solidFill>
                <a:schemeClr val="tx2"/>
              </a:solidFill>
              <a:latin typeface="+mj-lt"/>
              <a:ea typeface="+mj-ea"/>
              <a:cs typeface="+mj-cs"/>
            </a:endParaRP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Tablo 6">
            <a:extLst>
              <a:ext uri="{FF2B5EF4-FFF2-40B4-BE49-F238E27FC236}">
                <a16:creationId xmlns:a16="http://schemas.microsoft.com/office/drawing/2014/main" id="{AEB75859-3D41-4CE9-8302-CE908BA3D6B0}"/>
              </a:ext>
            </a:extLst>
          </p:cNvPr>
          <p:cNvGraphicFramePr>
            <a:graphicFrameLocks noGrp="1"/>
          </p:cNvGraphicFramePr>
          <p:nvPr>
            <p:extLst>
              <p:ext uri="{D42A27DB-BD31-4B8C-83A1-F6EECF244321}">
                <p14:modId xmlns:p14="http://schemas.microsoft.com/office/powerpoint/2010/main" val="3535617215"/>
              </p:ext>
            </p:extLst>
          </p:nvPr>
        </p:nvGraphicFramePr>
        <p:xfrm>
          <a:off x="1282392" y="1541817"/>
          <a:ext cx="9266663" cy="3960300"/>
        </p:xfrm>
        <a:graphic>
          <a:graphicData uri="http://schemas.openxmlformats.org/drawingml/2006/table">
            <a:tbl>
              <a:tblPr firstRow="1" bandRow="1">
                <a:tableStyleId>{5C22544A-7EE6-4342-B048-85BDC9FD1C3A}</a:tableStyleId>
              </a:tblPr>
              <a:tblGrid>
                <a:gridCol w="1244098">
                  <a:extLst>
                    <a:ext uri="{9D8B030D-6E8A-4147-A177-3AD203B41FA5}">
                      <a16:colId xmlns:a16="http://schemas.microsoft.com/office/drawing/2014/main" val="1331424972"/>
                    </a:ext>
                  </a:extLst>
                </a:gridCol>
                <a:gridCol w="1287248">
                  <a:extLst>
                    <a:ext uri="{9D8B030D-6E8A-4147-A177-3AD203B41FA5}">
                      <a16:colId xmlns:a16="http://schemas.microsoft.com/office/drawing/2014/main" val="3236571200"/>
                    </a:ext>
                  </a:extLst>
                </a:gridCol>
                <a:gridCol w="1212158">
                  <a:extLst>
                    <a:ext uri="{9D8B030D-6E8A-4147-A177-3AD203B41FA5}">
                      <a16:colId xmlns:a16="http://schemas.microsoft.com/office/drawing/2014/main" val="411654354"/>
                    </a:ext>
                  </a:extLst>
                </a:gridCol>
                <a:gridCol w="879679">
                  <a:extLst>
                    <a:ext uri="{9D8B030D-6E8A-4147-A177-3AD203B41FA5}">
                      <a16:colId xmlns:a16="http://schemas.microsoft.com/office/drawing/2014/main" val="826249888"/>
                    </a:ext>
                  </a:extLst>
                </a:gridCol>
                <a:gridCol w="904138">
                  <a:extLst>
                    <a:ext uri="{9D8B030D-6E8A-4147-A177-3AD203B41FA5}">
                      <a16:colId xmlns:a16="http://schemas.microsoft.com/office/drawing/2014/main" val="2184733699"/>
                    </a:ext>
                  </a:extLst>
                </a:gridCol>
                <a:gridCol w="1372952">
                  <a:extLst>
                    <a:ext uri="{9D8B030D-6E8A-4147-A177-3AD203B41FA5}">
                      <a16:colId xmlns:a16="http://schemas.microsoft.com/office/drawing/2014/main" val="1220776875"/>
                    </a:ext>
                  </a:extLst>
                </a:gridCol>
                <a:gridCol w="1183195">
                  <a:extLst>
                    <a:ext uri="{9D8B030D-6E8A-4147-A177-3AD203B41FA5}">
                      <a16:colId xmlns:a16="http://schemas.microsoft.com/office/drawing/2014/main" val="463381372"/>
                    </a:ext>
                  </a:extLst>
                </a:gridCol>
                <a:gridCol w="1183195">
                  <a:extLst>
                    <a:ext uri="{9D8B030D-6E8A-4147-A177-3AD203B41FA5}">
                      <a16:colId xmlns:a16="http://schemas.microsoft.com/office/drawing/2014/main" val="770834978"/>
                    </a:ext>
                  </a:extLst>
                </a:gridCol>
              </a:tblGrid>
              <a:tr h="668460">
                <a:tc>
                  <a:txBody>
                    <a:bodyPr/>
                    <a:lstStyle/>
                    <a:p>
                      <a:r>
                        <a:rPr lang="tr-TR" dirty="0"/>
                        <a:t>İzin Tip</a:t>
                      </a:r>
                      <a:endParaRPr lang="en-US" dirty="0"/>
                    </a:p>
                  </a:txBody>
                  <a:tcPr/>
                </a:tc>
                <a:tc>
                  <a:txBody>
                    <a:bodyPr/>
                    <a:lstStyle/>
                    <a:p>
                      <a:r>
                        <a:rPr lang="tr-TR" dirty="0"/>
                        <a:t>Süre(Limit)</a:t>
                      </a:r>
                      <a:endParaRPr lang="en-US" dirty="0"/>
                    </a:p>
                  </a:txBody>
                  <a:tcPr/>
                </a:tc>
                <a:tc>
                  <a:txBody>
                    <a:bodyPr/>
                    <a:lstStyle/>
                    <a:p>
                      <a:r>
                        <a:rPr lang="tr-TR" dirty="0"/>
                        <a:t>Kullanılan</a:t>
                      </a:r>
                      <a:endParaRPr lang="en-US" dirty="0"/>
                    </a:p>
                  </a:txBody>
                  <a:tcPr/>
                </a:tc>
                <a:tc>
                  <a:txBody>
                    <a:bodyPr/>
                    <a:lstStyle/>
                    <a:p>
                      <a:r>
                        <a:rPr lang="tr-TR" dirty="0"/>
                        <a:t>Kalan</a:t>
                      </a:r>
                      <a:endParaRPr lang="en-US" dirty="0"/>
                    </a:p>
                  </a:txBody>
                  <a:tcPr/>
                </a:tc>
                <a:tc>
                  <a:txBody>
                    <a:bodyPr/>
                    <a:lstStyle/>
                    <a:p>
                      <a:r>
                        <a:rPr lang="tr-TR" dirty="0"/>
                        <a:t>Talep Edilen</a:t>
                      </a:r>
                      <a:endParaRPr lang="en-US" dirty="0"/>
                    </a:p>
                  </a:txBody>
                  <a:tcPr/>
                </a:tc>
                <a:tc>
                  <a:txBody>
                    <a:bodyPr/>
                    <a:lstStyle/>
                    <a:p>
                      <a:r>
                        <a:rPr lang="tr-TR" dirty="0"/>
                        <a:t>Başlangıç-Bitiş</a:t>
                      </a:r>
                      <a:endParaRPr lang="en-US" dirty="0"/>
                    </a:p>
                  </a:txBody>
                  <a:tcPr/>
                </a:tc>
                <a:tc>
                  <a:txBody>
                    <a:bodyPr/>
                    <a:lstStyle/>
                    <a:p>
                      <a:r>
                        <a:rPr lang="tr-TR" dirty="0"/>
                        <a:t>Onay Durum</a:t>
                      </a:r>
                      <a:endParaRPr lang="en-US" dirty="0"/>
                    </a:p>
                  </a:txBody>
                  <a:tcPr/>
                </a:tc>
                <a:tc>
                  <a:txBody>
                    <a:bodyPr/>
                    <a:lstStyle/>
                    <a:p>
                      <a:r>
                        <a:rPr lang="tr-TR" dirty="0"/>
                        <a:t>Yönetici </a:t>
                      </a:r>
                      <a:endParaRPr lang="en-US" dirty="0"/>
                    </a:p>
                  </a:txBody>
                  <a:tcPr/>
                </a:tc>
                <a:extLst>
                  <a:ext uri="{0D108BD9-81ED-4DB2-BD59-A6C34878D82A}">
                    <a16:rowId xmlns:a16="http://schemas.microsoft.com/office/drawing/2014/main" val="2188813233"/>
                  </a:ext>
                </a:extLst>
              </a:tr>
              <a:tr h="381977">
                <a:tc>
                  <a:txBody>
                    <a:bodyPr/>
                    <a:lstStyle/>
                    <a:p>
                      <a:r>
                        <a:rPr lang="tr-TR" dirty="0"/>
                        <a:t>Yıllık İzini</a:t>
                      </a:r>
                      <a:endParaRPr lang="en-US" dirty="0"/>
                    </a:p>
                  </a:txBody>
                  <a:tcPr/>
                </a:tc>
                <a:tc>
                  <a:txBody>
                    <a:bodyPr/>
                    <a:lstStyle/>
                    <a:p>
                      <a:r>
                        <a:rPr lang="tr-TR" dirty="0"/>
                        <a:t>14 gün</a:t>
                      </a:r>
                    </a:p>
                    <a:p>
                      <a:r>
                        <a:rPr lang="tr-TR" dirty="0"/>
                        <a:t>(Yıllık)</a:t>
                      </a:r>
                      <a:endParaRPr lang="en-US" dirty="0"/>
                    </a:p>
                  </a:txBody>
                  <a:tcPr/>
                </a:tc>
                <a:tc>
                  <a:txBody>
                    <a:bodyPr/>
                    <a:lstStyle/>
                    <a:p>
                      <a:r>
                        <a:rPr lang="tr-TR" dirty="0"/>
                        <a:t>10 gün</a:t>
                      </a:r>
                      <a:endParaRPr lang="en-US" dirty="0"/>
                    </a:p>
                  </a:txBody>
                  <a:tcPr/>
                </a:tc>
                <a:tc>
                  <a:txBody>
                    <a:bodyPr/>
                    <a:lstStyle/>
                    <a:p>
                      <a:r>
                        <a:rPr lang="tr-TR" dirty="0"/>
                        <a:t>4 gün</a:t>
                      </a:r>
                      <a:endParaRPr lang="en-US" dirty="0"/>
                    </a:p>
                  </a:txBody>
                  <a:tcPr/>
                </a:tc>
                <a:tc>
                  <a:txBody>
                    <a:bodyPr/>
                    <a:lstStyle/>
                    <a:p>
                      <a:r>
                        <a:rPr lang="tr-TR" dirty="0"/>
                        <a:t>2 gün</a:t>
                      </a:r>
                      <a:endParaRPr lang="en-US" dirty="0"/>
                    </a:p>
                  </a:txBody>
                  <a:tcPr/>
                </a:tc>
                <a:tc>
                  <a:txBody>
                    <a:bodyPr/>
                    <a:lstStyle/>
                    <a:p>
                      <a:r>
                        <a:rPr lang="tr-TR" dirty="0"/>
                        <a:t>22/07/2020-</a:t>
                      </a:r>
                    </a:p>
                    <a:p>
                      <a:r>
                        <a:rPr lang="tr-TR" dirty="0"/>
                        <a:t>24/07/2020</a:t>
                      </a:r>
                      <a:endParaRPr lang="en-US" dirty="0"/>
                    </a:p>
                  </a:txBody>
                  <a:tcPr/>
                </a:tc>
                <a:tc>
                  <a:txBody>
                    <a:bodyPr/>
                    <a:lstStyle/>
                    <a:p>
                      <a:r>
                        <a:rPr lang="tr-TR" dirty="0"/>
                        <a:t>Onay</a:t>
                      </a:r>
                    </a:p>
                    <a:p>
                      <a:r>
                        <a:rPr lang="tr-TR" dirty="0"/>
                        <a:t>Bekleniyor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Okan Ç.</a:t>
                      </a:r>
                      <a:endParaRPr lang="en-US" dirty="0"/>
                    </a:p>
                    <a:p>
                      <a:endParaRPr lang="en-US" dirty="0"/>
                    </a:p>
                  </a:txBody>
                  <a:tcPr/>
                </a:tc>
                <a:extLst>
                  <a:ext uri="{0D108BD9-81ED-4DB2-BD59-A6C34878D82A}">
                    <a16:rowId xmlns:a16="http://schemas.microsoft.com/office/drawing/2014/main" val="3958992428"/>
                  </a:ext>
                </a:extLst>
              </a:tr>
              <a:tr h="0">
                <a:tc>
                  <a:txBody>
                    <a:bodyPr/>
                    <a:lstStyle/>
                    <a:p>
                      <a:r>
                        <a:rPr lang="tr-TR" dirty="0"/>
                        <a:t>Mazeret İzini</a:t>
                      </a:r>
                      <a:endParaRPr lang="en-US" dirty="0"/>
                    </a:p>
                  </a:txBody>
                  <a:tcPr/>
                </a:tc>
                <a:tc>
                  <a:txBody>
                    <a:bodyPr/>
                    <a:lstStyle/>
                    <a:p>
                      <a:r>
                        <a:rPr lang="tr-TR" dirty="0"/>
                        <a:t>25 saat</a:t>
                      </a:r>
                    </a:p>
                    <a:p>
                      <a:r>
                        <a:rPr lang="tr-TR" dirty="0"/>
                        <a:t>(Yıllık)</a:t>
                      </a:r>
                      <a:endParaRPr lang="en-US" dirty="0"/>
                    </a:p>
                  </a:txBody>
                  <a:tcPr/>
                </a:tc>
                <a:tc>
                  <a:txBody>
                    <a:bodyPr/>
                    <a:lstStyle/>
                    <a:p>
                      <a:r>
                        <a:rPr lang="tr-TR" dirty="0"/>
                        <a:t>3 saat</a:t>
                      </a:r>
                      <a:endParaRPr lang="en-US" dirty="0"/>
                    </a:p>
                  </a:txBody>
                  <a:tcPr/>
                </a:tc>
                <a:tc>
                  <a:txBody>
                    <a:bodyPr/>
                    <a:lstStyle/>
                    <a:p>
                      <a:r>
                        <a:rPr lang="tr-TR" dirty="0"/>
                        <a:t>22 saat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3 saat</a:t>
                      </a:r>
                      <a:endParaRPr lang="en-US" dirty="0"/>
                    </a:p>
                    <a:p>
                      <a:endParaRPr lang="en-US" dirty="0"/>
                    </a:p>
                  </a:txBody>
                  <a:tcPr/>
                </a:tc>
                <a:tc>
                  <a:txBody>
                    <a:bodyPr/>
                    <a:lstStyle/>
                    <a:p>
                      <a:r>
                        <a:rPr lang="tr-TR" dirty="0"/>
                        <a:t>13:00 22/07/2020</a:t>
                      </a:r>
                    </a:p>
                    <a:p>
                      <a:r>
                        <a:rPr lang="tr-TR" dirty="0"/>
                        <a:t>-</a:t>
                      </a:r>
                    </a:p>
                    <a:p>
                      <a:r>
                        <a:rPr lang="tr-TR" dirty="0"/>
                        <a:t>16:00</a:t>
                      </a:r>
                    </a:p>
                    <a:p>
                      <a:r>
                        <a:rPr lang="tr-TR" dirty="0"/>
                        <a:t>24/07/2020</a:t>
                      </a:r>
                      <a:endParaRPr lang="en-US" dirty="0"/>
                    </a:p>
                    <a:p>
                      <a:endParaRPr lang="en-US" dirty="0"/>
                    </a:p>
                  </a:txBody>
                  <a:tcPr/>
                </a:tc>
                <a:tc>
                  <a:txBody>
                    <a:bodyPr/>
                    <a:lstStyle/>
                    <a:p>
                      <a:r>
                        <a:rPr lang="tr-TR" dirty="0"/>
                        <a:t>Onaylandı</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Gürcan D.</a:t>
                      </a:r>
                      <a:endParaRPr lang="en-US" dirty="0"/>
                    </a:p>
                    <a:p>
                      <a:endParaRPr lang="en-US" dirty="0"/>
                    </a:p>
                  </a:txBody>
                  <a:tcPr/>
                </a:tc>
                <a:extLst>
                  <a:ext uri="{0D108BD9-81ED-4DB2-BD59-A6C34878D82A}">
                    <a16:rowId xmlns:a16="http://schemas.microsoft.com/office/drawing/2014/main" val="3650375722"/>
                  </a:ext>
                </a:extLst>
              </a:tr>
              <a:tr h="381977">
                <a:tc>
                  <a:txBody>
                    <a:bodyPr/>
                    <a:lstStyle/>
                    <a:p>
                      <a:r>
                        <a:rPr lang="tr-TR" dirty="0"/>
                        <a:t>Servis İzini</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30 dakika</a:t>
                      </a: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(Günlük)</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30 dakika</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0</a:t>
                      </a:r>
                      <a:endParaRPr lang="en-US" dirty="0"/>
                    </a:p>
                    <a:p>
                      <a:endParaRPr lang="en-US" dirty="0"/>
                    </a:p>
                  </a:txBody>
                  <a:tcPr/>
                </a:tc>
                <a:tc>
                  <a:txBody>
                    <a:bodyPr/>
                    <a:lstStyle/>
                    <a:p>
                      <a:r>
                        <a:rPr lang="tr-TR" dirty="0"/>
                        <a:t>30 dakika</a:t>
                      </a:r>
                      <a:endParaRPr lang="en-US" dirty="0"/>
                    </a:p>
                  </a:txBody>
                  <a:tcPr/>
                </a:tc>
                <a:tc>
                  <a:txBody>
                    <a:bodyPr/>
                    <a:lstStyle/>
                    <a:p>
                      <a:r>
                        <a:rPr lang="en-US" sz="1800" b="0" i="0" kern="1200" dirty="0">
                          <a:solidFill>
                            <a:schemeClr val="dk1"/>
                          </a:solidFill>
                          <a:effectLst/>
                          <a:latin typeface="+mn-lt"/>
                          <a:ea typeface="+mn-ea"/>
                          <a:cs typeface="+mn-cs"/>
                        </a:rPr>
                        <a:t> 07:30-08:00</a:t>
                      </a:r>
                      <a:endParaRPr lang="en-US" dirty="0"/>
                    </a:p>
                  </a:txBody>
                  <a:tcPr/>
                </a:tc>
                <a:tc>
                  <a:txBody>
                    <a:bodyPr/>
                    <a:lstStyle/>
                    <a:p>
                      <a:r>
                        <a:rPr lang="tr-TR" dirty="0"/>
                        <a:t>Onaylandı</a:t>
                      </a:r>
                      <a:endParaRPr lang="en-US" dirty="0"/>
                    </a:p>
                  </a:txBody>
                  <a:tcPr/>
                </a:tc>
                <a:tc>
                  <a:txBody>
                    <a:bodyPr/>
                    <a:lstStyle/>
                    <a:p>
                      <a:endParaRPr lang="en-US" dirty="0"/>
                    </a:p>
                  </a:txBody>
                  <a:tcPr/>
                </a:tc>
                <a:extLst>
                  <a:ext uri="{0D108BD9-81ED-4DB2-BD59-A6C34878D82A}">
                    <a16:rowId xmlns:a16="http://schemas.microsoft.com/office/drawing/2014/main" val="131223385"/>
                  </a:ext>
                </a:extLst>
              </a:tr>
            </a:tbl>
          </a:graphicData>
        </a:graphic>
      </p:graphicFrame>
    </p:spTree>
    <p:extLst>
      <p:ext uri="{BB962C8B-B14F-4D97-AF65-F5344CB8AC3E}">
        <p14:creationId xmlns:p14="http://schemas.microsoft.com/office/powerpoint/2010/main" val="181966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138052E-841D-48FB-8A13-2BFF905C010C}"/>
              </a:ext>
            </a:extLst>
          </p:cNvPr>
          <p:cNvSpPr>
            <a:spLocks noGrp="1"/>
          </p:cNvSpPr>
          <p:nvPr>
            <p:ph type="title"/>
          </p:nvPr>
        </p:nvSpPr>
        <p:spPr>
          <a:xfrm>
            <a:off x="523317" y="566001"/>
            <a:ext cx="5174097" cy="1000655"/>
          </a:xfrm>
        </p:spPr>
        <p:txBody>
          <a:bodyPr vert="horz" lIns="91440" tIns="45720" rIns="91440" bIns="45720" rtlCol="0" anchor="t">
            <a:normAutofit/>
          </a:bodyPr>
          <a:lstStyle/>
          <a:p>
            <a:r>
              <a:rPr lang="en-US" sz="4000" b="1" dirty="0" err="1">
                <a:solidFill>
                  <a:schemeClr val="tx2"/>
                </a:solidFill>
              </a:rPr>
              <a:t>İzin</a:t>
            </a:r>
            <a:r>
              <a:rPr lang="en-US" sz="4000" b="1" dirty="0">
                <a:solidFill>
                  <a:schemeClr val="tx2"/>
                </a:solidFill>
              </a:rPr>
              <a:t> Tale</a:t>
            </a:r>
            <a:r>
              <a:rPr lang="tr-TR" sz="4000" b="1" dirty="0">
                <a:solidFill>
                  <a:schemeClr val="tx2"/>
                </a:solidFill>
              </a:rPr>
              <a:t>binde Bulunmak</a:t>
            </a:r>
            <a:endParaRPr lang="en-US" sz="4000" b="1" dirty="0">
              <a:solidFill>
                <a:schemeClr val="tx2"/>
              </a:solidFill>
            </a:endParaRPr>
          </a:p>
        </p:txBody>
      </p:sp>
      <p:pic>
        <p:nvPicPr>
          <p:cNvPr id="5" name="İçerik Yer Tutucusu 4" descr="çizim, işaret içeren bir resim&#10;&#10;Açıklama otomatik olarak oluşturuldu">
            <a:extLst>
              <a:ext uri="{FF2B5EF4-FFF2-40B4-BE49-F238E27FC236}">
                <a16:creationId xmlns:a16="http://schemas.microsoft.com/office/drawing/2014/main" id="{01BF4D03-ECEB-4E96-AE82-B35752796C82}"/>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4742" b="13994"/>
          <a:stretch/>
        </p:blipFill>
        <p:spPr>
          <a:xfrm>
            <a:off x="6274190" y="11"/>
            <a:ext cx="5917809" cy="2039319"/>
          </a:xfrm>
          <a:prstGeom prst="rect">
            <a:avLst/>
          </a:prstGeom>
        </p:spPr>
      </p:pic>
      <p:grpSp>
        <p:nvGrpSpPr>
          <p:cNvPr id="13" name="Group 1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4" name="Freeform: Shape 1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graphicFrame>
        <p:nvGraphicFramePr>
          <p:cNvPr id="9" name="Tablo 9">
            <a:extLst>
              <a:ext uri="{FF2B5EF4-FFF2-40B4-BE49-F238E27FC236}">
                <a16:creationId xmlns:a16="http://schemas.microsoft.com/office/drawing/2014/main" id="{0B63016F-88A6-4893-AFAB-A6434D7FB538}"/>
              </a:ext>
            </a:extLst>
          </p:cNvPr>
          <p:cNvGraphicFramePr>
            <a:graphicFrameLocks noGrp="1"/>
          </p:cNvGraphicFramePr>
          <p:nvPr>
            <p:extLst>
              <p:ext uri="{D42A27DB-BD31-4B8C-83A1-F6EECF244321}">
                <p14:modId xmlns:p14="http://schemas.microsoft.com/office/powerpoint/2010/main" val="3166578706"/>
              </p:ext>
            </p:extLst>
          </p:nvPr>
        </p:nvGraphicFramePr>
        <p:xfrm>
          <a:off x="671550" y="2709305"/>
          <a:ext cx="5729250" cy="3209312"/>
        </p:xfrm>
        <a:graphic>
          <a:graphicData uri="http://schemas.openxmlformats.org/drawingml/2006/table">
            <a:tbl>
              <a:tblPr firstRow="1" bandRow="1">
                <a:tableStyleId>{5C22544A-7EE6-4342-B048-85BDC9FD1C3A}</a:tableStyleId>
              </a:tblPr>
              <a:tblGrid>
                <a:gridCol w="1909750">
                  <a:extLst>
                    <a:ext uri="{9D8B030D-6E8A-4147-A177-3AD203B41FA5}">
                      <a16:colId xmlns:a16="http://schemas.microsoft.com/office/drawing/2014/main" val="1870500686"/>
                    </a:ext>
                  </a:extLst>
                </a:gridCol>
                <a:gridCol w="1909750">
                  <a:extLst>
                    <a:ext uri="{9D8B030D-6E8A-4147-A177-3AD203B41FA5}">
                      <a16:colId xmlns:a16="http://schemas.microsoft.com/office/drawing/2014/main" val="2776514189"/>
                    </a:ext>
                  </a:extLst>
                </a:gridCol>
                <a:gridCol w="1909750">
                  <a:extLst>
                    <a:ext uri="{9D8B030D-6E8A-4147-A177-3AD203B41FA5}">
                      <a16:colId xmlns:a16="http://schemas.microsoft.com/office/drawing/2014/main" val="1332834723"/>
                    </a:ext>
                  </a:extLst>
                </a:gridCol>
              </a:tblGrid>
              <a:tr h="831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İzin Tip</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Talep Edilen</a:t>
                      </a:r>
                      <a:endParaRPr lang="en-US" dirty="0"/>
                    </a:p>
                    <a:p>
                      <a:r>
                        <a:rPr lang="tr-TR" dirty="0"/>
                        <a:t>Süre</a:t>
                      </a:r>
                      <a:endParaRPr lang="en-US" dirty="0"/>
                    </a:p>
                  </a:txBody>
                  <a:tcPr/>
                </a:tc>
                <a:tc>
                  <a:txBody>
                    <a:bodyPr/>
                    <a:lstStyle/>
                    <a:p>
                      <a:r>
                        <a:rPr lang="tr-TR" dirty="0"/>
                        <a:t>Başlangıç-Bitiş</a:t>
                      </a:r>
                      <a:endParaRPr lang="en-US" dirty="0"/>
                    </a:p>
                  </a:txBody>
                  <a:tcPr/>
                </a:tc>
                <a:extLst>
                  <a:ext uri="{0D108BD9-81ED-4DB2-BD59-A6C34878D82A}">
                    <a16:rowId xmlns:a16="http://schemas.microsoft.com/office/drawing/2014/main" val="430903228"/>
                  </a:ext>
                </a:extLst>
              </a:tr>
              <a:tr h="4819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Yıllık İzini</a:t>
                      </a:r>
                      <a:endParaRPr lang="en-US" dirty="0"/>
                    </a:p>
                    <a:p>
                      <a:endParaRPr lang="en-US" dirty="0"/>
                    </a:p>
                  </a:txBody>
                  <a:tcPr/>
                </a:tc>
                <a:tc>
                  <a:txBody>
                    <a:bodyPr/>
                    <a:lstStyle/>
                    <a:p>
                      <a:r>
                        <a:rPr lang="tr-TR" dirty="0"/>
                        <a:t>2 Gün</a:t>
                      </a:r>
                      <a:endParaRPr lang="en-US" dirty="0"/>
                    </a:p>
                  </a:txBody>
                  <a:tcPr/>
                </a:tc>
                <a:tc>
                  <a:txBody>
                    <a:bodyPr/>
                    <a:lstStyle/>
                    <a:p>
                      <a:r>
                        <a:rPr lang="tr-TR" dirty="0"/>
                        <a:t>22/07/2020-</a:t>
                      </a:r>
                    </a:p>
                    <a:p>
                      <a:r>
                        <a:rPr lang="tr-TR" dirty="0"/>
                        <a:t>24/07/2020</a:t>
                      </a:r>
                      <a:endParaRPr lang="en-US" dirty="0"/>
                    </a:p>
                    <a:p>
                      <a:endParaRPr lang="en-US" dirty="0"/>
                    </a:p>
                  </a:txBody>
                  <a:tcPr/>
                </a:tc>
                <a:extLst>
                  <a:ext uri="{0D108BD9-81ED-4DB2-BD59-A6C34878D82A}">
                    <a16:rowId xmlns:a16="http://schemas.microsoft.com/office/drawing/2014/main" val="3745063694"/>
                  </a:ext>
                </a:extLst>
              </a:tr>
              <a:tr h="481958">
                <a:tc>
                  <a:txBody>
                    <a:bodyPr/>
                    <a:lstStyle/>
                    <a:p>
                      <a:r>
                        <a:rPr lang="tr-TR" dirty="0"/>
                        <a:t>Mazeret İzini</a:t>
                      </a:r>
                      <a:endParaRPr lang="en-US" dirty="0"/>
                    </a:p>
                  </a:txBody>
                  <a:tcPr/>
                </a:tc>
                <a:tc>
                  <a:txBody>
                    <a:bodyPr/>
                    <a:lstStyle/>
                    <a:p>
                      <a:r>
                        <a:rPr lang="tr-TR" dirty="0"/>
                        <a:t>3 Saat</a:t>
                      </a:r>
                      <a:endParaRPr lang="en-US" dirty="0"/>
                    </a:p>
                  </a:txBody>
                  <a:tcPr/>
                </a:tc>
                <a:tc>
                  <a:txBody>
                    <a:bodyPr/>
                    <a:lstStyle/>
                    <a:p>
                      <a:r>
                        <a:rPr lang="tr-TR" dirty="0"/>
                        <a:t>13:00 22/07/2020</a:t>
                      </a:r>
                    </a:p>
                    <a:p>
                      <a:r>
                        <a:rPr lang="tr-TR" dirty="0"/>
                        <a:t>-</a:t>
                      </a:r>
                    </a:p>
                    <a:p>
                      <a:r>
                        <a:rPr lang="tr-TR" dirty="0"/>
                        <a:t>16:00</a:t>
                      </a:r>
                    </a:p>
                    <a:p>
                      <a:r>
                        <a:rPr lang="tr-TR" dirty="0"/>
                        <a:t>24/07/2020</a:t>
                      </a:r>
                      <a:endParaRPr lang="en-US" dirty="0"/>
                    </a:p>
                    <a:p>
                      <a:endParaRPr lang="en-US" dirty="0"/>
                    </a:p>
                  </a:txBody>
                  <a:tcPr/>
                </a:tc>
                <a:extLst>
                  <a:ext uri="{0D108BD9-81ED-4DB2-BD59-A6C34878D82A}">
                    <a16:rowId xmlns:a16="http://schemas.microsoft.com/office/drawing/2014/main" val="4232480536"/>
                  </a:ext>
                </a:extLst>
              </a:tr>
            </a:tbl>
          </a:graphicData>
        </a:graphic>
      </p:graphicFrame>
      <p:sp>
        <p:nvSpPr>
          <p:cNvPr id="12" name="Oval 11">
            <a:extLst>
              <a:ext uri="{FF2B5EF4-FFF2-40B4-BE49-F238E27FC236}">
                <a16:creationId xmlns:a16="http://schemas.microsoft.com/office/drawing/2014/main" id="{3C8627C2-7515-4247-B463-DA56FE8FC5A4}"/>
              </a:ext>
            </a:extLst>
          </p:cNvPr>
          <p:cNvSpPr/>
          <p:nvPr/>
        </p:nvSpPr>
        <p:spPr>
          <a:xfrm>
            <a:off x="6400800" y="3678362"/>
            <a:ext cx="1260204" cy="7971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Gönder</a:t>
            </a:r>
            <a:endParaRPr lang="en-US" dirty="0"/>
          </a:p>
        </p:txBody>
      </p:sp>
      <p:sp>
        <p:nvSpPr>
          <p:cNvPr id="21" name="Oval 20">
            <a:extLst>
              <a:ext uri="{FF2B5EF4-FFF2-40B4-BE49-F238E27FC236}">
                <a16:creationId xmlns:a16="http://schemas.microsoft.com/office/drawing/2014/main" id="{36B0EB74-7AC3-4AAB-9F73-0C65B884E358}"/>
              </a:ext>
            </a:extLst>
          </p:cNvPr>
          <p:cNvSpPr/>
          <p:nvPr/>
        </p:nvSpPr>
        <p:spPr>
          <a:xfrm>
            <a:off x="6400800" y="5128880"/>
            <a:ext cx="1260204" cy="7971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Gönder</a:t>
            </a:r>
            <a:endParaRPr lang="en-US" dirty="0"/>
          </a:p>
        </p:txBody>
      </p:sp>
    </p:spTree>
    <p:extLst>
      <p:ext uri="{BB962C8B-B14F-4D97-AF65-F5344CB8AC3E}">
        <p14:creationId xmlns:p14="http://schemas.microsoft.com/office/powerpoint/2010/main" val="232843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Başlık 1">
            <a:extLst>
              <a:ext uri="{FF2B5EF4-FFF2-40B4-BE49-F238E27FC236}">
                <a16:creationId xmlns:a16="http://schemas.microsoft.com/office/drawing/2014/main" id="{68D0C5BC-B75D-43B3-8175-2A2D29F3E0DF}"/>
              </a:ext>
            </a:extLst>
          </p:cNvPr>
          <p:cNvSpPr>
            <a:spLocks noGrp="1"/>
          </p:cNvSpPr>
          <p:nvPr>
            <p:ph type="title"/>
          </p:nvPr>
        </p:nvSpPr>
        <p:spPr>
          <a:xfrm>
            <a:off x="650253" y="218049"/>
            <a:ext cx="5708344" cy="837028"/>
          </a:xfrm>
        </p:spPr>
        <p:txBody>
          <a:bodyPr>
            <a:normAutofit/>
          </a:bodyPr>
          <a:lstStyle/>
          <a:p>
            <a:r>
              <a:rPr lang="tr-TR" dirty="0">
                <a:solidFill>
                  <a:srgbClr val="000000"/>
                </a:solidFill>
              </a:rPr>
              <a:t>Kullanılan Teknolojiler</a:t>
            </a:r>
            <a:endParaRPr lang="en-US" dirty="0">
              <a:solidFill>
                <a:srgbClr val="000000"/>
              </a:solidFill>
            </a:endParaRPr>
          </a:p>
        </p:txBody>
      </p:sp>
      <p:sp>
        <p:nvSpPr>
          <p:cNvPr id="3" name="İçerik Yer Tutucusu 2">
            <a:extLst>
              <a:ext uri="{FF2B5EF4-FFF2-40B4-BE49-F238E27FC236}">
                <a16:creationId xmlns:a16="http://schemas.microsoft.com/office/drawing/2014/main" id="{34369F6D-7688-44EE-996A-A8CC7BDBA93C}"/>
              </a:ext>
            </a:extLst>
          </p:cNvPr>
          <p:cNvSpPr>
            <a:spLocks noGrp="1"/>
          </p:cNvSpPr>
          <p:nvPr>
            <p:ph idx="1"/>
          </p:nvPr>
        </p:nvSpPr>
        <p:spPr>
          <a:xfrm>
            <a:off x="394069" y="1435966"/>
            <a:ext cx="5348703" cy="4765580"/>
          </a:xfrm>
        </p:spPr>
        <p:txBody>
          <a:bodyPr anchor="ctr">
            <a:noAutofit/>
          </a:bodyPr>
          <a:lstStyle/>
          <a:p>
            <a:pPr>
              <a:lnSpc>
                <a:spcPct val="100000"/>
              </a:lnSpc>
            </a:pPr>
            <a:r>
              <a:rPr lang="en-US" sz="1400" b="1" dirty="0">
                <a:solidFill>
                  <a:srgbClr val="000000"/>
                </a:solidFill>
              </a:rPr>
              <a:t>Backend ;</a:t>
            </a:r>
          </a:p>
          <a:p>
            <a:pPr marL="0" indent="0">
              <a:lnSpc>
                <a:spcPct val="100000"/>
              </a:lnSpc>
              <a:buNone/>
            </a:pPr>
            <a:r>
              <a:rPr lang="en-US" sz="1400" dirty="0">
                <a:solidFill>
                  <a:srgbClr val="000000"/>
                </a:solidFill>
              </a:rPr>
              <a:t>-</a:t>
            </a:r>
            <a:r>
              <a:rPr lang="en-US" sz="1400" dirty="0" err="1">
                <a:solidFill>
                  <a:srgbClr val="000000"/>
                </a:solidFill>
              </a:rPr>
              <a:t>.Net</a:t>
            </a:r>
            <a:r>
              <a:rPr lang="en-US" sz="1400" dirty="0">
                <a:solidFill>
                  <a:srgbClr val="000000"/>
                </a:solidFill>
              </a:rPr>
              <a:t> Core Web API</a:t>
            </a:r>
          </a:p>
          <a:p>
            <a:pPr marL="0" indent="0">
              <a:lnSpc>
                <a:spcPct val="100000"/>
              </a:lnSpc>
              <a:buNone/>
            </a:pPr>
            <a:r>
              <a:rPr lang="en-US" sz="1400" dirty="0">
                <a:solidFill>
                  <a:srgbClr val="000000"/>
                </a:solidFill>
              </a:rPr>
              <a:t>-C#</a:t>
            </a:r>
          </a:p>
          <a:p>
            <a:pPr marL="0" indent="0">
              <a:lnSpc>
                <a:spcPct val="100000"/>
              </a:lnSpc>
              <a:buNone/>
            </a:pPr>
            <a:r>
              <a:rPr lang="en-US" sz="1400" dirty="0">
                <a:solidFill>
                  <a:srgbClr val="000000"/>
                </a:solidFill>
              </a:rPr>
              <a:t>-Entity Framework Core </a:t>
            </a:r>
            <a:endParaRPr lang="tr-TR" sz="1400" dirty="0">
              <a:solidFill>
                <a:srgbClr val="000000"/>
              </a:solidFill>
            </a:endParaRPr>
          </a:p>
          <a:p>
            <a:pPr marL="0" indent="0">
              <a:lnSpc>
                <a:spcPct val="100000"/>
              </a:lnSpc>
              <a:buNone/>
            </a:pPr>
            <a:r>
              <a:rPr lang="en-US" sz="1400" dirty="0">
                <a:solidFill>
                  <a:srgbClr val="000000"/>
                </a:solidFill>
              </a:rPr>
              <a:t>Bu </a:t>
            </a:r>
            <a:r>
              <a:rPr lang="tr-TR" sz="1400" dirty="0">
                <a:solidFill>
                  <a:srgbClr val="000000"/>
                </a:solidFill>
              </a:rPr>
              <a:t>sayede </a:t>
            </a:r>
            <a:r>
              <a:rPr lang="en-US" sz="1400" dirty="0">
                <a:solidFill>
                  <a:srgbClr val="000000"/>
                </a:solidFill>
              </a:rPr>
              <a:t>web </a:t>
            </a:r>
            <a:r>
              <a:rPr lang="en-US" sz="1400" dirty="0" err="1">
                <a:solidFill>
                  <a:srgbClr val="000000"/>
                </a:solidFill>
              </a:rPr>
              <a:t>api</a:t>
            </a:r>
            <a:r>
              <a:rPr lang="en-US" sz="1400" dirty="0">
                <a:solidFill>
                  <a:srgbClr val="000000"/>
                </a:solidFill>
              </a:rPr>
              <a:t> </a:t>
            </a:r>
            <a:r>
              <a:rPr lang="en-US" sz="1400" dirty="0" err="1">
                <a:solidFill>
                  <a:srgbClr val="000000"/>
                </a:solidFill>
              </a:rPr>
              <a:t>olarak</a:t>
            </a:r>
            <a:r>
              <a:rPr lang="en-US" sz="1400" dirty="0">
                <a:solidFill>
                  <a:srgbClr val="000000"/>
                </a:solidFill>
              </a:rPr>
              <a:t> </a:t>
            </a:r>
            <a:r>
              <a:rPr lang="en-US" sz="1400" dirty="0" err="1">
                <a:solidFill>
                  <a:srgbClr val="000000"/>
                </a:solidFill>
              </a:rPr>
              <a:t>geliştirilen</a:t>
            </a:r>
            <a:r>
              <a:rPr lang="en-US" sz="1400" dirty="0">
                <a:solidFill>
                  <a:srgbClr val="000000"/>
                </a:solidFill>
              </a:rPr>
              <a:t>  </a:t>
            </a:r>
            <a:r>
              <a:rPr lang="en-US" sz="1400" dirty="0" err="1">
                <a:solidFill>
                  <a:srgbClr val="000000"/>
                </a:solidFill>
              </a:rPr>
              <a:t>ve</a:t>
            </a:r>
            <a:r>
              <a:rPr lang="en-US" sz="1400" dirty="0">
                <a:solidFill>
                  <a:srgbClr val="000000"/>
                </a:solidFill>
              </a:rPr>
              <a:t> entity framework ile </a:t>
            </a:r>
            <a:r>
              <a:rPr lang="en-US" sz="1400" dirty="0" err="1">
                <a:solidFill>
                  <a:srgbClr val="000000"/>
                </a:solidFill>
              </a:rPr>
              <a:t>istenilen</a:t>
            </a:r>
            <a:r>
              <a:rPr lang="en-US" sz="1400" dirty="0">
                <a:solidFill>
                  <a:srgbClr val="000000"/>
                </a:solidFill>
              </a:rPr>
              <a:t> </a:t>
            </a:r>
            <a:r>
              <a:rPr lang="en-US" sz="1400" dirty="0" err="1">
                <a:solidFill>
                  <a:srgbClr val="000000"/>
                </a:solidFill>
              </a:rPr>
              <a:t>veri</a:t>
            </a:r>
            <a:r>
              <a:rPr lang="en-US" sz="1400" dirty="0">
                <a:solidFill>
                  <a:srgbClr val="000000"/>
                </a:solidFill>
              </a:rPr>
              <a:t> </a:t>
            </a:r>
            <a:r>
              <a:rPr lang="en-US" sz="1400" dirty="0" err="1">
                <a:solidFill>
                  <a:srgbClr val="000000"/>
                </a:solidFill>
              </a:rPr>
              <a:t>tabanı</a:t>
            </a:r>
            <a:r>
              <a:rPr lang="en-US" sz="1400" dirty="0">
                <a:solidFill>
                  <a:srgbClr val="000000"/>
                </a:solidFill>
              </a:rPr>
              <a:t> </a:t>
            </a:r>
            <a:r>
              <a:rPr lang="en-US" sz="1400" dirty="0" err="1">
                <a:solidFill>
                  <a:srgbClr val="000000"/>
                </a:solidFill>
              </a:rPr>
              <a:t>hazır</a:t>
            </a:r>
            <a:r>
              <a:rPr lang="en-US" sz="1400" dirty="0">
                <a:solidFill>
                  <a:srgbClr val="000000"/>
                </a:solidFill>
              </a:rPr>
              <a:t> hale </a:t>
            </a:r>
            <a:r>
              <a:rPr lang="en-US" sz="1400" dirty="0" err="1">
                <a:solidFill>
                  <a:srgbClr val="000000"/>
                </a:solidFill>
              </a:rPr>
              <a:t>geliyor</a:t>
            </a:r>
            <a:r>
              <a:rPr lang="en-US" sz="1400" dirty="0">
                <a:solidFill>
                  <a:srgbClr val="000000"/>
                </a:solidFill>
              </a:rPr>
              <a:t>.</a:t>
            </a:r>
            <a:r>
              <a:rPr lang="tr-TR" sz="1400" dirty="0">
                <a:solidFill>
                  <a:srgbClr val="000000"/>
                </a:solidFill>
              </a:rPr>
              <a:t> </a:t>
            </a:r>
            <a:r>
              <a:rPr lang="en-US" sz="1400" dirty="0">
                <a:solidFill>
                  <a:srgbClr val="000000"/>
                </a:solidFill>
              </a:rPr>
              <a:t>(</a:t>
            </a:r>
            <a:r>
              <a:rPr lang="en-US" sz="1400" dirty="0" err="1">
                <a:solidFill>
                  <a:srgbClr val="000000"/>
                </a:solidFill>
              </a:rPr>
              <a:t>Proje</a:t>
            </a:r>
            <a:r>
              <a:rPr lang="en-US" sz="1400" dirty="0">
                <a:solidFill>
                  <a:srgbClr val="000000"/>
                </a:solidFill>
              </a:rPr>
              <a:t> </a:t>
            </a:r>
            <a:r>
              <a:rPr lang="en-US" sz="1400" dirty="0" err="1">
                <a:solidFill>
                  <a:srgbClr val="000000"/>
                </a:solidFill>
              </a:rPr>
              <a:t>veri</a:t>
            </a:r>
            <a:r>
              <a:rPr lang="en-US" sz="1400" dirty="0">
                <a:solidFill>
                  <a:srgbClr val="000000"/>
                </a:solidFill>
              </a:rPr>
              <a:t> </a:t>
            </a:r>
            <a:r>
              <a:rPr lang="en-US" sz="1400" dirty="0" err="1">
                <a:solidFill>
                  <a:srgbClr val="000000"/>
                </a:solidFill>
              </a:rPr>
              <a:t>tabanı</a:t>
            </a:r>
            <a:r>
              <a:rPr lang="en-US" sz="1400" dirty="0">
                <a:solidFill>
                  <a:srgbClr val="000000"/>
                </a:solidFill>
              </a:rPr>
              <a:t> </a:t>
            </a:r>
            <a:r>
              <a:rPr lang="en-US" sz="1400" dirty="0" err="1">
                <a:solidFill>
                  <a:srgbClr val="000000"/>
                </a:solidFill>
              </a:rPr>
              <a:t>olarak</a:t>
            </a:r>
            <a:r>
              <a:rPr lang="en-US" sz="1400" dirty="0">
                <a:solidFill>
                  <a:srgbClr val="000000"/>
                </a:solidFill>
              </a:rPr>
              <a:t> </a:t>
            </a:r>
            <a:r>
              <a:rPr lang="en-US" sz="1400" dirty="0" err="1">
                <a:solidFill>
                  <a:srgbClr val="000000"/>
                </a:solidFill>
              </a:rPr>
              <a:t>sqlite</a:t>
            </a:r>
            <a:r>
              <a:rPr lang="en-US" sz="1400" dirty="0">
                <a:solidFill>
                  <a:srgbClr val="000000"/>
                </a:solidFill>
              </a:rPr>
              <a:t> </a:t>
            </a:r>
            <a:r>
              <a:rPr lang="en-US" sz="1400" dirty="0" err="1">
                <a:solidFill>
                  <a:srgbClr val="000000"/>
                </a:solidFill>
              </a:rPr>
              <a:t>kullanmaktadır</a:t>
            </a:r>
            <a:r>
              <a:rPr lang="en-US" sz="1400" dirty="0">
                <a:solidFill>
                  <a:srgbClr val="000000"/>
                </a:solidFill>
              </a:rPr>
              <a:t>.)</a:t>
            </a:r>
          </a:p>
          <a:p>
            <a:pPr>
              <a:lnSpc>
                <a:spcPct val="100000"/>
              </a:lnSpc>
            </a:pPr>
            <a:endParaRPr lang="en-US" sz="1400" dirty="0">
              <a:solidFill>
                <a:srgbClr val="000000"/>
              </a:solidFill>
            </a:endParaRPr>
          </a:p>
          <a:p>
            <a:pPr>
              <a:lnSpc>
                <a:spcPct val="100000"/>
              </a:lnSpc>
            </a:pPr>
            <a:r>
              <a:rPr lang="en-US" sz="1400" b="1" dirty="0">
                <a:solidFill>
                  <a:srgbClr val="000000"/>
                </a:solidFill>
              </a:rPr>
              <a:t>Frontend ;</a:t>
            </a:r>
          </a:p>
          <a:p>
            <a:pPr marL="0" indent="0">
              <a:lnSpc>
                <a:spcPct val="100000"/>
              </a:lnSpc>
              <a:buNone/>
            </a:pPr>
            <a:r>
              <a:rPr lang="en-US" sz="1400" dirty="0">
                <a:solidFill>
                  <a:srgbClr val="000000"/>
                </a:solidFill>
              </a:rPr>
              <a:t>-Angular Framework</a:t>
            </a:r>
          </a:p>
          <a:p>
            <a:pPr marL="0" indent="0">
              <a:lnSpc>
                <a:spcPct val="100000"/>
              </a:lnSpc>
              <a:buNone/>
            </a:pPr>
            <a:r>
              <a:rPr lang="en-US" sz="1400" dirty="0">
                <a:solidFill>
                  <a:srgbClr val="000000"/>
                </a:solidFill>
              </a:rPr>
              <a:t>-Typescript</a:t>
            </a:r>
          </a:p>
          <a:p>
            <a:pPr marL="0" indent="0">
              <a:lnSpc>
                <a:spcPct val="100000"/>
              </a:lnSpc>
              <a:buNone/>
            </a:pPr>
            <a:r>
              <a:rPr lang="en-US" sz="1400" dirty="0">
                <a:solidFill>
                  <a:srgbClr val="000000"/>
                </a:solidFill>
              </a:rPr>
              <a:t>-</a:t>
            </a:r>
            <a:r>
              <a:rPr lang="tr-TR" sz="1400" dirty="0">
                <a:solidFill>
                  <a:srgbClr val="000000"/>
                </a:solidFill>
              </a:rPr>
              <a:t>B</a:t>
            </a:r>
            <a:r>
              <a:rPr lang="en-US" sz="1400" dirty="0" err="1">
                <a:solidFill>
                  <a:srgbClr val="000000"/>
                </a:solidFill>
              </a:rPr>
              <a:t>ootstrap</a:t>
            </a:r>
            <a:endParaRPr lang="tr-TR" sz="1400" dirty="0">
              <a:solidFill>
                <a:srgbClr val="000000"/>
              </a:solidFill>
            </a:endParaRPr>
          </a:p>
          <a:p>
            <a:pPr marL="0" indent="0">
              <a:lnSpc>
                <a:spcPct val="100000"/>
              </a:lnSpc>
              <a:buNone/>
            </a:pPr>
            <a:r>
              <a:rPr lang="tr-TR" sz="1400" dirty="0">
                <a:solidFill>
                  <a:srgbClr val="000000"/>
                </a:solidFill>
              </a:rPr>
              <a:t>Bu yapı servis mantığı ile çalıştığı için yeni servislerin eklenmesiyle mikro servis mimarisine uygun bir yapıda bürünecektir.</a:t>
            </a:r>
            <a:endParaRPr lang="en-US" sz="1400" dirty="0">
              <a:solidFill>
                <a:srgbClr val="000000"/>
              </a:solidFill>
            </a:endParaRPr>
          </a:p>
          <a:p>
            <a:pPr marL="0" indent="0">
              <a:lnSpc>
                <a:spcPct val="170000"/>
              </a:lnSpc>
              <a:buNone/>
            </a:pPr>
            <a:r>
              <a:rPr lang="tr-TR" sz="1400" dirty="0">
                <a:solidFill>
                  <a:srgbClr val="000000"/>
                </a:solidFill>
              </a:rPr>
              <a:t> </a:t>
            </a:r>
            <a:endParaRPr lang="en-US" sz="1400" dirty="0">
              <a:solidFill>
                <a:srgbClr val="000000"/>
              </a:solidFill>
            </a:endParaRPr>
          </a:p>
        </p:txBody>
      </p:sp>
      <p:sp>
        <p:nvSpPr>
          <p:cNvPr id="23"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descr="bilgisayar içeren bir resim&#10;&#10;Açıklama otomatik olarak oluşturuldu">
            <a:extLst>
              <a:ext uri="{FF2B5EF4-FFF2-40B4-BE49-F238E27FC236}">
                <a16:creationId xmlns:a16="http://schemas.microsoft.com/office/drawing/2014/main" id="{D8DC063D-43EE-48CF-8EEE-E761CFBE8431}"/>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41995"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294271769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315</Words>
  <Application>Microsoft Office PowerPoint</Application>
  <PresentationFormat>Geniş ekran</PresentationFormat>
  <Paragraphs>85</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Calibri</vt:lpstr>
      <vt:lpstr>Calibri Light</vt:lpstr>
      <vt:lpstr>Office Teması</vt:lpstr>
      <vt:lpstr>CHRONOS  </vt:lpstr>
      <vt:lpstr>   Proje kendine amaç olarak Havelsan özelinde geliştirilen çalışanların izin taleplerini ilgili yönetici onayına göndermesine olanak veren, onaylanmış veya onaylanmamış izinlerinin takiplerinin yapılabildiği, yine kullanıcıların esnek ve zorunlu mesailerinin turnike kayıtları sayesinde kontrolün sağlanabildiği bir sistem olmayı hedeflenmiştir.</vt:lpstr>
      <vt:lpstr>PowerPoint Sunusu</vt:lpstr>
      <vt:lpstr>Giriş ve Kayıt Formu</vt:lpstr>
      <vt:lpstr>Başarılı bir giriş yapıldığı zaman</vt:lpstr>
      <vt:lpstr>İzin Talebinde Bulunmak</vt:lpstr>
      <vt:lpstr>Kullanılan Teknolojiler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CHRONOS  </dc:title>
  <dc:creator>Mehmet Kekeç</dc:creator>
  <cp:lastModifiedBy>Mehmet Kekeç</cp:lastModifiedBy>
  <cp:revision>10</cp:revision>
  <dcterms:created xsi:type="dcterms:W3CDTF">2020-07-22T09:02:45Z</dcterms:created>
  <dcterms:modified xsi:type="dcterms:W3CDTF">2020-08-04T07:25:23Z</dcterms:modified>
</cp:coreProperties>
</file>