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60F637-323A-4648-8E92-C76B935819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3A5DD-35E8-4CF1-BDF2-27EA5F4E2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4323FC-A562-4A56-AC5A-DC67EEA9E3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3ADAA-3E3F-41BE-8AA5-E86CF6B57E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2D91DF-117B-47E4-B1FD-64146A090D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46FDAF-054D-47B1-B735-135047B1E6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750D22-F55B-42A5-BD0C-C1D7637F61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BABA93-C8DD-4759-A4F8-9AE07EF159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D2A174-D4B5-4F1D-BB54-DC70F1DCC6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444F94-F1E2-4688-8944-AC92E6EB9A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E2ECE0-DF6A-4D35-8AD8-CC6C801B14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B594E7-6582-4489-9AE6-0A9421DE9B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F613E8-5093-4203-8C07-4F9B8CADE7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3EB7A6-8C06-4E65-AD34-9834263B48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63D8C5-99D5-48ED-984A-8EFD2E7799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768E73-76FA-4D4E-8692-3FDB4A2FAC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680B4-CE69-40F5-B7B1-5547D04781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9C6B8D-7A75-4E95-B73B-CDADC14A3A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1923A6-D96F-4D57-93C3-CD7001E94A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39C3F3-8976-4029-969D-3B8A7FCBBB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D2CD2F-3242-4594-B4BF-58601D4891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BE868C-5EFE-4959-BA2A-A4944AAFA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87247-4F69-41D9-9ABD-CC64A793F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7BB046-983D-47CF-AC9E-1C08AD0E3E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10D884-91E4-4877-8263-2B267F6A0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8B5952-C2AC-45FA-A57F-B88C2EDDC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54A4F0-156B-44D1-A0FF-92B9BC9B82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51340F-F7CA-41F0-9B40-699981F6A9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005CD8-3358-4DB9-ACEE-41247DA420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05B402-F10F-4F8D-952D-56DAF28CD2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E62AD-BDBD-464D-9F49-ECBF0045EF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C232B-C2BD-462F-80B6-AACFCDD79E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EA24E-F3AA-4A5A-8CB1-BDBE669F7C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F818C-3F9A-4223-B1CC-C4A078A2B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A48F3-28D6-468A-9FF7-D0B24E095E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CD3C0-29BA-43C3-BF6B-E97CC11D9A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E410FD-69CD-43D1-9739-1C370B099CEA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080" cy="99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600640" y="1369080"/>
            <a:ext cx="915480" cy="326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62560" y="1369080"/>
            <a:ext cx="915480" cy="326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645804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FB0BE5-6AD3-480F-8E4A-A4345DBC288D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62856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645804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B82B0-C9F7-4505-A062-3D903CB35366}" type="slidenum"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628560" y="476712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odatki.gov.si/dataset/surs0762011s" TargetMode="External"/><Relationship Id="rId2" Type="http://schemas.openxmlformats.org/officeDocument/2006/relationships/hyperlink" Target="https://podatki.gov.si/dataset/surs0762011s" TargetMode="External"/><Relationship Id="rId3" Type="http://schemas.openxmlformats.org/officeDocument/2006/relationships/hyperlink" Target="https://podatki.gov.si/dataset/surs0762011s" TargetMode="External"/><Relationship Id="rId4" Type="http://schemas.openxmlformats.org/officeDocument/2006/relationships/hyperlink" Target="https://podatki.gov.si/dataset/surs0714611s" TargetMode="External"/><Relationship Id="rId5" Type="http://schemas.openxmlformats.org/officeDocument/2006/relationships/hyperlink" Target="https://podatki.gov.si/dataset/surs0714611s" TargetMode="External"/><Relationship Id="rId6" Type="http://schemas.openxmlformats.org/officeDocument/2006/relationships/hyperlink" Target="https://podatki.gov.si/dataset/surs0714611s" TargetMode="External"/><Relationship Id="rId7" Type="http://schemas.openxmlformats.org/officeDocument/2006/relationships/hyperlink" Target="https://podatki.gov.si/dataset/surs0714611s" TargetMode="External"/><Relationship Id="rId8" Type="http://schemas.openxmlformats.org/officeDocument/2006/relationships/hyperlink" Target="https://podatki.gov.si/dataset/surs0714611s" TargetMode="External"/><Relationship Id="rId9" Type="http://schemas.openxmlformats.org/officeDocument/2006/relationships/hyperlink" Target="https://podatki.gov.si/dataset/surs0714611s" TargetMode="External"/><Relationship Id="rId10" Type="http://schemas.openxmlformats.org/officeDocument/2006/relationships/hyperlink" Target="https://podatki.gov.si/dataset/surs0714611s" TargetMode="External"/><Relationship Id="rId1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298960" cy="2226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BREZPOSELNOST IN PROST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DELOVN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MEST</a:t>
            </a:r>
            <a:r>
              <a:rPr b="0" lang="en-SI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 V SLOVENIJI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(2008-2024)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376720" y="0"/>
            <a:ext cx="6608520" cy="4725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 fontScale="76000"/>
          </a:bodyPr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Podatki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iri so iz OPSI: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brezposelne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osebe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prosta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/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zasedena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8"/>
              </a:rPr>
              <a:t>delovna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9"/>
              </a:rPr>
              <a:t>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0"/>
              </a:rPr>
              <a:t>mesta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podatki so bili zbrani za spremljanje nacionalnega trga dela, vključno z beleženjem gibanja brezposelnosti, zaznavanjem potreb delodajalcev po kadru ter oblikovanjem zaposlitvenih politik in ukrepov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odatki so statističnega in besedilnega tipa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obseg podatkov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za brezposelne osebe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je 11015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vrstic s po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5 atribut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 (regija, čas brezposelnosti, spol, število, četrtletje), za prosta/zasedena delovna mesta pa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7752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vrstic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 po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 atribut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 (število, dejavnost, četrtletje)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 podatkih so bile prisotne podvojene vrstice, ki jih je bilo treba odstraniti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odatke smo pripravili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knj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žnic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ama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pyaxis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in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pandas, za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vizualizacijo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pa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smo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uporab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knjižnico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matplotlib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podatke o brezposelnosti in podatke o prostih delovnih mestih smo združili po četrtletju in regiji, da smo lahko primerjali ponudbo in povpraševanje na trgu  dela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Glavna vprašanja/cilji podatkovnega rudarjenja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Poglobljeno razumevanje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ključnih trendov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 trgu dela v Sloveniji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v obdobju 2008-2024, ki zajema dve večji gospodarski krizi (finančno krizo 2008-2013, pandemij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COVID-19 2020-2022)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sl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Š</a:t>
            </a:r>
            <a:r>
              <a:rPr b="0" lang="en-SI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tevilo brezposelnih ljudi v Sloveniji, razlike med spoloma, povezava med številom brezposelnih in številom prostih delovnih mest, razlike med kohezijskima regijama, gibanje brezposelnosti in prostih delovnih mest skozi čas</a:t>
            </a: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76680" y="2481120"/>
            <a:ext cx="2298960" cy="2318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Žan Vincent Božič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Žan Luka Hojnik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Lej Edvard Košir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Aljaž Pogačnik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Andraž Jug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0"/>
          </p:nvPr>
        </p:nvSpPr>
        <p:spPr>
          <a:xfrm>
            <a:off x="76680" y="4800600"/>
            <a:ext cx="37522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11"/>
          </p:nvPr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C1EFE8-E2AF-4F6E-907E-E13C3667692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1720" cy="4176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 fontScale="92000"/>
          </a:bodyPr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Filtrirali smo podatke glede na regijo,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datetime,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organizirali podatke v pivot_table in vizualizirali število brezposelnih oseb skozi čas.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sl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Najvišja stopnja brezposelnosti je bila zabeležena v letih 2013 (11,1 %) in 2014 (10,8 %). Med vzhodno in zahodno Slovenijo obstaja občutna razlika – v vzhodni Sloveniji je brezposelnost za 3,1 odstotne točke višja kot v zahodni, kar je posledica manjše prisotnosti industrije in manjših investicij.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Iz podatkov smo agregirali število prostih delovnih mest po sektorjih, zopet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organizirali podatke v pivot-table in vizualizirali število prostih delovnih mest v top 5 sektorjih skozi čas.</a:t>
            </a:r>
            <a:endParaRPr b="0" lang="en-US" sz="1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Iz top 5 sektorjev z največ delovnih mest opazimo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je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gradbeništvo najbolj o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čutljiv sektor z izrazito volat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ilnostjo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kar je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verjetno posledica začasn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zaposlit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ev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sezonskih vplivov 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ter odvisnosti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od gospodarskih ciklov.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0400" cy="41760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Content Placeholder 1"/>
          <p:cNvSpPr/>
          <p:nvPr/>
        </p:nvSpPr>
        <p:spPr>
          <a:xfrm>
            <a:off x="92880" y="82800"/>
            <a:ext cx="4401720" cy="3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Podroben opis ciljev in metod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Content Placeholder 3"/>
          <p:cNvSpPr/>
          <p:nvPr/>
        </p:nvSpPr>
        <p:spPr>
          <a:xfrm>
            <a:off x="4572000" y="720360"/>
            <a:ext cx="4435200" cy="30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ontent Placeholder 4"/>
          <p:cNvSpPr/>
          <p:nvPr/>
        </p:nvSpPr>
        <p:spPr>
          <a:xfrm>
            <a:off x="4588920" y="82800"/>
            <a:ext cx="4460400" cy="3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1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Rezultati/dosedanje ugotovitve/odprta vprašanja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12"/>
          </p:nvPr>
        </p:nvSpPr>
        <p:spPr>
          <a:xfrm>
            <a:off x="76680" y="4800600"/>
            <a:ext cx="37522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136" name="Picture 94" descr=""/>
          <p:cNvPicPr/>
          <p:nvPr/>
        </p:nvPicPr>
        <p:blipFill>
          <a:blip r:embed="rId1"/>
          <a:stretch/>
        </p:blipFill>
        <p:spPr>
          <a:xfrm>
            <a:off x="4711320" y="2738520"/>
            <a:ext cx="4082760" cy="2022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95" descr=""/>
          <p:cNvPicPr/>
          <p:nvPr/>
        </p:nvPicPr>
        <p:blipFill>
          <a:blip r:embed="rId2"/>
          <a:stretch/>
        </p:blipFill>
        <p:spPr>
          <a:xfrm>
            <a:off x="4753440" y="585000"/>
            <a:ext cx="4072320" cy="2157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17F035-DE5E-488A-B602-CAA31C26471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9360" y="102240"/>
            <a:ext cx="894456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Dodatna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prosojnica za rezultate oz. odprta vprašanja (če potrebno)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14"/>
          </p:nvPr>
        </p:nvSpPr>
        <p:spPr>
          <a:xfrm>
            <a:off x="76680" y="4800600"/>
            <a:ext cx="37533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17. 4. 2025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  <a:ea typeface="DejaVu Sans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1" name="TextBox 6"/>
          <p:cNvSpPr/>
          <p:nvPr/>
        </p:nvSpPr>
        <p:spPr>
          <a:xfrm>
            <a:off x="279360" y="673920"/>
            <a:ext cx="4443120" cy="30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Filtrirali smo število brezposelnih po spolu, četrtletja pretvorili v obliko </a:t>
            </a:r>
            <a:r>
              <a:rPr b="0" i="1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datetime</a:t>
            </a: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 organizirali podatke v pivot-table in vizualizirali brezposelnost moških ter brezposelnost žensk, posebej, skozi čas.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SI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Moški in predvsem ženske so bili v obdobju gospodarske krize (2008-2013) zelo prizadeti, saj se je brezposelnost konkretno zvišala. V obdobju pandemije pa je brezposelnost žensk nekoliko bolj narasla kot pri moških, kar je verjetno povezano z večjo zastopanostjo žensk v storitvenih dejavnostih, ki jih je pandemija bolj prizadela.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902120" y="633240"/>
            <a:ext cx="3961800" cy="1968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004E42-7F57-47EA-96E1-0B9D24B5A51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Application>LibreOffice/7.3.7.2$Linux_X86_64 LibreOffice_project/30$Build-2</Application>
  <AppVersion>15.0000</AppVersion>
  <Words>550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/>
  <dc:description/>
  <dc:language>en-US</dc:language>
  <cp:lastModifiedBy/>
  <dcterms:modified xsi:type="dcterms:W3CDTF">2025-04-17T10:15:03Z</dcterms:modified>
  <cp:revision>66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