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F948C-8995-4D28-84F8-43C0323916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00640" y="307332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FCCF1B-BF5C-488D-AF5D-E3E3ED276B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62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DA38E-FCF1-49B9-9750-C2881F78B9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532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87000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60064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532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87000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2343C-12C6-40C7-8955-B6E948C242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63E4F9-DE49-4902-9811-8DD107A234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A59645-DD07-4781-9BC7-7A0CC7274E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85A2B3-CE4B-4170-94B2-674BC3F494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C34AFF-1FC9-4A96-82B1-411EA45198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DE126C-EA03-4316-A776-9B46D210A8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5440" cy="460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ABF9F9-2408-4DDC-B5B4-8091F0A20E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E030A8-2593-4BA2-97FB-7121EA6B69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DE2F70-6DA0-4881-A46E-A7945076D7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562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E7AB3E-219E-4E92-8122-1CF0EA5F0D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2F60D0-0797-4C69-9D4D-0973FD3A2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600640" y="307332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68A7BC-1B8D-4BCF-B97E-90B283BD94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2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C68BD4-67A4-4250-9711-E3AB987EAF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532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87000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260064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532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387000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738EAF-A867-4917-9548-29DFECF408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474FF4-9629-4760-B1DB-D000CE3F73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079910-C943-437D-92E4-881CDD9D5F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E0157D-FF3A-455E-A6E8-356C414451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F57BBC-71B0-47B1-9A45-4DC11DBE7F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36CB4A-3CE3-4946-BDDB-0F859DD582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DA4364-E60D-4B51-ACFA-71374DFE07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5440" cy="460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2E943F-50E0-43C0-8A1B-6B0ADAF270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DFBC1C-03F5-4EFB-AF55-07F5841C2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562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717063-3B2E-485A-A540-BCBC9AB938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14A0EC-69ED-4D36-B173-E522F628E2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600640" y="307332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A08865-D5E2-4250-AC8D-0152B13698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2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8C87EE-F1FB-46ED-B01D-F522375C24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532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3870000" y="136908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260064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532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3870000" y="3073320"/>
            <a:ext cx="60408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11EAFD-2AA3-4342-8D4F-5706AEBDD6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92CF73-094F-4C63-A363-7C08C42CDA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073242-AB9A-4875-B517-BE8B297DA6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5440" cy="460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E5A81-DC8E-4834-BF65-3310077E7A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C824CB-5BF2-45F9-A876-6D61DB6B06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62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65FE81-481C-4194-A4BE-0E17EE7D42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60064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62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600640" y="3073320"/>
            <a:ext cx="1877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94A483-3E59-406F-8C0C-2BF893C2CB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4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34A3F-F3ED-4B67-A800-51FB2DDD7E9E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I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I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I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I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I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I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SI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SI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S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SI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I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91548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590480" y="1369080"/>
            <a:ext cx="91548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I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3029040" y="4767120"/>
            <a:ext cx="3084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645804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8F1B57-2CA9-4C48-A542-A9CDAD52B383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62856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44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b="0" lang="en-SI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600640" y="1369080"/>
            <a:ext cx="1877040" cy="32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b="0" lang="en-SI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b="0" lang="en-SI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b="0" lang="en-SI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7"/>
          </p:nvPr>
        </p:nvSpPr>
        <p:spPr>
          <a:xfrm>
            <a:off x="62856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4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9"/>
          </p:nvPr>
        </p:nvSpPr>
        <p:spPr>
          <a:xfrm>
            <a:off x="6458040" y="4767120"/>
            <a:ext cx="20559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BC52DD-9D41-451B-BE2B-C9F91633F446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odatki.gov.si/dataset/surs0762011s" TargetMode="External"/><Relationship Id="rId2" Type="http://schemas.openxmlformats.org/officeDocument/2006/relationships/hyperlink" Target="https://podatki.gov.si/dataset/surs0762011s" TargetMode="External"/><Relationship Id="rId3" Type="http://schemas.openxmlformats.org/officeDocument/2006/relationships/hyperlink" Target="https://podatki.gov.si/dataset/surs0762011s" TargetMode="External"/><Relationship Id="rId4" Type="http://schemas.openxmlformats.org/officeDocument/2006/relationships/hyperlink" Target="https://podatki.gov.si/dataset/surs0714611s" TargetMode="External"/><Relationship Id="rId5" Type="http://schemas.openxmlformats.org/officeDocument/2006/relationships/hyperlink" Target="https://podatki.gov.si/dataset/surs0714611s" TargetMode="External"/><Relationship Id="rId6" Type="http://schemas.openxmlformats.org/officeDocument/2006/relationships/hyperlink" Target="https://podatki.gov.si/dataset/surs0714611s" TargetMode="External"/><Relationship Id="rId7" Type="http://schemas.openxmlformats.org/officeDocument/2006/relationships/hyperlink" Target="https://podatki.gov.si/dataset/surs0714611s" TargetMode="External"/><Relationship Id="rId8" Type="http://schemas.openxmlformats.org/officeDocument/2006/relationships/hyperlink" Target="https://podatki.gov.si/dataset/surs0714611s" TargetMode="External"/><Relationship Id="rId9" Type="http://schemas.openxmlformats.org/officeDocument/2006/relationships/hyperlink" Target="https://podatki.gov.si/dataset/surs0714611s" TargetMode="External"/><Relationship Id="rId10" Type="http://schemas.openxmlformats.org/officeDocument/2006/relationships/hyperlink" Target="https://podatki.gov.si/dataset/surs0714611s" TargetMode="External"/><Relationship Id="rId1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299320" cy="2227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BREZPOSELNOST IN PROST</a:t>
            </a:r>
            <a:r>
              <a:rPr b="0" lang="en-SI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 DELOVN</a:t>
            </a:r>
            <a:r>
              <a:rPr b="0" lang="en-SI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 MEST</a:t>
            </a:r>
            <a:r>
              <a:rPr b="0" lang="en-SI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 V SLOVENIJI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(2008-2024)</a:t>
            </a:r>
            <a:endParaRPr b="0" lang="en-S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376720" y="0"/>
            <a:ext cx="6608880" cy="47260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rmAutofit fontScale="76000"/>
          </a:bodyPr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Podatki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iri so iz OPSI: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brezposelne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osebe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prosta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/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zasedena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delovna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mesta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podatki so bili zbrani za spremljanje nacionalnega trga dela, vključno z beleženjem gibanja brezposelnosti, zaznavanjem potreb delodajalcev po kadru ter oblikovanjem zaposlitvenih politik in ukrepov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odatki so statističnega in besedilnega tipa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obseg podatkov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za brezposelne osebe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je 11015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vrstic s po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5 atribut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 (regija, čas brezposelnosti, spol, število, četrtletje), za prosta/zasedena delovna mesta pa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7752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vrstic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 po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 atribut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 (število, dejavnost, četrtletje)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 podatkih so bile prisotne podvojene vrstice, ki jih je bilo treba odstraniti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odatke smo pripravili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knj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žnic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ama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pyaxis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in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pandas, za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vizualizacijo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smo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uporab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knjižnico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matplotlib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podatke o brezposelnosti in podatke o prostih delovnih mestih smo združili po četrtletju in regiji, da smo lahko primerjali ponudbo in povpraševanje na trgu  dela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Glavna vprašanja/cilji podatkovnega rudarjenja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Poglobljeno razumevanje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ključnih trendov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 trgu dela v Sloveniji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 obdobju 2008-2024, ki zajema dve večji gospodarski krizi (finančno krizo 2008-2013, pandemij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COVID-19 2020-2022)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sl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Š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tevilo brezposelnih ljudi v Sloveniji, razlike med spoloma, povezava med številom brezposelnih in številom prostih delovnih mest, razlike med kohezijskima regijama, gibanje brezposelnosti in prostih delovnih mest skozi čas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76680" y="2481120"/>
            <a:ext cx="2299320" cy="2318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Žan Vincent Božič</a:t>
            </a: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Žan Luka Hojnik</a:t>
            </a: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Lej Edvard Košir</a:t>
            </a: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Aljaž Pogačnik</a:t>
            </a: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Andraž Jug</a:t>
            </a: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SI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76680" y="4800600"/>
            <a:ext cx="37526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17. 4. 2025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3029040" y="4767120"/>
            <a:ext cx="3084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C314F-7D17-45A2-9BAE-E7808F9F7CDF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2080" cy="4176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rmAutofit fontScale="92000"/>
          </a:bodyPr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Filtrirali smo podatke glede na regijo, četrtletja pretvorili v obliko </a:t>
            </a:r>
            <a:r>
              <a:rPr b="0" i="1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datetime, 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organizirali podatke v pivot_table in vizualizirali število brezposelnih oseb skozi čas.</a:t>
            </a:r>
            <a:endParaRPr b="0" lang="en-SI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sl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Najvišja stopnja brezposelnosti je bila zabeležena v letih 2013 (11,1 %) in 2014 (10,8 %). Med vzhodno in zahodno Slovenijo obstaja občutna razlika – v zahodni Sloveniji je brezposelnost za 3,1 odstotne točke višja kot v vzhodni, kar je posledica manjše prisotnosti industrije in manjših investicij.</a:t>
            </a:r>
            <a:endParaRPr b="0" lang="en-SI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Iz podatkov smo agregirali število prostih delovnih mest po sektorjih, zopet četrtletja pretvorili v obliko </a:t>
            </a:r>
            <a:r>
              <a:rPr b="0" i="1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datetime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organizirali podatke v pivot-table in vizualizirali število prostih delovnih mest v top 5 sektorjih skozi čas.</a:t>
            </a:r>
            <a:endParaRPr b="0" lang="en-SI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Iz top 5 sektorjev z največ delovnih mest opazimo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je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gradbeništvo najbolj o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čutljiv sektor z izrazito volat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ilnostjo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kar je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verjetno posledica začasn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zaposlit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ev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sezonskih vplivov 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ter odvisnosti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od gospodarskih ciklov.</a:t>
            </a:r>
            <a:endParaRPr b="0" lang="en-SI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88920" y="589320"/>
            <a:ext cx="4460760" cy="41763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S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ontent Placeholder 1"/>
          <p:cNvSpPr/>
          <p:nvPr/>
        </p:nvSpPr>
        <p:spPr>
          <a:xfrm>
            <a:off x="92880" y="82800"/>
            <a:ext cx="440208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Podroben opis ciljev in metod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ontent Placeholder 3"/>
          <p:cNvSpPr/>
          <p:nvPr/>
        </p:nvSpPr>
        <p:spPr>
          <a:xfrm>
            <a:off x="4572000" y="720360"/>
            <a:ext cx="4435560" cy="30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ontent Placeholder 4"/>
          <p:cNvSpPr/>
          <p:nvPr/>
        </p:nvSpPr>
        <p:spPr>
          <a:xfrm>
            <a:off x="4588920" y="82800"/>
            <a:ext cx="44607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1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Rezultati/dosedanje ugotovitve/odprta vprašanja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12"/>
          </p:nvPr>
        </p:nvSpPr>
        <p:spPr>
          <a:xfrm>
            <a:off x="76680" y="4800600"/>
            <a:ext cx="37526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17. 4. 2025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4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136" name="Picture 94" descr=""/>
          <p:cNvPicPr/>
          <p:nvPr/>
        </p:nvPicPr>
        <p:blipFill>
          <a:blip r:embed="rId1"/>
          <a:stretch/>
        </p:blipFill>
        <p:spPr>
          <a:xfrm>
            <a:off x="4711320" y="2738520"/>
            <a:ext cx="4083120" cy="2022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95" descr=""/>
          <p:cNvPicPr/>
          <p:nvPr/>
        </p:nvPicPr>
        <p:blipFill>
          <a:blip r:embed="rId2"/>
          <a:stretch/>
        </p:blipFill>
        <p:spPr>
          <a:xfrm>
            <a:off x="4753440" y="585000"/>
            <a:ext cx="4072680" cy="21574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784AF2-CAEF-4362-B1E6-190DA2C5643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9360" y="102240"/>
            <a:ext cx="8944920" cy="41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Dodatna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prosojnica za rezultate oz. odprta vprašanja (če potrebno)</a:t>
            </a:r>
            <a:endParaRPr b="0" lang="en-SI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4"/>
          </p:nvPr>
        </p:nvSpPr>
        <p:spPr>
          <a:xfrm>
            <a:off x="76680" y="4800600"/>
            <a:ext cx="37537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17. 4. 2025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1" name="TextBox 6"/>
          <p:cNvSpPr/>
          <p:nvPr/>
        </p:nvSpPr>
        <p:spPr>
          <a:xfrm>
            <a:off x="279360" y="673920"/>
            <a:ext cx="4443480" cy="30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Filtrirali smo število brezposelnih po spolu, četrtletja pretvorili v obliko </a:t>
            </a:r>
            <a:r>
              <a:rPr b="0" i="1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datetime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organizirali podatke v pivot-table in vizualizirali brezposelnost moških ter brezposelnost žensk, posebej, skozi čas.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Moški in predvsem ženske so bili v obdobju gospodarske krize (2008-2013) zelo prizadeti, saj se je brezposelnost konkretno zvišala. V obdobju pandemije pa je brezposelnost žensk nekoliko bolj narasla kot pri moških, kar je verjetno povezano z večjo zastopanostjo žensk v storitvenih dejavnostih, ki jih je pandemija bolj prizadela.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4902120" y="633240"/>
            <a:ext cx="3962160" cy="1969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CD2266-DD51-4AE5-B4F8-875D3503DF5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Application>LibreOffice/7.3.7.2$Linux_X86_64 LibreOffice_project/30$Build-2</Application>
  <AppVersion>15.0000</AppVersion>
  <Words>550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2020-04-03T06:53:29Z</dcterms:created>
  <dc:creator/>
  <dc:description/>
  <dc:language>en-US</dc:language>
  <cp:lastModifiedBy>Admin</cp:lastModifiedBy>
  <dcterms:modified xsi:type="dcterms:W3CDTF">2025-04-16T22:00:28Z</dcterms:modified>
  <cp:revision>65</cp:revision>
  <dc:subject/>
  <dc:title>Naslov projekta naj bo kratek, informativen in naj povzame bistvo projekta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