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5" r:id="rId9"/>
    <p:sldId id="260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66E6-8E40-C3EA-6229-9FA485DC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B11-8791-3D45-D8B3-6E92D7D4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BD4C-4994-7594-8F96-8D94B361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FC58-9FA0-F5C2-6D9A-71BBBC77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8893-47D4-F229-CB41-D8E550B2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B1A-7763-A935-58A5-D92402B9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9002-C04A-2044-C096-17EEF2DC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8972-163B-5142-2AAB-F3CEBF5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90B8-3F8A-4E79-77ED-22B3FBC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8BC8-17B7-AB8E-410E-B906A4A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F1572-973A-3AFC-799D-2BE318117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3FBC-0327-2E63-6101-E188154CD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C16C-5A98-5ABE-04E6-8EB4FEEB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1145-1156-A8E0-020F-1F4FE634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DB50-FFC9-FF06-EC12-E7E69027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C719-7502-0C17-3676-680690B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A7C7-57FE-9A90-D790-D28FDDB3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E273-9ADA-6D31-BE6B-581F13A8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67C6-7350-FAC5-068D-48DB72B1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C9FA-97AC-9144-9247-FFEED91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E55-E13E-238E-6083-91514AD7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E0C5-AAD4-23BC-E07A-A27CF2C5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335C-079B-A4E7-BE97-3B85F1BD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0F87-5F90-05DB-C822-4BF0839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F310-9328-C763-809D-BD32BD0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4C20-1E0A-503D-C9AD-AC79BA5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A7CD-8CF0-4E4C-03B6-6E2C8F02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D585-4E5B-E09F-F875-EDE90841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1D28-6877-141B-8E31-7EEBD65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F814-6565-8344-D83A-253215C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FF6E7-FA6D-7C34-67C0-C8C68EC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6083-96CA-72F4-CAA7-68DCAA41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1930-F353-376F-1E2A-70D16695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B7C5-02F4-3566-BD1B-6ED285BF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8FF8A-D64C-3F3B-EF07-1F307CFA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60E97-3BE8-CE6D-9C7F-8259B26C1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78ACE-76A3-38E9-0530-036936D0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18924-238B-82D7-2107-A4213D3C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DF70C-B0C3-DFCE-A5BD-CB243E4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5DCC-55E4-78AA-E055-8F2227C3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0DBFB-1475-2523-1ABB-24B54DC1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3B5BF-5395-9770-1248-33543509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894D4-5B69-3132-FBAB-EEDA9131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F5FC0-5EBF-A193-5DE6-55DAE89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3DAA-5637-2920-10CB-0742D54F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5E41F-86ED-0CEE-C737-1C2B39A4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32E-1F80-432B-4B07-CA9A7766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64F9-D1FB-BCC8-FF02-65E2EF07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2E110-F063-9392-0A88-0AC6A7269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FA29-8671-A50F-A2FE-02DC4339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8BD20-BBDC-A076-C7D6-EDEB53B3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06D2-F658-82C9-9645-A6ADB04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963C-2BE0-71E7-E5CC-769A9A27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87616-6619-C43B-926B-A4489753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E81F-FB29-4402-99B8-83A20359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5BDF-9124-AE1C-B780-D0F04649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B10C5-DCC6-7A5B-F0E1-86575D74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D0B1-8F39-CBF9-0CC6-4D7967B1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E1637-E7D5-706C-3B0E-C9213DD0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E13C-67AC-5427-B1CB-B8208D88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E7FB-04F9-2202-6524-FD9845EC2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AE8-B0F7-47C2-B6D9-EB9D16E759B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0774-8239-F363-FFF0-DA7F77A6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7DA3-215B-F6A8-84CC-003B3F187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95F1-52E9-44C3-945C-E6EB775D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06/" TargetMode="External"/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ys-key-lock-on-a-white-background-156111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security/information-protection/bitlocker/bitlocker-security-faq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6/html/security_guide/chap-security_guide-encryption#sect-Security_Guide-LUKS_Disk_Encryption" TargetMode="External"/><Relationship Id="rId2" Type="http://schemas.openxmlformats.org/officeDocument/2006/relationships/hyperlink" Target="https://learn.microsoft.com/en-us/windows/security/information-protection/bitlocker/bitlocker-key-management-faq#if-i-lose-my-recovery-information--will-the-bitlocker-protected-data-be-unrecover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flickr.com/photos/mynamemattersnot/2470470402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CF12849C-90B4-6844-1F6C-2AA605F66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0C6A8-A9BD-EBB5-5FE2-7A5896AF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Encryption Overview and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37EC0-0FB9-F337-8486-96201995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Mostly an overview</a:t>
            </a:r>
          </a:p>
        </p:txBody>
      </p:sp>
    </p:spTree>
    <p:extLst>
      <p:ext uri="{BB962C8B-B14F-4D97-AF65-F5344CB8AC3E}">
        <p14:creationId xmlns:p14="http://schemas.microsoft.com/office/powerpoint/2010/main" val="406974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ACCA-9ADA-B262-9195-06C25B10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more complex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650D-048B-F2CF-5C30-DD50B485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add more characters</a:t>
            </a:r>
          </a:p>
          <a:p>
            <a:pPr lvl="1"/>
            <a:r>
              <a:rPr lang="en-US" dirty="0"/>
              <a:t>Latin has 52 letters (if we include symbols &amp; upper/lower)</a:t>
            </a:r>
          </a:p>
          <a:p>
            <a:pPr lvl="1"/>
            <a:r>
              <a:rPr lang="en-US" dirty="0"/>
              <a:t>We can get this up to 95 with modern English (if we include space)</a:t>
            </a:r>
          </a:p>
          <a:p>
            <a:pPr lvl="1"/>
            <a:r>
              <a:rPr lang="en-US" dirty="0"/>
              <a:t>Still loop at the end</a:t>
            </a:r>
          </a:p>
          <a:p>
            <a:r>
              <a:rPr lang="en-US" dirty="0"/>
              <a:t>We call the alphabet we are using a codex – and it doesn’t have to be English (or even an alphabet)</a:t>
            </a:r>
          </a:p>
          <a:p>
            <a:pPr lvl="1"/>
            <a:r>
              <a:rPr lang="en-US" dirty="0"/>
              <a:t>Criminals will send two keys:</a:t>
            </a:r>
          </a:p>
          <a:p>
            <a:pPr lvl="2"/>
            <a:r>
              <a:rPr lang="en-US" dirty="0"/>
              <a:t>First sentence: </a:t>
            </a:r>
            <a:r>
              <a:rPr lang="en-US" i="1" dirty="0"/>
              <a:t>I’ve started reading “Chicken Soup for the Soul” and its great!</a:t>
            </a:r>
          </a:p>
          <a:p>
            <a:pPr lvl="2"/>
            <a:r>
              <a:rPr lang="en-US" dirty="0"/>
              <a:t>Key = great</a:t>
            </a:r>
          </a:p>
          <a:p>
            <a:pPr lvl="2"/>
            <a:r>
              <a:rPr lang="en-US" dirty="0"/>
              <a:t>Codex = Chicken Soup for the Soul</a:t>
            </a:r>
          </a:p>
          <a:p>
            <a:pPr lvl="3"/>
            <a:r>
              <a:rPr lang="en-US" dirty="0"/>
              <a:t>Could even put, </a:t>
            </a:r>
            <a:r>
              <a:rPr lang="en-US" i="1" dirty="0"/>
              <a:t>I’m up to chapter 3</a:t>
            </a:r>
            <a:r>
              <a:rPr lang="en-US" dirty="0"/>
              <a:t> or some such.</a:t>
            </a:r>
          </a:p>
          <a:p>
            <a:pPr lvl="1"/>
            <a:r>
              <a:rPr lang="en-US" dirty="0"/>
              <a:t>Criminals 1 key is actually a few keys:</a:t>
            </a:r>
          </a:p>
          <a:p>
            <a:pPr lvl="2"/>
            <a:r>
              <a:rPr lang="en-US" dirty="0"/>
              <a:t>It’s a shift so “’Angel misses you.” = Angel would mean the key is: 1 14 7 5 12</a:t>
            </a:r>
          </a:p>
          <a:p>
            <a:pPr lvl="3"/>
            <a:r>
              <a:rPr lang="en-US" dirty="0"/>
              <a:t>Or shift each letter on the pattern (1, 1, 4, 7, 5, 1, 2)</a:t>
            </a:r>
          </a:p>
          <a:p>
            <a:r>
              <a:rPr lang="en-US" dirty="0"/>
              <a:t>Programming languages are pretty good when it comes to reading files or randomly generating letters in lists</a:t>
            </a:r>
          </a:p>
          <a:p>
            <a:pPr lvl="1"/>
            <a:r>
              <a:rPr lang="en-US" dirty="0"/>
              <a:t>Simple one is using the alphabet backwards</a:t>
            </a:r>
          </a:p>
        </p:txBody>
      </p:sp>
    </p:spTree>
    <p:extLst>
      <p:ext uri="{BB962C8B-B14F-4D97-AF65-F5344CB8AC3E}">
        <p14:creationId xmlns:p14="http://schemas.microsoft.com/office/powerpoint/2010/main" val="237760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A3A4-B1A5-4872-C6CF-9D7B475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make it computationally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38B6-9FAE-8F61-7160-50FAC67A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No.</a:t>
            </a:r>
          </a:p>
          <a:p>
            <a:pPr lvl="1"/>
            <a:r>
              <a:rPr lang="en-US" dirty="0"/>
              <a:t>Further, No.</a:t>
            </a:r>
          </a:p>
          <a:p>
            <a:pPr lvl="1"/>
            <a:r>
              <a:rPr lang="en-US" dirty="0"/>
              <a:t>Are shifting pattern (called a transposition) takes a 10 billionth of a second to crack with a modern system.</a:t>
            </a:r>
          </a:p>
          <a:p>
            <a:pPr lvl="2"/>
            <a:r>
              <a:rPr lang="en-US" dirty="0"/>
              <a:t>build an array of letter indexes in </a:t>
            </a:r>
            <a:r>
              <a:rPr lang="en-US" dirty="0" err="1"/>
              <a:t>numpy</a:t>
            </a:r>
            <a:r>
              <a:rPr lang="en-US" dirty="0"/>
              <a:t> and call </a:t>
            </a:r>
            <a:r>
              <a:rPr lang="en-US" dirty="0" err="1"/>
              <a:t>numpy.transpose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Or (other way) </a:t>
            </a:r>
            <a:r>
              <a:rPr lang="en-US" dirty="0">
                <a:hlinkClick r:id="rId2"/>
              </a:rPr>
              <a:t>use cycle and </a:t>
            </a:r>
            <a:r>
              <a:rPr lang="en-US" dirty="0" err="1">
                <a:hlinkClick r:id="rId2"/>
              </a:rPr>
              <a:t>itertools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and apply the key that way</a:t>
            </a:r>
          </a:p>
          <a:p>
            <a:pPr lvl="3"/>
            <a:r>
              <a:rPr lang="en-US" dirty="0"/>
              <a:t>I timed it at 18 seconds to crack a cycle key with 87 digits on my system (which is good, not great)</a:t>
            </a:r>
          </a:p>
          <a:p>
            <a:r>
              <a:rPr lang="en-US" dirty="0"/>
              <a:t>A computer’s brute force eliminated several algorithms for truly encrypting data.</a:t>
            </a:r>
          </a:p>
          <a:p>
            <a:pPr lvl="1"/>
            <a:r>
              <a:rPr lang="en-US" dirty="0"/>
              <a:t>The 18 seconds was brute force – just tried every combination until one showed plaintext</a:t>
            </a:r>
          </a:p>
          <a:p>
            <a:r>
              <a:rPr lang="en-US" dirty="0"/>
              <a:t>Even </a:t>
            </a:r>
            <a:r>
              <a:rPr lang="en-US" dirty="0">
                <a:hlinkClick r:id="rId3"/>
              </a:rPr>
              <a:t>normal random is not random enough </a:t>
            </a:r>
            <a:r>
              <a:rPr lang="en-US" dirty="0"/>
              <a:t>and Python has special libraries for generating cryptographically sound random sets</a:t>
            </a:r>
          </a:p>
          <a:p>
            <a:pPr lvl="1"/>
            <a:r>
              <a:rPr lang="en-US" dirty="0"/>
              <a:t>It is called secrets</a:t>
            </a:r>
          </a:p>
          <a:p>
            <a:r>
              <a:rPr lang="en-US" dirty="0"/>
              <a:t>But that’s next week, for now we understand the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on keyboard and mouse">
            <a:extLst>
              <a:ext uri="{FF2B5EF4-FFF2-40B4-BE49-F238E27FC236}">
                <a16:creationId xmlns:a16="http://schemas.microsoft.com/office/drawing/2014/main" id="{EE131106-19C7-A6E2-7B64-CC33F0FC3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308" b="134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DE77D-B338-AC55-EE09-C2E73C1D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dirty="0"/>
              <a:t>Okay so how does the web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B177-41B2-27EB-D93E-363900C2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9175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3820D-169A-2448-524C-4A90842C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Encryption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F92B-29F8-302D-D1CF-6A8C7707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Let’s review PKI and look at how HTTPS works (with TransportLayerSecurity).</a:t>
            </a:r>
          </a:p>
        </p:txBody>
      </p:sp>
    </p:spTree>
    <p:extLst>
      <p:ext uri="{BB962C8B-B14F-4D97-AF65-F5344CB8AC3E}">
        <p14:creationId xmlns:p14="http://schemas.microsoft.com/office/powerpoint/2010/main" val="24524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2BFB2A6-1790-B479-CFEC-79B1DE18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9FF3C-C18A-7763-60F7-F24A50C9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811B-B900-2012-CBD8-E569B4E8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Basic – non-computer encryption and practice</a:t>
            </a:r>
          </a:p>
          <a:p>
            <a:r>
              <a:rPr lang="en-US" sz="2000" dirty="0"/>
              <a:t>Adding in a Computer</a:t>
            </a:r>
          </a:p>
          <a:p>
            <a:pPr lvl="1"/>
            <a:r>
              <a:rPr lang="en-US" sz="2000" dirty="0"/>
              <a:t>Types of Encryption (ways its used)</a:t>
            </a:r>
          </a:p>
          <a:p>
            <a:r>
              <a:rPr lang="en-US" sz="2000" dirty="0"/>
              <a:t>Symmetry</a:t>
            </a:r>
          </a:p>
          <a:p>
            <a:r>
              <a:rPr lang="en-US" sz="2000" dirty="0"/>
              <a:t>Web </a:t>
            </a:r>
          </a:p>
          <a:p>
            <a:pPr lvl="1"/>
            <a:r>
              <a:rPr lang="en-US" sz="2000" dirty="0"/>
              <a:t>TLS &amp; HTTPS</a:t>
            </a:r>
          </a:p>
          <a:p>
            <a:pPr lvl="1"/>
            <a:r>
              <a:rPr lang="en-US" sz="2000" dirty="0"/>
              <a:t>PKI Key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008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metalware&#10;&#10;Description automatically generated">
            <a:extLst>
              <a:ext uri="{FF2B5EF4-FFF2-40B4-BE49-F238E27FC236}">
                <a16:creationId xmlns:a16="http://schemas.microsoft.com/office/drawing/2014/main" id="{927FBA3B-5A82-F68F-222B-7F7AD056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4DA6D-F477-661E-DF7D-2CE87FB4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 and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FB5F-E86B-5ED4-AA27-B34859F6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D0CD4-57F3-4118-7FA3-9A853507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Let’s look at two common (still paper based) forms of encryption – with Jail and letters</a:t>
            </a:r>
          </a:p>
        </p:txBody>
      </p:sp>
      <p:pic>
        <p:nvPicPr>
          <p:cNvPr id="5" name="Picture 4" descr="Letters in shelves">
            <a:extLst>
              <a:ext uri="{FF2B5EF4-FFF2-40B4-BE49-F238E27FC236}">
                <a16:creationId xmlns:a16="http://schemas.microsoft.com/office/drawing/2014/main" id="{672BD88F-7994-ACE7-1172-46EB53DBC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2" r="2129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D21F-8BBC-2415-6B94-A3A55A22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Form one (easy to show I just happened to have it)</a:t>
            </a:r>
          </a:p>
          <a:p>
            <a:pPr lvl="1"/>
            <a:r>
              <a:rPr lang="en-US" sz="1600" dirty="0"/>
              <a:t>Both people cut out the same spaces in a piece of paper</a:t>
            </a:r>
          </a:p>
          <a:p>
            <a:pPr lvl="1"/>
            <a:r>
              <a:rPr lang="en-US" sz="1600" dirty="0"/>
              <a:t>Usually, you pick a weird letter like q or x (or both) and send each other letters with those characters carefully placed (and cut them out)</a:t>
            </a:r>
          </a:p>
          <a:p>
            <a:pPr lvl="1"/>
            <a:r>
              <a:rPr lang="en-US" sz="1600" dirty="0"/>
              <a:t>IT is your algorithm and cipher</a:t>
            </a:r>
          </a:p>
          <a:p>
            <a:r>
              <a:rPr lang="en-US" sz="2000" dirty="0"/>
              <a:t>Form two</a:t>
            </a:r>
          </a:p>
          <a:p>
            <a:pPr lvl="1"/>
            <a:r>
              <a:rPr lang="en-US" sz="1600" dirty="0"/>
              <a:t>First word is cipher, and you use Caesar</a:t>
            </a:r>
          </a:p>
          <a:p>
            <a:pPr lvl="1"/>
            <a:r>
              <a:rPr lang="en-US" sz="1600" dirty="0"/>
              <a:t>We’ll cover this one later so remember </a:t>
            </a:r>
            <a:r>
              <a:rPr lang="en-US" sz="1600" b="1" dirty="0"/>
              <a:t>First Word.</a:t>
            </a:r>
            <a:r>
              <a:rPr lang="en-US" sz="16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44CA-61A8-63DB-EE87-5B9F8BEE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1EC7-4F8B-8DEB-4456-6A6F56D6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lot of math in Computer Science but at its heart:</a:t>
            </a:r>
          </a:p>
          <a:p>
            <a:pPr lvl="1"/>
            <a:r>
              <a:rPr lang="en-US" dirty="0"/>
              <a:t>Its anything which attempts to scramble or change a communication in order to hide it</a:t>
            </a:r>
          </a:p>
          <a:p>
            <a:pPr lvl="1"/>
            <a:r>
              <a:rPr lang="en-US" dirty="0"/>
              <a:t>This can be with images, text, and even video or audio.</a:t>
            </a:r>
          </a:p>
          <a:p>
            <a:r>
              <a:rPr lang="en-US" dirty="0"/>
              <a:t>Decryption is reversing this (cracking is usually the term for decrypting when you shouldn’t be able to)</a:t>
            </a:r>
          </a:p>
          <a:p>
            <a:r>
              <a:rPr lang="en-US" dirty="0"/>
              <a:t>All are based on a cipher (the way to make or break it – i.e. algorithm)</a:t>
            </a:r>
          </a:p>
          <a:p>
            <a:r>
              <a:rPr lang="en-US" dirty="0"/>
              <a:t>Why math heavy in Computer Science?</a:t>
            </a:r>
          </a:p>
          <a:p>
            <a:pPr lvl="1"/>
            <a:r>
              <a:rPr lang="en-US" dirty="0"/>
              <a:t>Cause computers are scary good a computational equations</a:t>
            </a:r>
          </a:p>
          <a:p>
            <a:pPr lvl="1"/>
            <a:r>
              <a:rPr lang="en-US" dirty="0"/>
              <a:t>Encryption is basically just a lot of functional 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3786E-8406-FD8A-6247-BD40A89F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484" y="67524"/>
            <a:ext cx="4239563" cy="1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2A22968-B0F5-C1C2-A9F0-58061288A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2DA8-441F-E2DE-52D7-5ABBEC79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Different usages of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1FEA-E83F-08FA-EC1C-2CA7AD0A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575582"/>
            <a:ext cx="7197771" cy="4642155"/>
          </a:xfrm>
        </p:spPr>
        <p:txBody>
          <a:bodyPr>
            <a:noAutofit/>
          </a:bodyPr>
          <a:lstStyle/>
          <a:p>
            <a:r>
              <a:rPr lang="en-US" sz="1800" dirty="0"/>
              <a:t>On the Firmware (not hardware): encrypt the BIOS</a:t>
            </a:r>
          </a:p>
          <a:p>
            <a:r>
              <a:rPr lang="en-US" sz="1800" dirty="0"/>
              <a:t>On the OS:</a:t>
            </a:r>
          </a:p>
          <a:p>
            <a:pPr lvl="1"/>
            <a:r>
              <a:rPr lang="en-US" sz="1800" dirty="0"/>
              <a:t>You can encrypt a folder or file</a:t>
            </a:r>
          </a:p>
          <a:p>
            <a:pPr lvl="2"/>
            <a:r>
              <a:rPr lang="en-US" sz="1800" dirty="0"/>
              <a:t>Or both (in the case of a compressed zip file or certain databases)</a:t>
            </a:r>
          </a:p>
          <a:p>
            <a:pPr lvl="1"/>
            <a:r>
              <a:rPr lang="en-US" sz="1800" dirty="0"/>
              <a:t>The entire OS</a:t>
            </a:r>
          </a:p>
          <a:p>
            <a:pPr lvl="2"/>
            <a:r>
              <a:rPr lang="en-US" sz="1800" dirty="0"/>
              <a:t>Which means the entire HDD/SSD</a:t>
            </a:r>
          </a:p>
          <a:p>
            <a:pPr lvl="2"/>
            <a:r>
              <a:rPr lang="en-US" sz="1800" dirty="0"/>
              <a:t>Or virtual partition in case of VM</a:t>
            </a:r>
          </a:p>
          <a:p>
            <a:pPr lvl="1"/>
            <a:r>
              <a:rPr lang="en-US" sz="1800" dirty="0"/>
              <a:t>A partition</a:t>
            </a:r>
          </a:p>
          <a:p>
            <a:pPr lvl="2"/>
            <a:r>
              <a:rPr lang="en-US" sz="1800" dirty="0"/>
              <a:t>A section of the HDD/SSD</a:t>
            </a:r>
          </a:p>
          <a:p>
            <a:r>
              <a:rPr lang="en-US" sz="1800" dirty="0"/>
              <a:t>Any combination </a:t>
            </a:r>
          </a:p>
          <a:p>
            <a:pPr lvl="1"/>
            <a:r>
              <a:rPr lang="en-US" sz="1800" dirty="0"/>
              <a:t>a Blowfish encrypted file in an encrypted file using AES on an HDD which is itself encrypted using </a:t>
            </a:r>
            <a:r>
              <a:rPr lang="en-US" sz="1800" dirty="0">
                <a:hlinkClick r:id="rId3"/>
              </a:rPr>
              <a:t>BitLocker or AES</a:t>
            </a:r>
            <a:endParaRPr lang="en-US" sz="1800" dirty="0"/>
          </a:p>
          <a:p>
            <a:r>
              <a:rPr lang="en-US" sz="1800" dirty="0"/>
              <a:t>Why/When is it a good idea to do each of these? When might it not be?</a:t>
            </a:r>
          </a:p>
        </p:txBody>
      </p:sp>
    </p:spTree>
    <p:extLst>
      <p:ext uri="{BB962C8B-B14F-4D97-AF65-F5344CB8AC3E}">
        <p14:creationId xmlns:p14="http://schemas.microsoft.com/office/powerpoint/2010/main" val="36551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D395-1A99-7DFA-0C7A-2ED067C0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A571-0C4C-276D-146A-F76B9F60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encrypted drive can lead to data loss</a:t>
            </a:r>
          </a:p>
          <a:p>
            <a:pPr lvl="1"/>
            <a:r>
              <a:rPr lang="en-US" dirty="0"/>
              <a:t>BitLocker if </a:t>
            </a:r>
            <a:r>
              <a:rPr lang="en-US" dirty="0">
                <a:hlinkClick r:id="rId2"/>
              </a:rPr>
              <a:t>recovery information lost/not setup</a:t>
            </a:r>
            <a:endParaRPr lang="en-US" dirty="0"/>
          </a:p>
          <a:p>
            <a:pPr lvl="1"/>
            <a:r>
              <a:rPr lang="en-US" dirty="0"/>
              <a:t>Google for same reason</a:t>
            </a:r>
          </a:p>
          <a:p>
            <a:pPr lvl="1"/>
            <a:r>
              <a:rPr lang="en-US" dirty="0"/>
              <a:t>Apple for same reason</a:t>
            </a:r>
          </a:p>
          <a:p>
            <a:pPr lvl="1"/>
            <a:r>
              <a:rPr lang="en-US" dirty="0"/>
              <a:t>Linux (LUKS) if </a:t>
            </a:r>
            <a:r>
              <a:rPr lang="en-US" dirty="0">
                <a:hlinkClick r:id="rId3"/>
              </a:rPr>
              <a:t>you lose the key</a:t>
            </a:r>
            <a:endParaRPr lang="en-US" dirty="0"/>
          </a:p>
          <a:p>
            <a:r>
              <a:rPr lang="en-US" dirty="0"/>
              <a:t>Its slower</a:t>
            </a:r>
          </a:p>
          <a:p>
            <a:pPr lvl="1"/>
            <a:r>
              <a:rPr lang="en-US" dirty="0"/>
              <a:t>Add decrypt to all read requests</a:t>
            </a:r>
          </a:p>
          <a:p>
            <a:pPr lvl="1"/>
            <a:r>
              <a:rPr lang="en-US" dirty="0"/>
              <a:t>Add an encrypt after all write requests</a:t>
            </a:r>
          </a:p>
          <a:p>
            <a:pPr lvl="2"/>
            <a:r>
              <a:rPr lang="en-US" dirty="0"/>
              <a:t>Technically its the buffer flush request (for both) but you get the idea</a:t>
            </a:r>
          </a:p>
          <a:p>
            <a:r>
              <a:rPr lang="en-US" dirty="0"/>
              <a:t>Do you need it?</a:t>
            </a:r>
          </a:p>
          <a:p>
            <a:pPr lvl="1"/>
            <a:r>
              <a:rPr lang="en-US" dirty="0"/>
              <a:t>Private files for students under FERPA on external drive = encrypt!</a:t>
            </a:r>
          </a:p>
          <a:p>
            <a:pPr lvl="1"/>
            <a:r>
              <a:rPr lang="en-US" dirty="0"/>
              <a:t>Your video game files? A child’s school computer? A tablet for a toddler? Grandma’s Recipes?</a:t>
            </a:r>
          </a:p>
          <a:p>
            <a:pPr lvl="2"/>
            <a:r>
              <a:rPr lang="en-US" dirty="0"/>
              <a:t>YES. I have been yelled at for an hour+ because an employee lost grandma’s recipes</a:t>
            </a:r>
          </a:p>
          <a:p>
            <a:endParaRPr lang="en-US" dirty="0"/>
          </a:p>
        </p:txBody>
      </p:sp>
      <p:pic>
        <p:nvPicPr>
          <p:cNvPr id="5" name="Picture 4" descr="A yellow sign on a pole&#10;&#10;Description automatically generated with low confidence">
            <a:extLst>
              <a:ext uri="{FF2B5EF4-FFF2-40B4-BE49-F238E27FC236}">
                <a16:creationId xmlns:a16="http://schemas.microsoft.com/office/drawing/2014/main" id="{637D3AA0-381B-E7E6-7151-C8260FA89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18252" y="0"/>
            <a:ext cx="5073748" cy="3805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F2FD1-A1E3-3F8F-2822-ADF4A0399FEE}"/>
              </a:ext>
            </a:extLst>
          </p:cNvPr>
          <p:cNvSpPr txBox="1"/>
          <p:nvPr/>
        </p:nvSpPr>
        <p:spPr>
          <a:xfrm>
            <a:off x="6991998" y="3940248"/>
            <a:ext cx="4900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www.flickr.com/photos/mynamemattersnot/2470470402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553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3DCB9-7530-79FD-35FD-706C20ACF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C391-17D0-93D5-4905-C4B3E6AA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Basic Encryption and a simple algo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254A-810E-E045-6C76-B7979B55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97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91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EC50-F07C-3D2A-8AC3-A4D9269D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let’s go back to our Jail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C26072-3A4E-F1A4-1742-6AC38F67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3204876"/>
            <a:ext cx="6579910" cy="2557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874B-05E9-29D3-0B31-47A1F917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Julius Caesar needed a way to hide message sent to troops on the front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 he invented (or so the legend goes) a form of encryption which switched the characters around based on a “secret key”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the Key was 5 for instance (and we were using English not Latin) we’d move “h” to “m”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Decrypt would move “m” to “h” due to same key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Let’s look at how criminals add a “key”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3449977-D486-7132-12EA-360233D37CBA}"/>
              </a:ext>
            </a:extLst>
          </p:cNvPr>
          <p:cNvSpPr/>
          <p:nvPr/>
        </p:nvSpPr>
        <p:spPr>
          <a:xfrm>
            <a:off x="4557932" y="4079630"/>
            <a:ext cx="2433711" cy="1026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26 = mod L</a:t>
            </a:r>
          </a:p>
        </p:txBody>
      </p:sp>
    </p:spTree>
    <p:extLst>
      <p:ext uri="{BB962C8B-B14F-4D97-AF65-F5344CB8AC3E}">
        <p14:creationId xmlns:p14="http://schemas.microsoft.com/office/powerpoint/2010/main" val="3352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959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Encryption Overview and Web</vt:lpstr>
      <vt:lpstr>Topics</vt:lpstr>
      <vt:lpstr>Intro and usage</vt:lpstr>
      <vt:lpstr>Let’s look at two common (still paper based) forms of encryption – with Jail and letters</vt:lpstr>
      <vt:lpstr>Encryption</vt:lpstr>
      <vt:lpstr>Different usages of encryption</vt:lpstr>
      <vt:lpstr>Why not use it?</vt:lpstr>
      <vt:lpstr>Basic Encryption and a simple algo</vt:lpstr>
      <vt:lpstr>So let’s go back to our Jail Example</vt:lpstr>
      <vt:lpstr>Making it more complex – how?</vt:lpstr>
      <vt:lpstr>Does this make it computationally difficult?</vt:lpstr>
      <vt:lpstr>Okay so how does the web work?</vt:lpstr>
      <vt:lpstr>Encryption on the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Overview and Web</dc:title>
  <dc:creator>Josiah G</dc:creator>
  <cp:lastModifiedBy>Josiah G</cp:lastModifiedBy>
  <cp:revision>1</cp:revision>
  <dcterms:created xsi:type="dcterms:W3CDTF">2023-02-20T20:29:20Z</dcterms:created>
  <dcterms:modified xsi:type="dcterms:W3CDTF">2023-02-20T21:42:21Z</dcterms:modified>
</cp:coreProperties>
</file>