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70" r:id="rId14"/>
    <p:sldId id="269" r:id="rId15"/>
    <p:sldId id="26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68" d="100"/>
          <a:sy n="68"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FCCDA-190E-4D1D-A0F2-D69E7F31EF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3577A8-13E5-444D-AA39-D10556B99846}">
      <dgm:prSet/>
      <dgm:spPr/>
      <dgm:t>
        <a:bodyPr/>
        <a:lstStyle/>
        <a:p>
          <a:r>
            <a:rPr lang="en-US" b="0" i="0"/>
            <a:t>Today = main laws</a:t>
          </a:r>
          <a:endParaRPr lang="en-US"/>
        </a:p>
      </dgm:t>
    </dgm:pt>
    <dgm:pt modelId="{2F530913-641F-4DB9-868B-BBC1E979CDA0}" type="parTrans" cxnId="{5A0F226A-359B-43D9-AEC6-03E6D6C568E1}">
      <dgm:prSet/>
      <dgm:spPr/>
      <dgm:t>
        <a:bodyPr/>
        <a:lstStyle/>
        <a:p>
          <a:endParaRPr lang="en-US"/>
        </a:p>
      </dgm:t>
    </dgm:pt>
    <dgm:pt modelId="{D7269A8F-AA01-4AF5-BAF8-EC79B0CC00E9}" type="sibTrans" cxnId="{5A0F226A-359B-43D9-AEC6-03E6D6C568E1}">
      <dgm:prSet/>
      <dgm:spPr/>
      <dgm:t>
        <a:bodyPr/>
        <a:lstStyle/>
        <a:p>
          <a:endParaRPr lang="en-US"/>
        </a:p>
      </dgm:t>
    </dgm:pt>
    <dgm:pt modelId="{671E1627-B6B5-4333-AE4C-57D99E6CD22E}">
      <dgm:prSet/>
      <dgm:spPr/>
      <dgm:t>
        <a:bodyPr/>
        <a:lstStyle/>
        <a:p>
          <a:r>
            <a:rPr lang="en-US" b="0" i="0"/>
            <a:t>Thursday = compliance and data privacy protections</a:t>
          </a:r>
          <a:endParaRPr lang="en-US"/>
        </a:p>
      </dgm:t>
    </dgm:pt>
    <dgm:pt modelId="{D0D4D30E-1889-430E-8DB2-12699ACF2C93}" type="parTrans" cxnId="{66307926-282B-443A-A8F4-C6A343C146FF}">
      <dgm:prSet/>
      <dgm:spPr/>
      <dgm:t>
        <a:bodyPr/>
        <a:lstStyle/>
        <a:p>
          <a:endParaRPr lang="en-US"/>
        </a:p>
      </dgm:t>
    </dgm:pt>
    <dgm:pt modelId="{C895601E-230D-4C23-B07B-0779E6D0F80E}" type="sibTrans" cxnId="{66307926-282B-443A-A8F4-C6A343C146FF}">
      <dgm:prSet/>
      <dgm:spPr/>
      <dgm:t>
        <a:bodyPr/>
        <a:lstStyle/>
        <a:p>
          <a:endParaRPr lang="en-US"/>
        </a:p>
      </dgm:t>
    </dgm:pt>
    <dgm:pt modelId="{8F1EB416-61CE-4A70-B83E-9E58E5EFDAEB}" type="pres">
      <dgm:prSet presAssocID="{CA7FCCDA-190E-4D1D-A0F2-D69E7F31EFAA}" presName="root" presStyleCnt="0">
        <dgm:presLayoutVars>
          <dgm:dir/>
          <dgm:resizeHandles val="exact"/>
        </dgm:presLayoutVars>
      </dgm:prSet>
      <dgm:spPr/>
    </dgm:pt>
    <dgm:pt modelId="{8ED8BB66-5371-40AB-99C7-F85BCB1F1B48}" type="pres">
      <dgm:prSet presAssocID="{913577A8-13E5-444D-AA39-D10556B99846}" presName="compNode" presStyleCnt="0"/>
      <dgm:spPr/>
    </dgm:pt>
    <dgm:pt modelId="{F74ED562-58CF-4F5C-80FA-58F814604FAE}" type="pres">
      <dgm:prSet presAssocID="{913577A8-13E5-444D-AA39-D10556B998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DF741FAA-5B6A-449C-9F99-6CBC381C1C8D}" type="pres">
      <dgm:prSet presAssocID="{913577A8-13E5-444D-AA39-D10556B99846}" presName="spaceRect" presStyleCnt="0"/>
      <dgm:spPr/>
    </dgm:pt>
    <dgm:pt modelId="{306C0D23-59DA-4634-BC1C-4D7B2AE06B29}" type="pres">
      <dgm:prSet presAssocID="{913577A8-13E5-444D-AA39-D10556B99846}" presName="textRect" presStyleLbl="revTx" presStyleIdx="0" presStyleCnt="2">
        <dgm:presLayoutVars>
          <dgm:chMax val="1"/>
          <dgm:chPref val="1"/>
        </dgm:presLayoutVars>
      </dgm:prSet>
      <dgm:spPr/>
    </dgm:pt>
    <dgm:pt modelId="{971AF5A1-47A2-4F9D-87B2-3A584FB3F542}" type="pres">
      <dgm:prSet presAssocID="{D7269A8F-AA01-4AF5-BAF8-EC79B0CC00E9}" presName="sibTrans" presStyleCnt="0"/>
      <dgm:spPr/>
    </dgm:pt>
    <dgm:pt modelId="{A10B3E36-DEF1-4657-B411-6BA421173405}" type="pres">
      <dgm:prSet presAssocID="{671E1627-B6B5-4333-AE4C-57D99E6CD22E}" presName="compNode" presStyleCnt="0"/>
      <dgm:spPr/>
    </dgm:pt>
    <dgm:pt modelId="{87437ECF-C51F-4A8B-9CAA-C05F913A1DBB}" type="pres">
      <dgm:prSet presAssocID="{671E1627-B6B5-4333-AE4C-57D99E6CD2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94EAF5D-0ED6-44D8-B3F0-F8D0B456D0A0}" type="pres">
      <dgm:prSet presAssocID="{671E1627-B6B5-4333-AE4C-57D99E6CD22E}" presName="spaceRect" presStyleCnt="0"/>
      <dgm:spPr/>
    </dgm:pt>
    <dgm:pt modelId="{14B4B5F6-3359-4EB5-B3AE-CD5A000CDC5B}" type="pres">
      <dgm:prSet presAssocID="{671E1627-B6B5-4333-AE4C-57D99E6CD22E}" presName="textRect" presStyleLbl="revTx" presStyleIdx="1" presStyleCnt="2">
        <dgm:presLayoutVars>
          <dgm:chMax val="1"/>
          <dgm:chPref val="1"/>
        </dgm:presLayoutVars>
      </dgm:prSet>
      <dgm:spPr/>
    </dgm:pt>
  </dgm:ptLst>
  <dgm:cxnLst>
    <dgm:cxn modelId="{66307926-282B-443A-A8F4-C6A343C146FF}" srcId="{CA7FCCDA-190E-4D1D-A0F2-D69E7F31EFAA}" destId="{671E1627-B6B5-4333-AE4C-57D99E6CD22E}" srcOrd="1" destOrd="0" parTransId="{D0D4D30E-1889-430E-8DB2-12699ACF2C93}" sibTransId="{C895601E-230D-4C23-B07B-0779E6D0F80E}"/>
    <dgm:cxn modelId="{5A0F226A-359B-43D9-AEC6-03E6D6C568E1}" srcId="{CA7FCCDA-190E-4D1D-A0F2-D69E7F31EFAA}" destId="{913577A8-13E5-444D-AA39-D10556B99846}" srcOrd="0" destOrd="0" parTransId="{2F530913-641F-4DB9-868B-BBC1E979CDA0}" sibTransId="{D7269A8F-AA01-4AF5-BAF8-EC79B0CC00E9}"/>
    <dgm:cxn modelId="{13112553-C1E4-4A07-A719-1649D59D0122}" type="presOf" srcId="{CA7FCCDA-190E-4D1D-A0F2-D69E7F31EFAA}" destId="{8F1EB416-61CE-4A70-B83E-9E58E5EFDAEB}" srcOrd="0" destOrd="0" presId="urn:microsoft.com/office/officeart/2018/2/layout/IconLabelList"/>
    <dgm:cxn modelId="{025D26BC-3FD9-40E7-B502-96C94FEFA6CF}" type="presOf" srcId="{913577A8-13E5-444D-AA39-D10556B99846}" destId="{306C0D23-59DA-4634-BC1C-4D7B2AE06B29}" srcOrd="0" destOrd="0" presId="urn:microsoft.com/office/officeart/2018/2/layout/IconLabelList"/>
    <dgm:cxn modelId="{B731B5DD-FA82-4CA0-BAF5-127D0212538C}" type="presOf" srcId="{671E1627-B6B5-4333-AE4C-57D99E6CD22E}" destId="{14B4B5F6-3359-4EB5-B3AE-CD5A000CDC5B}" srcOrd="0" destOrd="0" presId="urn:microsoft.com/office/officeart/2018/2/layout/IconLabelList"/>
    <dgm:cxn modelId="{30A451C3-35EB-4544-A6BD-337B66177B0E}" type="presParOf" srcId="{8F1EB416-61CE-4A70-B83E-9E58E5EFDAEB}" destId="{8ED8BB66-5371-40AB-99C7-F85BCB1F1B48}" srcOrd="0" destOrd="0" presId="urn:microsoft.com/office/officeart/2018/2/layout/IconLabelList"/>
    <dgm:cxn modelId="{65C250FA-B070-4C02-AFCA-B9B9AD1E28BB}" type="presParOf" srcId="{8ED8BB66-5371-40AB-99C7-F85BCB1F1B48}" destId="{F74ED562-58CF-4F5C-80FA-58F814604FAE}" srcOrd="0" destOrd="0" presId="urn:microsoft.com/office/officeart/2018/2/layout/IconLabelList"/>
    <dgm:cxn modelId="{60380FF3-D1A3-44F7-97FE-116A28898ED7}" type="presParOf" srcId="{8ED8BB66-5371-40AB-99C7-F85BCB1F1B48}" destId="{DF741FAA-5B6A-449C-9F99-6CBC381C1C8D}" srcOrd="1" destOrd="0" presId="urn:microsoft.com/office/officeart/2018/2/layout/IconLabelList"/>
    <dgm:cxn modelId="{792CB2F1-01C3-44B4-BDC5-13BD2EF59D52}" type="presParOf" srcId="{8ED8BB66-5371-40AB-99C7-F85BCB1F1B48}" destId="{306C0D23-59DA-4634-BC1C-4D7B2AE06B29}" srcOrd="2" destOrd="0" presId="urn:microsoft.com/office/officeart/2018/2/layout/IconLabelList"/>
    <dgm:cxn modelId="{FEF4C808-1832-48E0-8714-C810CDBE5F7D}" type="presParOf" srcId="{8F1EB416-61CE-4A70-B83E-9E58E5EFDAEB}" destId="{971AF5A1-47A2-4F9D-87B2-3A584FB3F542}" srcOrd="1" destOrd="0" presId="urn:microsoft.com/office/officeart/2018/2/layout/IconLabelList"/>
    <dgm:cxn modelId="{6ECA8B7F-37B2-4113-8C80-65B33ED49E20}" type="presParOf" srcId="{8F1EB416-61CE-4A70-B83E-9E58E5EFDAEB}" destId="{A10B3E36-DEF1-4657-B411-6BA421173405}" srcOrd="2" destOrd="0" presId="urn:microsoft.com/office/officeart/2018/2/layout/IconLabelList"/>
    <dgm:cxn modelId="{3BD03BDB-1C1A-4529-8484-9E6BA6FF729D}" type="presParOf" srcId="{A10B3E36-DEF1-4657-B411-6BA421173405}" destId="{87437ECF-C51F-4A8B-9CAA-C05F913A1DBB}" srcOrd="0" destOrd="0" presId="urn:microsoft.com/office/officeart/2018/2/layout/IconLabelList"/>
    <dgm:cxn modelId="{E5410B77-85B4-4A6A-B13A-6EA58F6AD76F}" type="presParOf" srcId="{A10B3E36-DEF1-4657-B411-6BA421173405}" destId="{B94EAF5D-0ED6-44D8-B3F0-F8D0B456D0A0}" srcOrd="1" destOrd="0" presId="urn:microsoft.com/office/officeart/2018/2/layout/IconLabelList"/>
    <dgm:cxn modelId="{4B83A8B4-2E51-4364-BF2A-12953FB29686}" type="presParOf" srcId="{A10B3E36-DEF1-4657-B411-6BA421173405}" destId="{14B4B5F6-3359-4EB5-B3AE-CD5A000CDC5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6248C-CF9E-41C3-AEA9-00F04DF4D96E}"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7CFB838-112E-4499-81F2-8DAB93DDEE31}">
      <dgm:prSet/>
      <dgm:spPr/>
      <dgm:t>
        <a:bodyPr/>
        <a:lstStyle/>
        <a:p>
          <a:r>
            <a:rPr lang="en-US" b="0" i="0"/>
            <a:t>International Law</a:t>
          </a:r>
          <a:endParaRPr lang="en-US"/>
        </a:p>
      </dgm:t>
    </dgm:pt>
    <dgm:pt modelId="{DEB498BC-61CC-4E31-BB75-9FED58283F2C}" type="parTrans" cxnId="{FEE02589-5DCF-430D-945A-7B3376039829}">
      <dgm:prSet/>
      <dgm:spPr/>
      <dgm:t>
        <a:bodyPr/>
        <a:lstStyle/>
        <a:p>
          <a:endParaRPr lang="en-US"/>
        </a:p>
      </dgm:t>
    </dgm:pt>
    <dgm:pt modelId="{C47A7155-AD52-4EAA-9C33-7281A5509B7A}" type="sibTrans" cxnId="{FEE02589-5DCF-430D-945A-7B3376039829}">
      <dgm:prSet/>
      <dgm:spPr/>
      <dgm:t>
        <a:bodyPr/>
        <a:lstStyle/>
        <a:p>
          <a:endParaRPr lang="en-US"/>
        </a:p>
      </dgm:t>
    </dgm:pt>
    <dgm:pt modelId="{70988A7C-AA26-4EBF-B8AA-8DA39AAA8B0A}">
      <dgm:prSet/>
      <dgm:spPr/>
      <dgm:t>
        <a:bodyPr/>
        <a:lstStyle/>
        <a:p>
          <a:r>
            <a:rPr lang="en-US" b="0" i="0" dirty="0"/>
            <a:t>State Laws</a:t>
          </a:r>
          <a:endParaRPr lang="en-US" dirty="0"/>
        </a:p>
      </dgm:t>
    </dgm:pt>
    <dgm:pt modelId="{F82030B5-A2A2-4A21-B403-DAD5054A3EAD}" type="parTrans" cxnId="{48AE3417-EE11-44BE-9674-F9A701A34D36}">
      <dgm:prSet/>
      <dgm:spPr/>
      <dgm:t>
        <a:bodyPr/>
        <a:lstStyle/>
        <a:p>
          <a:endParaRPr lang="en-US"/>
        </a:p>
      </dgm:t>
    </dgm:pt>
    <dgm:pt modelId="{81440BB4-CD3B-43EF-B8C7-E609930E5FA6}" type="sibTrans" cxnId="{48AE3417-EE11-44BE-9674-F9A701A34D36}">
      <dgm:prSet/>
      <dgm:spPr/>
      <dgm:t>
        <a:bodyPr/>
        <a:lstStyle/>
        <a:p>
          <a:endParaRPr lang="en-US"/>
        </a:p>
      </dgm:t>
    </dgm:pt>
    <dgm:pt modelId="{05C40640-C024-4D5C-BD63-100148C331AE}">
      <dgm:prSet/>
      <dgm:spPr/>
      <dgm:t>
        <a:bodyPr/>
        <a:lstStyle/>
        <a:p>
          <a:r>
            <a:rPr lang="en-US" b="0" i="0"/>
            <a:t>Federal Laws and Regulation</a:t>
          </a:r>
          <a:endParaRPr lang="en-US"/>
        </a:p>
      </dgm:t>
    </dgm:pt>
    <dgm:pt modelId="{340A96A8-E2B9-4B34-B3B3-1AEE276E5977}" type="parTrans" cxnId="{E63C36E4-4176-4DC8-A2D6-E59D656BC664}">
      <dgm:prSet/>
      <dgm:spPr/>
      <dgm:t>
        <a:bodyPr/>
        <a:lstStyle/>
        <a:p>
          <a:endParaRPr lang="en-US"/>
        </a:p>
      </dgm:t>
    </dgm:pt>
    <dgm:pt modelId="{1A10E892-7702-444B-BF83-EB07D656950E}" type="sibTrans" cxnId="{E63C36E4-4176-4DC8-A2D6-E59D656BC664}">
      <dgm:prSet/>
      <dgm:spPr/>
      <dgm:t>
        <a:bodyPr/>
        <a:lstStyle/>
        <a:p>
          <a:endParaRPr lang="en-US"/>
        </a:p>
      </dgm:t>
    </dgm:pt>
    <dgm:pt modelId="{EC888090-B245-4947-88B2-0890DC068DBB}" type="pres">
      <dgm:prSet presAssocID="{9056248C-CF9E-41C3-AEA9-00F04DF4D96E}" presName="vert0" presStyleCnt="0">
        <dgm:presLayoutVars>
          <dgm:dir/>
          <dgm:animOne val="branch"/>
          <dgm:animLvl val="lvl"/>
        </dgm:presLayoutVars>
      </dgm:prSet>
      <dgm:spPr/>
    </dgm:pt>
    <dgm:pt modelId="{B1C55F49-DE62-4942-BBF3-3094B6B093AF}" type="pres">
      <dgm:prSet presAssocID="{47CFB838-112E-4499-81F2-8DAB93DDEE31}" presName="thickLine" presStyleLbl="alignNode1" presStyleIdx="0" presStyleCnt="3"/>
      <dgm:spPr/>
    </dgm:pt>
    <dgm:pt modelId="{491BCBAB-311E-4C1D-83AF-7195F2377CE2}" type="pres">
      <dgm:prSet presAssocID="{47CFB838-112E-4499-81F2-8DAB93DDEE31}" presName="horz1" presStyleCnt="0"/>
      <dgm:spPr/>
    </dgm:pt>
    <dgm:pt modelId="{473D4381-460F-43BC-A862-993B864586B2}" type="pres">
      <dgm:prSet presAssocID="{47CFB838-112E-4499-81F2-8DAB93DDEE31}" presName="tx1" presStyleLbl="revTx" presStyleIdx="0" presStyleCnt="3"/>
      <dgm:spPr/>
    </dgm:pt>
    <dgm:pt modelId="{6DE0F83E-BBA5-4F27-9B3F-9F3630EB587A}" type="pres">
      <dgm:prSet presAssocID="{47CFB838-112E-4499-81F2-8DAB93DDEE31}" presName="vert1" presStyleCnt="0"/>
      <dgm:spPr/>
    </dgm:pt>
    <dgm:pt modelId="{5A5BAD30-3425-449F-BF02-675340A52D20}" type="pres">
      <dgm:prSet presAssocID="{70988A7C-AA26-4EBF-B8AA-8DA39AAA8B0A}" presName="thickLine" presStyleLbl="alignNode1" presStyleIdx="1" presStyleCnt="3"/>
      <dgm:spPr/>
    </dgm:pt>
    <dgm:pt modelId="{E23BF20C-7027-4780-893E-3A0118C2A977}" type="pres">
      <dgm:prSet presAssocID="{70988A7C-AA26-4EBF-B8AA-8DA39AAA8B0A}" presName="horz1" presStyleCnt="0"/>
      <dgm:spPr/>
    </dgm:pt>
    <dgm:pt modelId="{F8AD65EB-39D5-48A4-81B5-4ADAC6AA43D1}" type="pres">
      <dgm:prSet presAssocID="{70988A7C-AA26-4EBF-B8AA-8DA39AAA8B0A}" presName="tx1" presStyleLbl="revTx" presStyleIdx="1" presStyleCnt="3"/>
      <dgm:spPr/>
    </dgm:pt>
    <dgm:pt modelId="{69AEE0F4-5470-47E5-8DFB-6CD52512FBE0}" type="pres">
      <dgm:prSet presAssocID="{70988A7C-AA26-4EBF-B8AA-8DA39AAA8B0A}" presName="vert1" presStyleCnt="0"/>
      <dgm:spPr/>
    </dgm:pt>
    <dgm:pt modelId="{1DB1F0E0-760D-483E-BE41-3B81CA6272AE}" type="pres">
      <dgm:prSet presAssocID="{05C40640-C024-4D5C-BD63-100148C331AE}" presName="thickLine" presStyleLbl="alignNode1" presStyleIdx="2" presStyleCnt="3"/>
      <dgm:spPr/>
    </dgm:pt>
    <dgm:pt modelId="{6A7A9739-4FE6-4A84-8849-1BB2889F2492}" type="pres">
      <dgm:prSet presAssocID="{05C40640-C024-4D5C-BD63-100148C331AE}" presName="horz1" presStyleCnt="0"/>
      <dgm:spPr/>
    </dgm:pt>
    <dgm:pt modelId="{1CD0CE9C-8D92-4133-9E83-91B8E5F13890}" type="pres">
      <dgm:prSet presAssocID="{05C40640-C024-4D5C-BD63-100148C331AE}" presName="tx1" presStyleLbl="revTx" presStyleIdx="2" presStyleCnt="3"/>
      <dgm:spPr/>
    </dgm:pt>
    <dgm:pt modelId="{3C22D8D5-2B59-4A5D-A149-B2A5F33E8F0F}" type="pres">
      <dgm:prSet presAssocID="{05C40640-C024-4D5C-BD63-100148C331AE}" presName="vert1" presStyleCnt="0"/>
      <dgm:spPr/>
    </dgm:pt>
  </dgm:ptLst>
  <dgm:cxnLst>
    <dgm:cxn modelId="{48AE3417-EE11-44BE-9674-F9A701A34D36}" srcId="{9056248C-CF9E-41C3-AEA9-00F04DF4D96E}" destId="{70988A7C-AA26-4EBF-B8AA-8DA39AAA8B0A}" srcOrd="1" destOrd="0" parTransId="{F82030B5-A2A2-4A21-B403-DAD5054A3EAD}" sibTransId="{81440BB4-CD3B-43EF-B8C7-E609930E5FA6}"/>
    <dgm:cxn modelId="{3D595D30-4BAD-4A4D-9177-D049DC9CC082}" type="presOf" srcId="{47CFB838-112E-4499-81F2-8DAB93DDEE31}" destId="{473D4381-460F-43BC-A862-993B864586B2}" srcOrd="0" destOrd="0" presId="urn:microsoft.com/office/officeart/2008/layout/LinedList"/>
    <dgm:cxn modelId="{FE500D42-BBA7-48AD-8B1E-D35A4829979B}" type="presOf" srcId="{9056248C-CF9E-41C3-AEA9-00F04DF4D96E}" destId="{EC888090-B245-4947-88B2-0890DC068DBB}" srcOrd="0" destOrd="0" presId="urn:microsoft.com/office/officeart/2008/layout/LinedList"/>
    <dgm:cxn modelId="{F98AB265-0E9D-4917-8701-654A0C74D89E}" type="presOf" srcId="{05C40640-C024-4D5C-BD63-100148C331AE}" destId="{1CD0CE9C-8D92-4133-9E83-91B8E5F13890}" srcOrd="0" destOrd="0" presId="urn:microsoft.com/office/officeart/2008/layout/LinedList"/>
    <dgm:cxn modelId="{FEE02589-5DCF-430D-945A-7B3376039829}" srcId="{9056248C-CF9E-41C3-AEA9-00F04DF4D96E}" destId="{47CFB838-112E-4499-81F2-8DAB93DDEE31}" srcOrd="0" destOrd="0" parTransId="{DEB498BC-61CC-4E31-BB75-9FED58283F2C}" sibTransId="{C47A7155-AD52-4EAA-9C33-7281A5509B7A}"/>
    <dgm:cxn modelId="{0DDB13DD-E4B9-4260-BE11-517E347C49D8}" type="presOf" srcId="{70988A7C-AA26-4EBF-B8AA-8DA39AAA8B0A}" destId="{F8AD65EB-39D5-48A4-81B5-4ADAC6AA43D1}" srcOrd="0" destOrd="0" presId="urn:microsoft.com/office/officeart/2008/layout/LinedList"/>
    <dgm:cxn modelId="{E63C36E4-4176-4DC8-A2D6-E59D656BC664}" srcId="{9056248C-CF9E-41C3-AEA9-00F04DF4D96E}" destId="{05C40640-C024-4D5C-BD63-100148C331AE}" srcOrd="2" destOrd="0" parTransId="{340A96A8-E2B9-4B34-B3B3-1AEE276E5977}" sibTransId="{1A10E892-7702-444B-BF83-EB07D656950E}"/>
    <dgm:cxn modelId="{41DBBB78-FE1A-4750-88EC-24FCFF09F0DC}" type="presParOf" srcId="{EC888090-B245-4947-88B2-0890DC068DBB}" destId="{B1C55F49-DE62-4942-BBF3-3094B6B093AF}" srcOrd="0" destOrd="0" presId="urn:microsoft.com/office/officeart/2008/layout/LinedList"/>
    <dgm:cxn modelId="{31CC7C53-801A-4EC8-B0A2-20C29FB0925F}" type="presParOf" srcId="{EC888090-B245-4947-88B2-0890DC068DBB}" destId="{491BCBAB-311E-4C1D-83AF-7195F2377CE2}" srcOrd="1" destOrd="0" presId="urn:microsoft.com/office/officeart/2008/layout/LinedList"/>
    <dgm:cxn modelId="{70A6513C-E7C9-4CB6-983F-04AFA8A77CD2}" type="presParOf" srcId="{491BCBAB-311E-4C1D-83AF-7195F2377CE2}" destId="{473D4381-460F-43BC-A862-993B864586B2}" srcOrd="0" destOrd="0" presId="urn:microsoft.com/office/officeart/2008/layout/LinedList"/>
    <dgm:cxn modelId="{E11E43C8-5156-46E5-87F9-078B4AEAE6F2}" type="presParOf" srcId="{491BCBAB-311E-4C1D-83AF-7195F2377CE2}" destId="{6DE0F83E-BBA5-4F27-9B3F-9F3630EB587A}" srcOrd="1" destOrd="0" presId="urn:microsoft.com/office/officeart/2008/layout/LinedList"/>
    <dgm:cxn modelId="{BC4AB46C-5D65-4AD9-8B03-FB3DBB03551C}" type="presParOf" srcId="{EC888090-B245-4947-88B2-0890DC068DBB}" destId="{5A5BAD30-3425-449F-BF02-675340A52D20}" srcOrd="2" destOrd="0" presId="urn:microsoft.com/office/officeart/2008/layout/LinedList"/>
    <dgm:cxn modelId="{B3074CAF-A948-439C-BE0C-8446227042E1}" type="presParOf" srcId="{EC888090-B245-4947-88B2-0890DC068DBB}" destId="{E23BF20C-7027-4780-893E-3A0118C2A977}" srcOrd="3" destOrd="0" presId="urn:microsoft.com/office/officeart/2008/layout/LinedList"/>
    <dgm:cxn modelId="{4AE81CA7-C8E8-4511-B4D4-2298C546FF96}" type="presParOf" srcId="{E23BF20C-7027-4780-893E-3A0118C2A977}" destId="{F8AD65EB-39D5-48A4-81B5-4ADAC6AA43D1}" srcOrd="0" destOrd="0" presId="urn:microsoft.com/office/officeart/2008/layout/LinedList"/>
    <dgm:cxn modelId="{0E375987-1D5C-4A63-A852-DB9A9B84F55A}" type="presParOf" srcId="{E23BF20C-7027-4780-893E-3A0118C2A977}" destId="{69AEE0F4-5470-47E5-8DFB-6CD52512FBE0}" srcOrd="1" destOrd="0" presId="urn:microsoft.com/office/officeart/2008/layout/LinedList"/>
    <dgm:cxn modelId="{799AA4EE-18D3-4F26-8781-985A1C217DB3}" type="presParOf" srcId="{EC888090-B245-4947-88B2-0890DC068DBB}" destId="{1DB1F0E0-760D-483E-BE41-3B81CA6272AE}" srcOrd="4" destOrd="0" presId="urn:microsoft.com/office/officeart/2008/layout/LinedList"/>
    <dgm:cxn modelId="{DE5425E4-F92E-401D-9C01-6A019C86FC35}" type="presParOf" srcId="{EC888090-B245-4947-88B2-0890DC068DBB}" destId="{6A7A9739-4FE6-4A84-8849-1BB2889F2492}" srcOrd="5" destOrd="0" presId="urn:microsoft.com/office/officeart/2008/layout/LinedList"/>
    <dgm:cxn modelId="{14A58F24-39DA-477E-9598-5C35E78937AC}" type="presParOf" srcId="{6A7A9739-4FE6-4A84-8849-1BB2889F2492}" destId="{1CD0CE9C-8D92-4133-9E83-91B8E5F13890}" srcOrd="0" destOrd="0" presId="urn:microsoft.com/office/officeart/2008/layout/LinedList"/>
    <dgm:cxn modelId="{EE1B09A8-CEA1-419E-80AB-DC525E00109F}" type="presParOf" srcId="{6A7A9739-4FE6-4A84-8849-1BB2889F2492}" destId="{3C22D8D5-2B59-4A5D-A149-B2A5F33E8F0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21DF8-1DBE-4201-9E7C-0ED3B9E6A2F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4186295-2639-4F20-899A-1B6C3680CB0B}">
      <dgm:prSet/>
      <dgm:spPr/>
      <dgm:t>
        <a:bodyPr/>
        <a:lstStyle/>
        <a:p>
          <a:r>
            <a:rPr lang="en-US" b="0" i="0"/>
            <a:t>Meta</a:t>
          </a:r>
          <a:endParaRPr lang="en-US"/>
        </a:p>
      </dgm:t>
    </dgm:pt>
    <dgm:pt modelId="{0A9D9D35-A82A-41A2-B4F1-EC4F8988F6EB}" type="parTrans" cxnId="{72F11E7F-B7B1-47CC-8054-82AC00854A51}">
      <dgm:prSet/>
      <dgm:spPr/>
      <dgm:t>
        <a:bodyPr/>
        <a:lstStyle/>
        <a:p>
          <a:endParaRPr lang="en-US"/>
        </a:p>
      </dgm:t>
    </dgm:pt>
    <dgm:pt modelId="{85AF09A6-C9F3-468B-9A0E-51FB5F9C8F9D}" type="sibTrans" cxnId="{72F11E7F-B7B1-47CC-8054-82AC00854A51}">
      <dgm:prSet/>
      <dgm:spPr/>
      <dgm:t>
        <a:bodyPr/>
        <a:lstStyle/>
        <a:p>
          <a:endParaRPr lang="en-US"/>
        </a:p>
      </dgm:t>
    </dgm:pt>
    <dgm:pt modelId="{74B0D7AF-1BAB-43E0-AB1B-FD3F3574906A}">
      <dgm:prSet/>
      <dgm:spPr/>
      <dgm:t>
        <a:bodyPr/>
        <a:lstStyle/>
        <a:p>
          <a:r>
            <a:rPr lang="en-US" b="0" i="0"/>
            <a:t>12 Domestic Offices – biggest Palo Alto, CA</a:t>
          </a:r>
          <a:endParaRPr lang="en-US"/>
        </a:p>
      </dgm:t>
    </dgm:pt>
    <dgm:pt modelId="{6C5D13C7-6C60-44A4-9C92-2300ADF501D3}" type="parTrans" cxnId="{DE323D49-D463-4D68-85B0-8CB4EB10EBFB}">
      <dgm:prSet/>
      <dgm:spPr/>
      <dgm:t>
        <a:bodyPr/>
        <a:lstStyle/>
        <a:p>
          <a:endParaRPr lang="en-US"/>
        </a:p>
      </dgm:t>
    </dgm:pt>
    <dgm:pt modelId="{264420C9-0052-42E9-9FE3-60A50D854337}" type="sibTrans" cxnId="{DE323D49-D463-4D68-85B0-8CB4EB10EBFB}">
      <dgm:prSet/>
      <dgm:spPr/>
      <dgm:t>
        <a:bodyPr/>
        <a:lstStyle/>
        <a:p>
          <a:endParaRPr lang="en-US"/>
        </a:p>
      </dgm:t>
    </dgm:pt>
    <dgm:pt modelId="{71651C61-7183-44A9-BB52-F86306515379}">
      <dgm:prSet/>
      <dgm:spPr/>
      <dgm:t>
        <a:bodyPr/>
        <a:lstStyle/>
        <a:p>
          <a:r>
            <a:rPr lang="en-US" b="0" i="0"/>
            <a:t>14 International – London, UK or Hamburg, Germany</a:t>
          </a:r>
          <a:endParaRPr lang="en-US"/>
        </a:p>
      </dgm:t>
    </dgm:pt>
    <dgm:pt modelId="{8555A803-376E-45D7-A4A8-169054AE9F66}" type="parTrans" cxnId="{209E5FC0-CE4C-490D-AD78-D9D0A5160700}">
      <dgm:prSet/>
      <dgm:spPr/>
      <dgm:t>
        <a:bodyPr/>
        <a:lstStyle/>
        <a:p>
          <a:endParaRPr lang="en-US"/>
        </a:p>
      </dgm:t>
    </dgm:pt>
    <dgm:pt modelId="{D0F26C28-F821-40C0-8BDE-3A9F9D2DD3C2}" type="sibTrans" cxnId="{209E5FC0-CE4C-490D-AD78-D9D0A5160700}">
      <dgm:prSet/>
      <dgm:spPr/>
      <dgm:t>
        <a:bodyPr/>
        <a:lstStyle/>
        <a:p>
          <a:endParaRPr lang="en-US"/>
        </a:p>
      </dgm:t>
    </dgm:pt>
    <dgm:pt modelId="{7F6B4BD9-DB81-4E7D-BD43-BB44E96D402F}">
      <dgm:prSet/>
      <dgm:spPr/>
      <dgm:t>
        <a:bodyPr/>
        <a:lstStyle/>
        <a:p>
          <a:r>
            <a:rPr lang="en-US" b="0" i="0"/>
            <a:t>Microsoft</a:t>
          </a:r>
          <a:endParaRPr lang="en-US"/>
        </a:p>
      </dgm:t>
    </dgm:pt>
    <dgm:pt modelId="{D8C8C414-D62C-49AD-9817-DDA09D511BD1}" type="parTrans" cxnId="{FEF3F096-D63D-4819-9EED-7172D2BC4395}">
      <dgm:prSet/>
      <dgm:spPr/>
      <dgm:t>
        <a:bodyPr/>
        <a:lstStyle/>
        <a:p>
          <a:endParaRPr lang="en-US"/>
        </a:p>
      </dgm:t>
    </dgm:pt>
    <dgm:pt modelId="{058CAA2A-3027-4253-892A-1B4C865264F2}" type="sibTrans" cxnId="{FEF3F096-D63D-4819-9EED-7172D2BC4395}">
      <dgm:prSet/>
      <dgm:spPr/>
      <dgm:t>
        <a:bodyPr/>
        <a:lstStyle/>
        <a:p>
          <a:endParaRPr lang="en-US"/>
        </a:p>
      </dgm:t>
    </dgm:pt>
    <dgm:pt modelId="{5C42FCEA-0D68-481C-8873-23C172C9906F}">
      <dgm:prSet/>
      <dgm:spPr/>
      <dgm:t>
        <a:bodyPr/>
        <a:lstStyle/>
        <a:p>
          <a:r>
            <a:rPr lang="en-US" b="0" i="0"/>
            <a:t>116 US – 8 in FL</a:t>
          </a:r>
          <a:endParaRPr lang="en-US"/>
        </a:p>
      </dgm:t>
    </dgm:pt>
    <dgm:pt modelId="{87D43C1E-D3D4-4C58-8830-34F1C68A086C}" type="parTrans" cxnId="{E1652F7E-E9ED-4CF7-A51C-61815F202C1B}">
      <dgm:prSet/>
      <dgm:spPr/>
      <dgm:t>
        <a:bodyPr/>
        <a:lstStyle/>
        <a:p>
          <a:endParaRPr lang="en-US"/>
        </a:p>
      </dgm:t>
    </dgm:pt>
    <dgm:pt modelId="{D22A8D28-4B0C-4881-8A38-528AEC75215E}" type="sibTrans" cxnId="{E1652F7E-E9ED-4CF7-A51C-61815F202C1B}">
      <dgm:prSet/>
      <dgm:spPr/>
      <dgm:t>
        <a:bodyPr/>
        <a:lstStyle/>
        <a:p>
          <a:endParaRPr lang="en-US"/>
        </a:p>
      </dgm:t>
    </dgm:pt>
    <dgm:pt modelId="{E14C8D3F-E828-4F63-8C98-97E66E124012}">
      <dgm:prSet/>
      <dgm:spPr/>
      <dgm:t>
        <a:bodyPr/>
        <a:lstStyle/>
        <a:p>
          <a:r>
            <a:rPr lang="en-US" b="0" i="0"/>
            <a:t>204 International – when I worked there</a:t>
          </a:r>
          <a:endParaRPr lang="en-US"/>
        </a:p>
      </dgm:t>
    </dgm:pt>
    <dgm:pt modelId="{8E33AE83-8E12-4FB8-AEC9-6E05B9BF7161}" type="parTrans" cxnId="{164E85B4-C2EA-4D67-A11D-2FB64A85C5CA}">
      <dgm:prSet/>
      <dgm:spPr/>
      <dgm:t>
        <a:bodyPr/>
        <a:lstStyle/>
        <a:p>
          <a:endParaRPr lang="en-US"/>
        </a:p>
      </dgm:t>
    </dgm:pt>
    <dgm:pt modelId="{E344CEE1-C121-4490-905C-052EF17A6E40}" type="sibTrans" cxnId="{164E85B4-C2EA-4D67-A11D-2FB64A85C5CA}">
      <dgm:prSet/>
      <dgm:spPr/>
      <dgm:t>
        <a:bodyPr/>
        <a:lstStyle/>
        <a:p>
          <a:endParaRPr lang="en-US"/>
        </a:p>
      </dgm:t>
    </dgm:pt>
    <dgm:pt modelId="{25491EF0-8A0F-4900-A0F3-9B9DFB71AEAB}" type="pres">
      <dgm:prSet presAssocID="{2A321DF8-1DBE-4201-9E7C-0ED3B9E6A2F2}" presName="linear" presStyleCnt="0">
        <dgm:presLayoutVars>
          <dgm:dir/>
          <dgm:animLvl val="lvl"/>
          <dgm:resizeHandles val="exact"/>
        </dgm:presLayoutVars>
      </dgm:prSet>
      <dgm:spPr/>
    </dgm:pt>
    <dgm:pt modelId="{06926D8E-6451-4200-865C-53E5BE338407}" type="pres">
      <dgm:prSet presAssocID="{54186295-2639-4F20-899A-1B6C3680CB0B}" presName="parentLin" presStyleCnt="0"/>
      <dgm:spPr/>
    </dgm:pt>
    <dgm:pt modelId="{9AD39BA0-A684-4FB0-BBF8-B6A1B5AEB5D0}" type="pres">
      <dgm:prSet presAssocID="{54186295-2639-4F20-899A-1B6C3680CB0B}" presName="parentLeftMargin" presStyleLbl="node1" presStyleIdx="0" presStyleCnt="2"/>
      <dgm:spPr/>
    </dgm:pt>
    <dgm:pt modelId="{2ED248C0-6548-417C-AFF5-6A78F7DD00C0}" type="pres">
      <dgm:prSet presAssocID="{54186295-2639-4F20-899A-1B6C3680CB0B}" presName="parentText" presStyleLbl="node1" presStyleIdx="0" presStyleCnt="2">
        <dgm:presLayoutVars>
          <dgm:chMax val="0"/>
          <dgm:bulletEnabled val="1"/>
        </dgm:presLayoutVars>
      </dgm:prSet>
      <dgm:spPr/>
    </dgm:pt>
    <dgm:pt modelId="{2AD2CE01-5A09-4AF2-BCDE-392205506501}" type="pres">
      <dgm:prSet presAssocID="{54186295-2639-4F20-899A-1B6C3680CB0B}" presName="negativeSpace" presStyleCnt="0"/>
      <dgm:spPr/>
    </dgm:pt>
    <dgm:pt modelId="{114C3E0F-CE6B-4D5D-9305-2264D196FC37}" type="pres">
      <dgm:prSet presAssocID="{54186295-2639-4F20-899A-1B6C3680CB0B}" presName="childText" presStyleLbl="conFgAcc1" presStyleIdx="0" presStyleCnt="2">
        <dgm:presLayoutVars>
          <dgm:bulletEnabled val="1"/>
        </dgm:presLayoutVars>
      </dgm:prSet>
      <dgm:spPr/>
    </dgm:pt>
    <dgm:pt modelId="{71E8F0FC-0F11-4759-91E4-2DF9B21B5CE9}" type="pres">
      <dgm:prSet presAssocID="{85AF09A6-C9F3-468B-9A0E-51FB5F9C8F9D}" presName="spaceBetweenRectangles" presStyleCnt="0"/>
      <dgm:spPr/>
    </dgm:pt>
    <dgm:pt modelId="{DDC937D3-3E3E-4D93-829D-D3F6C0E5D571}" type="pres">
      <dgm:prSet presAssocID="{7F6B4BD9-DB81-4E7D-BD43-BB44E96D402F}" presName="parentLin" presStyleCnt="0"/>
      <dgm:spPr/>
    </dgm:pt>
    <dgm:pt modelId="{5CBF6E78-FB9C-4DED-921B-80C7CC630A03}" type="pres">
      <dgm:prSet presAssocID="{7F6B4BD9-DB81-4E7D-BD43-BB44E96D402F}" presName="parentLeftMargin" presStyleLbl="node1" presStyleIdx="0" presStyleCnt="2"/>
      <dgm:spPr/>
    </dgm:pt>
    <dgm:pt modelId="{D9497579-9A9E-4778-8B0B-5AB04307D8DA}" type="pres">
      <dgm:prSet presAssocID="{7F6B4BD9-DB81-4E7D-BD43-BB44E96D402F}" presName="parentText" presStyleLbl="node1" presStyleIdx="1" presStyleCnt="2">
        <dgm:presLayoutVars>
          <dgm:chMax val="0"/>
          <dgm:bulletEnabled val="1"/>
        </dgm:presLayoutVars>
      </dgm:prSet>
      <dgm:spPr/>
    </dgm:pt>
    <dgm:pt modelId="{077E843F-0EB2-4086-AA52-C83C06A47D6E}" type="pres">
      <dgm:prSet presAssocID="{7F6B4BD9-DB81-4E7D-BD43-BB44E96D402F}" presName="negativeSpace" presStyleCnt="0"/>
      <dgm:spPr/>
    </dgm:pt>
    <dgm:pt modelId="{9E17D680-38DF-4DB6-9CB8-E6A74567ABBA}" type="pres">
      <dgm:prSet presAssocID="{7F6B4BD9-DB81-4E7D-BD43-BB44E96D402F}" presName="childText" presStyleLbl="conFgAcc1" presStyleIdx="1" presStyleCnt="2">
        <dgm:presLayoutVars>
          <dgm:bulletEnabled val="1"/>
        </dgm:presLayoutVars>
      </dgm:prSet>
      <dgm:spPr/>
    </dgm:pt>
  </dgm:ptLst>
  <dgm:cxnLst>
    <dgm:cxn modelId="{56D04802-531E-49F8-AF80-64324F540218}" type="presOf" srcId="{54186295-2639-4F20-899A-1B6C3680CB0B}" destId="{9AD39BA0-A684-4FB0-BBF8-B6A1B5AEB5D0}" srcOrd="0" destOrd="0" presId="urn:microsoft.com/office/officeart/2005/8/layout/list1"/>
    <dgm:cxn modelId="{C2364B07-6454-4B2F-94B0-0F680BFEE5AE}" type="presOf" srcId="{74B0D7AF-1BAB-43E0-AB1B-FD3F3574906A}" destId="{114C3E0F-CE6B-4D5D-9305-2264D196FC37}" srcOrd="0" destOrd="0" presId="urn:microsoft.com/office/officeart/2005/8/layout/list1"/>
    <dgm:cxn modelId="{CB4ED71B-1CB8-47AD-A954-AAC457D53DE4}" type="presOf" srcId="{7F6B4BD9-DB81-4E7D-BD43-BB44E96D402F}" destId="{5CBF6E78-FB9C-4DED-921B-80C7CC630A03}" srcOrd="0" destOrd="0" presId="urn:microsoft.com/office/officeart/2005/8/layout/list1"/>
    <dgm:cxn modelId="{95C39F24-7F37-4754-B182-411E64BC4CB4}" type="presOf" srcId="{54186295-2639-4F20-899A-1B6C3680CB0B}" destId="{2ED248C0-6548-417C-AFF5-6A78F7DD00C0}" srcOrd="1" destOrd="0" presId="urn:microsoft.com/office/officeart/2005/8/layout/list1"/>
    <dgm:cxn modelId="{9D98C432-D95D-4E54-AE18-37A8FF5FF09F}" type="presOf" srcId="{5C42FCEA-0D68-481C-8873-23C172C9906F}" destId="{9E17D680-38DF-4DB6-9CB8-E6A74567ABBA}" srcOrd="0" destOrd="0" presId="urn:microsoft.com/office/officeart/2005/8/layout/list1"/>
    <dgm:cxn modelId="{62EE4F46-1887-488B-B744-50F80E349BB7}" type="presOf" srcId="{E14C8D3F-E828-4F63-8C98-97E66E124012}" destId="{9E17D680-38DF-4DB6-9CB8-E6A74567ABBA}" srcOrd="0" destOrd="1" presId="urn:microsoft.com/office/officeart/2005/8/layout/list1"/>
    <dgm:cxn modelId="{DE323D49-D463-4D68-85B0-8CB4EB10EBFB}" srcId="{54186295-2639-4F20-899A-1B6C3680CB0B}" destId="{74B0D7AF-1BAB-43E0-AB1B-FD3F3574906A}" srcOrd="0" destOrd="0" parTransId="{6C5D13C7-6C60-44A4-9C92-2300ADF501D3}" sibTransId="{264420C9-0052-42E9-9FE3-60A50D854337}"/>
    <dgm:cxn modelId="{71DE136C-04A9-410E-A267-F77DACC84BDB}" type="presOf" srcId="{71651C61-7183-44A9-BB52-F86306515379}" destId="{114C3E0F-CE6B-4D5D-9305-2264D196FC37}" srcOrd="0" destOrd="1" presId="urn:microsoft.com/office/officeart/2005/8/layout/list1"/>
    <dgm:cxn modelId="{E1652F7E-E9ED-4CF7-A51C-61815F202C1B}" srcId="{7F6B4BD9-DB81-4E7D-BD43-BB44E96D402F}" destId="{5C42FCEA-0D68-481C-8873-23C172C9906F}" srcOrd="0" destOrd="0" parTransId="{87D43C1E-D3D4-4C58-8830-34F1C68A086C}" sibTransId="{D22A8D28-4B0C-4881-8A38-528AEC75215E}"/>
    <dgm:cxn modelId="{72F11E7F-B7B1-47CC-8054-82AC00854A51}" srcId="{2A321DF8-1DBE-4201-9E7C-0ED3B9E6A2F2}" destId="{54186295-2639-4F20-899A-1B6C3680CB0B}" srcOrd="0" destOrd="0" parTransId="{0A9D9D35-A82A-41A2-B4F1-EC4F8988F6EB}" sibTransId="{85AF09A6-C9F3-468B-9A0E-51FB5F9C8F9D}"/>
    <dgm:cxn modelId="{FEF3F096-D63D-4819-9EED-7172D2BC4395}" srcId="{2A321DF8-1DBE-4201-9E7C-0ED3B9E6A2F2}" destId="{7F6B4BD9-DB81-4E7D-BD43-BB44E96D402F}" srcOrd="1" destOrd="0" parTransId="{D8C8C414-D62C-49AD-9817-DDA09D511BD1}" sibTransId="{058CAA2A-3027-4253-892A-1B4C865264F2}"/>
    <dgm:cxn modelId="{A0ED2FA3-C966-47C2-BFBB-868B1086B82F}" type="presOf" srcId="{2A321DF8-1DBE-4201-9E7C-0ED3B9E6A2F2}" destId="{25491EF0-8A0F-4900-A0F3-9B9DFB71AEAB}" srcOrd="0" destOrd="0" presId="urn:microsoft.com/office/officeart/2005/8/layout/list1"/>
    <dgm:cxn modelId="{164E85B4-C2EA-4D67-A11D-2FB64A85C5CA}" srcId="{7F6B4BD9-DB81-4E7D-BD43-BB44E96D402F}" destId="{E14C8D3F-E828-4F63-8C98-97E66E124012}" srcOrd="1" destOrd="0" parTransId="{8E33AE83-8E12-4FB8-AEC9-6E05B9BF7161}" sibTransId="{E344CEE1-C121-4490-905C-052EF17A6E40}"/>
    <dgm:cxn modelId="{209E5FC0-CE4C-490D-AD78-D9D0A5160700}" srcId="{54186295-2639-4F20-899A-1B6C3680CB0B}" destId="{71651C61-7183-44A9-BB52-F86306515379}" srcOrd="1" destOrd="0" parTransId="{8555A803-376E-45D7-A4A8-169054AE9F66}" sibTransId="{D0F26C28-F821-40C0-8BDE-3A9F9D2DD3C2}"/>
    <dgm:cxn modelId="{CBD864DE-A54D-48BA-8283-F72F7F6318E7}" type="presOf" srcId="{7F6B4BD9-DB81-4E7D-BD43-BB44E96D402F}" destId="{D9497579-9A9E-4778-8B0B-5AB04307D8DA}" srcOrd="1" destOrd="0" presId="urn:microsoft.com/office/officeart/2005/8/layout/list1"/>
    <dgm:cxn modelId="{2DB1B15B-1C2E-4753-9804-72AF2FCFB807}" type="presParOf" srcId="{25491EF0-8A0F-4900-A0F3-9B9DFB71AEAB}" destId="{06926D8E-6451-4200-865C-53E5BE338407}" srcOrd="0" destOrd="0" presId="urn:microsoft.com/office/officeart/2005/8/layout/list1"/>
    <dgm:cxn modelId="{BE589C23-68BD-43DF-B23D-743724CBDFAB}" type="presParOf" srcId="{06926D8E-6451-4200-865C-53E5BE338407}" destId="{9AD39BA0-A684-4FB0-BBF8-B6A1B5AEB5D0}" srcOrd="0" destOrd="0" presId="urn:microsoft.com/office/officeart/2005/8/layout/list1"/>
    <dgm:cxn modelId="{34E80B7C-D607-4366-B8AB-7A6242F5B417}" type="presParOf" srcId="{06926D8E-6451-4200-865C-53E5BE338407}" destId="{2ED248C0-6548-417C-AFF5-6A78F7DD00C0}" srcOrd="1" destOrd="0" presId="urn:microsoft.com/office/officeart/2005/8/layout/list1"/>
    <dgm:cxn modelId="{4085F007-7BF0-4E7E-8083-A9C59CE84542}" type="presParOf" srcId="{25491EF0-8A0F-4900-A0F3-9B9DFB71AEAB}" destId="{2AD2CE01-5A09-4AF2-BCDE-392205506501}" srcOrd="1" destOrd="0" presId="urn:microsoft.com/office/officeart/2005/8/layout/list1"/>
    <dgm:cxn modelId="{6C348691-9D7F-4DF2-8BF5-707A023A66DC}" type="presParOf" srcId="{25491EF0-8A0F-4900-A0F3-9B9DFB71AEAB}" destId="{114C3E0F-CE6B-4D5D-9305-2264D196FC37}" srcOrd="2" destOrd="0" presId="urn:microsoft.com/office/officeart/2005/8/layout/list1"/>
    <dgm:cxn modelId="{7A4E93D9-2E0E-4325-BE8A-0AF4E7D6B3DD}" type="presParOf" srcId="{25491EF0-8A0F-4900-A0F3-9B9DFB71AEAB}" destId="{71E8F0FC-0F11-4759-91E4-2DF9B21B5CE9}" srcOrd="3" destOrd="0" presId="urn:microsoft.com/office/officeart/2005/8/layout/list1"/>
    <dgm:cxn modelId="{35DB4910-66B0-4485-94CF-A23004471517}" type="presParOf" srcId="{25491EF0-8A0F-4900-A0F3-9B9DFB71AEAB}" destId="{DDC937D3-3E3E-4D93-829D-D3F6C0E5D571}" srcOrd="4" destOrd="0" presId="urn:microsoft.com/office/officeart/2005/8/layout/list1"/>
    <dgm:cxn modelId="{025E3A5A-7DE9-41E4-93CF-3577BEA5D04D}" type="presParOf" srcId="{DDC937D3-3E3E-4D93-829D-D3F6C0E5D571}" destId="{5CBF6E78-FB9C-4DED-921B-80C7CC630A03}" srcOrd="0" destOrd="0" presId="urn:microsoft.com/office/officeart/2005/8/layout/list1"/>
    <dgm:cxn modelId="{58DCDBA5-1879-4181-8371-012A4DDE83DD}" type="presParOf" srcId="{DDC937D3-3E3E-4D93-829D-D3F6C0E5D571}" destId="{D9497579-9A9E-4778-8B0B-5AB04307D8DA}" srcOrd="1" destOrd="0" presId="urn:microsoft.com/office/officeart/2005/8/layout/list1"/>
    <dgm:cxn modelId="{089BA7B9-B536-4776-B932-46EA758968E2}" type="presParOf" srcId="{25491EF0-8A0F-4900-A0F3-9B9DFB71AEAB}" destId="{077E843F-0EB2-4086-AA52-C83C06A47D6E}" srcOrd="5" destOrd="0" presId="urn:microsoft.com/office/officeart/2005/8/layout/list1"/>
    <dgm:cxn modelId="{0C398792-B82F-453A-8B3B-E2B51858FCD7}" type="presParOf" srcId="{25491EF0-8A0F-4900-A0F3-9B9DFB71AEAB}" destId="{9E17D680-38DF-4DB6-9CB8-E6A74567AB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ED562-58CF-4F5C-80FA-58F814604FAE}">
      <dsp:nvSpPr>
        <dsp:cNvPr id="0" name=""/>
        <dsp:cNvSpPr/>
      </dsp:nvSpPr>
      <dsp:spPr>
        <a:xfrm>
          <a:off x="1614893" y="6474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C0D23-59DA-4634-BC1C-4D7B2AE06B29}">
      <dsp:nvSpPr>
        <dsp:cNvPr id="0" name=""/>
        <dsp:cNvSpPr/>
      </dsp:nvSpPr>
      <dsp:spPr>
        <a:xfrm>
          <a:off x="426893" y="24792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a:t>Today = main laws</a:t>
          </a:r>
          <a:endParaRPr lang="en-US" sz="2500" kern="1200"/>
        </a:p>
      </dsp:txBody>
      <dsp:txXfrm>
        <a:off x="426893" y="2479216"/>
        <a:ext cx="4320000" cy="720000"/>
      </dsp:txXfrm>
    </dsp:sp>
    <dsp:sp modelId="{87437ECF-C51F-4A8B-9CAA-C05F913A1DBB}">
      <dsp:nvSpPr>
        <dsp:cNvPr id="0" name=""/>
        <dsp:cNvSpPr/>
      </dsp:nvSpPr>
      <dsp:spPr>
        <a:xfrm>
          <a:off x="6690893" y="6474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4B5F6-3359-4EB5-B3AE-CD5A000CDC5B}">
      <dsp:nvSpPr>
        <dsp:cNvPr id="0" name=""/>
        <dsp:cNvSpPr/>
      </dsp:nvSpPr>
      <dsp:spPr>
        <a:xfrm>
          <a:off x="5502893" y="24792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a:t>Thursday = compliance and data privacy protections</a:t>
          </a:r>
          <a:endParaRPr lang="en-US" sz="2500" kern="1200"/>
        </a:p>
      </dsp:txBody>
      <dsp:txXfrm>
        <a:off x="5502893" y="2479216"/>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55F49-DE62-4942-BBF3-3094B6B093AF}">
      <dsp:nvSpPr>
        <dsp:cNvPr id="0" name=""/>
        <dsp:cNvSpPr/>
      </dsp:nvSpPr>
      <dsp:spPr>
        <a:xfrm>
          <a:off x="0" y="1758"/>
          <a:ext cx="41335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D4381-460F-43BC-A862-993B864586B2}">
      <dsp:nvSpPr>
        <dsp:cNvPr id="0" name=""/>
        <dsp:cNvSpPr/>
      </dsp:nvSpPr>
      <dsp:spPr>
        <a:xfrm>
          <a:off x="0" y="1758"/>
          <a:ext cx="4133559"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t>International Law</a:t>
          </a:r>
          <a:endParaRPr lang="en-US" sz="3300" kern="1200"/>
        </a:p>
      </dsp:txBody>
      <dsp:txXfrm>
        <a:off x="0" y="1758"/>
        <a:ext cx="4133559" cy="1199231"/>
      </dsp:txXfrm>
    </dsp:sp>
    <dsp:sp modelId="{5A5BAD30-3425-449F-BF02-675340A52D20}">
      <dsp:nvSpPr>
        <dsp:cNvPr id="0" name=""/>
        <dsp:cNvSpPr/>
      </dsp:nvSpPr>
      <dsp:spPr>
        <a:xfrm>
          <a:off x="0" y="1200990"/>
          <a:ext cx="4133559"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D65EB-39D5-48A4-81B5-4ADAC6AA43D1}">
      <dsp:nvSpPr>
        <dsp:cNvPr id="0" name=""/>
        <dsp:cNvSpPr/>
      </dsp:nvSpPr>
      <dsp:spPr>
        <a:xfrm>
          <a:off x="0" y="1200990"/>
          <a:ext cx="4133559"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t>State Laws</a:t>
          </a:r>
          <a:endParaRPr lang="en-US" sz="3300" kern="1200" dirty="0"/>
        </a:p>
      </dsp:txBody>
      <dsp:txXfrm>
        <a:off x="0" y="1200990"/>
        <a:ext cx="4133559" cy="1199231"/>
      </dsp:txXfrm>
    </dsp:sp>
    <dsp:sp modelId="{1DB1F0E0-760D-483E-BE41-3B81CA6272AE}">
      <dsp:nvSpPr>
        <dsp:cNvPr id="0" name=""/>
        <dsp:cNvSpPr/>
      </dsp:nvSpPr>
      <dsp:spPr>
        <a:xfrm>
          <a:off x="0" y="2400221"/>
          <a:ext cx="413355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0CE9C-8D92-4133-9E83-91B8E5F13890}">
      <dsp:nvSpPr>
        <dsp:cNvPr id="0" name=""/>
        <dsp:cNvSpPr/>
      </dsp:nvSpPr>
      <dsp:spPr>
        <a:xfrm>
          <a:off x="0" y="2400221"/>
          <a:ext cx="4133559" cy="119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t>Federal Laws and Regulation</a:t>
          </a:r>
          <a:endParaRPr lang="en-US" sz="3300" kern="1200"/>
        </a:p>
      </dsp:txBody>
      <dsp:txXfrm>
        <a:off x="0" y="2400221"/>
        <a:ext cx="4133559" cy="1199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C3E0F-CE6B-4D5D-9305-2264D196FC37}">
      <dsp:nvSpPr>
        <dsp:cNvPr id="0" name=""/>
        <dsp:cNvSpPr/>
      </dsp:nvSpPr>
      <dsp:spPr>
        <a:xfrm>
          <a:off x="0" y="400414"/>
          <a:ext cx="6316266" cy="2252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0212" tIns="541528" rIns="490212" bIns="184912" numCol="1" spcCol="1270" anchor="t" anchorCtr="0">
          <a:noAutofit/>
        </a:bodyPr>
        <a:lstStyle/>
        <a:p>
          <a:pPr marL="228600" lvl="1" indent="-228600" algn="l" defTabSz="1155700">
            <a:lnSpc>
              <a:spcPct val="90000"/>
            </a:lnSpc>
            <a:spcBef>
              <a:spcPct val="0"/>
            </a:spcBef>
            <a:spcAft>
              <a:spcPct val="15000"/>
            </a:spcAft>
            <a:buChar char="•"/>
          </a:pPr>
          <a:r>
            <a:rPr lang="en-US" sz="2600" b="0" i="0" kern="1200"/>
            <a:t>12 Domestic Offices – biggest Palo Alto, CA</a:t>
          </a:r>
          <a:endParaRPr lang="en-US" sz="2600" kern="1200"/>
        </a:p>
        <a:p>
          <a:pPr marL="228600" lvl="1" indent="-228600" algn="l" defTabSz="1155700">
            <a:lnSpc>
              <a:spcPct val="90000"/>
            </a:lnSpc>
            <a:spcBef>
              <a:spcPct val="0"/>
            </a:spcBef>
            <a:spcAft>
              <a:spcPct val="15000"/>
            </a:spcAft>
            <a:buChar char="•"/>
          </a:pPr>
          <a:r>
            <a:rPr lang="en-US" sz="2600" b="0" i="0" kern="1200"/>
            <a:t>14 International – London, UK or Hamburg, Germany</a:t>
          </a:r>
          <a:endParaRPr lang="en-US" sz="2600" kern="1200"/>
        </a:p>
      </dsp:txBody>
      <dsp:txXfrm>
        <a:off x="0" y="400414"/>
        <a:ext cx="6316266" cy="2252250"/>
      </dsp:txXfrm>
    </dsp:sp>
    <dsp:sp modelId="{2ED248C0-6548-417C-AFF5-6A78F7DD00C0}">
      <dsp:nvSpPr>
        <dsp:cNvPr id="0" name=""/>
        <dsp:cNvSpPr/>
      </dsp:nvSpPr>
      <dsp:spPr>
        <a:xfrm>
          <a:off x="315813" y="16654"/>
          <a:ext cx="4421386"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18" tIns="0" rIns="167118" bIns="0" numCol="1" spcCol="1270" anchor="ctr" anchorCtr="0">
          <a:noAutofit/>
        </a:bodyPr>
        <a:lstStyle/>
        <a:p>
          <a:pPr marL="0" lvl="0" indent="0" algn="l" defTabSz="1155700">
            <a:lnSpc>
              <a:spcPct val="90000"/>
            </a:lnSpc>
            <a:spcBef>
              <a:spcPct val="0"/>
            </a:spcBef>
            <a:spcAft>
              <a:spcPct val="35000"/>
            </a:spcAft>
            <a:buNone/>
          </a:pPr>
          <a:r>
            <a:rPr lang="en-US" sz="2600" b="0" i="0" kern="1200"/>
            <a:t>Meta</a:t>
          </a:r>
          <a:endParaRPr lang="en-US" sz="2600" kern="1200"/>
        </a:p>
      </dsp:txBody>
      <dsp:txXfrm>
        <a:off x="353280" y="54121"/>
        <a:ext cx="4346452" cy="692586"/>
      </dsp:txXfrm>
    </dsp:sp>
    <dsp:sp modelId="{9E17D680-38DF-4DB6-9CB8-E6A74567ABBA}">
      <dsp:nvSpPr>
        <dsp:cNvPr id="0" name=""/>
        <dsp:cNvSpPr/>
      </dsp:nvSpPr>
      <dsp:spPr>
        <a:xfrm>
          <a:off x="0" y="3176825"/>
          <a:ext cx="6316266" cy="1883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0212" tIns="541528" rIns="490212" bIns="184912" numCol="1" spcCol="1270" anchor="t" anchorCtr="0">
          <a:noAutofit/>
        </a:bodyPr>
        <a:lstStyle/>
        <a:p>
          <a:pPr marL="228600" lvl="1" indent="-228600" algn="l" defTabSz="1155700">
            <a:lnSpc>
              <a:spcPct val="90000"/>
            </a:lnSpc>
            <a:spcBef>
              <a:spcPct val="0"/>
            </a:spcBef>
            <a:spcAft>
              <a:spcPct val="15000"/>
            </a:spcAft>
            <a:buChar char="•"/>
          </a:pPr>
          <a:r>
            <a:rPr lang="en-US" sz="2600" b="0" i="0" kern="1200"/>
            <a:t>116 US – 8 in FL</a:t>
          </a:r>
          <a:endParaRPr lang="en-US" sz="2600" kern="1200"/>
        </a:p>
        <a:p>
          <a:pPr marL="228600" lvl="1" indent="-228600" algn="l" defTabSz="1155700">
            <a:lnSpc>
              <a:spcPct val="90000"/>
            </a:lnSpc>
            <a:spcBef>
              <a:spcPct val="0"/>
            </a:spcBef>
            <a:spcAft>
              <a:spcPct val="15000"/>
            </a:spcAft>
            <a:buChar char="•"/>
          </a:pPr>
          <a:r>
            <a:rPr lang="en-US" sz="2600" b="0" i="0" kern="1200"/>
            <a:t>204 International – when I worked there</a:t>
          </a:r>
          <a:endParaRPr lang="en-US" sz="2600" kern="1200"/>
        </a:p>
      </dsp:txBody>
      <dsp:txXfrm>
        <a:off x="0" y="3176825"/>
        <a:ext cx="6316266" cy="1883700"/>
      </dsp:txXfrm>
    </dsp:sp>
    <dsp:sp modelId="{D9497579-9A9E-4778-8B0B-5AB04307D8DA}">
      <dsp:nvSpPr>
        <dsp:cNvPr id="0" name=""/>
        <dsp:cNvSpPr/>
      </dsp:nvSpPr>
      <dsp:spPr>
        <a:xfrm>
          <a:off x="315813" y="2793064"/>
          <a:ext cx="4421386"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18" tIns="0" rIns="167118" bIns="0" numCol="1" spcCol="1270" anchor="ctr" anchorCtr="0">
          <a:noAutofit/>
        </a:bodyPr>
        <a:lstStyle/>
        <a:p>
          <a:pPr marL="0" lvl="0" indent="0" algn="l" defTabSz="1155700">
            <a:lnSpc>
              <a:spcPct val="90000"/>
            </a:lnSpc>
            <a:spcBef>
              <a:spcPct val="0"/>
            </a:spcBef>
            <a:spcAft>
              <a:spcPct val="35000"/>
            </a:spcAft>
            <a:buNone/>
          </a:pPr>
          <a:r>
            <a:rPr lang="en-US" sz="2600" b="0" i="0" kern="1200"/>
            <a:t>Microsoft</a:t>
          </a:r>
          <a:endParaRPr lang="en-US" sz="2600" kern="1200"/>
        </a:p>
      </dsp:txBody>
      <dsp:txXfrm>
        <a:off x="353280" y="2830531"/>
        <a:ext cx="4346452"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2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17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76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84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41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4359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9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515338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oag.ca.gov/privacy/ccp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shield-street-sign-california-1301848/"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sec.gov/news/press-release/2018-71" TargetMode="External"/><Relationship Id="rId2" Type="http://schemas.openxmlformats.org/officeDocument/2006/relationships/hyperlink" Target="https://journals.sagepub.com/doi/10.1057/s41266-017-0028-0" TargetMode="Externa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hyperlink" Target="https://www.nytimes.com/2017/02/21/technology/verizon-will-pay-350-million-less-for-yahoo.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federalregister.gov/documents/2022/03/23/2022-05480/cybersecurity-risk-management-strategy-governance-and-incident-disclosu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ildlifelawafrica.com/2019/12/04/international-wildlife-law/" TargetMode="External"/><Relationship Id="rId7" Type="http://schemas.openxmlformats.org/officeDocument/2006/relationships/diagramColors" Target="../diagrams/colors2.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www.microsoft.com/en-us/about/officelocator/all-offices"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hyperlink" Target="https://pixabay.com/en/windows-logo-microsoft-31029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aint-tepes.deviantart.com/art/European-Union-map-greater-union-454867740"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xhere.com/en/photo/615759"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090349"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BD3956D6-6E4C-4E44-9836-75A085263E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1191" y="0"/>
            <a:ext cx="1901686" cy="6858000"/>
            <a:chOff x="10290315" y="0"/>
            <a:chExt cx="1901686" cy="6858000"/>
          </a:xfrm>
        </p:grpSpPr>
        <p:sp>
          <p:nvSpPr>
            <p:cNvPr id="30" name="Oval 29">
              <a:extLst>
                <a:ext uri="{FF2B5EF4-FFF2-40B4-BE49-F238E27FC236}">
                  <a16:creationId xmlns:a16="http://schemas.microsoft.com/office/drawing/2014/main" id="{8AB65B34-0BA8-6445-BE4D-E255D663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9">
              <a:extLst>
                <a:ext uri="{FF2B5EF4-FFF2-40B4-BE49-F238E27FC236}">
                  <a16:creationId xmlns:a16="http://schemas.microsoft.com/office/drawing/2014/main" id="{B4594FA9-86BB-9541-8441-05ABDCA9A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0">
              <a:extLst>
                <a:ext uri="{FF2B5EF4-FFF2-40B4-BE49-F238E27FC236}">
                  <a16:creationId xmlns:a16="http://schemas.microsoft.com/office/drawing/2014/main" id="{FED9FADB-330A-C348-B3C6-C38EA587D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1">
              <a:extLst>
                <a:ext uri="{FF2B5EF4-FFF2-40B4-BE49-F238E27FC236}">
                  <a16:creationId xmlns:a16="http://schemas.microsoft.com/office/drawing/2014/main" id="{ABA4E9E9-74F6-4E47-AACC-1D1CB58EA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2">
              <a:extLst>
                <a:ext uri="{FF2B5EF4-FFF2-40B4-BE49-F238E27FC236}">
                  <a16:creationId xmlns:a16="http://schemas.microsoft.com/office/drawing/2014/main" id="{8314F296-C7C9-B446-8D6A-EE1451890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3">
              <a:extLst>
                <a:ext uri="{FF2B5EF4-FFF2-40B4-BE49-F238E27FC236}">
                  <a16:creationId xmlns:a16="http://schemas.microsoft.com/office/drawing/2014/main" id="{BB3BB72F-9A10-FD4E-865E-BEBCD712F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4">
              <a:extLst>
                <a:ext uri="{FF2B5EF4-FFF2-40B4-BE49-F238E27FC236}">
                  <a16:creationId xmlns:a16="http://schemas.microsoft.com/office/drawing/2014/main" id="{AC5BAAD2-E767-7F41-9F1D-356D94B63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3719EE3-4BE8-F652-898D-D37560C92723}"/>
              </a:ext>
            </a:extLst>
          </p:cNvPr>
          <p:cNvSpPr>
            <a:spLocks noGrp="1"/>
          </p:cNvSpPr>
          <p:nvPr>
            <p:ph type="ctrTitle"/>
          </p:nvPr>
        </p:nvSpPr>
        <p:spPr>
          <a:xfrm>
            <a:off x="565151" y="768334"/>
            <a:ext cx="5863082" cy="2866405"/>
          </a:xfrm>
        </p:spPr>
        <p:txBody>
          <a:bodyPr>
            <a:normAutofit/>
          </a:bodyPr>
          <a:lstStyle/>
          <a:p>
            <a:r>
              <a:rPr lang="en-US"/>
              <a:t>Laws and Regulation</a:t>
            </a:r>
          </a:p>
        </p:txBody>
      </p:sp>
      <p:sp>
        <p:nvSpPr>
          <p:cNvPr id="3" name="Subtitle 2">
            <a:extLst>
              <a:ext uri="{FF2B5EF4-FFF2-40B4-BE49-F238E27FC236}">
                <a16:creationId xmlns:a16="http://schemas.microsoft.com/office/drawing/2014/main" id="{9B4CCD4F-AA65-5828-D41B-2FCECE188308}"/>
              </a:ext>
            </a:extLst>
          </p:cNvPr>
          <p:cNvSpPr>
            <a:spLocks noGrp="1"/>
          </p:cNvSpPr>
          <p:nvPr>
            <p:ph type="subTitle" idx="1"/>
          </p:nvPr>
        </p:nvSpPr>
        <p:spPr>
          <a:xfrm>
            <a:off x="565151" y="4283239"/>
            <a:ext cx="5863082" cy="1475177"/>
          </a:xfrm>
        </p:spPr>
        <p:txBody>
          <a:bodyPr>
            <a:normAutofit/>
          </a:bodyPr>
          <a:lstStyle/>
          <a:p>
            <a:r>
              <a:rPr lang="en-US" dirty="0"/>
              <a:t>That pertain to Cybersecurity and Infosec</a:t>
            </a:r>
          </a:p>
        </p:txBody>
      </p:sp>
      <p:cxnSp>
        <p:nvCxnSpPr>
          <p:cNvPr id="38" name="Straight Connector 3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vintage weighing scales">
            <a:extLst>
              <a:ext uri="{FF2B5EF4-FFF2-40B4-BE49-F238E27FC236}">
                <a16:creationId xmlns:a16="http://schemas.microsoft.com/office/drawing/2014/main" id="{25DEAFD1-AE29-8A7F-9329-5998BB3CB0C0}"/>
              </a:ext>
            </a:extLst>
          </p:cNvPr>
          <p:cNvPicPr>
            <a:picLocks noChangeAspect="1"/>
          </p:cNvPicPr>
          <p:nvPr/>
        </p:nvPicPr>
        <p:blipFill rotWithShape="1">
          <a:blip r:embed="rId2"/>
          <a:srcRect r="-1" b="1708"/>
          <a:stretch/>
        </p:blipFill>
        <p:spPr>
          <a:xfrm>
            <a:off x="7534655" y="1"/>
            <a:ext cx="4657345" cy="6857999"/>
          </a:xfrm>
          <a:prstGeom prst="rect">
            <a:avLst/>
          </a:prstGeom>
        </p:spPr>
      </p:pic>
    </p:spTree>
    <p:extLst>
      <p:ext uri="{BB962C8B-B14F-4D97-AF65-F5344CB8AC3E}">
        <p14:creationId xmlns:p14="http://schemas.microsoft.com/office/powerpoint/2010/main" val="59422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4F58C0-9509-31D1-93E1-8EF9B37ACC1E}"/>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Now State</a:t>
            </a:r>
          </a:p>
        </p:txBody>
      </p:sp>
      <p:sp>
        <p:nvSpPr>
          <p:cNvPr id="3" name="Text Placeholder 2">
            <a:extLst>
              <a:ext uri="{FF2B5EF4-FFF2-40B4-BE49-F238E27FC236}">
                <a16:creationId xmlns:a16="http://schemas.microsoft.com/office/drawing/2014/main" id="{B2A62BAB-8929-CB1C-B503-8873C43984AB}"/>
              </a:ext>
            </a:extLst>
          </p:cNvPr>
          <p:cNvSpPr>
            <a:spLocks noGrp="1"/>
          </p:cNvSpPr>
          <p:nvPr>
            <p:ph type="body" idx="1"/>
          </p:nvPr>
        </p:nvSpPr>
        <p:spPr>
          <a:xfrm>
            <a:off x="4739751" y="4283239"/>
            <a:ext cx="6479629" cy="1475177"/>
          </a:xfrm>
        </p:spPr>
        <p:txBody>
          <a:bodyPr vert="horz" lIns="91440" tIns="45720" rIns="91440" bIns="45720" rtlCol="0" anchor="b">
            <a:normAutofit/>
          </a:bodyPr>
          <a:lstStyle/>
          <a:p>
            <a:r>
              <a:rPr lang="en-US" sz="2000">
                <a:solidFill>
                  <a:schemeClr val="tx1"/>
                </a:solidFill>
              </a:rPr>
              <a:t>Wait, what was the reason for GDPR first? Why state first?</a:t>
            </a:r>
          </a:p>
        </p:txBody>
      </p:sp>
      <p:pic>
        <p:nvPicPr>
          <p:cNvPr id="5" name="Picture 4" descr="Different coloured question marks">
            <a:extLst>
              <a:ext uri="{FF2B5EF4-FFF2-40B4-BE49-F238E27FC236}">
                <a16:creationId xmlns:a16="http://schemas.microsoft.com/office/drawing/2014/main" id="{E5EEB374-01DF-CD4E-C8E3-90F41BD7ACD4}"/>
              </a:ext>
            </a:extLst>
          </p:cNvPr>
          <p:cNvPicPr>
            <a:picLocks noChangeAspect="1"/>
          </p:cNvPicPr>
          <p:nvPr/>
        </p:nvPicPr>
        <p:blipFill rotWithShape="1">
          <a:blip r:embed="rId2"/>
          <a:srcRect l="31192" r="34578"/>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66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CD45-02DC-D61E-F7BD-8CC602F8C94A}"/>
              </a:ext>
            </a:extLst>
          </p:cNvPr>
          <p:cNvSpPr>
            <a:spLocks noGrp="1"/>
          </p:cNvSpPr>
          <p:nvPr>
            <p:ph type="title"/>
          </p:nvPr>
        </p:nvSpPr>
        <p:spPr/>
        <p:txBody>
          <a:bodyPr>
            <a:normAutofit fontScale="90000"/>
          </a:bodyPr>
          <a:lstStyle/>
          <a:p>
            <a:r>
              <a:rPr lang="en-US" dirty="0">
                <a:hlinkClick r:id="rId2"/>
              </a:rPr>
              <a:t>CCPA</a:t>
            </a:r>
            <a:r>
              <a:rPr lang="en-US" dirty="0"/>
              <a:t> – California </a:t>
            </a:r>
            <a:r>
              <a:rPr lang="en-US" u="sng" dirty="0"/>
              <a:t>Consumer</a:t>
            </a:r>
            <a:r>
              <a:rPr lang="en-US" dirty="0"/>
              <a:t> Privacy Act of 2018 &amp; 2020</a:t>
            </a:r>
          </a:p>
        </p:txBody>
      </p:sp>
      <p:sp>
        <p:nvSpPr>
          <p:cNvPr id="3" name="Content Placeholder 2">
            <a:extLst>
              <a:ext uri="{FF2B5EF4-FFF2-40B4-BE49-F238E27FC236}">
                <a16:creationId xmlns:a16="http://schemas.microsoft.com/office/drawing/2014/main" id="{7C3E48B7-D034-43A5-EFD9-5A50BC9A8F8D}"/>
              </a:ext>
            </a:extLst>
          </p:cNvPr>
          <p:cNvSpPr>
            <a:spLocks noGrp="1"/>
          </p:cNvSpPr>
          <p:nvPr>
            <p:ph idx="1"/>
          </p:nvPr>
        </p:nvSpPr>
        <p:spPr/>
        <p:txBody>
          <a:bodyPr/>
          <a:lstStyle/>
          <a:p>
            <a:r>
              <a:rPr lang="en-US" dirty="0"/>
              <a:t>CCPA</a:t>
            </a:r>
          </a:p>
          <a:p>
            <a:pPr lvl="1"/>
            <a:r>
              <a:rPr lang="en-US" dirty="0"/>
              <a:t>Right to know</a:t>
            </a:r>
          </a:p>
          <a:p>
            <a:pPr lvl="1"/>
            <a:r>
              <a:rPr lang="en-US" dirty="0"/>
              <a:t>Right to delete</a:t>
            </a:r>
          </a:p>
          <a:p>
            <a:pPr lvl="1"/>
            <a:r>
              <a:rPr lang="en-US" dirty="0"/>
              <a:t>Right to opt-out</a:t>
            </a:r>
          </a:p>
          <a:p>
            <a:pPr lvl="1"/>
            <a:r>
              <a:rPr lang="en-US" dirty="0"/>
              <a:t>Right to non-discrimination</a:t>
            </a:r>
          </a:p>
          <a:p>
            <a:r>
              <a:rPr lang="en-US" dirty="0"/>
              <a:t>CCRA (CCPA Ratified Amendment added)</a:t>
            </a:r>
          </a:p>
          <a:p>
            <a:pPr lvl="1"/>
            <a:r>
              <a:rPr lang="en-US" dirty="0"/>
              <a:t>Right to correct</a:t>
            </a:r>
          </a:p>
          <a:p>
            <a:pPr lvl="1"/>
            <a:r>
              <a:rPr lang="en-US" dirty="0"/>
              <a:t>Right to limit </a:t>
            </a:r>
          </a:p>
        </p:txBody>
      </p:sp>
      <p:sp>
        <p:nvSpPr>
          <p:cNvPr id="4" name="Rectangle 3">
            <a:extLst>
              <a:ext uri="{FF2B5EF4-FFF2-40B4-BE49-F238E27FC236}">
                <a16:creationId xmlns:a16="http://schemas.microsoft.com/office/drawing/2014/main" id="{13C053B3-443B-38F2-10BF-CF1749FA815E}"/>
              </a:ext>
            </a:extLst>
          </p:cNvPr>
          <p:cNvSpPr/>
          <p:nvPr/>
        </p:nvSpPr>
        <p:spPr>
          <a:xfrm>
            <a:off x="6096000" y="2967335"/>
            <a:ext cx="380264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Like GDPR</a:t>
            </a:r>
          </a:p>
        </p:txBody>
      </p:sp>
      <p:sp>
        <p:nvSpPr>
          <p:cNvPr id="5" name="Rectangle 4">
            <a:extLst>
              <a:ext uri="{FF2B5EF4-FFF2-40B4-BE49-F238E27FC236}">
                <a16:creationId xmlns:a16="http://schemas.microsoft.com/office/drawing/2014/main" id="{29AA8D92-0685-6DFB-866F-877175ABB79B}"/>
              </a:ext>
            </a:extLst>
          </p:cNvPr>
          <p:cNvSpPr/>
          <p:nvPr/>
        </p:nvSpPr>
        <p:spPr>
          <a:xfrm>
            <a:off x="4332290" y="4818126"/>
            <a:ext cx="591860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Essentially Same</a:t>
            </a:r>
          </a:p>
        </p:txBody>
      </p:sp>
      <p:sp>
        <p:nvSpPr>
          <p:cNvPr id="6" name="Arrow: Left 5">
            <a:extLst>
              <a:ext uri="{FF2B5EF4-FFF2-40B4-BE49-F238E27FC236}">
                <a16:creationId xmlns:a16="http://schemas.microsoft.com/office/drawing/2014/main" id="{AA08EBCA-EA06-B862-4D2A-81ECE6FF264A}"/>
              </a:ext>
            </a:extLst>
          </p:cNvPr>
          <p:cNvSpPr/>
          <p:nvPr/>
        </p:nvSpPr>
        <p:spPr>
          <a:xfrm>
            <a:off x="7183533" y="854456"/>
            <a:ext cx="198860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a:t>
            </a:r>
          </a:p>
        </p:txBody>
      </p:sp>
    </p:spTree>
    <p:extLst>
      <p:ext uri="{BB962C8B-B14F-4D97-AF65-F5344CB8AC3E}">
        <p14:creationId xmlns:p14="http://schemas.microsoft.com/office/powerpoint/2010/main" val="35803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13"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2221341-44B7-5BD5-1BAF-BE8DC63B4A13}"/>
              </a:ext>
            </a:extLst>
          </p:cNvPr>
          <p:cNvSpPr>
            <a:spLocks noGrp="1"/>
          </p:cNvSpPr>
          <p:nvPr>
            <p:ph type="title"/>
          </p:nvPr>
        </p:nvSpPr>
        <p:spPr>
          <a:xfrm>
            <a:off x="565150" y="770890"/>
            <a:ext cx="6195187" cy="1268984"/>
          </a:xfrm>
        </p:spPr>
        <p:txBody>
          <a:bodyPr>
            <a:normAutofit/>
          </a:bodyPr>
          <a:lstStyle/>
          <a:p>
            <a:pPr>
              <a:lnSpc>
                <a:spcPct val="90000"/>
              </a:lnSpc>
            </a:pPr>
            <a:r>
              <a:rPr lang="en-US" sz="3400"/>
              <a:t>Why’s it matter? Top states for Tech companies!</a:t>
            </a:r>
          </a:p>
        </p:txBody>
      </p:sp>
      <p:sp>
        <p:nvSpPr>
          <p:cNvPr id="3" name="Content Placeholder 2">
            <a:extLst>
              <a:ext uri="{FF2B5EF4-FFF2-40B4-BE49-F238E27FC236}">
                <a16:creationId xmlns:a16="http://schemas.microsoft.com/office/drawing/2014/main" id="{CD8AE32A-F5A4-F8D4-0DAF-27986AE19CBC}"/>
              </a:ext>
            </a:extLst>
          </p:cNvPr>
          <p:cNvSpPr>
            <a:spLocks noGrp="1"/>
          </p:cNvSpPr>
          <p:nvPr>
            <p:ph idx="1"/>
          </p:nvPr>
        </p:nvSpPr>
        <p:spPr>
          <a:xfrm>
            <a:off x="144897" y="2181829"/>
            <a:ext cx="7244861" cy="4881488"/>
          </a:xfrm>
        </p:spPr>
        <p:txBody>
          <a:bodyPr>
            <a:normAutofit fontScale="92500" lnSpcReduction="10000"/>
          </a:bodyPr>
          <a:lstStyle/>
          <a:p>
            <a:pPr>
              <a:lnSpc>
                <a:spcPct val="90000"/>
              </a:lnSpc>
            </a:pPr>
            <a:r>
              <a:rPr lang="en-US" b="1" dirty="0"/>
              <a:t>California</a:t>
            </a:r>
            <a:r>
              <a:rPr lang="en-US" dirty="0"/>
              <a:t> (#1 since the 90s)</a:t>
            </a:r>
          </a:p>
          <a:p>
            <a:pPr lvl="1">
              <a:lnSpc>
                <a:spcPct val="90000"/>
              </a:lnSpc>
            </a:pPr>
            <a:r>
              <a:rPr lang="en-US" sz="2400" dirty="0"/>
              <a:t>By more than 15k workers in all polls</a:t>
            </a:r>
          </a:p>
          <a:p>
            <a:pPr>
              <a:lnSpc>
                <a:spcPct val="90000"/>
              </a:lnSpc>
            </a:pPr>
            <a:r>
              <a:rPr lang="en-US" dirty="0"/>
              <a:t>New York</a:t>
            </a:r>
          </a:p>
          <a:p>
            <a:pPr>
              <a:lnSpc>
                <a:spcPct val="90000"/>
              </a:lnSpc>
            </a:pPr>
            <a:r>
              <a:rPr lang="en-US" dirty="0"/>
              <a:t>Virginia (</a:t>
            </a:r>
            <a:r>
              <a:rPr lang="en-US" i="1" dirty="0"/>
              <a:t>*cough* Microsoft</a:t>
            </a:r>
            <a:r>
              <a:rPr lang="en-US" dirty="0"/>
              <a:t>)</a:t>
            </a:r>
          </a:p>
          <a:p>
            <a:pPr>
              <a:lnSpc>
                <a:spcPct val="90000"/>
              </a:lnSpc>
            </a:pPr>
            <a:r>
              <a:rPr lang="en-US" dirty="0"/>
              <a:t>With some data points:</a:t>
            </a:r>
          </a:p>
          <a:p>
            <a:pPr lvl="1">
              <a:lnSpc>
                <a:spcPct val="90000"/>
              </a:lnSpc>
            </a:pPr>
            <a:r>
              <a:rPr lang="en-US" sz="2400" dirty="0"/>
              <a:t>Washington (D.C. not the state) actually tops Virginia</a:t>
            </a:r>
          </a:p>
          <a:p>
            <a:pPr lvl="1">
              <a:lnSpc>
                <a:spcPct val="90000"/>
              </a:lnSpc>
            </a:pPr>
            <a:r>
              <a:rPr lang="en-US" sz="2400" dirty="0"/>
              <a:t>Texas was in 2</a:t>
            </a:r>
            <a:r>
              <a:rPr lang="en-US" sz="2400" baseline="30000" dirty="0"/>
              <a:t>nd</a:t>
            </a:r>
            <a:r>
              <a:rPr lang="en-US" sz="2400" dirty="0"/>
              <a:t> then some layoffs happened and now 4</a:t>
            </a:r>
            <a:r>
              <a:rPr lang="en-US" sz="2400" baseline="30000" dirty="0"/>
              <a:t>th-ish</a:t>
            </a:r>
          </a:p>
          <a:p>
            <a:pPr lvl="2">
              <a:lnSpc>
                <a:spcPct val="90000"/>
              </a:lnSpc>
            </a:pPr>
            <a:r>
              <a:rPr lang="en-US" sz="2400" dirty="0"/>
              <a:t>Dallas has around 60% of these jobs</a:t>
            </a:r>
          </a:p>
          <a:p>
            <a:pPr lvl="1">
              <a:lnSpc>
                <a:spcPct val="90000"/>
              </a:lnSpc>
            </a:pPr>
            <a:r>
              <a:rPr lang="en-US" sz="2400" dirty="0"/>
              <a:t>Florida is 5</a:t>
            </a:r>
            <a:r>
              <a:rPr lang="en-US" sz="2400" baseline="30000" dirty="0"/>
              <a:t>th</a:t>
            </a:r>
            <a:r>
              <a:rPr lang="en-US" sz="2400" dirty="0"/>
              <a:t> or 6</a:t>
            </a:r>
            <a:r>
              <a:rPr lang="en-US" sz="2400" baseline="30000" dirty="0"/>
              <a:t>th</a:t>
            </a:r>
            <a:r>
              <a:rPr lang="en-US" sz="2400" dirty="0"/>
              <a:t> depending on poll (IL is other)</a:t>
            </a:r>
          </a:p>
          <a:p>
            <a:pPr lvl="2">
              <a:lnSpc>
                <a:spcPct val="90000"/>
              </a:lnSpc>
            </a:pPr>
            <a:r>
              <a:rPr lang="en-US" sz="2400" dirty="0"/>
              <a:t>IL is pulling ahead as “back to the office” pulls people out of FL</a:t>
            </a:r>
          </a:p>
        </p:txBody>
      </p:sp>
      <p:cxnSp>
        <p:nvCxnSpPr>
          <p:cNvPr id="18" name="Straight Connector 1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een sign with white text&#10;&#10;Description automatically generated with low confidence">
            <a:extLst>
              <a:ext uri="{FF2B5EF4-FFF2-40B4-BE49-F238E27FC236}">
                <a16:creationId xmlns:a16="http://schemas.microsoft.com/office/drawing/2014/main" id="{BB35F551-F531-BEBA-926C-5A602C9ED93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1624" r="22876" b="2"/>
          <a:stretch/>
        </p:blipFill>
        <p:spPr>
          <a:xfrm>
            <a:off x="7534655" y="1"/>
            <a:ext cx="4657345" cy="6857999"/>
          </a:xfrm>
          <a:prstGeom prst="rect">
            <a:avLst/>
          </a:prstGeom>
        </p:spPr>
      </p:pic>
    </p:spTree>
    <p:extLst>
      <p:ext uri="{BB962C8B-B14F-4D97-AF65-F5344CB8AC3E}">
        <p14:creationId xmlns:p14="http://schemas.microsoft.com/office/powerpoint/2010/main" val="195536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36BC-2A1C-82BD-E26F-FB9FE19960F7}"/>
              </a:ext>
            </a:extLst>
          </p:cNvPr>
          <p:cNvSpPr>
            <a:spLocks noGrp="1"/>
          </p:cNvSpPr>
          <p:nvPr>
            <p:ph type="title"/>
          </p:nvPr>
        </p:nvSpPr>
        <p:spPr/>
        <p:txBody>
          <a:bodyPr>
            <a:normAutofit fontScale="90000"/>
          </a:bodyPr>
          <a:lstStyle/>
          <a:p>
            <a:r>
              <a:rPr lang="en-US" dirty="0"/>
              <a:t>Other states who have similar protections</a:t>
            </a:r>
          </a:p>
        </p:txBody>
      </p:sp>
      <p:sp>
        <p:nvSpPr>
          <p:cNvPr id="3" name="Content Placeholder 2">
            <a:extLst>
              <a:ext uri="{FF2B5EF4-FFF2-40B4-BE49-F238E27FC236}">
                <a16:creationId xmlns:a16="http://schemas.microsoft.com/office/drawing/2014/main" id="{933C3C70-B008-8144-BBB9-831ACE6FB23F}"/>
              </a:ext>
            </a:extLst>
          </p:cNvPr>
          <p:cNvSpPr>
            <a:spLocks noGrp="1"/>
          </p:cNvSpPr>
          <p:nvPr>
            <p:ph idx="1"/>
          </p:nvPr>
        </p:nvSpPr>
        <p:spPr/>
        <p:txBody>
          <a:bodyPr/>
          <a:lstStyle/>
          <a:p>
            <a:r>
              <a:rPr lang="en-US" dirty="0"/>
              <a:t>New York (#2)</a:t>
            </a:r>
          </a:p>
          <a:p>
            <a:r>
              <a:rPr lang="en-US" dirty="0"/>
              <a:t>Virginia (#3)</a:t>
            </a:r>
          </a:p>
          <a:p>
            <a:r>
              <a:rPr lang="en-US" dirty="0"/>
              <a:t>Illinois (#4-5)</a:t>
            </a:r>
          </a:p>
          <a:p>
            <a:r>
              <a:rPr lang="en-US" dirty="0"/>
              <a:t>Texas (#4-5th)</a:t>
            </a:r>
          </a:p>
          <a:p>
            <a:r>
              <a:rPr lang="en-US" dirty="0"/>
              <a:t>Florida (updated Florida Privacy Act of 1864 &amp; Florida Information Protection Act of 2014 last session, i.e. February)</a:t>
            </a:r>
          </a:p>
        </p:txBody>
      </p:sp>
    </p:spTree>
    <p:extLst>
      <p:ext uri="{BB962C8B-B14F-4D97-AF65-F5344CB8AC3E}">
        <p14:creationId xmlns:p14="http://schemas.microsoft.com/office/powerpoint/2010/main" val="421293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3F87-C717-7F66-F313-4B19B414F962}"/>
              </a:ext>
            </a:extLst>
          </p:cNvPr>
          <p:cNvSpPr>
            <a:spLocks noGrp="1"/>
          </p:cNvSpPr>
          <p:nvPr>
            <p:ph type="title"/>
          </p:nvPr>
        </p:nvSpPr>
        <p:spPr/>
        <p:txBody>
          <a:bodyPr/>
          <a:lstStyle/>
          <a:p>
            <a:r>
              <a:rPr lang="en-US" dirty="0"/>
              <a:t>Federal Law</a:t>
            </a:r>
          </a:p>
        </p:txBody>
      </p:sp>
      <p:sp>
        <p:nvSpPr>
          <p:cNvPr id="3" name="Text Placeholder 2">
            <a:extLst>
              <a:ext uri="{FF2B5EF4-FFF2-40B4-BE49-F238E27FC236}">
                <a16:creationId xmlns:a16="http://schemas.microsoft.com/office/drawing/2014/main" id="{8718768A-415A-E56A-6D55-43E653BA5B72}"/>
              </a:ext>
            </a:extLst>
          </p:cNvPr>
          <p:cNvSpPr>
            <a:spLocks noGrp="1"/>
          </p:cNvSpPr>
          <p:nvPr>
            <p:ph type="body" idx="1"/>
          </p:nvPr>
        </p:nvSpPr>
        <p:spPr/>
        <p:txBody>
          <a:bodyPr/>
          <a:lstStyle/>
          <a:p>
            <a:r>
              <a:rPr lang="en-US" dirty="0"/>
              <a:t>So, the US doesn’t (yet) have a data breach protection or national consumer protection</a:t>
            </a:r>
          </a:p>
        </p:txBody>
      </p:sp>
    </p:spTree>
    <p:extLst>
      <p:ext uri="{BB962C8B-B14F-4D97-AF65-F5344CB8AC3E}">
        <p14:creationId xmlns:p14="http://schemas.microsoft.com/office/powerpoint/2010/main" val="191604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FF42-59E8-5519-B073-75983DEDE898}"/>
              </a:ext>
            </a:extLst>
          </p:cNvPr>
          <p:cNvSpPr>
            <a:spLocks noGrp="1"/>
          </p:cNvSpPr>
          <p:nvPr>
            <p:ph type="title"/>
          </p:nvPr>
        </p:nvSpPr>
        <p:spPr/>
        <p:txBody>
          <a:bodyPr>
            <a:normAutofit fontScale="90000"/>
          </a:bodyPr>
          <a:lstStyle/>
          <a:p>
            <a:r>
              <a:rPr lang="en-US" dirty="0"/>
              <a:t>SEC – Securities and Exchange Commission</a:t>
            </a:r>
          </a:p>
        </p:txBody>
      </p:sp>
      <p:sp>
        <p:nvSpPr>
          <p:cNvPr id="3" name="Content Placeholder 2">
            <a:extLst>
              <a:ext uri="{FF2B5EF4-FFF2-40B4-BE49-F238E27FC236}">
                <a16:creationId xmlns:a16="http://schemas.microsoft.com/office/drawing/2014/main" id="{C54F8525-0730-875D-43DA-F37D2663D63E}"/>
              </a:ext>
            </a:extLst>
          </p:cNvPr>
          <p:cNvSpPr>
            <a:spLocks noGrp="1"/>
          </p:cNvSpPr>
          <p:nvPr>
            <p:ph idx="1"/>
          </p:nvPr>
        </p:nvSpPr>
        <p:spPr/>
        <p:txBody>
          <a:bodyPr>
            <a:normAutofit lnSpcReduction="10000"/>
          </a:bodyPr>
          <a:lstStyle/>
          <a:p>
            <a:r>
              <a:rPr lang="en-US" dirty="0"/>
              <a:t>Do not have a law on the books (yet) for reporting data breaches</a:t>
            </a:r>
          </a:p>
          <a:p>
            <a:r>
              <a:rPr lang="en-US" dirty="0"/>
              <a:t>They are the ones who determine fines though including (to pick on 2 of the worst):</a:t>
            </a:r>
          </a:p>
          <a:p>
            <a:pPr lvl="1"/>
            <a:r>
              <a:rPr lang="en-US" dirty="0">
                <a:hlinkClick r:id="rId2"/>
              </a:rPr>
              <a:t>Target’s 2013 breach </a:t>
            </a:r>
            <a:r>
              <a:rPr lang="en-US" dirty="0"/>
              <a:t>of 40 million consumer’s data – 100 million fine (not including 3.8% loss of sales during December)</a:t>
            </a:r>
          </a:p>
          <a:p>
            <a:pPr lvl="1"/>
            <a:r>
              <a:rPr lang="en-US" dirty="0"/>
              <a:t>Yahoo ? To 2014 data breach of 3 billion users - $35 million fine for not disclosing (</a:t>
            </a:r>
            <a:r>
              <a:rPr lang="en-US" dirty="0">
                <a:hlinkClick r:id="rId3"/>
              </a:rPr>
              <a:t>found out during Verizon merger</a:t>
            </a:r>
            <a:r>
              <a:rPr lang="en-US" dirty="0"/>
              <a:t>) and took off </a:t>
            </a:r>
            <a:r>
              <a:rPr lang="en-US" dirty="0">
                <a:hlinkClick r:id="rId4"/>
              </a:rPr>
              <a:t>$350 million</a:t>
            </a:r>
            <a:r>
              <a:rPr lang="en-US" dirty="0"/>
              <a:t> in said merger</a:t>
            </a:r>
          </a:p>
        </p:txBody>
      </p:sp>
      <p:pic>
        <p:nvPicPr>
          <p:cNvPr id="5" name="Picture 4" descr="A picture containing text&#10;&#10;Description automatically generated">
            <a:extLst>
              <a:ext uri="{FF2B5EF4-FFF2-40B4-BE49-F238E27FC236}">
                <a16:creationId xmlns:a16="http://schemas.microsoft.com/office/drawing/2014/main" id="{7AF1B66A-1E78-AA4D-24EE-8CBBA4E11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6448" y="2039874"/>
            <a:ext cx="3180402" cy="2654321"/>
          </a:xfrm>
          <a:prstGeom prst="rect">
            <a:avLst/>
          </a:prstGeom>
        </p:spPr>
      </p:pic>
    </p:spTree>
    <p:extLst>
      <p:ext uri="{BB962C8B-B14F-4D97-AF65-F5344CB8AC3E}">
        <p14:creationId xmlns:p14="http://schemas.microsoft.com/office/powerpoint/2010/main" val="336497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5459B18-CF8B-6038-DDAB-7ACC2F4E9D44}"/>
              </a:ext>
            </a:extLst>
          </p:cNvPr>
          <p:cNvSpPr>
            <a:spLocks noGrp="1"/>
          </p:cNvSpPr>
          <p:nvPr>
            <p:ph type="title"/>
          </p:nvPr>
        </p:nvSpPr>
        <p:spPr>
          <a:xfrm>
            <a:off x="5224243" y="770890"/>
            <a:ext cx="6400999" cy="1268984"/>
          </a:xfrm>
        </p:spPr>
        <p:txBody>
          <a:bodyPr>
            <a:normAutofit/>
          </a:bodyPr>
          <a:lstStyle/>
          <a:p>
            <a:r>
              <a:rPr lang="en-US" sz="3700"/>
              <a:t>SEC learned from this and now may see that law</a:t>
            </a:r>
          </a:p>
        </p:txBody>
      </p:sp>
      <p:sp>
        <p:nvSpPr>
          <p:cNvPr id="3" name="Content Placeholder 2">
            <a:extLst>
              <a:ext uri="{FF2B5EF4-FFF2-40B4-BE49-F238E27FC236}">
                <a16:creationId xmlns:a16="http://schemas.microsoft.com/office/drawing/2014/main" id="{F2F716BD-BC26-6469-A1C0-C63E6B28083F}"/>
              </a:ext>
            </a:extLst>
          </p:cNvPr>
          <p:cNvSpPr>
            <a:spLocks noGrp="1"/>
          </p:cNvSpPr>
          <p:nvPr>
            <p:ph idx="1"/>
          </p:nvPr>
        </p:nvSpPr>
        <p:spPr>
          <a:xfrm>
            <a:off x="5224243" y="2160016"/>
            <a:ext cx="6400999" cy="3601212"/>
          </a:xfrm>
        </p:spPr>
        <p:txBody>
          <a:bodyPr>
            <a:normAutofit/>
          </a:bodyPr>
          <a:lstStyle/>
          <a:p>
            <a:r>
              <a:rPr lang="en-US" dirty="0"/>
              <a:t>Set to be </a:t>
            </a:r>
            <a:r>
              <a:rPr lang="en-US" dirty="0">
                <a:hlinkClick r:id="rId2"/>
              </a:rPr>
              <a:t>on the books by May</a:t>
            </a:r>
            <a:endParaRPr lang="en-US" dirty="0"/>
          </a:p>
          <a:p>
            <a:pPr lvl="1"/>
            <a:r>
              <a:rPr lang="en-US" dirty="0"/>
              <a:t>Adds regulations specific to data breaches</a:t>
            </a:r>
          </a:p>
          <a:p>
            <a:pPr lvl="1"/>
            <a:r>
              <a:rPr lang="en-US" dirty="0"/>
              <a:t>Including higher (set) fines for them occurring</a:t>
            </a:r>
          </a:p>
          <a:p>
            <a:pPr lvl="1"/>
            <a:r>
              <a:rPr lang="en-US" dirty="0"/>
              <a:t>Set fines for non-disclosure</a:t>
            </a:r>
          </a:p>
          <a:p>
            <a:pPr lvl="1"/>
            <a:r>
              <a:rPr lang="en-US" dirty="0"/>
              <a:t>Closer to GDPR language in several privacy places</a:t>
            </a:r>
          </a:p>
        </p:txBody>
      </p:sp>
      <p:pic>
        <p:nvPicPr>
          <p:cNvPr id="5" name="Picture 4" descr="Books on a table">
            <a:extLst>
              <a:ext uri="{FF2B5EF4-FFF2-40B4-BE49-F238E27FC236}">
                <a16:creationId xmlns:a16="http://schemas.microsoft.com/office/drawing/2014/main" id="{09DE6897-9A10-C9B7-43DD-9A4FCABCE3FA}"/>
              </a:ext>
            </a:extLst>
          </p:cNvPr>
          <p:cNvPicPr>
            <a:picLocks noChangeAspect="1"/>
          </p:cNvPicPr>
          <p:nvPr/>
        </p:nvPicPr>
        <p:blipFill rotWithShape="1">
          <a:blip r:embed="rId3"/>
          <a:srcRect l="45430" r="9239" b="-2"/>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32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1E58B-ECE3-DF44-CBC2-E81F1FDB8495}"/>
              </a:ext>
            </a:extLst>
          </p:cNvPr>
          <p:cNvSpPr>
            <a:spLocks noGrp="1"/>
          </p:cNvSpPr>
          <p:nvPr>
            <p:ph type="title"/>
          </p:nvPr>
        </p:nvSpPr>
        <p:spPr>
          <a:xfrm>
            <a:off x="565150" y="770890"/>
            <a:ext cx="9198761" cy="1268984"/>
          </a:xfrm>
        </p:spPr>
        <p:txBody>
          <a:bodyPr>
            <a:normAutofit/>
          </a:bodyPr>
          <a:lstStyle/>
          <a:p>
            <a:r>
              <a:rPr lang="en-US" dirty="0"/>
              <a:t>Take-away</a:t>
            </a:r>
          </a:p>
        </p:txBody>
      </p:sp>
      <p:sp>
        <p:nvSpPr>
          <p:cNvPr id="3" name="Content Placeholder 2">
            <a:extLst>
              <a:ext uri="{FF2B5EF4-FFF2-40B4-BE49-F238E27FC236}">
                <a16:creationId xmlns:a16="http://schemas.microsoft.com/office/drawing/2014/main" id="{9B9C3992-53DD-3CC7-F091-2F1062DFA8A8}"/>
              </a:ext>
            </a:extLst>
          </p:cNvPr>
          <p:cNvSpPr>
            <a:spLocks noGrp="1"/>
          </p:cNvSpPr>
          <p:nvPr>
            <p:ph idx="1"/>
          </p:nvPr>
        </p:nvSpPr>
        <p:spPr>
          <a:xfrm>
            <a:off x="565150" y="2160016"/>
            <a:ext cx="9198761" cy="3601212"/>
          </a:xfrm>
        </p:spPr>
        <p:txBody>
          <a:bodyPr>
            <a:normAutofit/>
          </a:bodyPr>
          <a:lstStyle/>
          <a:p>
            <a:r>
              <a:rPr lang="en-US" dirty="0"/>
              <a:t>What does this mean for corporations or security?</a:t>
            </a:r>
          </a:p>
          <a:p>
            <a:r>
              <a:rPr lang="en-US" dirty="0"/>
              <a:t>Esp. re: CIA</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0"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180719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BC920-1992-1121-FA40-A77CB0B4AF02}"/>
              </a:ext>
            </a:extLst>
          </p:cNvPr>
          <p:cNvSpPr>
            <a:spLocks noGrp="1"/>
          </p:cNvSpPr>
          <p:nvPr>
            <p:ph type="title"/>
          </p:nvPr>
        </p:nvSpPr>
        <p:spPr>
          <a:xfrm>
            <a:off x="565150" y="770890"/>
            <a:ext cx="7335835" cy="1268984"/>
          </a:xfrm>
        </p:spPr>
        <p:txBody>
          <a:bodyPr>
            <a:normAutofit/>
          </a:bodyPr>
          <a:lstStyle/>
          <a:p>
            <a:r>
              <a:rPr lang="en-US" dirty="0"/>
              <a:t>Schedule</a:t>
            </a:r>
          </a:p>
        </p:txBody>
      </p:sp>
      <p:cxnSp>
        <p:nvCxnSpPr>
          <p:cNvPr id="20"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DFBCCF40-6889-4CA8-C14F-120F18CC4247}"/>
              </a:ext>
            </a:extLst>
          </p:cNvPr>
          <p:cNvGraphicFramePr>
            <a:graphicFrameLocks noGrp="1"/>
          </p:cNvGraphicFramePr>
          <p:nvPr>
            <p:ph idx="1"/>
            <p:extLst>
              <p:ext uri="{D42A27DB-BD31-4B8C-83A1-F6EECF244321}">
                <p14:modId xmlns:p14="http://schemas.microsoft.com/office/powerpoint/2010/main" val="3322118875"/>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51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26B1E-DB68-D653-5F00-9294C1C4897A}"/>
              </a:ext>
            </a:extLst>
          </p:cNvPr>
          <p:cNvSpPr>
            <a:spLocks noGrp="1"/>
          </p:cNvSpPr>
          <p:nvPr>
            <p:ph type="title"/>
          </p:nvPr>
        </p:nvSpPr>
        <p:spPr>
          <a:xfrm>
            <a:off x="565151" y="770890"/>
            <a:ext cx="4133559" cy="1268984"/>
          </a:xfrm>
        </p:spPr>
        <p:txBody>
          <a:bodyPr>
            <a:normAutofit/>
          </a:bodyPr>
          <a:lstStyle/>
          <a:p>
            <a:r>
              <a:rPr lang="en-US" dirty="0"/>
              <a:t>Topics</a:t>
            </a:r>
          </a:p>
        </p:txBody>
      </p:sp>
      <p:pic>
        <p:nvPicPr>
          <p:cNvPr id="6" name="Picture 5" descr="A picture containing transport&#10;&#10;Description automatically generated">
            <a:extLst>
              <a:ext uri="{FF2B5EF4-FFF2-40B4-BE49-F238E27FC236}">
                <a16:creationId xmlns:a16="http://schemas.microsoft.com/office/drawing/2014/main" id="{4A19AA35-74F3-273B-A6C0-28E1A08FEB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06596" y="1479444"/>
            <a:ext cx="6430513" cy="3890460"/>
          </a:xfrm>
          <a:prstGeom prst="rect">
            <a:avLst/>
          </a:prstGeom>
        </p:spPr>
      </p:pic>
      <p:grpSp>
        <p:nvGrpSpPr>
          <p:cNvPr id="18" name="Group 1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C6AD0C7-B915-17DA-E55F-55F4E0A45CCC}"/>
              </a:ext>
            </a:extLst>
          </p:cNvPr>
          <p:cNvGraphicFramePr>
            <a:graphicFrameLocks noGrp="1"/>
          </p:cNvGraphicFramePr>
          <p:nvPr>
            <p:ph idx="1"/>
            <p:extLst>
              <p:ext uri="{D42A27DB-BD31-4B8C-83A1-F6EECF244321}">
                <p14:modId xmlns:p14="http://schemas.microsoft.com/office/powerpoint/2010/main" val="3440918852"/>
              </p:ext>
            </p:extLst>
          </p:nvPr>
        </p:nvGraphicFramePr>
        <p:xfrm>
          <a:off x="565151" y="2160016"/>
          <a:ext cx="4133559"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CC65E9B0-1899-DED1-AEB3-69AB289BD5D2}"/>
              </a:ext>
            </a:extLst>
          </p:cNvPr>
          <p:cNvSpPr txBox="1"/>
          <p:nvPr/>
        </p:nvSpPr>
        <p:spPr>
          <a:xfrm>
            <a:off x="8702680" y="5169849"/>
            <a:ext cx="283442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ildlifelawafrica.com/2019/12/04/international-wildlife-law/">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2551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Judge">
            <a:extLst>
              <a:ext uri="{FF2B5EF4-FFF2-40B4-BE49-F238E27FC236}">
                <a16:creationId xmlns:a16="http://schemas.microsoft.com/office/drawing/2014/main" id="{5958BD95-B39D-C13F-2FAE-10623B5F9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489" y="701928"/>
            <a:ext cx="2191110" cy="2191110"/>
          </a:xfrm>
          <a:prstGeom prst="rect">
            <a:avLst/>
          </a:prstGeom>
        </p:spPr>
      </p:pic>
      <p:grpSp>
        <p:nvGrpSpPr>
          <p:cNvPr id="40" name="Group 39">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1" name="Oval 40">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8666A66-7901-EA59-3F84-AF20044C107B}"/>
              </a:ext>
            </a:extLst>
          </p:cNvPr>
          <p:cNvSpPr>
            <a:spLocks noGrp="1"/>
          </p:cNvSpPr>
          <p:nvPr>
            <p:ph type="title"/>
          </p:nvPr>
        </p:nvSpPr>
        <p:spPr>
          <a:xfrm>
            <a:off x="3407558" y="768334"/>
            <a:ext cx="7287816" cy="2866405"/>
          </a:xfrm>
        </p:spPr>
        <p:txBody>
          <a:bodyPr vert="horz" lIns="91440" tIns="45720" rIns="91440" bIns="45720" rtlCol="0" anchor="t">
            <a:normAutofit/>
          </a:bodyPr>
          <a:lstStyle/>
          <a:p>
            <a:r>
              <a:rPr lang="en-US" sz="7200"/>
              <a:t>International Law</a:t>
            </a:r>
          </a:p>
        </p:txBody>
      </p:sp>
      <p:sp>
        <p:nvSpPr>
          <p:cNvPr id="3" name="Text Placeholder 2">
            <a:extLst>
              <a:ext uri="{FF2B5EF4-FFF2-40B4-BE49-F238E27FC236}">
                <a16:creationId xmlns:a16="http://schemas.microsoft.com/office/drawing/2014/main" id="{E011E54C-C9BD-6534-675E-D5D614B6DF70}"/>
              </a:ext>
            </a:extLst>
          </p:cNvPr>
          <p:cNvSpPr>
            <a:spLocks noGrp="1"/>
          </p:cNvSpPr>
          <p:nvPr>
            <p:ph type="body" idx="1"/>
          </p:nvPr>
        </p:nvSpPr>
        <p:spPr>
          <a:xfrm>
            <a:off x="3407558" y="4283239"/>
            <a:ext cx="7287816" cy="1475177"/>
          </a:xfrm>
        </p:spPr>
        <p:txBody>
          <a:bodyPr vert="horz" lIns="91440" tIns="45720" rIns="91440" bIns="45720" rtlCol="0" anchor="b">
            <a:normAutofit/>
          </a:bodyPr>
          <a:lstStyle/>
          <a:p>
            <a:r>
              <a:rPr lang="en-US" sz="3600" dirty="0">
                <a:solidFill>
                  <a:schemeClr val="tx1"/>
                </a:solidFill>
              </a:rPr>
              <a:t>Why (esp. today) do we care about international law?</a:t>
            </a:r>
          </a:p>
        </p:txBody>
      </p:sp>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05528" y="6087110"/>
            <a:ext cx="82179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86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1D72C-8F3B-FB0A-8DB9-ED82B06259FF}"/>
              </a:ext>
            </a:extLst>
          </p:cNvPr>
          <p:cNvSpPr>
            <a:spLocks noGrp="1"/>
          </p:cNvSpPr>
          <p:nvPr>
            <p:ph type="title"/>
          </p:nvPr>
        </p:nvSpPr>
        <p:spPr>
          <a:xfrm>
            <a:off x="565150" y="2485898"/>
            <a:ext cx="3608387" cy="3395472"/>
          </a:xfrm>
        </p:spPr>
        <p:txBody>
          <a:bodyPr anchor="b">
            <a:normAutofit/>
          </a:bodyPr>
          <a:lstStyle/>
          <a:p>
            <a:r>
              <a:rPr lang="en-US" dirty="0"/>
              <a:t>Meta vs. </a:t>
            </a:r>
            <a:r>
              <a:rPr lang="en-US" dirty="0">
                <a:hlinkClick r:id="rId2"/>
              </a:rPr>
              <a:t>Microsoft</a:t>
            </a:r>
            <a:endParaRPr lang="en-US" dirty="0"/>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A000941B-292C-18DC-A49C-F262BA654722}"/>
              </a:ext>
            </a:extLst>
          </p:cNvPr>
          <p:cNvGraphicFramePr>
            <a:graphicFrameLocks noGrp="1"/>
          </p:cNvGraphicFramePr>
          <p:nvPr>
            <p:ph idx="1"/>
            <p:extLst>
              <p:ext uri="{D42A27DB-BD31-4B8C-83A1-F6EECF244321}">
                <p14:modId xmlns:p14="http://schemas.microsoft.com/office/powerpoint/2010/main" val="1303249927"/>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Icon&#10;&#10;Description automatically generated">
            <a:extLst>
              <a:ext uri="{FF2B5EF4-FFF2-40B4-BE49-F238E27FC236}">
                <a16:creationId xmlns:a16="http://schemas.microsoft.com/office/drawing/2014/main" id="{5F265E15-50F8-6D7D-DE1F-0D8B0F6354D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779675" y="200322"/>
            <a:ext cx="7339399" cy="4365413"/>
          </a:xfrm>
          <a:prstGeom prst="rect">
            <a:avLst/>
          </a:prstGeom>
        </p:spPr>
      </p:pic>
    </p:spTree>
    <p:extLst>
      <p:ext uri="{BB962C8B-B14F-4D97-AF65-F5344CB8AC3E}">
        <p14:creationId xmlns:p14="http://schemas.microsoft.com/office/powerpoint/2010/main" val="113256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78FF1-96CE-35DB-BE16-E5C264B0F1A3}"/>
              </a:ext>
            </a:extLst>
          </p:cNvPr>
          <p:cNvSpPr>
            <a:spLocks noGrp="1"/>
          </p:cNvSpPr>
          <p:nvPr>
            <p:ph type="title"/>
          </p:nvPr>
        </p:nvSpPr>
        <p:spPr>
          <a:xfrm>
            <a:off x="565151" y="770890"/>
            <a:ext cx="4133559" cy="1268984"/>
          </a:xfrm>
        </p:spPr>
        <p:txBody>
          <a:bodyPr>
            <a:normAutofit/>
          </a:bodyPr>
          <a:lstStyle/>
          <a:p>
            <a:pPr>
              <a:lnSpc>
                <a:spcPct val="90000"/>
              </a:lnSpc>
            </a:pPr>
            <a:r>
              <a:rPr lang="en-US" sz="2800"/>
              <a:t>International Law is messy but also Easier</a:t>
            </a:r>
          </a:p>
        </p:txBody>
      </p:sp>
      <p:sp>
        <p:nvSpPr>
          <p:cNvPr id="3" name="Content Placeholder 2">
            <a:extLst>
              <a:ext uri="{FF2B5EF4-FFF2-40B4-BE49-F238E27FC236}">
                <a16:creationId xmlns:a16="http://schemas.microsoft.com/office/drawing/2014/main" id="{F7E00BB0-D8E9-B9DF-2754-0E75045FD6FB}"/>
              </a:ext>
            </a:extLst>
          </p:cNvPr>
          <p:cNvSpPr>
            <a:spLocks noGrp="1"/>
          </p:cNvSpPr>
          <p:nvPr>
            <p:ph idx="1"/>
          </p:nvPr>
        </p:nvSpPr>
        <p:spPr>
          <a:xfrm>
            <a:off x="565151" y="2160016"/>
            <a:ext cx="4133559" cy="3601212"/>
          </a:xfrm>
        </p:spPr>
        <p:txBody>
          <a:bodyPr>
            <a:normAutofit/>
          </a:bodyPr>
          <a:lstStyle/>
          <a:p>
            <a:pPr>
              <a:lnSpc>
                <a:spcPct val="90000"/>
              </a:lnSpc>
            </a:pPr>
            <a:r>
              <a:rPr lang="en-US" sz="1500" dirty="0"/>
              <a:t>GDPR (General Data Protection Regulation) is European Union</a:t>
            </a:r>
          </a:p>
          <a:p>
            <a:pPr>
              <a:lnSpc>
                <a:spcPct val="90000"/>
              </a:lnSpc>
            </a:pPr>
            <a:r>
              <a:rPr lang="en-US" sz="1500" dirty="0"/>
              <a:t>I’m ignoring other countries (which vary but are not as strict as GDPR)</a:t>
            </a:r>
          </a:p>
          <a:p>
            <a:pPr>
              <a:lnSpc>
                <a:spcPct val="90000"/>
              </a:lnSpc>
            </a:pPr>
            <a:r>
              <a:rPr lang="en-US" sz="1500" dirty="0"/>
              <a:t>Why am I starting with the GDPR (first) then?</a:t>
            </a:r>
          </a:p>
          <a:p>
            <a:pPr lvl="1">
              <a:lnSpc>
                <a:spcPct val="90000"/>
              </a:lnSpc>
            </a:pPr>
            <a:r>
              <a:rPr lang="en-US" sz="1500" dirty="0"/>
              <a:t>Even with US companies I start with this when performing an assessment.</a:t>
            </a:r>
          </a:p>
        </p:txBody>
      </p:sp>
      <p:pic>
        <p:nvPicPr>
          <p:cNvPr id="5" name="Picture 4" descr="Map&#10;&#10;Description automatically generated">
            <a:extLst>
              <a:ext uri="{FF2B5EF4-FFF2-40B4-BE49-F238E27FC236}">
                <a16:creationId xmlns:a16="http://schemas.microsoft.com/office/drawing/2014/main" id="{3C1CCD6D-A625-EC2A-13C2-EBBDF4CD03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92538" y="681645"/>
            <a:ext cx="5458628" cy="5486059"/>
          </a:xfrm>
          <a:prstGeom prst="rect">
            <a:avLst/>
          </a:prstGeom>
        </p:spPr>
      </p:pic>
      <p:grpSp>
        <p:nvGrpSpPr>
          <p:cNvPr id="13" name="Group 12">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 name="Straight Connector 18">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656272-3BC4-5309-6850-B75133BE4839}"/>
              </a:ext>
            </a:extLst>
          </p:cNvPr>
          <p:cNvSpPr txBox="1"/>
          <p:nvPr/>
        </p:nvSpPr>
        <p:spPr>
          <a:xfrm>
            <a:off x="8391464" y="5967649"/>
            <a:ext cx="265970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aint-tepes.deviantart.com/art/European-Union-map-greater-union-45486774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2503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large, crowd, person&#10;&#10;Description automatically generated">
            <a:extLst>
              <a:ext uri="{FF2B5EF4-FFF2-40B4-BE49-F238E27FC236}">
                <a16:creationId xmlns:a16="http://schemas.microsoft.com/office/drawing/2014/main" id="{7A9B0BEC-F26F-ECA9-5A2E-5ED91002AA5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642" b="14358"/>
          <a:stretch/>
        </p:blipFill>
        <p:spPr>
          <a:xfrm>
            <a:off x="20" y="1"/>
            <a:ext cx="12191980" cy="6857999"/>
          </a:xfrm>
          <a:prstGeom prst="rect">
            <a:avLst/>
          </a:prstGeom>
        </p:spPr>
      </p:pic>
      <p:sp>
        <p:nvSpPr>
          <p:cNvPr id="12"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19C3B8A-0FB2-B217-47E8-2A94EE2A0D33}"/>
              </a:ext>
            </a:extLst>
          </p:cNvPr>
          <p:cNvSpPr>
            <a:spLocks noGrp="1"/>
          </p:cNvSpPr>
          <p:nvPr>
            <p:ph type="title"/>
          </p:nvPr>
        </p:nvSpPr>
        <p:spPr>
          <a:xfrm>
            <a:off x="565150" y="770890"/>
            <a:ext cx="7335835" cy="1268984"/>
          </a:xfrm>
        </p:spPr>
        <p:txBody>
          <a:bodyPr>
            <a:normAutofit/>
          </a:bodyPr>
          <a:lstStyle/>
          <a:p>
            <a:r>
              <a:rPr lang="en-US" dirty="0"/>
              <a:t>GDPR Check</a:t>
            </a:r>
          </a:p>
        </p:txBody>
      </p:sp>
      <p:sp>
        <p:nvSpPr>
          <p:cNvPr id="3" name="Content Placeholder 2">
            <a:extLst>
              <a:ext uri="{FF2B5EF4-FFF2-40B4-BE49-F238E27FC236}">
                <a16:creationId xmlns:a16="http://schemas.microsoft.com/office/drawing/2014/main" id="{37EC8340-BF3C-B22C-9D65-38A35B115D6A}"/>
              </a:ext>
            </a:extLst>
          </p:cNvPr>
          <p:cNvSpPr>
            <a:spLocks noGrp="1"/>
          </p:cNvSpPr>
          <p:nvPr>
            <p:ph idx="1"/>
          </p:nvPr>
        </p:nvSpPr>
        <p:spPr>
          <a:xfrm>
            <a:off x="565150" y="2160016"/>
            <a:ext cx="7335835" cy="3601212"/>
          </a:xfrm>
        </p:spPr>
        <p:txBody>
          <a:bodyPr>
            <a:normAutofit/>
          </a:bodyPr>
          <a:lstStyle/>
          <a:p>
            <a:pPr marL="457200" indent="-457200">
              <a:buFont typeface="+mj-lt"/>
              <a:buAutoNum type="arabicPeriod"/>
            </a:pPr>
            <a:r>
              <a:rPr lang="en-US" dirty="0">
                <a:latin typeface="Roboto" panose="02000000000000000000" pitchFamily="2" charset="0"/>
              </a:rPr>
              <a:t>I</a:t>
            </a:r>
            <a:r>
              <a:rPr lang="en-US" b="0" i="0" dirty="0">
                <a:effectLst/>
                <a:latin typeface="Roboto" panose="02000000000000000000" pitchFamily="2" charset="0"/>
              </a:rPr>
              <a:t>s the data about </a:t>
            </a:r>
            <a:r>
              <a:rPr lang="en-US" b="1" i="0" dirty="0">
                <a:effectLst/>
                <a:latin typeface="Roboto" panose="02000000000000000000" pitchFamily="2" charset="0"/>
              </a:rPr>
              <a:t>individuals physically in the European Union (EU)</a:t>
            </a:r>
            <a:r>
              <a:rPr lang="en-US" b="0" i="0" dirty="0">
                <a:effectLst/>
                <a:latin typeface="Roboto" panose="02000000000000000000" pitchFamily="2" charset="0"/>
              </a:rPr>
              <a:t> at the time of collection? </a:t>
            </a:r>
          </a:p>
          <a:p>
            <a:pPr marL="457200" indent="-457200">
              <a:buFont typeface="+mj-lt"/>
              <a:buAutoNum type="arabicPeriod"/>
            </a:pPr>
            <a:r>
              <a:rPr lang="en-US" b="0" i="0" dirty="0">
                <a:effectLst/>
                <a:latin typeface="Roboto" panose="02000000000000000000" pitchFamily="2" charset="0"/>
              </a:rPr>
              <a:t>Does the data include </a:t>
            </a:r>
            <a:r>
              <a:rPr lang="en-US" b="1" i="0" dirty="0">
                <a:effectLst/>
                <a:latin typeface="Roboto" panose="02000000000000000000" pitchFamily="2" charset="0"/>
              </a:rPr>
              <a:t>personal identifiable information (PII)</a:t>
            </a:r>
            <a:r>
              <a:rPr lang="en-US" b="0" i="0" dirty="0">
                <a:effectLst/>
                <a:latin typeface="Roboto" panose="02000000000000000000" pitchFamily="2" charset="0"/>
              </a:rPr>
              <a:t> or sensitive </a:t>
            </a:r>
            <a:r>
              <a:rPr lang="en-US" b="1" i="0" dirty="0">
                <a:effectLst/>
                <a:latin typeface="Roboto" panose="02000000000000000000" pitchFamily="2" charset="0"/>
              </a:rPr>
              <a:t>personal information</a:t>
            </a:r>
            <a:r>
              <a:rPr lang="en-US" b="0" i="0" dirty="0">
                <a:effectLst/>
                <a:latin typeface="Roboto" panose="02000000000000000000" pitchFamily="2" charset="0"/>
              </a:rPr>
              <a:t> (</a:t>
            </a:r>
            <a:r>
              <a:rPr lang="en-US" b="1" i="0" dirty="0">
                <a:effectLst/>
                <a:latin typeface="Roboto" panose="02000000000000000000" pitchFamily="2" charset="0"/>
              </a:rPr>
              <a:t>PI</a:t>
            </a:r>
            <a:r>
              <a:rPr lang="en-US" b="0" i="0" dirty="0">
                <a:effectLst/>
                <a:latin typeface="Roboto" panose="02000000000000000000" pitchFamily="2" charset="0"/>
              </a:rPr>
              <a:t>)?</a:t>
            </a:r>
          </a:p>
          <a:p>
            <a:pPr marL="914400" lvl="1" indent="-457200">
              <a:buFont typeface="+mj-lt"/>
              <a:buAutoNum type="arabicPeriod"/>
            </a:pPr>
            <a:r>
              <a:rPr lang="en-US" b="1" dirty="0">
                <a:latin typeface="Roboto" panose="02000000000000000000" pitchFamily="2" charset="0"/>
              </a:rPr>
              <a:t>PII</a:t>
            </a:r>
            <a:r>
              <a:rPr lang="en-US" dirty="0">
                <a:latin typeface="Roboto" panose="02000000000000000000" pitchFamily="2" charset="0"/>
              </a:rPr>
              <a:t> includes </a:t>
            </a:r>
            <a:r>
              <a:rPr lang="en-US" b="0" i="0" dirty="0">
                <a:effectLst/>
                <a:latin typeface="Roboto" panose="02000000000000000000" pitchFamily="2" charset="0"/>
              </a:rPr>
              <a:t>national identification number, date of birth, address, photos, cookie IDs, exam info, and more</a:t>
            </a:r>
          </a:p>
          <a:p>
            <a:pPr marL="914400" lvl="1" indent="-457200">
              <a:buFont typeface="+mj-lt"/>
              <a:buAutoNum type="arabicPeriod"/>
            </a:pPr>
            <a:r>
              <a:rPr lang="en-US" b="1" dirty="0">
                <a:latin typeface="Roboto" panose="02000000000000000000" pitchFamily="2" charset="0"/>
              </a:rPr>
              <a:t>PI</a:t>
            </a:r>
            <a:r>
              <a:rPr lang="en-US" dirty="0">
                <a:latin typeface="Roboto" panose="02000000000000000000" pitchFamily="2" charset="0"/>
              </a:rPr>
              <a:t> includes </a:t>
            </a:r>
            <a:r>
              <a:rPr lang="en-US" b="0" i="0" dirty="0">
                <a:effectLst/>
                <a:latin typeface="Roboto" panose="02000000000000000000" pitchFamily="2" charset="0"/>
              </a:rPr>
              <a:t>racial or ethnic origin, religion, medical info, sexual orientation</a:t>
            </a:r>
          </a:p>
          <a:p>
            <a:endParaRPr lang="en-US" dirty="0"/>
          </a:p>
        </p:txBody>
      </p:sp>
      <p:cxnSp>
        <p:nvCxnSpPr>
          <p:cNvPr id="14" name="Straight Connector 13">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7"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966623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041F-1DA2-47FA-3D9C-9062739DA51D}"/>
              </a:ext>
            </a:extLst>
          </p:cNvPr>
          <p:cNvSpPr>
            <a:spLocks noGrp="1"/>
          </p:cNvSpPr>
          <p:nvPr>
            <p:ph type="title"/>
          </p:nvPr>
        </p:nvSpPr>
        <p:spPr/>
        <p:txBody>
          <a:bodyPr/>
          <a:lstStyle/>
          <a:p>
            <a:r>
              <a:rPr lang="en-US" dirty="0"/>
              <a:t>In a nutshell</a:t>
            </a:r>
          </a:p>
        </p:txBody>
      </p:sp>
      <p:sp>
        <p:nvSpPr>
          <p:cNvPr id="3" name="Content Placeholder 2">
            <a:extLst>
              <a:ext uri="{FF2B5EF4-FFF2-40B4-BE49-F238E27FC236}">
                <a16:creationId xmlns:a16="http://schemas.microsoft.com/office/drawing/2014/main" id="{D1F04F9B-B9AF-5874-6564-3DFAABCCD70A}"/>
              </a:ext>
            </a:extLst>
          </p:cNvPr>
          <p:cNvSpPr>
            <a:spLocks noGrp="1"/>
          </p:cNvSpPr>
          <p:nvPr>
            <p:ph idx="1"/>
          </p:nvPr>
        </p:nvSpPr>
        <p:spPr>
          <a:xfrm>
            <a:off x="140678" y="1448972"/>
            <a:ext cx="7760308" cy="4312256"/>
          </a:xfrm>
        </p:spPr>
        <p:txBody>
          <a:bodyPr>
            <a:normAutofit fontScale="92500" lnSpcReduction="10000"/>
          </a:bodyPr>
          <a:lstStyle/>
          <a:p>
            <a:pPr algn="l">
              <a:buFont typeface="Arial" panose="020B0604020202020204" pitchFamily="34" charset="0"/>
              <a:buChar char="•"/>
            </a:pPr>
            <a:r>
              <a:rPr lang="en-US" b="0" i="0" dirty="0">
                <a:solidFill>
                  <a:srgbClr val="333333"/>
                </a:solidFill>
                <a:effectLst/>
                <a:latin typeface="Roboto" panose="02000000000000000000" pitchFamily="2" charset="0"/>
              </a:rPr>
              <a:t>Expands personal privacy rights </a:t>
            </a:r>
            <a:r>
              <a:rPr lang="en-US" b="1" i="0" dirty="0">
                <a:solidFill>
                  <a:srgbClr val="333333"/>
                </a:solidFill>
                <a:effectLst/>
                <a:latin typeface="Roboto" panose="02000000000000000000" pitchFamily="2" charset="0"/>
              </a:rPr>
              <a:t>for EU residents and </a:t>
            </a:r>
            <a:r>
              <a:rPr lang="en-US" b="1" i="1" dirty="0">
                <a:solidFill>
                  <a:srgbClr val="333333"/>
                </a:solidFill>
                <a:effectLst/>
                <a:latin typeface="Roboto" panose="02000000000000000000" pitchFamily="2" charset="0"/>
              </a:rPr>
              <a:t>affects non-EU citizens located in the EU</a:t>
            </a:r>
            <a:r>
              <a:rPr lang="en-US" b="0" i="0" dirty="0">
                <a:solidFill>
                  <a:srgbClr val="333333"/>
                </a:solidFill>
                <a:effectLst/>
                <a:latin typeface="Roboto" panose="02000000000000000000" pitchFamily="2" charset="0"/>
              </a:rPr>
              <a:t>.</a:t>
            </a:r>
          </a:p>
          <a:p>
            <a:pPr algn="l">
              <a:buFont typeface="Arial" panose="020B0604020202020204" pitchFamily="34" charset="0"/>
              <a:buChar char="•"/>
            </a:pPr>
            <a:r>
              <a:rPr lang="en-US" b="0" i="0" dirty="0">
                <a:solidFill>
                  <a:srgbClr val="333333"/>
                </a:solidFill>
                <a:effectLst/>
                <a:latin typeface="Roboto" panose="02000000000000000000" pitchFamily="2" charset="0"/>
              </a:rPr>
              <a:t>Mandates a baseline set of standards for organizations that handle certain personal and other data </a:t>
            </a:r>
            <a:r>
              <a:rPr lang="en-US" b="1" i="0" dirty="0">
                <a:solidFill>
                  <a:srgbClr val="333333"/>
                </a:solidFill>
                <a:effectLst/>
                <a:latin typeface="Roboto" panose="02000000000000000000" pitchFamily="2" charset="0"/>
              </a:rPr>
              <a:t>of individuals located in the EU</a:t>
            </a:r>
            <a:r>
              <a:rPr lang="en-US" b="0" i="0" dirty="0">
                <a:solidFill>
                  <a:srgbClr val="333333"/>
                </a:solidFill>
                <a:effectLst/>
                <a:latin typeface="Roboto" panose="02000000000000000000" pitchFamily="2" charset="0"/>
              </a:rPr>
              <a:t> to better safeguard the processing and movement of that data.</a:t>
            </a:r>
          </a:p>
          <a:p>
            <a:pPr algn="l">
              <a:buFont typeface="Arial" panose="020B0604020202020204" pitchFamily="34" charset="0"/>
              <a:buChar char="•"/>
            </a:pPr>
            <a:r>
              <a:rPr lang="en-US" b="1" i="0" dirty="0">
                <a:solidFill>
                  <a:srgbClr val="333333"/>
                </a:solidFill>
                <a:effectLst/>
                <a:latin typeface="Roboto" panose="02000000000000000000" pitchFamily="2" charset="0"/>
              </a:rPr>
              <a:t>Applies to institutions with no physical EU presence </a:t>
            </a:r>
            <a:r>
              <a:rPr lang="en-US" b="0" i="0" dirty="0">
                <a:solidFill>
                  <a:srgbClr val="333333"/>
                </a:solidFill>
                <a:effectLst/>
                <a:latin typeface="Roboto" panose="02000000000000000000" pitchFamily="2" charset="0"/>
              </a:rPr>
              <a:t>if they control or process covered information (irrespective of whether the subject individuals are EU citizens).</a:t>
            </a:r>
          </a:p>
          <a:p>
            <a:pPr algn="l">
              <a:buFont typeface="Arial" panose="020B0604020202020204" pitchFamily="34" charset="0"/>
              <a:buChar char="•"/>
            </a:pPr>
            <a:r>
              <a:rPr lang="en-US" b="0" i="0" dirty="0">
                <a:solidFill>
                  <a:srgbClr val="333333"/>
                </a:solidFill>
                <a:effectLst/>
                <a:latin typeface="Roboto" panose="02000000000000000000" pitchFamily="2" charset="0"/>
              </a:rPr>
              <a:t>Calls for </a:t>
            </a:r>
            <a:r>
              <a:rPr lang="en-US" b="1" i="0" dirty="0">
                <a:solidFill>
                  <a:srgbClr val="333333"/>
                </a:solidFill>
                <a:effectLst/>
                <a:latin typeface="Roboto" panose="02000000000000000000" pitchFamily="2" charset="0"/>
              </a:rPr>
              <a:t>fines of up to 4% of annual global turnover, or 20 million euros</a:t>
            </a:r>
            <a:r>
              <a:rPr lang="en-US" b="0" i="0" dirty="0">
                <a:solidFill>
                  <a:srgbClr val="333333"/>
                </a:solidFill>
                <a:effectLst/>
                <a:latin typeface="Roboto" panose="02000000000000000000" pitchFamily="2" charset="0"/>
              </a:rPr>
              <a:t>, whichever is more, for violations of the regulation.</a:t>
            </a:r>
          </a:p>
          <a:p>
            <a:endParaRPr lang="en-US" dirty="0"/>
          </a:p>
        </p:txBody>
      </p:sp>
      <p:pic>
        <p:nvPicPr>
          <p:cNvPr id="5" name="Picture 4" descr="A pile of peanuts&#10;&#10;Description automatically generated">
            <a:extLst>
              <a:ext uri="{FF2B5EF4-FFF2-40B4-BE49-F238E27FC236}">
                <a16:creationId xmlns:a16="http://schemas.microsoft.com/office/drawing/2014/main" id="{DF6D6A0F-0E76-1690-9A22-D2B2085921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85802" y="200464"/>
            <a:ext cx="2841048" cy="2497015"/>
          </a:xfrm>
          <a:prstGeom prst="rect">
            <a:avLst/>
          </a:prstGeom>
        </p:spPr>
      </p:pic>
      <p:sp>
        <p:nvSpPr>
          <p:cNvPr id="6" name="Rectangle 5">
            <a:extLst>
              <a:ext uri="{FF2B5EF4-FFF2-40B4-BE49-F238E27FC236}">
                <a16:creationId xmlns:a16="http://schemas.microsoft.com/office/drawing/2014/main" id="{2B22FAF7-6CA3-00E4-398B-5D32A9D52FA3}"/>
              </a:ext>
            </a:extLst>
          </p:cNvPr>
          <p:cNvSpPr/>
          <p:nvPr/>
        </p:nvSpPr>
        <p:spPr>
          <a:xfrm>
            <a:off x="8057079" y="4514781"/>
            <a:ext cx="3674404"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$22 mil US</a:t>
            </a:r>
          </a:p>
        </p:txBody>
      </p:sp>
    </p:spTree>
    <p:extLst>
      <p:ext uri="{BB962C8B-B14F-4D97-AF65-F5344CB8AC3E}">
        <p14:creationId xmlns:p14="http://schemas.microsoft.com/office/powerpoint/2010/main" val="300982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A2E-1ABA-6A48-4258-2516299CEDE4}"/>
              </a:ext>
            </a:extLst>
          </p:cNvPr>
          <p:cNvSpPr>
            <a:spLocks noGrp="1"/>
          </p:cNvSpPr>
          <p:nvPr>
            <p:ph type="title"/>
          </p:nvPr>
        </p:nvSpPr>
        <p:spPr/>
        <p:txBody>
          <a:bodyPr/>
          <a:lstStyle/>
          <a:p>
            <a:r>
              <a:rPr lang="en-US" dirty="0"/>
              <a:t>Main Points</a:t>
            </a:r>
          </a:p>
        </p:txBody>
      </p:sp>
      <p:sp>
        <p:nvSpPr>
          <p:cNvPr id="3" name="Content Placeholder 2">
            <a:extLst>
              <a:ext uri="{FF2B5EF4-FFF2-40B4-BE49-F238E27FC236}">
                <a16:creationId xmlns:a16="http://schemas.microsoft.com/office/drawing/2014/main" id="{7BE68659-4965-ED39-253A-57030B97519C}"/>
              </a:ext>
            </a:extLst>
          </p:cNvPr>
          <p:cNvSpPr>
            <a:spLocks noGrp="1"/>
          </p:cNvSpPr>
          <p:nvPr>
            <p:ph idx="1"/>
          </p:nvPr>
        </p:nvSpPr>
        <p:spPr>
          <a:xfrm>
            <a:off x="126610" y="1420837"/>
            <a:ext cx="8088922" cy="5050301"/>
          </a:xfrm>
        </p:spPr>
        <p:txBody>
          <a:bodyPr>
            <a:normAutofit fontScale="85000" lnSpcReduction="20000"/>
          </a:bodyPr>
          <a:lstStyle/>
          <a:p>
            <a:pPr algn="l">
              <a:buFont typeface="Arial" panose="020B0604020202020204" pitchFamily="34" charset="0"/>
              <a:buChar char="•"/>
            </a:pPr>
            <a:r>
              <a:rPr lang="en-US" b="1" i="0" dirty="0">
                <a:solidFill>
                  <a:srgbClr val="333333"/>
                </a:solidFill>
                <a:effectLst/>
                <a:latin typeface="Roboto" panose="02000000000000000000" pitchFamily="2" charset="0"/>
              </a:rPr>
              <a:t>Lawful processing of personal data.</a:t>
            </a:r>
            <a:r>
              <a:rPr lang="en-US" b="0" i="0" dirty="0">
                <a:solidFill>
                  <a:srgbClr val="333333"/>
                </a:solidFill>
                <a:effectLst/>
                <a:latin typeface="Roboto" panose="02000000000000000000" pitchFamily="2" charset="0"/>
              </a:rPr>
              <a:t> The GDPR requires that personal data be processed lawfully, fairly, and in a transparent manner in relation to the data subject. </a:t>
            </a:r>
          </a:p>
          <a:p>
            <a:pPr algn="l">
              <a:buFont typeface="Arial" panose="020B0604020202020204" pitchFamily="34" charset="0"/>
              <a:buChar char="•"/>
            </a:pPr>
            <a:r>
              <a:rPr lang="en-US" b="1" i="0" dirty="0">
                <a:solidFill>
                  <a:srgbClr val="333333"/>
                </a:solidFill>
                <a:effectLst/>
                <a:latin typeface="Roboto" panose="02000000000000000000" pitchFamily="2" charset="0"/>
              </a:rPr>
              <a:t>Data subject rights.</a:t>
            </a:r>
            <a:r>
              <a:rPr lang="en-US" b="0" i="0" dirty="0">
                <a:solidFill>
                  <a:srgbClr val="333333"/>
                </a:solidFill>
                <a:effectLst/>
                <a:latin typeface="Roboto" panose="02000000000000000000" pitchFamily="2" charset="0"/>
              </a:rPr>
              <a:t> Data subjects have a number of rights under the GDPR, including the right to see information about the processing of their personal data, obtain access to own personal data, and request that the data be corrected or erased.</a:t>
            </a:r>
          </a:p>
          <a:p>
            <a:pPr algn="l">
              <a:buFont typeface="Arial" panose="020B0604020202020204" pitchFamily="34" charset="0"/>
              <a:buChar char="•"/>
            </a:pPr>
            <a:r>
              <a:rPr lang="en-US" b="1" i="0" dirty="0">
                <a:solidFill>
                  <a:srgbClr val="333333"/>
                </a:solidFill>
                <a:effectLst/>
                <a:latin typeface="Roboto" panose="02000000000000000000" pitchFamily="2" charset="0"/>
              </a:rPr>
              <a:t>Contract management.</a:t>
            </a:r>
            <a:r>
              <a:rPr lang="en-US" b="0" i="0" dirty="0">
                <a:solidFill>
                  <a:srgbClr val="333333"/>
                </a:solidFill>
                <a:effectLst/>
                <a:latin typeface="Roboto" panose="02000000000000000000" pitchFamily="2" charset="0"/>
              </a:rPr>
              <a:t> The program maintains addenda regarding GDPR compliance to include in contracts with third-party providers that collect and/or process personal data. </a:t>
            </a:r>
          </a:p>
          <a:p>
            <a:pPr algn="l">
              <a:buFont typeface="Arial" panose="020B0604020202020204" pitchFamily="34" charset="0"/>
              <a:buChar char="•"/>
            </a:pPr>
            <a:r>
              <a:rPr lang="en-US" b="1" i="0" dirty="0">
                <a:solidFill>
                  <a:srgbClr val="333333"/>
                </a:solidFill>
                <a:effectLst/>
                <a:latin typeface="Roboto" panose="02000000000000000000" pitchFamily="2" charset="0"/>
              </a:rPr>
              <a:t>Data breach management.</a:t>
            </a:r>
            <a:r>
              <a:rPr lang="en-US" b="0" i="0" dirty="0">
                <a:solidFill>
                  <a:srgbClr val="333333"/>
                </a:solidFill>
                <a:effectLst/>
                <a:latin typeface="Roboto" panose="02000000000000000000" pitchFamily="2" charset="0"/>
              </a:rPr>
              <a:t> In the event of a breach of personal data covered by the GDPR, the program has the responsibility for notifying data protection authorities and data subjects as outlined in the GDPR.</a:t>
            </a:r>
          </a:p>
          <a:p>
            <a:pPr algn="l">
              <a:buFont typeface="Arial" panose="020B0604020202020204" pitchFamily="34" charset="0"/>
              <a:buChar char="•"/>
            </a:pPr>
            <a:r>
              <a:rPr lang="en-US" b="1" i="0" dirty="0">
                <a:solidFill>
                  <a:srgbClr val="333333"/>
                </a:solidFill>
                <a:effectLst/>
                <a:latin typeface="Roboto" panose="02000000000000000000" pitchFamily="2" charset="0"/>
              </a:rPr>
              <a:t>Education and outreach.</a:t>
            </a:r>
            <a:r>
              <a:rPr lang="en-US" b="0" i="0" dirty="0">
                <a:solidFill>
                  <a:srgbClr val="333333"/>
                </a:solidFill>
                <a:effectLst/>
                <a:latin typeface="Roboto" panose="02000000000000000000" pitchFamily="2" charset="0"/>
              </a:rPr>
              <a:t> The program stipulates companies regularly engage in activities and outreach in support of privacy protection.</a:t>
            </a:r>
          </a:p>
          <a:p>
            <a:endParaRPr lang="en-US" dirty="0"/>
          </a:p>
        </p:txBody>
      </p:sp>
      <p:sp>
        <p:nvSpPr>
          <p:cNvPr id="4" name="Arrow: Left 3">
            <a:extLst>
              <a:ext uri="{FF2B5EF4-FFF2-40B4-BE49-F238E27FC236}">
                <a16:creationId xmlns:a16="http://schemas.microsoft.com/office/drawing/2014/main" id="{6B076536-241C-5FA3-86EE-0B9EBF17F22E}"/>
              </a:ext>
            </a:extLst>
          </p:cNvPr>
          <p:cNvSpPr/>
          <p:nvPr/>
        </p:nvSpPr>
        <p:spPr>
          <a:xfrm rot="1185257">
            <a:off x="8111652" y="446844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C150418E-042F-ED7C-162C-3143E162EFE9}"/>
              </a:ext>
            </a:extLst>
          </p:cNvPr>
          <p:cNvSpPr/>
          <p:nvPr/>
        </p:nvSpPr>
        <p:spPr>
          <a:xfrm rot="20397988">
            <a:off x="7818549" y="200530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2511EBE-A636-9E94-2B56-B0AFA5B0A00D}"/>
              </a:ext>
            </a:extLst>
          </p:cNvPr>
          <p:cNvSpPr/>
          <p:nvPr/>
        </p:nvSpPr>
        <p:spPr>
          <a:xfrm rot="20398950">
            <a:off x="7569055" y="137337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664FE83-FAD6-7C25-94D2-B979F774F9D7}"/>
              </a:ext>
            </a:extLst>
          </p:cNvPr>
          <p:cNvSpPr/>
          <p:nvPr/>
        </p:nvSpPr>
        <p:spPr>
          <a:xfrm>
            <a:off x="8490254" y="5048012"/>
            <a:ext cx="3627916" cy="1200329"/>
          </a:xfrm>
          <a:prstGeom prst="rect">
            <a:avLst/>
          </a:prstGeom>
        </p:spPr>
        <p:style>
          <a:lnRef idx="0">
            <a:schemeClr val="accent2"/>
          </a:lnRef>
          <a:fillRef idx="3">
            <a:schemeClr val="accent2"/>
          </a:fillRef>
          <a:effectRef idx="3">
            <a:schemeClr val="accent2"/>
          </a:effectRef>
          <a:fontRef idx="minor">
            <a:schemeClr val="lt1"/>
          </a:fontRef>
        </p:style>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No Federal law, </a:t>
            </a:r>
          </a:p>
          <a:p>
            <a:pPr algn="ctr"/>
            <a:r>
              <a:rPr lang="en-US" sz="3600" dirty="0">
                <a:ln w="0"/>
                <a:effectLst>
                  <a:outerShdw blurRad="38100" dist="19050" dir="2700000" algn="tl" rotWithShape="0">
                    <a:schemeClr val="dk1">
                      <a:alpha val="40000"/>
                    </a:schemeClr>
                  </a:outerShdw>
                </a:effectLst>
              </a:rPr>
              <a:t>yet….</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Text&#10;&#10;Description automatically generated">
            <a:extLst>
              <a:ext uri="{FF2B5EF4-FFF2-40B4-BE49-F238E27FC236}">
                <a16:creationId xmlns:a16="http://schemas.microsoft.com/office/drawing/2014/main" id="{8E4AE307-9B38-7584-C96A-FB2058A66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367" y="286361"/>
            <a:ext cx="3173748" cy="2048875"/>
          </a:xfrm>
          <a:prstGeom prst="rect">
            <a:avLst/>
          </a:prstGeom>
        </p:spPr>
      </p:pic>
    </p:spTree>
    <p:extLst>
      <p:ext uri="{BB962C8B-B14F-4D97-AF65-F5344CB8AC3E}">
        <p14:creationId xmlns:p14="http://schemas.microsoft.com/office/powerpoint/2010/main" val="28942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Punchcar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83</TotalTime>
  <Words>888</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Neue Haas Grotesk Text Pro</vt:lpstr>
      <vt:lpstr>Roboto</vt:lpstr>
      <vt:lpstr>PunchcardVTI</vt:lpstr>
      <vt:lpstr>Laws and Regulation</vt:lpstr>
      <vt:lpstr>Schedule</vt:lpstr>
      <vt:lpstr>Topics</vt:lpstr>
      <vt:lpstr>International Law</vt:lpstr>
      <vt:lpstr>Meta vs. Microsoft</vt:lpstr>
      <vt:lpstr>International Law is messy but also Easier</vt:lpstr>
      <vt:lpstr>GDPR Check</vt:lpstr>
      <vt:lpstr>In a nutshell</vt:lpstr>
      <vt:lpstr>Main Points</vt:lpstr>
      <vt:lpstr>Now State</vt:lpstr>
      <vt:lpstr>CCPA – California Consumer Privacy Act of 2018 &amp; 2020</vt:lpstr>
      <vt:lpstr>Why’s it matter? Top states for Tech companies!</vt:lpstr>
      <vt:lpstr>Other states who have similar protections</vt:lpstr>
      <vt:lpstr>Federal Law</vt:lpstr>
      <vt:lpstr>SEC – Securities and Exchange Commission</vt:lpstr>
      <vt:lpstr>SEC learned from this and now may see that law</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 and Regulation</dc:title>
  <dc:creator>Greenwell, Josiah</dc:creator>
  <cp:lastModifiedBy>Greenwell, Josiah</cp:lastModifiedBy>
  <cp:revision>1</cp:revision>
  <dcterms:created xsi:type="dcterms:W3CDTF">2023-04-18T10:41:40Z</dcterms:created>
  <dcterms:modified xsi:type="dcterms:W3CDTF">2023-04-18T12:05:16Z</dcterms:modified>
</cp:coreProperties>
</file>