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B88-86D7-4455-9586-1FAA9399A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AA1B7-BCE4-4375-B555-CA3298852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2F8B-4BA6-421D-A9F5-68EEB6ED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EA3E-27CB-4909-872F-A68A0CD4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6A94-9B79-406F-80B5-86A48772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B7F9-6E62-435C-A2AF-60BDE36A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DD0F-6730-4732-A641-225B8BB6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4264-A3F3-45F8-B2FA-7752C9A3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42D9-5A3D-434A-AA49-28E42F78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0F94-FAA9-47B4-B529-1FDE649F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7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48D9A-C5C6-4AC1-8CCF-AC6500839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90AB-8F47-4C43-8EB5-D89874D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80C5-0F64-4966-8AF7-F473BAA0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BF13-BCFD-41F1-BBB0-63A89FB8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4EB7-CDDA-4B24-A58B-51A2C3FC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3833-FD87-4FFE-A375-B751F0BB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6300-762D-4B02-9BD6-EB325646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D07B-7FB0-4081-B6FE-E694E59F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B424-74DE-4019-9017-5D9738C3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B299-8857-48F6-BF85-B22F91F8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29B7-F305-4E47-BB07-BE9FBE52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B3CC4-499A-46D2-AA08-F354D598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852D-2E33-437F-9D9D-641BD674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8B73-6E89-478D-9CF7-98D5AE66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98C4-1E98-47F6-A64A-55CC4648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9904-D22B-43D1-89DC-23F1F7D4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80D7-8D49-4226-BD28-0D1288569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7685-E7BE-41D4-B492-EA02C04A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B64C-9C97-4827-8EA8-25628B56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D972-9743-473D-89DF-DD8F0414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07EC-B10D-4624-824E-660ACA0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C408-4BF8-4D3C-9D3F-D24B4074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1C9B-D98F-4485-87FC-48E7AB9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2AA3-E3F5-4F5C-A685-7306E836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678AD-A055-44F3-8009-CFBC45D8B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E6E7C-9BFF-4C01-A925-B403F6EDA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23F3D-850D-4949-8664-2E9579C8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3AA78-0AEF-4898-824F-28FB3B6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0C593-1020-4C98-96F7-E46BC63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2A89-DAAB-470A-90A3-6EE39CDE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9A721-34B0-4283-8420-EA254222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BC26A-87AA-4D1B-B60A-AAA363B9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458F7-69DA-4F1F-9225-AAE1CAE3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3F64D-2A3C-43EC-89EA-5F29740E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A2704-67D2-4745-81ED-AF4776DE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EFD2E-F44F-4B6D-AB9C-4D5B6091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ADD4-C389-4A14-AD14-34238A42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DC5-244A-400C-B329-C02A15EC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5E14-608C-4268-9A3C-16661686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1DBBC-D749-47C5-B70C-CAF49725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1CDA1-10C4-49F7-A63B-A1F859F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C41BE-1DB0-46F4-9699-72C7CB63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B9E3-6357-4E45-BAF1-6D716E16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65ACF-9417-464C-9CA4-39180D38B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7B1ED-3AC7-4AE3-B8D7-77C5618C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05898-D57C-47B1-A15E-5BA219F6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711-300B-4892-962E-02724BE9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4C31F-4752-4EE5-AD57-382C118F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79899-D644-4D99-94F0-167A8493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FEFC3-C109-442E-8C42-55702A1D5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F762-2D40-447C-8578-2707A6805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C5C5-267F-4588-8F84-AC2AA36F9DF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3EF7-E433-4689-9BF3-03562AD74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25BF-3A8C-44E9-9C18-6E1B18D04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1E06-CF09-4533-825A-0567C9BE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storage_duration" TargetMode="External"/><Relationship Id="rId2" Type="http://schemas.openxmlformats.org/officeDocument/2006/relationships/hyperlink" Target="https://github.com/isocpp/CppCoreGuidelines/blob/master/CppCoreGuidelines.md#Rr-scop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hyperlink" Target="https://github.com/isocpp/CppCoreGuidelines/blob/master/CppCoreGuidelines.md#r14-avoid--parameters-prefer-spa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xkcd.com/comics/exploits_of_a_mom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" TargetMode="External"/><Relationship Id="rId2" Type="http://schemas.openxmlformats.org/officeDocument/2006/relationships/hyperlink" Target="https://cve.mitre.org/c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D829-334E-4147-AA8A-EB41AECDE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Web to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3BFE-93B0-41D7-8E6D-4C02FBBDA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that we are done with web but need to start looking interactions of the systems and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00155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553F-5F5F-465D-9ADF-1DFD0AF5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AD9D-A7C1-4810-A09C-9E483809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89" y="1825625"/>
            <a:ext cx="11406230" cy="49314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vector or string </a:t>
            </a:r>
            <a:r>
              <a:rPr lang="en-US" b="1" dirty="0"/>
              <a:t>accessing an index directly</a:t>
            </a:r>
            <a:r>
              <a:rPr lang="en-US" dirty="0"/>
              <a:t> with an out-of-bounds index to write items</a:t>
            </a:r>
          </a:p>
          <a:p>
            <a:pPr lvl="1"/>
            <a:r>
              <a:rPr lang="en-US" dirty="0"/>
              <a:t>C++: myVector.at(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Use STL with proper functions (which have safety features and bound checking integrated)</a:t>
            </a:r>
          </a:p>
          <a:p>
            <a:pPr lvl="1"/>
            <a:r>
              <a:rPr lang="en-US" dirty="0"/>
              <a:t>C: doesn’t have templates. So ensure explicit bounds checking or use libraries built for this (better string library).</a:t>
            </a:r>
          </a:p>
          <a:p>
            <a:r>
              <a:rPr lang="en-US" dirty="0"/>
              <a:t>C string methods:</a:t>
            </a:r>
          </a:p>
          <a:p>
            <a:pPr lvl="1"/>
            <a:r>
              <a:rPr lang="en-US" dirty="0"/>
              <a:t>C++: don’t use them.</a:t>
            </a:r>
          </a:p>
          <a:p>
            <a:pPr lvl="2"/>
            <a:r>
              <a:rPr lang="en-US" dirty="0" err="1"/>
              <a:t>myNewString</a:t>
            </a:r>
            <a:r>
              <a:rPr lang="en-US" dirty="0"/>
              <a:t> = </a:t>
            </a:r>
            <a:r>
              <a:rPr lang="en-US" dirty="0" err="1"/>
              <a:t>myOldString</a:t>
            </a:r>
            <a:r>
              <a:rPr lang="en-US" dirty="0"/>
              <a:t>; // deep copy with bounds checking because STL (std::string)</a:t>
            </a:r>
          </a:p>
          <a:p>
            <a:pPr lvl="2"/>
            <a:r>
              <a:rPr lang="en-US" dirty="0" err="1"/>
              <a:t>myNewString.push_back</a:t>
            </a:r>
            <a:r>
              <a:rPr lang="en-US" dirty="0"/>
              <a:t>(“yeah!”)</a:t>
            </a:r>
          </a:p>
          <a:p>
            <a:pPr lvl="2"/>
            <a:r>
              <a:rPr lang="en-US" dirty="0"/>
              <a:t>Use %s</a:t>
            </a:r>
          </a:p>
          <a:p>
            <a:pPr lvl="1"/>
            <a:r>
              <a:rPr lang="en-US" dirty="0"/>
              <a:t>C, now has safe method (n = new):</a:t>
            </a:r>
          </a:p>
          <a:p>
            <a:pPr lvl="2"/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strcpy_s</a:t>
            </a:r>
            <a:r>
              <a:rPr lang="en-US" dirty="0"/>
              <a:t>, </a:t>
            </a:r>
            <a:r>
              <a:rPr lang="en-US" dirty="0" err="1"/>
              <a:t>strncat</a:t>
            </a:r>
            <a:r>
              <a:rPr lang="en-US" dirty="0"/>
              <a:t>, </a:t>
            </a:r>
            <a:r>
              <a:rPr lang="en-US" dirty="0" err="1"/>
              <a:t>snprintf</a:t>
            </a:r>
            <a:endParaRPr lang="en-US" dirty="0"/>
          </a:p>
          <a:p>
            <a:pPr lvl="1"/>
            <a:r>
              <a:rPr lang="en-US" dirty="0"/>
              <a:t>Using char[] or long[] or double[]</a:t>
            </a:r>
          </a:p>
          <a:p>
            <a:pPr lvl="2"/>
            <a:r>
              <a:rPr lang="en-US" dirty="0"/>
              <a:t>Don’t. Use std::array</a:t>
            </a:r>
          </a:p>
          <a:p>
            <a:pPr lvl="1"/>
            <a:r>
              <a:rPr lang="en-US" dirty="0"/>
              <a:t>Pointers: </a:t>
            </a:r>
            <a:r>
              <a:rPr lang="en-US" dirty="0">
                <a:hlinkClick r:id="rId2"/>
              </a:rPr>
              <a:t>Avoid them in C++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Std::variant, std::visit, </a:t>
            </a:r>
            <a:r>
              <a:rPr lang="en-US" dirty="0">
                <a:hlinkClick r:id="rId3"/>
              </a:rPr>
              <a:t>storage class</a:t>
            </a:r>
            <a:r>
              <a:rPr lang="en-US" dirty="0"/>
              <a:t> (auto)</a:t>
            </a:r>
          </a:p>
          <a:p>
            <a:pPr lvl="2"/>
            <a:r>
              <a:rPr lang="en-US" dirty="0"/>
              <a:t>Templates and </a:t>
            </a:r>
            <a:r>
              <a:rPr lang="en-US" dirty="0">
                <a:hlinkClick r:id="rId4"/>
              </a:rPr>
              <a:t>use span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4E4B9-68BA-46DC-92FC-2D51B1ED2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53" y="100883"/>
            <a:ext cx="6401693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B5726-40BE-441A-B737-AADB36592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84" y="4861759"/>
            <a:ext cx="4803162" cy="12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6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CF2B-4001-40F1-8C7C-490CCDC5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need to still look for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253B-CB77-41AD-9B35-D88F9D6E2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Dependencies. Hardware communications, Graphics, OS communications and handling, the internals of the language (Python: </a:t>
            </a:r>
            <a:r>
              <a:rPr lang="en-US" dirty="0" err="1"/>
              <a:t>cpointers</a:t>
            </a:r>
            <a:r>
              <a:rPr lang="en-US" dirty="0"/>
              <a:t> &amp; references to mutable objects) – all are still heavy C/C++</a:t>
            </a:r>
          </a:p>
        </p:txBody>
      </p:sp>
    </p:spTree>
    <p:extLst>
      <p:ext uri="{BB962C8B-B14F-4D97-AF65-F5344CB8AC3E}">
        <p14:creationId xmlns:p14="http://schemas.microsoft.com/office/powerpoint/2010/main" val="311247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9F28-5F4E-475D-B2B2-4C7AC613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Huh? Python doesn’t get buffer overflow though?!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5163-E793-4D6A-81BF-C5B76B7A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5" y="1690688"/>
            <a:ext cx="9768281" cy="113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But it can get undocumented behavior, cause a type exception, or allow for INJECTION later. Its pass by assignment with object (mutable) references can be weird: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88A53-E04E-43EE-A24D-5AB0754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3" y="3089968"/>
            <a:ext cx="5475481" cy="2807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23F23-2C00-4EEF-A761-D639AE4C4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64" y="3940379"/>
            <a:ext cx="6182588" cy="6382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114E7E-4319-451F-80B9-059A0432880F}"/>
              </a:ext>
            </a:extLst>
          </p:cNvPr>
          <p:cNvSpPr txBox="1">
            <a:spLocks/>
          </p:cNvSpPr>
          <p:nvPr/>
        </p:nvSpPr>
        <p:spPr>
          <a:xfrm>
            <a:off x="838200" y="5914236"/>
            <a:ext cx="9768281" cy="578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Where might this break our code? How might we fix this in our code?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689E-9361-4383-B10E-EAC75EC1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 – Injection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269B-97EE-46DF-BF70-648250F1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major focus (will also look at a few others though)</a:t>
            </a:r>
          </a:p>
        </p:txBody>
      </p:sp>
      <p:pic>
        <p:nvPicPr>
          <p:cNvPr id="1026" name="Picture 2" descr="https://imgs.xkcd.com/comics/exploits_of_a_mom.png">
            <a:extLst>
              <a:ext uri="{FF2B5EF4-FFF2-40B4-BE49-F238E27FC236}">
                <a16:creationId xmlns:a16="http://schemas.microsoft.com/office/drawing/2014/main" id="{5A910BF8-56B3-43DA-A6D5-BA06FDDF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2687"/>
            <a:ext cx="10073900" cy="31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4292EE-8D8A-45A2-975C-04D38B34C856}"/>
              </a:ext>
            </a:extLst>
          </p:cNvPr>
          <p:cNvSpPr txBox="1"/>
          <p:nvPr/>
        </p:nvSpPr>
        <p:spPr>
          <a:xfrm>
            <a:off x="3573710" y="5688449"/>
            <a:ext cx="542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https://imgs.xkcd.com/comics/exploits_of_a_mom.png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20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3526-AC63-4459-B80C-F7418E8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8677-EEB0-427D-97D4-EAA5FDD0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Software Security Focus</a:t>
            </a:r>
          </a:p>
          <a:p>
            <a:r>
              <a:rPr lang="en-US" dirty="0"/>
              <a:t>Buffer Overflows</a:t>
            </a:r>
          </a:p>
          <a:p>
            <a:r>
              <a:rPr lang="en-US" dirty="0"/>
              <a:t>Injection (SQL)</a:t>
            </a:r>
          </a:p>
        </p:txBody>
      </p:sp>
    </p:spTree>
    <p:extLst>
      <p:ext uri="{BB962C8B-B14F-4D97-AF65-F5344CB8AC3E}">
        <p14:creationId xmlns:p14="http://schemas.microsoft.com/office/powerpoint/2010/main" val="124455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F009-247A-4F3B-8F27-5FD13295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65125"/>
            <a:ext cx="10850461" cy="1325563"/>
          </a:xfrm>
        </p:spPr>
        <p:txBody>
          <a:bodyPr/>
          <a:lstStyle/>
          <a:p>
            <a:r>
              <a:rPr lang="en-US" dirty="0"/>
              <a:t>Software Security Definition (it’s a broad 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F4FA-7857-4779-970C-0324CDA4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process and set of practices that must be integrated with the SDLC</a:t>
            </a:r>
          </a:p>
          <a:p>
            <a:pPr lvl="1"/>
            <a:r>
              <a:rPr lang="en-US" dirty="0"/>
              <a:t>SDL + DevOps = </a:t>
            </a:r>
            <a:r>
              <a:rPr lang="en-US" dirty="0" err="1"/>
              <a:t>DevSecOps</a:t>
            </a:r>
            <a:endParaRPr lang="en-US" dirty="0"/>
          </a:p>
          <a:p>
            <a:r>
              <a:rPr lang="en-US" dirty="0"/>
              <a:t>Its primary purpose is to protect against threats to</a:t>
            </a:r>
          </a:p>
          <a:p>
            <a:pPr lvl="1"/>
            <a:r>
              <a:rPr lang="en-US" dirty="0"/>
              <a:t>The software itself</a:t>
            </a:r>
          </a:p>
          <a:p>
            <a:pPr lvl="1"/>
            <a:r>
              <a:rPr lang="en-US" dirty="0"/>
              <a:t>Data processed and accessed by the software</a:t>
            </a:r>
          </a:p>
          <a:p>
            <a:pPr lvl="1"/>
            <a:r>
              <a:rPr lang="en-US" dirty="0"/>
              <a:t>Communication with other systems and network by the software</a:t>
            </a:r>
          </a:p>
          <a:p>
            <a:r>
              <a:rPr lang="en-US" dirty="0"/>
              <a:t>It is based on the 6 pillars (2 triads) of security:</a:t>
            </a:r>
          </a:p>
          <a:p>
            <a:pPr lvl="1"/>
            <a:r>
              <a:rPr lang="en-US" dirty="0"/>
              <a:t>CIA + AAA</a:t>
            </a:r>
          </a:p>
        </p:txBody>
      </p:sp>
    </p:spTree>
    <p:extLst>
      <p:ext uri="{BB962C8B-B14F-4D97-AF65-F5344CB8AC3E}">
        <p14:creationId xmlns:p14="http://schemas.microsoft.com/office/powerpoint/2010/main" val="69060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1CF6-50CA-4B5E-8269-7FAED401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 Threats (in order of coverage)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8E65-9C83-4E50-9B29-B73A305D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Covered already:</a:t>
            </a:r>
          </a:p>
          <a:p>
            <a:pPr lvl="1"/>
            <a:r>
              <a:rPr lang="en-US" dirty="0"/>
              <a:t>Hardware-Level Threats </a:t>
            </a:r>
          </a:p>
          <a:p>
            <a:pPr lvl="2"/>
            <a:r>
              <a:rPr lang="en-US" dirty="0"/>
              <a:t>good physical security, disaster/risk planning, and backups</a:t>
            </a:r>
          </a:p>
          <a:p>
            <a:pPr lvl="1"/>
            <a:r>
              <a:rPr lang="en-US" dirty="0"/>
              <a:t>Requirements-Level Threats</a:t>
            </a:r>
          </a:p>
          <a:p>
            <a:pPr lvl="2"/>
            <a:r>
              <a:rPr lang="en-US" dirty="0"/>
              <a:t>Risk planning, security assessments, all other planning</a:t>
            </a:r>
          </a:p>
          <a:p>
            <a:r>
              <a:rPr lang="en-US" dirty="0"/>
              <a:t>New:</a:t>
            </a:r>
          </a:p>
          <a:p>
            <a:pPr lvl="1"/>
            <a:r>
              <a:rPr lang="en-US" dirty="0"/>
              <a:t>Detailed Design Level Threats</a:t>
            </a:r>
          </a:p>
          <a:p>
            <a:pPr lvl="2"/>
            <a:r>
              <a:rPr lang="en-US" dirty="0"/>
              <a:t>Security Design Patterns! Well-known threats which have known solutions.</a:t>
            </a:r>
          </a:p>
          <a:p>
            <a:pPr lvl="1"/>
            <a:r>
              <a:rPr lang="en-US" dirty="0"/>
              <a:t>Code-Level Threats</a:t>
            </a:r>
          </a:p>
          <a:p>
            <a:pPr lvl="2"/>
            <a:r>
              <a:rPr lang="en-US" dirty="0"/>
              <a:t>Malicious (backdoor, logic bomb) or accidental (bugs, backdoors) threats within the source.</a:t>
            </a:r>
          </a:p>
          <a:p>
            <a:r>
              <a:rPr lang="en-US" dirty="0"/>
              <a:t>Not covered</a:t>
            </a:r>
          </a:p>
          <a:p>
            <a:pPr lvl="1"/>
            <a:r>
              <a:rPr lang="en-US" dirty="0"/>
              <a:t>Architectural-Level Threats</a:t>
            </a:r>
          </a:p>
        </p:txBody>
      </p:sp>
    </p:spTree>
    <p:extLst>
      <p:ext uri="{BB962C8B-B14F-4D97-AF65-F5344CB8AC3E}">
        <p14:creationId xmlns:p14="http://schemas.microsoft.com/office/powerpoint/2010/main" val="21984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242B-CEC0-47FB-B70B-5965902A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(typically both are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98BB-A94B-4EC4-8CF6-B8BAD5D2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Tactic-Oriented</a:t>
            </a:r>
          </a:p>
          <a:p>
            <a:pPr lvl="1"/>
            <a:r>
              <a:rPr lang="en-US" dirty="0"/>
              <a:t>Detect Attacks</a:t>
            </a:r>
          </a:p>
          <a:p>
            <a:pPr lvl="1"/>
            <a:r>
              <a:rPr lang="en-US" dirty="0"/>
              <a:t>Resist Attacks</a:t>
            </a:r>
          </a:p>
          <a:p>
            <a:pPr lvl="1"/>
            <a:r>
              <a:rPr lang="en-US" dirty="0"/>
              <a:t>React to Attacks</a:t>
            </a:r>
          </a:p>
          <a:p>
            <a:pPr lvl="1"/>
            <a:r>
              <a:rPr lang="en-US" dirty="0"/>
              <a:t>Resist Attacks</a:t>
            </a:r>
          </a:p>
          <a:p>
            <a:r>
              <a:rPr lang="en-US" dirty="0"/>
              <a:t>Pattern-Oriented</a:t>
            </a:r>
          </a:p>
          <a:p>
            <a:pPr lvl="1"/>
            <a:r>
              <a:rPr lang="en-US" dirty="0"/>
              <a:t>Determine Security Patterns which can effect Project</a:t>
            </a:r>
          </a:p>
          <a:p>
            <a:pPr lvl="1"/>
            <a:r>
              <a:rPr lang="en-US" dirty="0"/>
              <a:t>Access if they exist</a:t>
            </a:r>
          </a:p>
          <a:p>
            <a:pPr lvl="1"/>
            <a:r>
              <a:rPr lang="en-US" dirty="0"/>
              <a:t>Mitigate or Fix issues where found</a:t>
            </a:r>
          </a:p>
          <a:p>
            <a:pPr lvl="1"/>
            <a:r>
              <a:rPr lang="en-US" dirty="0"/>
              <a:t>Re-access until none found</a:t>
            </a:r>
          </a:p>
        </p:txBody>
      </p:sp>
    </p:spTree>
    <p:extLst>
      <p:ext uri="{BB962C8B-B14F-4D97-AF65-F5344CB8AC3E}">
        <p14:creationId xmlns:p14="http://schemas.microsoft.com/office/powerpoint/2010/main" val="403626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8A36-91BE-4A22-974F-95073DE0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Patterns (from </a:t>
            </a:r>
            <a:r>
              <a:rPr lang="en-US" dirty="0">
                <a:hlinkClick r:id="rId2"/>
              </a:rPr>
              <a:t>CVE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OWASP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61D9-2966-4BC8-AD55-E8856375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Injections (SQL, Log4J, Templates, Command)</a:t>
            </a:r>
          </a:p>
          <a:p>
            <a:r>
              <a:rPr lang="en-US" dirty="0"/>
              <a:t>Identification and Authentication Fails</a:t>
            </a:r>
          </a:p>
          <a:p>
            <a:pPr lvl="1"/>
            <a:r>
              <a:rPr lang="en-US" dirty="0"/>
              <a:t>Also includes Access Controls</a:t>
            </a:r>
          </a:p>
          <a:p>
            <a:r>
              <a:rPr lang="en-US" dirty="0"/>
              <a:t>Sensitive Data Exposure</a:t>
            </a:r>
          </a:p>
          <a:p>
            <a:pPr lvl="1"/>
            <a:r>
              <a:rPr lang="en-US" dirty="0"/>
              <a:t>Also includes Encryption issues</a:t>
            </a:r>
          </a:p>
          <a:p>
            <a:r>
              <a:rPr lang="en-US" dirty="0"/>
              <a:t>Security Logging and Accounting (monitoring)</a:t>
            </a:r>
          </a:p>
          <a:p>
            <a:r>
              <a:rPr lang="en-US" dirty="0"/>
              <a:t>Insecure 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C317-A9C7-40D0-81E8-D87D22B6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is not listed on either but was a major attack vector for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9A44-3A9C-491E-B1FF-8ECE46D22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it and find out: Why it was? Why its not now? Where we still have to look for it.</a:t>
            </a:r>
          </a:p>
        </p:txBody>
      </p:sp>
    </p:spTree>
    <p:extLst>
      <p:ext uri="{BB962C8B-B14F-4D97-AF65-F5344CB8AC3E}">
        <p14:creationId xmlns:p14="http://schemas.microsoft.com/office/powerpoint/2010/main" val="336944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1A87-0187-4607-86EF-7C8B82C2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C326-B600-4E17-AB05-9B42E7DC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 are anything which </a:t>
            </a:r>
            <a:r>
              <a:rPr lang="en-US" b="1" dirty="0"/>
              <a:t>overwrite memory in a Buffer because of improper allocation</a:t>
            </a:r>
            <a:r>
              <a:rPr lang="en-US" dirty="0"/>
              <a:t>.</a:t>
            </a:r>
          </a:p>
          <a:p>
            <a:r>
              <a:rPr lang="en-US" dirty="0"/>
              <a:t>There are many types but the main ones are </a:t>
            </a:r>
            <a:r>
              <a:rPr lang="en-US" b="1" dirty="0"/>
              <a:t>Stack and Heap Overflows</a:t>
            </a:r>
          </a:p>
          <a:p>
            <a:r>
              <a:rPr lang="en-US" dirty="0"/>
              <a:t>Buffer Overflows are used to:</a:t>
            </a:r>
          </a:p>
          <a:p>
            <a:pPr lvl="1"/>
            <a:r>
              <a:rPr lang="en-US" dirty="0"/>
              <a:t>DoS attacks</a:t>
            </a:r>
          </a:p>
          <a:p>
            <a:pPr lvl="1"/>
            <a:r>
              <a:rPr lang="en-US" dirty="0"/>
              <a:t>Changing the execution of functions (destroy data or access data)</a:t>
            </a:r>
          </a:p>
          <a:p>
            <a:pPr lvl="1"/>
            <a:r>
              <a:rPr lang="en-US" dirty="0"/>
              <a:t>Inject Shell Code</a:t>
            </a:r>
          </a:p>
          <a:p>
            <a:r>
              <a:rPr lang="en-US" dirty="0"/>
              <a:t>Which languages do you think are safe against this? Which ones aren’t?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D29DF-CC12-409C-9A3F-7AC60E79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91" y="122327"/>
            <a:ext cx="546811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985-EB3C-4D6F-9278-6CA25F37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&amp; C++ </a:t>
            </a:r>
            <a:r>
              <a:rPr lang="en-US" dirty="0"/>
              <a:t>are still susceptible (cause direct memory access is possible &amp; necessary)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E7F6-97ED-4E38-94B1-8912C8ED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actually don’t talk about these in most Security Courses anymore (they used to be a nightmare) but we </a:t>
            </a:r>
            <a:r>
              <a:rPr lang="en-US" b="1" dirty="0"/>
              <a:t>use C++ </a:t>
            </a:r>
            <a:r>
              <a:rPr lang="en-US" dirty="0"/>
              <a:t>here and I’ve seen: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Given a vector or string </a:t>
            </a:r>
            <a:r>
              <a:rPr lang="en-US" b="1" dirty="0"/>
              <a:t>accessing an index directly</a:t>
            </a:r>
            <a:r>
              <a:rPr lang="en-US" dirty="0"/>
              <a:t> with an out-of-bounds index to write items</a:t>
            </a:r>
          </a:p>
          <a:p>
            <a:pPr lvl="1"/>
            <a:r>
              <a:rPr lang="en-US" dirty="0"/>
              <a:t>Using C string methods:</a:t>
            </a:r>
          </a:p>
          <a:p>
            <a:pPr lvl="2"/>
            <a:r>
              <a:rPr lang="en-US" dirty="0" err="1"/>
              <a:t>strcpy</a:t>
            </a:r>
            <a:r>
              <a:rPr lang="en-US" dirty="0"/>
              <a:t> to make a deep copy of a string</a:t>
            </a:r>
          </a:p>
          <a:p>
            <a:pPr lvl="2"/>
            <a:r>
              <a:rPr lang="en-US" dirty="0" err="1"/>
              <a:t>strcat</a:t>
            </a:r>
            <a:r>
              <a:rPr lang="en-US" dirty="0"/>
              <a:t> for concatenation</a:t>
            </a:r>
          </a:p>
          <a:p>
            <a:pPr lvl="2"/>
            <a:r>
              <a:rPr lang="en-US" dirty="0" err="1"/>
              <a:t>sprintf</a:t>
            </a:r>
            <a:r>
              <a:rPr lang="en-US" dirty="0"/>
              <a:t>() to build an output with interpolated variables</a:t>
            </a:r>
          </a:p>
          <a:p>
            <a:pPr lvl="1"/>
            <a:r>
              <a:rPr lang="en-US" dirty="0"/>
              <a:t>Using char[] or long[] or double[]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What do you think problems are with these? Fixes?</a:t>
            </a:r>
          </a:p>
        </p:txBody>
      </p:sp>
    </p:spTree>
    <p:extLst>
      <p:ext uri="{BB962C8B-B14F-4D97-AF65-F5344CB8AC3E}">
        <p14:creationId xmlns:p14="http://schemas.microsoft.com/office/powerpoint/2010/main" val="265880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791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From Web to Software</vt:lpstr>
      <vt:lpstr>Topics</vt:lpstr>
      <vt:lpstr>Software Security Definition (it’s a broad term)</vt:lpstr>
      <vt:lpstr>Software Security Threats (in order of coverage)</vt:lpstr>
      <vt:lpstr>Planning (typically both are used)</vt:lpstr>
      <vt:lpstr>Our Patterns (from CVE and OWASP)</vt:lpstr>
      <vt:lpstr>Buffer Overflow is not listed on either but was a major attack vector for years</vt:lpstr>
      <vt:lpstr>Buffer Overflow attack</vt:lpstr>
      <vt:lpstr>C &amp; C++ are still susceptible (cause direct memory access is possible &amp; necessary)</vt:lpstr>
      <vt:lpstr>Fixes</vt:lpstr>
      <vt:lpstr>Where do you need to still look for this?</vt:lpstr>
      <vt:lpstr>Huh? Python doesn’t get buffer overflow though?!</vt:lpstr>
      <vt:lpstr>Thursday – Injection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Web to Software</dc:title>
  <dc:creator>Greenwell, Josiah</dc:creator>
  <cp:lastModifiedBy>Greenwell, Josiah</cp:lastModifiedBy>
  <cp:revision>12</cp:revision>
  <dcterms:created xsi:type="dcterms:W3CDTF">2023-03-20T17:35:42Z</dcterms:created>
  <dcterms:modified xsi:type="dcterms:W3CDTF">2023-03-20T20:38:17Z</dcterms:modified>
</cp:coreProperties>
</file>