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B671A-EFF8-40CA-BDDC-4830C08098DE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8AE648-FE38-457D-A2E8-6D0C3D96D0D8}">
      <dgm:prSet/>
      <dgm:spPr/>
      <dgm:t>
        <a:bodyPr/>
        <a:lstStyle/>
        <a:p>
          <a:r>
            <a:rPr lang="en-US" dirty="0"/>
            <a:t>This is Caesar – what would make that secret key?</a:t>
          </a:r>
        </a:p>
      </dgm:t>
    </dgm:pt>
    <dgm:pt modelId="{B2EFA390-5D8E-4953-A7C0-E4156F3EA418}" type="parTrans" cxnId="{5DE01218-6722-4FA3-9087-1AAFC6A64996}">
      <dgm:prSet/>
      <dgm:spPr/>
      <dgm:t>
        <a:bodyPr/>
        <a:lstStyle/>
        <a:p>
          <a:endParaRPr lang="en-US"/>
        </a:p>
      </dgm:t>
    </dgm:pt>
    <dgm:pt modelId="{E9102779-E81C-43B7-90B6-E4DCEE1D3C5B}" type="sibTrans" cxnId="{5DE01218-6722-4FA3-9087-1AAFC6A64996}">
      <dgm:prSet/>
      <dgm:spPr/>
      <dgm:t>
        <a:bodyPr/>
        <a:lstStyle/>
        <a:p>
          <a:endParaRPr lang="en-US"/>
        </a:p>
      </dgm:t>
    </dgm:pt>
    <dgm:pt modelId="{01DE030C-E144-406D-9C2D-84C367A170AF}">
      <dgm:prSet/>
      <dgm:spPr/>
      <dgm:t>
        <a:bodyPr/>
        <a:lstStyle/>
        <a:p>
          <a:r>
            <a:rPr lang="en-US"/>
            <a:t>We Each use the same tool (algorithm) to encrypt something</a:t>
          </a:r>
        </a:p>
      </dgm:t>
    </dgm:pt>
    <dgm:pt modelId="{F7874F07-6E6F-4112-8F37-E0782C5E2F9B}" type="parTrans" cxnId="{376A8FCA-0B0B-46DC-B826-D525DE87EAA5}">
      <dgm:prSet/>
      <dgm:spPr/>
      <dgm:t>
        <a:bodyPr/>
        <a:lstStyle/>
        <a:p>
          <a:endParaRPr lang="en-US"/>
        </a:p>
      </dgm:t>
    </dgm:pt>
    <dgm:pt modelId="{531846E0-A32E-4DBF-883D-7A71CC42CDBB}" type="sibTrans" cxnId="{376A8FCA-0B0B-46DC-B826-D525DE87EAA5}">
      <dgm:prSet/>
      <dgm:spPr/>
      <dgm:t>
        <a:bodyPr/>
        <a:lstStyle/>
        <a:p>
          <a:endParaRPr lang="en-US"/>
        </a:p>
      </dgm:t>
    </dgm:pt>
    <dgm:pt modelId="{AB0A7C0A-40BD-4CB5-A5C5-064F9161F690}">
      <dgm:prSet/>
      <dgm:spPr/>
      <dgm:t>
        <a:bodyPr/>
        <a:lstStyle/>
        <a:p>
          <a:r>
            <a:rPr lang="en-US"/>
            <a:t>We Each share the same key (password, shift, etc.) which can decrypt if same tool is used</a:t>
          </a:r>
        </a:p>
      </dgm:t>
    </dgm:pt>
    <dgm:pt modelId="{AF0A5458-27CE-4FCD-847F-C8753ABC4BFA}" type="parTrans" cxnId="{B48D25DE-54F2-44FD-AC28-787407EBA05B}">
      <dgm:prSet/>
      <dgm:spPr/>
      <dgm:t>
        <a:bodyPr/>
        <a:lstStyle/>
        <a:p>
          <a:endParaRPr lang="en-US"/>
        </a:p>
      </dgm:t>
    </dgm:pt>
    <dgm:pt modelId="{0C0FE99D-CE14-4771-AACF-5329002FA8EB}" type="sibTrans" cxnId="{B48D25DE-54F2-44FD-AC28-787407EBA05B}">
      <dgm:prSet/>
      <dgm:spPr/>
      <dgm:t>
        <a:bodyPr/>
        <a:lstStyle/>
        <a:p>
          <a:endParaRPr lang="en-US"/>
        </a:p>
      </dgm:t>
    </dgm:pt>
    <dgm:pt modelId="{A1E30910-D623-422E-9FC6-090DA247E2A8}">
      <dgm:prSet/>
      <dgm:spPr/>
      <dgm:t>
        <a:bodyPr/>
        <a:lstStyle/>
        <a:p>
          <a:r>
            <a:rPr lang="en-US" dirty="0"/>
            <a:t>Why was it important to run </a:t>
          </a:r>
          <a:br>
            <a:rPr lang="en-US" dirty="0"/>
          </a:br>
          <a:r>
            <a:rPr lang="en-US" dirty="0"/>
            <a:t>“</a:t>
          </a:r>
          <a:r>
            <a:rPr lang="en-US" b="1" dirty="0"/>
            <a:t>mv </a:t>
          </a:r>
          <a:r>
            <a:rPr lang="en-US" b="1" dirty="0" err="1"/>
            <a:t>somefile.gpg</a:t>
          </a:r>
          <a:r>
            <a:rPr lang="en-US" b="1" dirty="0"/>
            <a:t> somefile.txt</a:t>
          </a:r>
          <a:r>
            <a:rPr lang="en-US" dirty="0"/>
            <a:t>” </a:t>
          </a:r>
          <a:br>
            <a:rPr lang="en-US" dirty="0"/>
          </a:br>
          <a:r>
            <a:rPr lang="en-US" dirty="0"/>
            <a:t>after encryption?</a:t>
          </a:r>
        </a:p>
      </dgm:t>
    </dgm:pt>
    <dgm:pt modelId="{8A491B4B-05E3-413C-9108-9632DB8BB555}" type="parTrans" cxnId="{498CDEE1-65B1-4DB7-8841-965189D57871}">
      <dgm:prSet/>
      <dgm:spPr/>
      <dgm:t>
        <a:bodyPr/>
        <a:lstStyle/>
        <a:p>
          <a:endParaRPr lang="en-US"/>
        </a:p>
      </dgm:t>
    </dgm:pt>
    <dgm:pt modelId="{D0CA7AE2-7FDA-423B-A401-FEB017F26D8A}" type="sibTrans" cxnId="{498CDEE1-65B1-4DB7-8841-965189D57871}">
      <dgm:prSet/>
      <dgm:spPr/>
      <dgm:t>
        <a:bodyPr/>
        <a:lstStyle/>
        <a:p>
          <a:endParaRPr lang="en-US"/>
        </a:p>
      </dgm:t>
    </dgm:pt>
    <dgm:pt modelId="{A134E016-FD52-4AEC-97EF-48AEA69D8B39}" type="pres">
      <dgm:prSet presAssocID="{A06B671A-EFF8-40CA-BDDC-4830C08098DE}" presName="diagram" presStyleCnt="0">
        <dgm:presLayoutVars>
          <dgm:dir/>
          <dgm:resizeHandles val="exact"/>
        </dgm:presLayoutVars>
      </dgm:prSet>
      <dgm:spPr/>
    </dgm:pt>
    <dgm:pt modelId="{C5A11814-99C4-44F2-AEDD-AF87F5B51DA2}" type="pres">
      <dgm:prSet presAssocID="{428AE648-FE38-457D-A2E8-6D0C3D96D0D8}" presName="node" presStyleLbl="node1" presStyleIdx="0" presStyleCnt="4" custLinFactNeighborX="-92258" custLinFactNeighborY="842">
        <dgm:presLayoutVars>
          <dgm:bulletEnabled val="1"/>
        </dgm:presLayoutVars>
      </dgm:prSet>
      <dgm:spPr/>
    </dgm:pt>
    <dgm:pt modelId="{98E9211F-6691-424A-85DA-5E8E91FD075A}" type="pres">
      <dgm:prSet presAssocID="{E9102779-E81C-43B7-90B6-E4DCEE1D3C5B}" presName="sibTrans" presStyleLbl="sibTrans2D1" presStyleIdx="0" presStyleCnt="3"/>
      <dgm:spPr/>
    </dgm:pt>
    <dgm:pt modelId="{0BB5CD9B-4564-40E0-9CB3-96D8BAFC2CC3}" type="pres">
      <dgm:prSet presAssocID="{E9102779-E81C-43B7-90B6-E4DCEE1D3C5B}" presName="connectorText" presStyleLbl="sibTrans2D1" presStyleIdx="0" presStyleCnt="3"/>
      <dgm:spPr/>
    </dgm:pt>
    <dgm:pt modelId="{E378CD47-F3D4-4DAC-B2A1-C2FC75084684}" type="pres">
      <dgm:prSet presAssocID="{01DE030C-E144-406D-9C2D-84C367A170AF}" presName="node" presStyleLbl="node1" presStyleIdx="1" presStyleCnt="4" custLinFactX="-3960" custLinFactNeighborX="-100000" custLinFactNeighborY="5377">
        <dgm:presLayoutVars>
          <dgm:bulletEnabled val="1"/>
        </dgm:presLayoutVars>
      </dgm:prSet>
      <dgm:spPr/>
    </dgm:pt>
    <dgm:pt modelId="{44543C72-110A-4F60-B2AC-784F92B9D53B}" type="pres">
      <dgm:prSet presAssocID="{531846E0-A32E-4DBF-883D-7A71CC42CDBB}" presName="sibTrans" presStyleLbl="sibTrans2D1" presStyleIdx="1" presStyleCnt="3"/>
      <dgm:spPr/>
    </dgm:pt>
    <dgm:pt modelId="{80C988AF-3BE6-4C2D-BB29-9FFFA7A1277B}" type="pres">
      <dgm:prSet presAssocID="{531846E0-A32E-4DBF-883D-7A71CC42CDBB}" presName="connectorText" presStyleLbl="sibTrans2D1" presStyleIdx="1" presStyleCnt="3"/>
      <dgm:spPr/>
    </dgm:pt>
    <dgm:pt modelId="{C8F62759-F05B-4EE0-A35C-92D81C546FF1}" type="pres">
      <dgm:prSet presAssocID="{AB0A7C0A-40BD-4CB5-A5C5-064F9161F690}" presName="node" presStyleLbl="node1" presStyleIdx="2" presStyleCnt="4" custLinFactY="-53608" custLinFactNeighborX="58481" custLinFactNeighborY="-100000">
        <dgm:presLayoutVars>
          <dgm:bulletEnabled val="1"/>
        </dgm:presLayoutVars>
      </dgm:prSet>
      <dgm:spPr/>
    </dgm:pt>
    <dgm:pt modelId="{260C72E6-DF38-47C9-85E0-DBF9C34A796F}" type="pres">
      <dgm:prSet presAssocID="{0C0FE99D-CE14-4771-AACF-5329002FA8EB}" presName="sibTrans" presStyleLbl="sibTrans2D1" presStyleIdx="2" presStyleCnt="3"/>
      <dgm:spPr/>
    </dgm:pt>
    <dgm:pt modelId="{4664BF6F-FA2B-46A4-9D7B-6167417C9869}" type="pres">
      <dgm:prSet presAssocID="{0C0FE99D-CE14-4771-AACF-5329002FA8EB}" presName="connectorText" presStyleLbl="sibTrans2D1" presStyleIdx="2" presStyleCnt="3"/>
      <dgm:spPr/>
    </dgm:pt>
    <dgm:pt modelId="{94223264-D0BF-47A2-812C-231710078357}" type="pres">
      <dgm:prSet presAssocID="{A1E30910-D623-422E-9FC6-090DA247E2A8}" presName="node" presStyleLbl="node1" presStyleIdx="3" presStyleCnt="4" custScaleX="172078" custLinFactNeighborX="61863" custLinFactNeighborY="-9900">
        <dgm:presLayoutVars>
          <dgm:bulletEnabled val="1"/>
        </dgm:presLayoutVars>
      </dgm:prSet>
      <dgm:spPr/>
    </dgm:pt>
  </dgm:ptLst>
  <dgm:cxnLst>
    <dgm:cxn modelId="{68E32809-C9A7-4B32-9046-761D95D6E13D}" type="presOf" srcId="{E9102779-E81C-43B7-90B6-E4DCEE1D3C5B}" destId="{0BB5CD9B-4564-40E0-9CB3-96D8BAFC2CC3}" srcOrd="1" destOrd="0" presId="urn:microsoft.com/office/officeart/2005/8/layout/process5"/>
    <dgm:cxn modelId="{5DE01218-6722-4FA3-9087-1AAFC6A64996}" srcId="{A06B671A-EFF8-40CA-BDDC-4830C08098DE}" destId="{428AE648-FE38-457D-A2E8-6D0C3D96D0D8}" srcOrd="0" destOrd="0" parTransId="{B2EFA390-5D8E-4953-A7C0-E4156F3EA418}" sibTransId="{E9102779-E81C-43B7-90B6-E4DCEE1D3C5B}"/>
    <dgm:cxn modelId="{C3BDE41B-12A1-447D-A7EA-4B9B86FFF5F8}" type="presOf" srcId="{428AE648-FE38-457D-A2E8-6D0C3D96D0D8}" destId="{C5A11814-99C4-44F2-AEDD-AF87F5B51DA2}" srcOrd="0" destOrd="0" presId="urn:microsoft.com/office/officeart/2005/8/layout/process5"/>
    <dgm:cxn modelId="{82B6D430-3A9B-45AA-BD79-F22CD8B60506}" type="presOf" srcId="{01DE030C-E144-406D-9C2D-84C367A170AF}" destId="{E378CD47-F3D4-4DAC-B2A1-C2FC75084684}" srcOrd="0" destOrd="0" presId="urn:microsoft.com/office/officeart/2005/8/layout/process5"/>
    <dgm:cxn modelId="{70069C3C-6EBF-4FDE-B5DC-7BD5907BB23C}" type="presOf" srcId="{531846E0-A32E-4DBF-883D-7A71CC42CDBB}" destId="{44543C72-110A-4F60-B2AC-784F92B9D53B}" srcOrd="0" destOrd="0" presId="urn:microsoft.com/office/officeart/2005/8/layout/process5"/>
    <dgm:cxn modelId="{BDC30971-98B6-4A93-B295-A5C961146765}" type="presOf" srcId="{A1E30910-D623-422E-9FC6-090DA247E2A8}" destId="{94223264-D0BF-47A2-812C-231710078357}" srcOrd="0" destOrd="0" presId="urn:microsoft.com/office/officeart/2005/8/layout/process5"/>
    <dgm:cxn modelId="{60F61A8E-8DBD-41BD-93E6-3A15CAC7D4EF}" type="presOf" srcId="{531846E0-A32E-4DBF-883D-7A71CC42CDBB}" destId="{80C988AF-3BE6-4C2D-BB29-9FFFA7A1277B}" srcOrd="1" destOrd="0" presId="urn:microsoft.com/office/officeart/2005/8/layout/process5"/>
    <dgm:cxn modelId="{22BB3EB3-B1FF-4805-858B-69178092191E}" type="presOf" srcId="{0C0FE99D-CE14-4771-AACF-5329002FA8EB}" destId="{260C72E6-DF38-47C9-85E0-DBF9C34A796F}" srcOrd="0" destOrd="0" presId="urn:microsoft.com/office/officeart/2005/8/layout/process5"/>
    <dgm:cxn modelId="{972109BB-C46F-4B54-A1B5-135C5A382D26}" type="presOf" srcId="{0C0FE99D-CE14-4771-AACF-5329002FA8EB}" destId="{4664BF6F-FA2B-46A4-9D7B-6167417C9869}" srcOrd="1" destOrd="0" presId="urn:microsoft.com/office/officeart/2005/8/layout/process5"/>
    <dgm:cxn modelId="{376A8FCA-0B0B-46DC-B826-D525DE87EAA5}" srcId="{A06B671A-EFF8-40CA-BDDC-4830C08098DE}" destId="{01DE030C-E144-406D-9C2D-84C367A170AF}" srcOrd="1" destOrd="0" parTransId="{F7874F07-6E6F-4112-8F37-E0782C5E2F9B}" sibTransId="{531846E0-A32E-4DBF-883D-7A71CC42CDBB}"/>
    <dgm:cxn modelId="{4B71AECF-7DD4-4AE9-A8DC-8A33A1F376E1}" type="presOf" srcId="{E9102779-E81C-43B7-90B6-E4DCEE1D3C5B}" destId="{98E9211F-6691-424A-85DA-5E8E91FD075A}" srcOrd="0" destOrd="0" presId="urn:microsoft.com/office/officeart/2005/8/layout/process5"/>
    <dgm:cxn modelId="{B48D25DE-54F2-44FD-AC28-787407EBA05B}" srcId="{A06B671A-EFF8-40CA-BDDC-4830C08098DE}" destId="{AB0A7C0A-40BD-4CB5-A5C5-064F9161F690}" srcOrd="2" destOrd="0" parTransId="{AF0A5458-27CE-4FCD-847F-C8753ABC4BFA}" sibTransId="{0C0FE99D-CE14-4771-AACF-5329002FA8EB}"/>
    <dgm:cxn modelId="{498CDEE1-65B1-4DB7-8841-965189D57871}" srcId="{A06B671A-EFF8-40CA-BDDC-4830C08098DE}" destId="{A1E30910-D623-422E-9FC6-090DA247E2A8}" srcOrd="3" destOrd="0" parTransId="{8A491B4B-05E3-413C-9108-9632DB8BB555}" sibTransId="{D0CA7AE2-7FDA-423B-A401-FEB017F26D8A}"/>
    <dgm:cxn modelId="{FA4E77E4-1C3B-49DD-9CC5-E8A94360D38E}" type="presOf" srcId="{AB0A7C0A-40BD-4CB5-A5C5-064F9161F690}" destId="{C8F62759-F05B-4EE0-A35C-92D81C546FF1}" srcOrd="0" destOrd="0" presId="urn:microsoft.com/office/officeart/2005/8/layout/process5"/>
    <dgm:cxn modelId="{7EBCB1F3-D516-45FD-88C6-291DD239BCA4}" type="presOf" srcId="{A06B671A-EFF8-40CA-BDDC-4830C08098DE}" destId="{A134E016-FD52-4AEC-97EF-48AEA69D8B39}" srcOrd="0" destOrd="0" presId="urn:microsoft.com/office/officeart/2005/8/layout/process5"/>
    <dgm:cxn modelId="{DAD0A459-CAD5-4EEE-AFF6-09CBB7BA939D}" type="presParOf" srcId="{A134E016-FD52-4AEC-97EF-48AEA69D8B39}" destId="{C5A11814-99C4-44F2-AEDD-AF87F5B51DA2}" srcOrd="0" destOrd="0" presId="urn:microsoft.com/office/officeart/2005/8/layout/process5"/>
    <dgm:cxn modelId="{830527D8-8091-46F2-AF79-855BBE72E4FF}" type="presParOf" srcId="{A134E016-FD52-4AEC-97EF-48AEA69D8B39}" destId="{98E9211F-6691-424A-85DA-5E8E91FD075A}" srcOrd="1" destOrd="0" presId="urn:microsoft.com/office/officeart/2005/8/layout/process5"/>
    <dgm:cxn modelId="{364A358A-7E3E-4DDD-8BF4-4B22C529373F}" type="presParOf" srcId="{98E9211F-6691-424A-85DA-5E8E91FD075A}" destId="{0BB5CD9B-4564-40E0-9CB3-96D8BAFC2CC3}" srcOrd="0" destOrd="0" presId="urn:microsoft.com/office/officeart/2005/8/layout/process5"/>
    <dgm:cxn modelId="{916BC737-96A4-4207-B7A8-17510F1C7C8A}" type="presParOf" srcId="{A134E016-FD52-4AEC-97EF-48AEA69D8B39}" destId="{E378CD47-F3D4-4DAC-B2A1-C2FC75084684}" srcOrd="2" destOrd="0" presId="urn:microsoft.com/office/officeart/2005/8/layout/process5"/>
    <dgm:cxn modelId="{371712A3-008C-48D2-8F7B-8B68186A7173}" type="presParOf" srcId="{A134E016-FD52-4AEC-97EF-48AEA69D8B39}" destId="{44543C72-110A-4F60-B2AC-784F92B9D53B}" srcOrd="3" destOrd="0" presId="urn:microsoft.com/office/officeart/2005/8/layout/process5"/>
    <dgm:cxn modelId="{7BBB1896-920F-492A-ABAB-4010FA9D2EB1}" type="presParOf" srcId="{44543C72-110A-4F60-B2AC-784F92B9D53B}" destId="{80C988AF-3BE6-4C2D-BB29-9FFFA7A1277B}" srcOrd="0" destOrd="0" presId="urn:microsoft.com/office/officeart/2005/8/layout/process5"/>
    <dgm:cxn modelId="{062EAF9D-91EA-4084-B7B3-9BD0B427987F}" type="presParOf" srcId="{A134E016-FD52-4AEC-97EF-48AEA69D8B39}" destId="{C8F62759-F05B-4EE0-A35C-92D81C546FF1}" srcOrd="4" destOrd="0" presId="urn:microsoft.com/office/officeart/2005/8/layout/process5"/>
    <dgm:cxn modelId="{1B7CCF81-67C3-49A0-A5C3-91107F409629}" type="presParOf" srcId="{A134E016-FD52-4AEC-97EF-48AEA69D8B39}" destId="{260C72E6-DF38-47C9-85E0-DBF9C34A796F}" srcOrd="5" destOrd="0" presId="urn:microsoft.com/office/officeart/2005/8/layout/process5"/>
    <dgm:cxn modelId="{0393E2BC-7ACF-47A4-AF8B-54F261F93C6B}" type="presParOf" srcId="{260C72E6-DF38-47C9-85E0-DBF9C34A796F}" destId="{4664BF6F-FA2B-46A4-9D7B-6167417C9869}" srcOrd="0" destOrd="0" presId="urn:microsoft.com/office/officeart/2005/8/layout/process5"/>
    <dgm:cxn modelId="{C0603597-1292-45CB-9447-2C73827BBC07}" type="presParOf" srcId="{A134E016-FD52-4AEC-97EF-48AEA69D8B39}" destId="{94223264-D0BF-47A2-812C-23171007835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7F0353-A391-443F-8E6D-5CF2C222C4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8FA01A-657C-43EA-9A1F-C36B929B64DB}">
      <dgm:prSet/>
      <dgm:spPr/>
      <dgm:t>
        <a:bodyPr/>
        <a:lstStyle/>
        <a:p>
          <a:pPr>
            <a:defRPr b="1"/>
          </a:pPr>
          <a:r>
            <a:rPr lang="en-US" b="0" baseline="0" dirty="0"/>
            <a:t>Its still good when computers aren’t involved, or complex algorithm used</a:t>
          </a:r>
          <a:endParaRPr lang="en-US" dirty="0"/>
        </a:p>
      </dgm:t>
    </dgm:pt>
    <dgm:pt modelId="{34DFAE5D-7AE3-4319-B72B-C816B4D6DABD}" type="parTrans" cxnId="{ED24592A-AF41-4CB9-B51B-7003575485BC}">
      <dgm:prSet/>
      <dgm:spPr/>
      <dgm:t>
        <a:bodyPr/>
        <a:lstStyle/>
        <a:p>
          <a:endParaRPr lang="en-US"/>
        </a:p>
      </dgm:t>
    </dgm:pt>
    <dgm:pt modelId="{E0BFD4A8-EEE1-43C9-BC9F-397191293EFA}" type="sibTrans" cxnId="{ED24592A-AF41-4CB9-B51B-7003575485BC}">
      <dgm:prSet/>
      <dgm:spPr/>
      <dgm:t>
        <a:bodyPr/>
        <a:lstStyle/>
        <a:p>
          <a:endParaRPr lang="en-US"/>
        </a:p>
      </dgm:t>
    </dgm:pt>
    <dgm:pt modelId="{99D0E1F4-EEEB-4B91-91B4-812C54AB204F}">
      <dgm:prSet/>
      <dgm:spPr/>
      <dgm:t>
        <a:bodyPr/>
        <a:lstStyle/>
        <a:p>
          <a:pPr>
            <a:defRPr b="1"/>
          </a:pPr>
          <a:r>
            <a:rPr lang="en-US" b="0" baseline="0"/>
            <a:t>It is quick!!!</a:t>
          </a:r>
          <a:endParaRPr lang="en-US"/>
        </a:p>
      </dgm:t>
    </dgm:pt>
    <dgm:pt modelId="{583C4AB0-4C9C-4FBC-90AC-FC9E46D7A14A}" type="parTrans" cxnId="{F1FA153D-1089-4951-9B89-6F5C69C9DFCF}">
      <dgm:prSet/>
      <dgm:spPr/>
      <dgm:t>
        <a:bodyPr/>
        <a:lstStyle/>
        <a:p>
          <a:endParaRPr lang="en-US"/>
        </a:p>
      </dgm:t>
    </dgm:pt>
    <dgm:pt modelId="{064E28DA-7329-4165-B7C3-02616FAF4FD1}" type="sibTrans" cxnId="{F1FA153D-1089-4951-9B89-6F5C69C9DFCF}">
      <dgm:prSet/>
      <dgm:spPr/>
      <dgm:t>
        <a:bodyPr/>
        <a:lstStyle/>
        <a:p>
          <a:endParaRPr lang="en-US"/>
        </a:p>
      </dgm:t>
    </dgm:pt>
    <dgm:pt modelId="{2408D769-6308-4090-9C5A-73BBDF8C48CA}">
      <dgm:prSet/>
      <dgm:spPr/>
      <dgm:t>
        <a:bodyPr/>
        <a:lstStyle/>
        <a:p>
          <a:pPr>
            <a:defRPr b="1"/>
          </a:pPr>
          <a:r>
            <a:rPr lang="en-US" b="0" baseline="0"/>
            <a:t>There are still models which have not been broken</a:t>
          </a:r>
          <a:endParaRPr lang="en-US"/>
        </a:p>
      </dgm:t>
    </dgm:pt>
    <dgm:pt modelId="{66473FA6-8529-4DC9-8205-A966B00E3843}" type="parTrans" cxnId="{CA17815D-3506-4413-8178-4BC7E397A819}">
      <dgm:prSet/>
      <dgm:spPr/>
      <dgm:t>
        <a:bodyPr/>
        <a:lstStyle/>
        <a:p>
          <a:endParaRPr lang="en-US"/>
        </a:p>
      </dgm:t>
    </dgm:pt>
    <dgm:pt modelId="{645BC6D5-8EBE-42E4-A1EA-1B3F2866AD45}" type="sibTrans" cxnId="{CA17815D-3506-4413-8178-4BC7E397A819}">
      <dgm:prSet/>
      <dgm:spPr/>
      <dgm:t>
        <a:bodyPr/>
        <a:lstStyle/>
        <a:p>
          <a:endParaRPr lang="en-US"/>
        </a:p>
      </dgm:t>
    </dgm:pt>
    <dgm:pt modelId="{C61EC6C0-DDBE-4294-8414-0E34B002690A}">
      <dgm:prSet/>
      <dgm:spPr/>
      <dgm:t>
        <a:bodyPr/>
        <a:lstStyle/>
        <a:p>
          <a:pPr>
            <a:defRPr b="1"/>
          </a:pPr>
          <a:r>
            <a:rPr lang="en-US" baseline="0" dirty="0"/>
            <a:t>If key can be securely shared its still valid</a:t>
          </a:r>
          <a:endParaRPr lang="en-US" dirty="0"/>
        </a:p>
      </dgm:t>
    </dgm:pt>
    <dgm:pt modelId="{09241DC9-4842-4BC2-8630-D0EBCE158713}" type="parTrans" cxnId="{B99B391C-B5D0-4FF6-8CED-32D2AB36FE59}">
      <dgm:prSet/>
      <dgm:spPr/>
      <dgm:t>
        <a:bodyPr/>
        <a:lstStyle/>
        <a:p>
          <a:endParaRPr lang="en-US"/>
        </a:p>
      </dgm:t>
    </dgm:pt>
    <dgm:pt modelId="{C92DD371-8899-4DF0-A4C9-C2BAE3D1CEF5}" type="sibTrans" cxnId="{B99B391C-B5D0-4FF6-8CED-32D2AB36FE59}">
      <dgm:prSet/>
      <dgm:spPr/>
      <dgm:t>
        <a:bodyPr/>
        <a:lstStyle/>
        <a:p>
          <a:endParaRPr lang="en-US"/>
        </a:p>
      </dgm:t>
    </dgm:pt>
    <dgm:pt modelId="{DA12E002-6BF2-4CC1-923F-C5CBDB6A8078}" type="pres">
      <dgm:prSet presAssocID="{167F0353-A391-443F-8E6D-5CF2C222C4CF}" presName="root" presStyleCnt="0">
        <dgm:presLayoutVars>
          <dgm:dir/>
          <dgm:resizeHandles val="exact"/>
        </dgm:presLayoutVars>
      </dgm:prSet>
      <dgm:spPr/>
    </dgm:pt>
    <dgm:pt modelId="{64327925-C1C8-4DC1-8156-3A6EC43912D2}" type="pres">
      <dgm:prSet presAssocID="{998FA01A-657C-43EA-9A1F-C36B929B64DB}" presName="compNode" presStyleCnt="0"/>
      <dgm:spPr/>
    </dgm:pt>
    <dgm:pt modelId="{8E0FBD3F-D451-4C84-9788-E67CF6C3E522}" type="pres">
      <dgm:prSet presAssocID="{998FA01A-657C-43EA-9A1F-C36B929B64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9AED605-9DB1-4C07-A802-2151AA55EB93}" type="pres">
      <dgm:prSet presAssocID="{998FA01A-657C-43EA-9A1F-C36B929B64DB}" presName="iconSpace" presStyleCnt="0"/>
      <dgm:spPr/>
    </dgm:pt>
    <dgm:pt modelId="{409B359E-5BEA-4D3D-9FE8-536A077C598A}" type="pres">
      <dgm:prSet presAssocID="{998FA01A-657C-43EA-9A1F-C36B929B64DB}" presName="parTx" presStyleLbl="revTx" presStyleIdx="0" presStyleCnt="8">
        <dgm:presLayoutVars>
          <dgm:chMax val="0"/>
          <dgm:chPref val="0"/>
        </dgm:presLayoutVars>
      </dgm:prSet>
      <dgm:spPr/>
    </dgm:pt>
    <dgm:pt modelId="{85D9BA59-FAD7-4070-9331-F9627336957B}" type="pres">
      <dgm:prSet presAssocID="{998FA01A-657C-43EA-9A1F-C36B929B64DB}" presName="txSpace" presStyleCnt="0"/>
      <dgm:spPr/>
    </dgm:pt>
    <dgm:pt modelId="{049D6DD1-2986-486A-B0E5-415D4863053F}" type="pres">
      <dgm:prSet presAssocID="{998FA01A-657C-43EA-9A1F-C36B929B64DB}" presName="desTx" presStyleLbl="revTx" presStyleIdx="1" presStyleCnt="8">
        <dgm:presLayoutVars/>
      </dgm:prSet>
      <dgm:spPr/>
    </dgm:pt>
    <dgm:pt modelId="{41AE10F2-F6B0-4110-9FAE-A63E0EC0B8F1}" type="pres">
      <dgm:prSet presAssocID="{E0BFD4A8-EEE1-43C9-BC9F-397191293EFA}" presName="sibTrans" presStyleCnt="0"/>
      <dgm:spPr/>
    </dgm:pt>
    <dgm:pt modelId="{8AF265BB-BE9A-495D-9463-D8A5E0CD8154}" type="pres">
      <dgm:prSet presAssocID="{99D0E1F4-EEEB-4B91-91B4-812C54AB204F}" presName="compNode" presStyleCnt="0"/>
      <dgm:spPr/>
    </dgm:pt>
    <dgm:pt modelId="{216B27F7-D0DB-4DB6-86E1-47C22AA920E5}" type="pres">
      <dgm:prSet presAssocID="{99D0E1F4-EEEB-4B91-91B4-812C54AB20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88EB68A-EB40-489D-81F5-7BC17035A562}" type="pres">
      <dgm:prSet presAssocID="{99D0E1F4-EEEB-4B91-91B4-812C54AB204F}" presName="iconSpace" presStyleCnt="0"/>
      <dgm:spPr/>
    </dgm:pt>
    <dgm:pt modelId="{40380A83-8DF7-4EAF-81A2-8F55468E1A87}" type="pres">
      <dgm:prSet presAssocID="{99D0E1F4-EEEB-4B91-91B4-812C54AB204F}" presName="parTx" presStyleLbl="revTx" presStyleIdx="2" presStyleCnt="8">
        <dgm:presLayoutVars>
          <dgm:chMax val="0"/>
          <dgm:chPref val="0"/>
        </dgm:presLayoutVars>
      </dgm:prSet>
      <dgm:spPr/>
    </dgm:pt>
    <dgm:pt modelId="{40888B1D-8E1E-499C-80B8-7B96EDC9FE05}" type="pres">
      <dgm:prSet presAssocID="{99D0E1F4-EEEB-4B91-91B4-812C54AB204F}" presName="txSpace" presStyleCnt="0"/>
      <dgm:spPr/>
    </dgm:pt>
    <dgm:pt modelId="{8D05DD10-33C8-48A0-BC78-A41E45C1CF38}" type="pres">
      <dgm:prSet presAssocID="{99D0E1F4-EEEB-4B91-91B4-812C54AB204F}" presName="desTx" presStyleLbl="revTx" presStyleIdx="3" presStyleCnt="8">
        <dgm:presLayoutVars/>
      </dgm:prSet>
      <dgm:spPr/>
    </dgm:pt>
    <dgm:pt modelId="{7DF7DE35-1B4F-430C-A9E5-4D3FA78FF274}" type="pres">
      <dgm:prSet presAssocID="{064E28DA-7329-4165-B7C3-02616FAF4FD1}" presName="sibTrans" presStyleCnt="0"/>
      <dgm:spPr/>
    </dgm:pt>
    <dgm:pt modelId="{561F4CC4-3982-401E-B348-889187710509}" type="pres">
      <dgm:prSet presAssocID="{2408D769-6308-4090-9C5A-73BBDF8C48CA}" presName="compNode" presStyleCnt="0"/>
      <dgm:spPr/>
    </dgm:pt>
    <dgm:pt modelId="{DE0E906E-637E-44D3-9D4C-ED9BC3F69A1D}" type="pres">
      <dgm:prSet presAssocID="{2408D769-6308-4090-9C5A-73BBDF8C48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12D8F03-F59B-4EF8-8B57-D2E7B9E849C2}" type="pres">
      <dgm:prSet presAssocID="{2408D769-6308-4090-9C5A-73BBDF8C48CA}" presName="iconSpace" presStyleCnt="0"/>
      <dgm:spPr/>
    </dgm:pt>
    <dgm:pt modelId="{A344BAE7-226D-4A4D-A68D-2800107D6F60}" type="pres">
      <dgm:prSet presAssocID="{2408D769-6308-4090-9C5A-73BBDF8C48CA}" presName="parTx" presStyleLbl="revTx" presStyleIdx="4" presStyleCnt="8">
        <dgm:presLayoutVars>
          <dgm:chMax val="0"/>
          <dgm:chPref val="0"/>
        </dgm:presLayoutVars>
      </dgm:prSet>
      <dgm:spPr/>
    </dgm:pt>
    <dgm:pt modelId="{D96D7AA9-B9E7-4BEF-88B8-1123A14ED009}" type="pres">
      <dgm:prSet presAssocID="{2408D769-6308-4090-9C5A-73BBDF8C48CA}" presName="txSpace" presStyleCnt="0"/>
      <dgm:spPr/>
    </dgm:pt>
    <dgm:pt modelId="{4E1FBB87-22E1-4B75-876B-B7AFF4DF9E79}" type="pres">
      <dgm:prSet presAssocID="{2408D769-6308-4090-9C5A-73BBDF8C48CA}" presName="desTx" presStyleLbl="revTx" presStyleIdx="5" presStyleCnt="8">
        <dgm:presLayoutVars/>
      </dgm:prSet>
      <dgm:spPr/>
    </dgm:pt>
    <dgm:pt modelId="{AF70AD8E-38DE-48C6-8C5B-48EEDAB58BFD}" type="pres">
      <dgm:prSet presAssocID="{645BC6D5-8EBE-42E4-A1EA-1B3F2866AD45}" presName="sibTrans" presStyleCnt="0"/>
      <dgm:spPr/>
    </dgm:pt>
    <dgm:pt modelId="{FE366230-F71A-4370-A0E1-62C70868957B}" type="pres">
      <dgm:prSet presAssocID="{C61EC6C0-DDBE-4294-8414-0E34B002690A}" presName="compNode" presStyleCnt="0"/>
      <dgm:spPr/>
    </dgm:pt>
    <dgm:pt modelId="{FCFF4C20-1771-4E5E-9987-DC01F660F1D5}" type="pres">
      <dgm:prSet presAssocID="{C61EC6C0-DDBE-4294-8414-0E34B00269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r of housekeys, on a key ring, with a keychain"/>
        </a:ext>
      </dgm:extLst>
    </dgm:pt>
    <dgm:pt modelId="{3E9458FD-EFCB-4D26-A9E1-9AE290355223}" type="pres">
      <dgm:prSet presAssocID="{C61EC6C0-DDBE-4294-8414-0E34B002690A}" presName="iconSpace" presStyleCnt="0"/>
      <dgm:spPr/>
    </dgm:pt>
    <dgm:pt modelId="{41ABFC95-1DBE-4985-AE8E-EE69556F49E6}" type="pres">
      <dgm:prSet presAssocID="{C61EC6C0-DDBE-4294-8414-0E34B002690A}" presName="parTx" presStyleLbl="revTx" presStyleIdx="6" presStyleCnt="8">
        <dgm:presLayoutVars>
          <dgm:chMax val="0"/>
          <dgm:chPref val="0"/>
        </dgm:presLayoutVars>
      </dgm:prSet>
      <dgm:spPr/>
    </dgm:pt>
    <dgm:pt modelId="{50F1702E-A75D-406E-AB63-4046DC31FD09}" type="pres">
      <dgm:prSet presAssocID="{C61EC6C0-DDBE-4294-8414-0E34B002690A}" presName="txSpace" presStyleCnt="0"/>
      <dgm:spPr/>
    </dgm:pt>
    <dgm:pt modelId="{33885DA0-C503-4155-B61A-862E65D8F48E}" type="pres">
      <dgm:prSet presAssocID="{C61EC6C0-DDBE-4294-8414-0E34B002690A}" presName="desTx" presStyleLbl="revTx" presStyleIdx="7" presStyleCnt="8">
        <dgm:presLayoutVars/>
      </dgm:prSet>
      <dgm:spPr/>
    </dgm:pt>
  </dgm:ptLst>
  <dgm:cxnLst>
    <dgm:cxn modelId="{B99B391C-B5D0-4FF6-8CED-32D2AB36FE59}" srcId="{167F0353-A391-443F-8E6D-5CF2C222C4CF}" destId="{C61EC6C0-DDBE-4294-8414-0E34B002690A}" srcOrd="3" destOrd="0" parTransId="{09241DC9-4842-4BC2-8630-D0EBCE158713}" sibTransId="{C92DD371-8899-4DF0-A4C9-C2BAE3D1CEF5}"/>
    <dgm:cxn modelId="{69A92E1E-36F1-4E20-9102-C0CFA2641076}" type="presOf" srcId="{2408D769-6308-4090-9C5A-73BBDF8C48CA}" destId="{A344BAE7-226D-4A4D-A68D-2800107D6F60}" srcOrd="0" destOrd="0" presId="urn:microsoft.com/office/officeart/2018/2/layout/IconLabelDescriptionList"/>
    <dgm:cxn modelId="{ED24592A-AF41-4CB9-B51B-7003575485BC}" srcId="{167F0353-A391-443F-8E6D-5CF2C222C4CF}" destId="{998FA01A-657C-43EA-9A1F-C36B929B64DB}" srcOrd="0" destOrd="0" parTransId="{34DFAE5D-7AE3-4319-B72B-C816B4D6DABD}" sibTransId="{E0BFD4A8-EEE1-43C9-BC9F-397191293EFA}"/>
    <dgm:cxn modelId="{D61BB838-3447-49AB-A675-49752A4D603D}" type="presOf" srcId="{C61EC6C0-DDBE-4294-8414-0E34B002690A}" destId="{41ABFC95-1DBE-4985-AE8E-EE69556F49E6}" srcOrd="0" destOrd="0" presId="urn:microsoft.com/office/officeart/2018/2/layout/IconLabelDescriptionList"/>
    <dgm:cxn modelId="{F1FA153D-1089-4951-9B89-6F5C69C9DFCF}" srcId="{167F0353-A391-443F-8E6D-5CF2C222C4CF}" destId="{99D0E1F4-EEEB-4B91-91B4-812C54AB204F}" srcOrd="1" destOrd="0" parTransId="{583C4AB0-4C9C-4FBC-90AC-FC9E46D7A14A}" sibTransId="{064E28DA-7329-4165-B7C3-02616FAF4FD1}"/>
    <dgm:cxn modelId="{CA17815D-3506-4413-8178-4BC7E397A819}" srcId="{167F0353-A391-443F-8E6D-5CF2C222C4CF}" destId="{2408D769-6308-4090-9C5A-73BBDF8C48CA}" srcOrd="2" destOrd="0" parTransId="{66473FA6-8529-4DC9-8205-A966B00E3843}" sibTransId="{645BC6D5-8EBE-42E4-A1EA-1B3F2866AD45}"/>
    <dgm:cxn modelId="{9E78DA46-D6D4-4027-BEA3-18B7F0CB5152}" type="presOf" srcId="{99D0E1F4-EEEB-4B91-91B4-812C54AB204F}" destId="{40380A83-8DF7-4EAF-81A2-8F55468E1A87}" srcOrd="0" destOrd="0" presId="urn:microsoft.com/office/officeart/2018/2/layout/IconLabelDescriptionList"/>
    <dgm:cxn modelId="{443670B7-E82A-4886-8455-9F3FC9FF4605}" type="presOf" srcId="{167F0353-A391-443F-8E6D-5CF2C222C4CF}" destId="{DA12E002-6BF2-4CC1-923F-C5CBDB6A8078}" srcOrd="0" destOrd="0" presId="urn:microsoft.com/office/officeart/2018/2/layout/IconLabelDescriptionList"/>
    <dgm:cxn modelId="{5F1E84EF-E3C6-4C21-80C8-C8F50A965CC6}" type="presOf" srcId="{998FA01A-657C-43EA-9A1F-C36B929B64DB}" destId="{409B359E-5BEA-4D3D-9FE8-536A077C598A}" srcOrd="0" destOrd="0" presId="urn:microsoft.com/office/officeart/2018/2/layout/IconLabelDescriptionList"/>
    <dgm:cxn modelId="{09D4A991-5B84-4B7D-A470-3AA4656BCE23}" type="presParOf" srcId="{DA12E002-6BF2-4CC1-923F-C5CBDB6A8078}" destId="{64327925-C1C8-4DC1-8156-3A6EC43912D2}" srcOrd="0" destOrd="0" presId="urn:microsoft.com/office/officeart/2018/2/layout/IconLabelDescriptionList"/>
    <dgm:cxn modelId="{134D3B82-D554-4687-9790-4622591DA92C}" type="presParOf" srcId="{64327925-C1C8-4DC1-8156-3A6EC43912D2}" destId="{8E0FBD3F-D451-4C84-9788-E67CF6C3E522}" srcOrd="0" destOrd="0" presId="urn:microsoft.com/office/officeart/2018/2/layout/IconLabelDescriptionList"/>
    <dgm:cxn modelId="{0C3B1A98-7613-4B00-A7E1-57B34AB46D24}" type="presParOf" srcId="{64327925-C1C8-4DC1-8156-3A6EC43912D2}" destId="{49AED605-9DB1-4C07-A802-2151AA55EB93}" srcOrd="1" destOrd="0" presId="urn:microsoft.com/office/officeart/2018/2/layout/IconLabelDescriptionList"/>
    <dgm:cxn modelId="{3859C7A0-6753-48B7-8A46-4AFA79C8E403}" type="presParOf" srcId="{64327925-C1C8-4DC1-8156-3A6EC43912D2}" destId="{409B359E-5BEA-4D3D-9FE8-536A077C598A}" srcOrd="2" destOrd="0" presId="urn:microsoft.com/office/officeart/2018/2/layout/IconLabelDescriptionList"/>
    <dgm:cxn modelId="{75CF6645-9413-4B62-95E1-26E8A19432C0}" type="presParOf" srcId="{64327925-C1C8-4DC1-8156-3A6EC43912D2}" destId="{85D9BA59-FAD7-4070-9331-F9627336957B}" srcOrd="3" destOrd="0" presId="urn:microsoft.com/office/officeart/2018/2/layout/IconLabelDescriptionList"/>
    <dgm:cxn modelId="{70C6D73A-1B7E-4669-B15A-3E1E7ADE13D3}" type="presParOf" srcId="{64327925-C1C8-4DC1-8156-3A6EC43912D2}" destId="{049D6DD1-2986-486A-B0E5-415D4863053F}" srcOrd="4" destOrd="0" presId="urn:microsoft.com/office/officeart/2018/2/layout/IconLabelDescriptionList"/>
    <dgm:cxn modelId="{2C30E958-9976-498D-9DF5-DF2EB870C357}" type="presParOf" srcId="{DA12E002-6BF2-4CC1-923F-C5CBDB6A8078}" destId="{41AE10F2-F6B0-4110-9FAE-A63E0EC0B8F1}" srcOrd="1" destOrd="0" presId="urn:microsoft.com/office/officeart/2018/2/layout/IconLabelDescriptionList"/>
    <dgm:cxn modelId="{917445BF-3399-4B71-9D94-13AE2EDFF95E}" type="presParOf" srcId="{DA12E002-6BF2-4CC1-923F-C5CBDB6A8078}" destId="{8AF265BB-BE9A-495D-9463-D8A5E0CD8154}" srcOrd="2" destOrd="0" presId="urn:microsoft.com/office/officeart/2018/2/layout/IconLabelDescriptionList"/>
    <dgm:cxn modelId="{EA82FE46-5191-43D6-8A5A-1C624F7123BD}" type="presParOf" srcId="{8AF265BB-BE9A-495D-9463-D8A5E0CD8154}" destId="{216B27F7-D0DB-4DB6-86E1-47C22AA920E5}" srcOrd="0" destOrd="0" presId="urn:microsoft.com/office/officeart/2018/2/layout/IconLabelDescriptionList"/>
    <dgm:cxn modelId="{37296396-4397-450F-B317-E15AB3E52B3E}" type="presParOf" srcId="{8AF265BB-BE9A-495D-9463-D8A5E0CD8154}" destId="{D88EB68A-EB40-489D-81F5-7BC17035A562}" srcOrd="1" destOrd="0" presId="urn:microsoft.com/office/officeart/2018/2/layout/IconLabelDescriptionList"/>
    <dgm:cxn modelId="{A9A3F2AB-0512-4049-83FE-5109DC2BA6A7}" type="presParOf" srcId="{8AF265BB-BE9A-495D-9463-D8A5E0CD8154}" destId="{40380A83-8DF7-4EAF-81A2-8F55468E1A87}" srcOrd="2" destOrd="0" presId="urn:microsoft.com/office/officeart/2018/2/layout/IconLabelDescriptionList"/>
    <dgm:cxn modelId="{14C3C54F-0DB1-4203-82B6-633F5DDE7441}" type="presParOf" srcId="{8AF265BB-BE9A-495D-9463-D8A5E0CD8154}" destId="{40888B1D-8E1E-499C-80B8-7B96EDC9FE05}" srcOrd="3" destOrd="0" presId="urn:microsoft.com/office/officeart/2018/2/layout/IconLabelDescriptionList"/>
    <dgm:cxn modelId="{C643151B-C72A-490C-9425-5C945DFBDB06}" type="presParOf" srcId="{8AF265BB-BE9A-495D-9463-D8A5E0CD8154}" destId="{8D05DD10-33C8-48A0-BC78-A41E45C1CF38}" srcOrd="4" destOrd="0" presId="urn:microsoft.com/office/officeart/2018/2/layout/IconLabelDescriptionList"/>
    <dgm:cxn modelId="{6AF43B19-FF03-408A-AAE3-0776FE57B4EF}" type="presParOf" srcId="{DA12E002-6BF2-4CC1-923F-C5CBDB6A8078}" destId="{7DF7DE35-1B4F-430C-A9E5-4D3FA78FF274}" srcOrd="3" destOrd="0" presId="urn:microsoft.com/office/officeart/2018/2/layout/IconLabelDescriptionList"/>
    <dgm:cxn modelId="{0308B378-80A2-4905-8890-89D76E76F51A}" type="presParOf" srcId="{DA12E002-6BF2-4CC1-923F-C5CBDB6A8078}" destId="{561F4CC4-3982-401E-B348-889187710509}" srcOrd="4" destOrd="0" presId="urn:microsoft.com/office/officeart/2018/2/layout/IconLabelDescriptionList"/>
    <dgm:cxn modelId="{A9D6D39F-A405-416B-92F7-49E644492ADD}" type="presParOf" srcId="{561F4CC4-3982-401E-B348-889187710509}" destId="{DE0E906E-637E-44D3-9D4C-ED9BC3F69A1D}" srcOrd="0" destOrd="0" presId="urn:microsoft.com/office/officeart/2018/2/layout/IconLabelDescriptionList"/>
    <dgm:cxn modelId="{D5093FDC-17B8-499F-BBCF-7DD9D81BBC60}" type="presParOf" srcId="{561F4CC4-3982-401E-B348-889187710509}" destId="{B12D8F03-F59B-4EF8-8B57-D2E7B9E849C2}" srcOrd="1" destOrd="0" presId="urn:microsoft.com/office/officeart/2018/2/layout/IconLabelDescriptionList"/>
    <dgm:cxn modelId="{5DAC5924-0D32-4D79-BE06-1E32E5C9E456}" type="presParOf" srcId="{561F4CC4-3982-401E-B348-889187710509}" destId="{A344BAE7-226D-4A4D-A68D-2800107D6F60}" srcOrd="2" destOrd="0" presId="urn:microsoft.com/office/officeart/2018/2/layout/IconLabelDescriptionList"/>
    <dgm:cxn modelId="{C3A01644-5F34-4278-8BC9-0E2A262B84F1}" type="presParOf" srcId="{561F4CC4-3982-401E-B348-889187710509}" destId="{D96D7AA9-B9E7-4BEF-88B8-1123A14ED009}" srcOrd="3" destOrd="0" presId="urn:microsoft.com/office/officeart/2018/2/layout/IconLabelDescriptionList"/>
    <dgm:cxn modelId="{DE473D75-C604-401F-AECE-D9C114DC8361}" type="presParOf" srcId="{561F4CC4-3982-401E-B348-889187710509}" destId="{4E1FBB87-22E1-4B75-876B-B7AFF4DF9E79}" srcOrd="4" destOrd="0" presId="urn:microsoft.com/office/officeart/2018/2/layout/IconLabelDescriptionList"/>
    <dgm:cxn modelId="{9490004B-5AE5-46F0-821F-0BF8717CFE67}" type="presParOf" srcId="{DA12E002-6BF2-4CC1-923F-C5CBDB6A8078}" destId="{AF70AD8E-38DE-48C6-8C5B-48EEDAB58BFD}" srcOrd="5" destOrd="0" presId="urn:microsoft.com/office/officeart/2018/2/layout/IconLabelDescriptionList"/>
    <dgm:cxn modelId="{0A269A82-AE42-445B-B9FC-187529D0D369}" type="presParOf" srcId="{DA12E002-6BF2-4CC1-923F-C5CBDB6A8078}" destId="{FE366230-F71A-4370-A0E1-62C70868957B}" srcOrd="6" destOrd="0" presId="urn:microsoft.com/office/officeart/2018/2/layout/IconLabelDescriptionList"/>
    <dgm:cxn modelId="{240801BF-DB0C-4630-AB4E-25ED0A8F7E44}" type="presParOf" srcId="{FE366230-F71A-4370-A0E1-62C70868957B}" destId="{FCFF4C20-1771-4E5E-9987-DC01F660F1D5}" srcOrd="0" destOrd="0" presId="urn:microsoft.com/office/officeart/2018/2/layout/IconLabelDescriptionList"/>
    <dgm:cxn modelId="{F2C4D2FE-11F0-4FAF-AA0D-F26345A271B8}" type="presParOf" srcId="{FE366230-F71A-4370-A0E1-62C70868957B}" destId="{3E9458FD-EFCB-4D26-A9E1-9AE290355223}" srcOrd="1" destOrd="0" presId="urn:microsoft.com/office/officeart/2018/2/layout/IconLabelDescriptionList"/>
    <dgm:cxn modelId="{9C9017AA-258D-4391-92B7-86C45BC13752}" type="presParOf" srcId="{FE366230-F71A-4370-A0E1-62C70868957B}" destId="{41ABFC95-1DBE-4985-AE8E-EE69556F49E6}" srcOrd="2" destOrd="0" presId="urn:microsoft.com/office/officeart/2018/2/layout/IconLabelDescriptionList"/>
    <dgm:cxn modelId="{CEE8592D-D1CD-442D-ACAC-E19FAE49CB5F}" type="presParOf" srcId="{FE366230-F71A-4370-A0E1-62C70868957B}" destId="{50F1702E-A75D-406E-AB63-4046DC31FD09}" srcOrd="3" destOrd="0" presId="urn:microsoft.com/office/officeart/2018/2/layout/IconLabelDescriptionList"/>
    <dgm:cxn modelId="{4EAFFB44-77C6-4903-B2E1-7E3A47C143FA}" type="presParOf" srcId="{FE366230-F71A-4370-A0E1-62C70868957B}" destId="{33885DA0-C503-4155-B61A-862E65D8F4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D92EE1-BD79-4A78-A8F3-EF8CE8BD2E6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D84610-0C86-47EC-9628-AC8E42840E69}">
      <dgm:prSet custT="1"/>
      <dgm:spPr/>
      <dgm:t>
        <a:bodyPr/>
        <a:lstStyle/>
        <a:p>
          <a:r>
            <a:rPr lang="en-US" sz="1400" b="0" baseline="0"/>
            <a:t>Processes (internally or over a network) can take a long time to look up information</a:t>
          </a:r>
          <a:endParaRPr lang="en-US" sz="1400"/>
        </a:p>
      </dgm:t>
    </dgm:pt>
    <dgm:pt modelId="{45C6AF02-57B4-4395-B5A1-0D8EC4D78C75}" type="parTrans" cxnId="{C6B24CE2-D730-49ED-A875-E088F3BD9A7E}">
      <dgm:prSet/>
      <dgm:spPr/>
      <dgm:t>
        <a:bodyPr/>
        <a:lstStyle/>
        <a:p>
          <a:endParaRPr lang="en-US" sz="2400"/>
        </a:p>
      </dgm:t>
    </dgm:pt>
    <dgm:pt modelId="{25275573-DAC1-4F3F-AA66-F7BF30EBAF5B}" type="sibTrans" cxnId="{C6B24CE2-D730-49ED-A875-E088F3BD9A7E}">
      <dgm:prSet phldrT="01" phldr="0" custT="1"/>
      <dgm:spPr/>
      <dgm:t>
        <a:bodyPr/>
        <a:lstStyle/>
        <a:p>
          <a:r>
            <a:rPr lang="en-US" sz="3600"/>
            <a:t>01</a:t>
          </a:r>
        </a:p>
      </dgm:t>
    </dgm:pt>
    <dgm:pt modelId="{989E12B3-5A10-4575-80D6-069BD42E9D51}">
      <dgm:prSet custT="1"/>
      <dgm:spPr/>
      <dgm:t>
        <a:bodyPr/>
        <a:lstStyle/>
        <a:p>
          <a:r>
            <a:rPr lang="en-US" sz="1400" baseline="0"/>
            <a:t>A second is an eternity to an OS</a:t>
          </a:r>
          <a:endParaRPr lang="en-US" sz="1400"/>
        </a:p>
      </dgm:t>
    </dgm:pt>
    <dgm:pt modelId="{D94A8725-9814-4B53-9E5A-645B2AC10543}" type="parTrans" cxnId="{2DCDFA05-57C0-4E78-BA42-4305EA24E667}">
      <dgm:prSet/>
      <dgm:spPr/>
      <dgm:t>
        <a:bodyPr/>
        <a:lstStyle/>
        <a:p>
          <a:endParaRPr lang="en-US" sz="2400"/>
        </a:p>
      </dgm:t>
    </dgm:pt>
    <dgm:pt modelId="{164F1052-6B49-4602-A6B3-E376D1C263EC}" type="sibTrans" cxnId="{2DCDFA05-57C0-4E78-BA42-4305EA24E667}">
      <dgm:prSet phldrT="02" phldr="0" custT="1"/>
      <dgm:spPr/>
      <dgm:t>
        <a:bodyPr/>
        <a:lstStyle/>
        <a:p>
          <a:r>
            <a:rPr lang="en-US" sz="3600"/>
            <a:t>02</a:t>
          </a:r>
        </a:p>
      </dgm:t>
    </dgm:pt>
    <dgm:pt modelId="{05D9AE86-CCDE-4C82-9D6D-2634534D9440}">
      <dgm:prSet custT="1"/>
      <dgm:spPr/>
      <dgm:t>
        <a:bodyPr/>
        <a:lstStyle/>
        <a:p>
          <a:r>
            <a:rPr lang="en-US" sz="1400" b="0" baseline="0"/>
            <a:t>Keys can be used with multiple processes</a:t>
          </a:r>
          <a:endParaRPr lang="en-US" sz="1400"/>
        </a:p>
      </dgm:t>
    </dgm:pt>
    <dgm:pt modelId="{3D9E6DAE-9B25-4B49-B1A9-8A067BFCA008}" type="parTrans" cxnId="{3D46D704-B5ED-4A58-A6A1-F46416926DCE}">
      <dgm:prSet/>
      <dgm:spPr/>
      <dgm:t>
        <a:bodyPr/>
        <a:lstStyle/>
        <a:p>
          <a:endParaRPr lang="en-US" sz="2400"/>
        </a:p>
      </dgm:t>
    </dgm:pt>
    <dgm:pt modelId="{F1FB9E57-27D6-4F0B-8D70-2E1A9B7E5D91}" type="sibTrans" cxnId="{3D46D704-B5ED-4A58-A6A1-F46416926DCE}">
      <dgm:prSet phldrT="03" phldr="0" custT="1"/>
      <dgm:spPr/>
      <dgm:t>
        <a:bodyPr/>
        <a:lstStyle/>
        <a:p>
          <a:r>
            <a:rPr lang="en-US" sz="3600"/>
            <a:t>03</a:t>
          </a:r>
        </a:p>
      </dgm:t>
    </dgm:pt>
    <dgm:pt modelId="{9626306C-D935-4A85-AEE8-93AA45B3D3D1}">
      <dgm:prSet custT="1"/>
      <dgm:spPr/>
      <dgm:t>
        <a:bodyPr/>
        <a:lstStyle/>
        <a:p>
          <a:r>
            <a:rPr lang="en-US" sz="1400" b="0" baseline="0"/>
            <a:t>To better speed up operations – an OS may cache the key for a few seconds</a:t>
          </a:r>
          <a:endParaRPr lang="en-US" sz="1400"/>
        </a:p>
      </dgm:t>
    </dgm:pt>
    <dgm:pt modelId="{F2471C92-9436-40EE-8B85-637523214682}" type="parTrans" cxnId="{51602356-2660-4280-8F56-96AD5B162DD9}">
      <dgm:prSet/>
      <dgm:spPr/>
      <dgm:t>
        <a:bodyPr/>
        <a:lstStyle/>
        <a:p>
          <a:endParaRPr lang="en-US" sz="2400"/>
        </a:p>
      </dgm:t>
    </dgm:pt>
    <dgm:pt modelId="{A52BFE64-3BDE-45F4-8AC9-7A434EE925BD}" type="sibTrans" cxnId="{51602356-2660-4280-8F56-96AD5B162DD9}">
      <dgm:prSet phldrT="04" phldr="0" custT="1"/>
      <dgm:spPr/>
      <dgm:t>
        <a:bodyPr/>
        <a:lstStyle/>
        <a:p>
          <a:r>
            <a:rPr lang="en-US" sz="3600"/>
            <a:t>04</a:t>
          </a:r>
        </a:p>
      </dgm:t>
    </dgm:pt>
    <dgm:pt modelId="{DA2CD5A2-CD5D-4540-83DC-E3DB34B5A063}">
      <dgm:prSet custT="1"/>
      <dgm:spPr/>
      <dgm:t>
        <a:bodyPr/>
        <a:lstStyle/>
        <a:p>
          <a:r>
            <a:rPr lang="en-US" sz="1400" b="0" baseline="0" dirty="0"/>
            <a:t>Mistake in the timestamp, busy OS, or attack is launched: key is yanked from cache where it was used for another file.</a:t>
          </a:r>
          <a:endParaRPr lang="en-US" sz="1400" dirty="0"/>
        </a:p>
      </dgm:t>
    </dgm:pt>
    <dgm:pt modelId="{14DC47E2-7C26-4201-92A1-A354CC27CB62}" type="parTrans" cxnId="{0C369938-4773-4436-8F24-BBBBEA32BB07}">
      <dgm:prSet/>
      <dgm:spPr/>
      <dgm:t>
        <a:bodyPr/>
        <a:lstStyle/>
        <a:p>
          <a:endParaRPr lang="en-US" sz="2400"/>
        </a:p>
      </dgm:t>
    </dgm:pt>
    <dgm:pt modelId="{6D592E23-9D4F-4DDE-A478-E5B88715D3E1}" type="sibTrans" cxnId="{0C369938-4773-4436-8F24-BBBBEA32BB07}">
      <dgm:prSet phldrT="05" phldr="0" custT="1"/>
      <dgm:spPr/>
      <dgm:t>
        <a:bodyPr/>
        <a:lstStyle/>
        <a:p>
          <a:r>
            <a:rPr lang="en-US" sz="3600"/>
            <a:t>05</a:t>
          </a:r>
        </a:p>
      </dgm:t>
    </dgm:pt>
    <dgm:pt modelId="{6766E47D-C047-4AC2-8BE4-2D3C8A726D85}" type="pres">
      <dgm:prSet presAssocID="{0BD92EE1-BD79-4A78-A8F3-EF8CE8BD2E66}" presName="Name0" presStyleCnt="0">
        <dgm:presLayoutVars>
          <dgm:animLvl val="lvl"/>
          <dgm:resizeHandles val="exact"/>
        </dgm:presLayoutVars>
      </dgm:prSet>
      <dgm:spPr/>
    </dgm:pt>
    <dgm:pt modelId="{393451EC-EB19-4CB5-A694-B81CB972270C}" type="pres">
      <dgm:prSet presAssocID="{E3D84610-0C86-47EC-9628-AC8E42840E69}" presName="compositeNode" presStyleCnt="0">
        <dgm:presLayoutVars>
          <dgm:bulletEnabled val="1"/>
        </dgm:presLayoutVars>
      </dgm:prSet>
      <dgm:spPr/>
    </dgm:pt>
    <dgm:pt modelId="{A191CC05-A179-4961-AEA2-CE8D01BC0B8D}" type="pres">
      <dgm:prSet presAssocID="{E3D84610-0C86-47EC-9628-AC8E42840E69}" presName="bgRect" presStyleLbl="alignNode1" presStyleIdx="0" presStyleCnt="5"/>
      <dgm:spPr/>
    </dgm:pt>
    <dgm:pt modelId="{786C969E-4EB4-4ACF-A823-F924D0B44AC0}" type="pres">
      <dgm:prSet presAssocID="{25275573-DAC1-4F3F-AA66-F7BF30EBAF5B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3FB1C2A-3F0C-4FC8-B045-0C2111FBC9DB}" type="pres">
      <dgm:prSet presAssocID="{E3D84610-0C86-47EC-9628-AC8E42840E69}" presName="nodeRect" presStyleLbl="alignNode1" presStyleIdx="0" presStyleCnt="5">
        <dgm:presLayoutVars>
          <dgm:bulletEnabled val="1"/>
        </dgm:presLayoutVars>
      </dgm:prSet>
      <dgm:spPr/>
    </dgm:pt>
    <dgm:pt modelId="{FE44AF93-5771-42FE-B827-7A3025F9C72B}" type="pres">
      <dgm:prSet presAssocID="{25275573-DAC1-4F3F-AA66-F7BF30EBAF5B}" presName="sibTrans" presStyleCnt="0"/>
      <dgm:spPr/>
    </dgm:pt>
    <dgm:pt modelId="{DFE6EDB3-15AF-4599-91B7-F2FFBDA4CF45}" type="pres">
      <dgm:prSet presAssocID="{989E12B3-5A10-4575-80D6-069BD42E9D51}" presName="compositeNode" presStyleCnt="0">
        <dgm:presLayoutVars>
          <dgm:bulletEnabled val="1"/>
        </dgm:presLayoutVars>
      </dgm:prSet>
      <dgm:spPr/>
    </dgm:pt>
    <dgm:pt modelId="{1267F822-A7FF-4E91-8377-89431DABC337}" type="pres">
      <dgm:prSet presAssocID="{989E12B3-5A10-4575-80D6-069BD42E9D51}" presName="bgRect" presStyleLbl="alignNode1" presStyleIdx="1" presStyleCnt="5"/>
      <dgm:spPr/>
    </dgm:pt>
    <dgm:pt modelId="{B172817B-23E4-4CB1-8C02-33DE4BAB474F}" type="pres">
      <dgm:prSet presAssocID="{164F1052-6B49-4602-A6B3-E376D1C263EC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B7B7D586-6499-497E-AE09-4CE5000FEF26}" type="pres">
      <dgm:prSet presAssocID="{989E12B3-5A10-4575-80D6-069BD42E9D51}" presName="nodeRect" presStyleLbl="alignNode1" presStyleIdx="1" presStyleCnt="5">
        <dgm:presLayoutVars>
          <dgm:bulletEnabled val="1"/>
        </dgm:presLayoutVars>
      </dgm:prSet>
      <dgm:spPr/>
    </dgm:pt>
    <dgm:pt modelId="{FD4AB2C6-9A6D-4FD7-AF95-19EEECA0DF86}" type="pres">
      <dgm:prSet presAssocID="{164F1052-6B49-4602-A6B3-E376D1C263EC}" presName="sibTrans" presStyleCnt="0"/>
      <dgm:spPr/>
    </dgm:pt>
    <dgm:pt modelId="{9E6A3A02-614D-45F4-BC0F-2B1E78E709FB}" type="pres">
      <dgm:prSet presAssocID="{05D9AE86-CCDE-4C82-9D6D-2634534D9440}" presName="compositeNode" presStyleCnt="0">
        <dgm:presLayoutVars>
          <dgm:bulletEnabled val="1"/>
        </dgm:presLayoutVars>
      </dgm:prSet>
      <dgm:spPr/>
    </dgm:pt>
    <dgm:pt modelId="{03769355-1105-460D-9A8B-21C5C78B5DB1}" type="pres">
      <dgm:prSet presAssocID="{05D9AE86-CCDE-4C82-9D6D-2634534D9440}" presName="bgRect" presStyleLbl="alignNode1" presStyleIdx="2" presStyleCnt="5"/>
      <dgm:spPr/>
    </dgm:pt>
    <dgm:pt modelId="{1E817E76-D06B-440F-B375-A230B486CE76}" type="pres">
      <dgm:prSet presAssocID="{F1FB9E57-27D6-4F0B-8D70-2E1A9B7E5D91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CDF63ED8-E073-4F85-B134-F8A869F58B03}" type="pres">
      <dgm:prSet presAssocID="{05D9AE86-CCDE-4C82-9D6D-2634534D9440}" presName="nodeRect" presStyleLbl="alignNode1" presStyleIdx="2" presStyleCnt="5">
        <dgm:presLayoutVars>
          <dgm:bulletEnabled val="1"/>
        </dgm:presLayoutVars>
      </dgm:prSet>
      <dgm:spPr/>
    </dgm:pt>
    <dgm:pt modelId="{C794FDD3-F4DA-43D3-BBE2-1DE52C5E02A9}" type="pres">
      <dgm:prSet presAssocID="{F1FB9E57-27D6-4F0B-8D70-2E1A9B7E5D91}" presName="sibTrans" presStyleCnt="0"/>
      <dgm:spPr/>
    </dgm:pt>
    <dgm:pt modelId="{21645908-6BBB-4FB0-9D9E-C1F8C7774BB9}" type="pres">
      <dgm:prSet presAssocID="{9626306C-D935-4A85-AEE8-93AA45B3D3D1}" presName="compositeNode" presStyleCnt="0">
        <dgm:presLayoutVars>
          <dgm:bulletEnabled val="1"/>
        </dgm:presLayoutVars>
      </dgm:prSet>
      <dgm:spPr/>
    </dgm:pt>
    <dgm:pt modelId="{186B74E0-8283-42F7-8D1E-EBA742D85942}" type="pres">
      <dgm:prSet presAssocID="{9626306C-D935-4A85-AEE8-93AA45B3D3D1}" presName="bgRect" presStyleLbl="alignNode1" presStyleIdx="3" presStyleCnt="5"/>
      <dgm:spPr/>
    </dgm:pt>
    <dgm:pt modelId="{81A5AA18-6A98-4677-82FC-66CA479ABE67}" type="pres">
      <dgm:prSet presAssocID="{A52BFE64-3BDE-45F4-8AC9-7A434EE925BD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CB88A45E-D319-470D-8881-2727ADCD03F6}" type="pres">
      <dgm:prSet presAssocID="{9626306C-D935-4A85-AEE8-93AA45B3D3D1}" presName="nodeRect" presStyleLbl="alignNode1" presStyleIdx="3" presStyleCnt="5">
        <dgm:presLayoutVars>
          <dgm:bulletEnabled val="1"/>
        </dgm:presLayoutVars>
      </dgm:prSet>
      <dgm:spPr/>
    </dgm:pt>
    <dgm:pt modelId="{77A04AF3-D75B-4455-AD99-6C97F0ADC05F}" type="pres">
      <dgm:prSet presAssocID="{A52BFE64-3BDE-45F4-8AC9-7A434EE925BD}" presName="sibTrans" presStyleCnt="0"/>
      <dgm:spPr/>
    </dgm:pt>
    <dgm:pt modelId="{6AD68BB1-7F4E-40C1-A8E6-C45822BA2FBE}" type="pres">
      <dgm:prSet presAssocID="{DA2CD5A2-CD5D-4540-83DC-E3DB34B5A063}" presName="compositeNode" presStyleCnt="0">
        <dgm:presLayoutVars>
          <dgm:bulletEnabled val="1"/>
        </dgm:presLayoutVars>
      </dgm:prSet>
      <dgm:spPr/>
    </dgm:pt>
    <dgm:pt modelId="{39B55403-0EAB-47CA-B459-93AF4A5701CD}" type="pres">
      <dgm:prSet presAssocID="{DA2CD5A2-CD5D-4540-83DC-E3DB34B5A063}" presName="bgRect" presStyleLbl="alignNode1" presStyleIdx="4" presStyleCnt="5" custScaleY="155623"/>
      <dgm:spPr/>
    </dgm:pt>
    <dgm:pt modelId="{0EF2AD21-4808-4D65-861C-8A1038BF9571}" type="pres">
      <dgm:prSet presAssocID="{6D592E23-9D4F-4DDE-A478-E5B88715D3E1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53F4A8D8-D89A-49B8-B17A-A00AF70B5B0E}" type="pres">
      <dgm:prSet presAssocID="{DA2CD5A2-CD5D-4540-83DC-E3DB34B5A063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3D46D704-B5ED-4A58-A6A1-F46416926DCE}" srcId="{0BD92EE1-BD79-4A78-A8F3-EF8CE8BD2E66}" destId="{05D9AE86-CCDE-4C82-9D6D-2634534D9440}" srcOrd="2" destOrd="0" parTransId="{3D9E6DAE-9B25-4B49-B1A9-8A067BFCA008}" sibTransId="{F1FB9E57-27D6-4F0B-8D70-2E1A9B7E5D91}"/>
    <dgm:cxn modelId="{2DCDFA05-57C0-4E78-BA42-4305EA24E667}" srcId="{0BD92EE1-BD79-4A78-A8F3-EF8CE8BD2E66}" destId="{989E12B3-5A10-4575-80D6-069BD42E9D51}" srcOrd="1" destOrd="0" parTransId="{D94A8725-9814-4B53-9E5A-645B2AC10543}" sibTransId="{164F1052-6B49-4602-A6B3-E376D1C263EC}"/>
    <dgm:cxn modelId="{F71AD722-B5BF-4604-BDC4-A0ED91391BA3}" type="presOf" srcId="{164F1052-6B49-4602-A6B3-E376D1C263EC}" destId="{B172817B-23E4-4CB1-8C02-33DE4BAB474F}" srcOrd="0" destOrd="0" presId="urn:microsoft.com/office/officeart/2016/7/layout/LinearBlockProcessNumbered"/>
    <dgm:cxn modelId="{33416228-E9A4-418A-B512-84044B345660}" type="presOf" srcId="{E3D84610-0C86-47EC-9628-AC8E42840E69}" destId="{B3FB1C2A-3F0C-4FC8-B045-0C2111FBC9DB}" srcOrd="1" destOrd="0" presId="urn:microsoft.com/office/officeart/2016/7/layout/LinearBlockProcessNumbered"/>
    <dgm:cxn modelId="{0C369938-4773-4436-8F24-BBBBEA32BB07}" srcId="{0BD92EE1-BD79-4A78-A8F3-EF8CE8BD2E66}" destId="{DA2CD5A2-CD5D-4540-83DC-E3DB34B5A063}" srcOrd="4" destOrd="0" parTransId="{14DC47E2-7C26-4201-92A1-A354CC27CB62}" sibTransId="{6D592E23-9D4F-4DDE-A478-E5B88715D3E1}"/>
    <dgm:cxn modelId="{9C3A7A62-54FF-43E6-853B-0AD6028F4C44}" type="presOf" srcId="{DA2CD5A2-CD5D-4540-83DC-E3DB34B5A063}" destId="{39B55403-0EAB-47CA-B459-93AF4A5701CD}" srcOrd="0" destOrd="0" presId="urn:microsoft.com/office/officeart/2016/7/layout/LinearBlockProcessNumbered"/>
    <dgm:cxn modelId="{21C1456A-803B-4FE5-8EA8-5F1E1B5A29DC}" type="presOf" srcId="{E3D84610-0C86-47EC-9628-AC8E42840E69}" destId="{A191CC05-A179-4961-AEA2-CE8D01BC0B8D}" srcOrd="0" destOrd="0" presId="urn:microsoft.com/office/officeart/2016/7/layout/LinearBlockProcessNumbered"/>
    <dgm:cxn modelId="{711A1750-5FB9-43B9-8F26-D17A54E182C9}" type="presOf" srcId="{0BD92EE1-BD79-4A78-A8F3-EF8CE8BD2E66}" destId="{6766E47D-C047-4AC2-8BE4-2D3C8A726D85}" srcOrd="0" destOrd="0" presId="urn:microsoft.com/office/officeart/2016/7/layout/LinearBlockProcessNumbered"/>
    <dgm:cxn modelId="{4BCE0176-C260-4F65-8EAC-1CD683D19D8F}" type="presOf" srcId="{989E12B3-5A10-4575-80D6-069BD42E9D51}" destId="{B7B7D586-6499-497E-AE09-4CE5000FEF26}" srcOrd="1" destOrd="0" presId="urn:microsoft.com/office/officeart/2016/7/layout/LinearBlockProcessNumbered"/>
    <dgm:cxn modelId="{51602356-2660-4280-8F56-96AD5B162DD9}" srcId="{0BD92EE1-BD79-4A78-A8F3-EF8CE8BD2E66}" destId="{9626306C-D935-4A85-AEE8-93AA45B3D3D1}" srcOrd="3" destOrd="0" parTransId="{F2471C92-9436-40EE-8B85-637523214682}" sibTransId="{A52BFE64-3BDE-45F4-8AC9-7A434EE925BD}"/>
    <dgm:cxn modelId="{252FD18E-9626-42BE-8F8A-0F8077292430}" type="presOf" srcId="{05D9AE86-CCDE-4C82-9D6D-2634534D9440}" destId="{CDF63ED8-E073-4F85-B134-F8A869F58B03}" srcOrd="1" destOrd="0" presId="urn:microsoft.com/office/officeart/2016/7/layout/LinearBlockProcessNumbered"/>
    <dgm:cxn modelId="{98BF819E-A5C6-4653-85B7-1BCB4E742ED9}" type="presOf" srcId="{9626306C-D935-4A85-AEE8-93AA45B3D3D1}" destId="{CB88A45E-D319-470D-8881-2727ADCD03F6}" srcOrd="1" destOrd="0" presId="urn:microsoft.com/office/officeart/2016/7/layout/LinearBlockProcessNumbered"/>
    <dgm:cxn modelId="{515866A4-9639-49B9-8EFE-4F1B42E1E78D}" type="presOf" srcId="{989E12B3-5A10-4575-80D6-069BD42E9D51}" destId="{1267F822-A7FF-4E91-8377-89431DABC337}" srcOrd="0" destOrd="0" presId="urn:microsoft.com/office/officeart/2016/7/layout/LinearBlockProcessNumbered"/>
    <dgm:cxn modelId="{05C3B3AE-A19D-48DE-B5C5-18668C4BA206}" type="presOf" srcId="{9626306C-D935-4A85-AEE8-93AA45B3D3D1}" destId="{186B74E0-8283-42F7-8D1E-EBA742D85942}" srcOrd="0" destOrd="0" presId="urn:microsoft.com/office/officeart/2016/7/layout/LinearBlockProcessNumbered"/>
    <dgm:cxn modelId="{3B499DB8-0AFC-440D-A33A-B895E126D102}" type="presOf" srcId="{A52BFE64-3BDE-45F4-8AC9-7A434EE925BD}" destId="{81A5AA18-6A98-4677-82FC-66CA479ABE67}" srcOrd="0" destOrd="0" presId="urn:microsoft.com/office/officeart/2016/7/layout/LinearBlockProcessNumbered"/>
    <dgm:cxn modelId="{D6AA3BB9-FBA5-4D48-A25C-C5CEBC38ED20}" type="presOf" srcId="{05D9AE86-CCDE-4C82-9D6D-2634534D9440}" destId="{03769355-1105-460D-9A8B-21C5C78B5DB1}" srcOrd="0" destOrd="0" presId="urn:microsoft.com/office/officeart/2016/7/layout/LinearBlockProcessNumbered"/>
    <dgm:cxn modelId="{2FA95BC4-677D-4668-9B1F-1EAD905EC57B}" type="presOf" srcId="{F1FB9E57-27D6-4F0B-8D70-2E1A9B7E5D91}" destId="{1E817E76-D06B-440F-B375-A230B486CE76}" srcOrd="0" destOrd="0" presId="urn:microsoft.com/office/officeart/2016/7/layout/LinearBlockProcessNumbered"/>
    <dgm:cxn modelId="{C6B24CE2-D730-49ED-A875-E088F3BD9A7E}" srcId="{0BD92EE1-BD79-4A78-A8F3-EF8CE8BD2E66}" destId="{E3D84610-0C86-47EC-9628-AC8E42840E69}" srcOrd="0" destOrd="0" parTransId="{45C6AF02-57B4-4395-B5A1-0D8EC4D78C75}" sibTransId="{25275573-DAC1-4F3F-AA66-F7BF30EBAF5B}"/>
    <dgm:cxn modelId="{E0A7E6E3-40A8-4CE7-8D7F-43016F82B5C0}" type="presOf" srcId="{DA2CD5A2-CD5D-4540-83DC-E3DB34B5A063}" destId="{53F4A8D8-D89A-49B8-B17A-A00AF70B5B0E}" srcOrd="1" destOrd="0" presId="urn:microsoft.com/office/officeart/2016/7/layout/LinearBlockProcessNumbered"/>
    <dgm:cxn modelId="{353666E9-ED26-4E42-A750-93C2CEF37511}" type="presOf" srcId="{25275573-DAC1-4F3F-AA66-F7BF30EBAF5B}" destId="{786C969E-4EB4-4ACF-A823-F924D0B44AC0}" srcOrd="0" destOrd="0" presId="urn:microsoft.com/office/officeart/2016/7/layout/LinearBlockProcessNumbered"/>
    <dgm:cxn modelId="{11D616EE-CC64-4622-B127-C3E022CA0D27}" type="presOf" srcId="{6D592E23-9D4F-4DDE-A478-E5B88715D3E1}" destId="{0EF2AD21-4808-4D65-861C-8A1038BF9571}" srcOrd="0" destOrd="0" presId="urn:microsoft.com/office/officeart/2016/7/layout/LinearBlockProcessNumbered"/>
    <dgm:cxn modelId="{07EB05E8-89EE-4D5D-9F70-CF9D7ED3B0EC}" type="presParOf" srcId="{6766E47D-C047-4AC2-8BE4-2D3C8A726D85}" destId="{393451EC-EB19-4CB5-A694-B81CB972270C}" srcOrd="0" destOrd="0" presId="urn:microsoft.com/office/officeart/2016/7/layout/LinearBlockProcessNumbered"/>
    <dgm:cxn modelId="{13C353B0-61BB-4843-9EB7-7B496D0BA740}" type="presParOf" srcId="{393451EC-EB19-4CB5-A694-B81CB972270C}" destId="{A191CC05-A179-4961-AEA2-CE8D01BC0B8D}" srcOrd="0" destOrd="0" presId="urn:microsoft.com/office/officeart/2016/7/layout/LinearBlockProcessNumbered"/>
    <dgm:cxn modelId="{12A47DF2-05EB-4D1D-B56C-267F47C11B25}" type="presParOf" srcId="{393451EC-EB19-4CB5-A694-B81CB972270C}" destId="{786C969E-4EB4-4ACF-A823-F924D0B44AC0}" srcOrd="1" destOrd="0" presId="urn:microsoft.com/office/officeart/2016/7/layout/LinearBlockProcessNumbered"/>
    <dgm:cxn modelId="{C10F232A-8E01-4435-8D5C-E8C5A90CCD9B}" type="presParOf" srcId="{393451EC-EB19-4CB5-A694-B81CB972270C}" destId="{B3FB1C2A-3F0C-4FC8-B045-0C2111FBC9DB}" srcOrd="2" destOrd="0" presId="urn:microsoft.com/office/officeart/2016/7/layout/LinearBlockProcessNumbered"/>
    <dgm:cxn modelId="{9425A17D-0BD2-42EF-926E-F4E9730464A4}" type="presParOf" srcId="{6766E47D-C047-4AC2-8BE4-2D3C8A726D85}" destId="{FE44AF93-5771-42FE-B827-7A3025F9C72B}" srcOrd="1" destOrd="0" presId="urn:microsoft.com/office/officeart/2016/7/layout/LinearBlockProcessNumbered"/>
    <dgm:cxn modelId="{98E8ECCF-D378-4351-9B9E-BE9E9F9362F4}" type="presParOf" srcId="{6766E47D-C047-4AC2-8BE4-2D3C8A726D85}" destId="{DFE6EDB3-15AF-4599-91B7-F2FFBDA4CF45}" srcOrd="2" destOrd="0" presId="urn:microsoft.com/office/officeart/2016/7/layout/LinearBlockProcessNumbered"/>
    <dgm:cxn modelId="{717C8464-D524-486F-8660-3EDB253F9BC1}" type="presParOf" srcId="{DFE6EDB3-15AF-4599-91B7-F2FFBDA4CF45}" destId="{1267F822-A7FF-4E91-8377-89431DABC337}" srcOrd="0" destOrd="0" presId="urn:microsoft.com/office/officeart/2016/7/layout/LinearBlockProcessNumbered"/>
    <dgm:cxn modelId="{020CE306-B368-4FAA-B70D-5BE4A12BAA5F}" type="presParOf" srcId="{DFE6EDB3-15AF-4599-91B7-F2FFBDA4CF45}" destId="{B172817B-23E4-4CB1-8C02-33DE4BAB474F}" srcOrd="1" destOrd="0" presId="urn:microsoft.com/office/officeart/2016/7/layout/LinearBlockProcessNumbered"/>
    <dgm:cxn modelId="{05AFA684-27B4-41A6-AD13-E350C4200D5C}" type="presParOf" srcId="{DFE6EDB3-15AF-4599-91B7-F2FFBDA4CF45}" destId="{B7B7D586-6499-497E-AE09-4CE5000FEF26}" srcOrd="2" destOrd="0" presId="urn:microsoft.com/office/officeart/2016/7/layout/LinearBlockProcessNumbered"/>
    <dgm:cxn modelId="{5937C9F1-6581-4BBD-87A4-8361D1AF2EDA}" type="presParOf" srcId="{6766E47D-C047-4AC2-8BE4-2D3C8A726D85}" destId="{FD4AB2C6-9A6D-4FD7-AF95-19EEECA0DF86}" srcOrd="3" destOrd="0" presId="urn:microsoft.com/office/officeart/2016/7/layout/LinearBlockProcessNumbered"/>
    <dgm:cxn modelId="{E3A44353-6095-475B-83D8-0046CC1A2EFB}" type="presParOf" srcId="{6766E47D-C047-4AC2-8BE4-2D3C8A726D85}" destId="{9E6A3A02-614D-45F4-BC0F-2B1E78E709FB}" srcOrd="4" destOrd="0" presId="urn:microsoft.com/office/officeart/2016/7/layout/LinearBlockProcessNumbered"/>
    <dgm:cxn modelId="{32F98AF1-8A48-4793-8CFA-F8E7796070D1}" type="presParOf" srcId="{9E6A3A02-614D-45F4-BC0F-2B1E78E709FB}" destId="{03769355-1105-460D-9A8B-21C5C78B5DB1}" srcOrd="0" destOrd="0" presId="urn:microsoft.com/office/officeart/2016/7/layout/LinearBlockProcessNumbered"/>
    <dgm:cxn modelId="{2102F84B-0DA7-436C-88FF-6F641EC94FBD}" type="presParOf" srcId="{9E6A3A02-614D-45F4-BC0F-2B1E78E709FB}" destId="{1E817E76-D06B-440F-B375-A230B486CE76}" srcOrd="1" destOrd="0" presId="urn:microsoft.com/office/officeart/2016/7/layout/LinearBlockProcessNumbered"/>
    <dgm:cxn modelId="{0246925E-E226-4A57-9BAB-A66B93E90921}" type="presParOf" srcId="{9E6A3A02-614D-45F4-BC0F-2B1E78E709FB}" destId="{CDF63ED8-E073-4F85-B134-F8A869F58B03}" srcOrd="2" destOrd="0" presId="urn:microsoft.com/office/officeart/2016/7/layout/LinearBlockProcessNumbered"/>
    <dgm:cxn modelId="{4E08CA76-D774-493A-8D7C-5B5A63C1D4CB}" type="presParOf" srcId="{6766E47D-C047-4AC2-8BE4-2D3C8A726D85}" destId="{C794FDD3-F4DA-43D3-BBE2-1DE52C5E02A9}" srcOrd="5" destOrd="0" presId="urn:microsoft.com/office/officeart/2016/7/layout/LinearBlockProcessNumbered"/>
    <dgm:cxn modelId="{7F4DB9CC-9BF1-4925-ABF8-AF69ACCF6618}" type="presParOf" srcId="{6766E47D-C047-4AC2-8BE4-2D3C8A726D85}" destId="{21645908-6BBB-4FB0-9D9E-C1F8C7774BB9}" srcOrd="6" destOrd="0" presId="urn:microsoft.com/office/officeart/2016/7/layout/LinearBlockProcessNumbered"/>
    <dgm:cxn modelId="{7D3B7D14-5B94-4561-A376-3EB4E82EDE34}" type="presParOf" srcId="{21645908-6BBB-4FB0-9D9E-C1F8C7774BB9}" destId="{186B74E0-8283-42F7-8D1E-EBA742D85942}" srcOrd="0" destOrd="0" presId="urn:microsoft.com/office/officeart/2016/7/layout/LinearBlockProcessNumbered"/>
    <dgm:cxn modelId="{B0276C32-48F8-4256-A67F-D295EA9F706E}" type="presParOf" srcId="{21645908-6BBB-4FB0-9D9E-C1F8C7774BB9}" destId="{81A5AA18-6A98-4677-82FC-66CA479ABE67}" srcOrd="1" destOrd="0" presId="urn:microsoft.com/office/officeart/2016/7/layout/LinearBlockProcessNumbered"/>
    <dgm:cxn modelId="{5942AFB0-F0F9-4B78-92E3-13314EC3AE3B}" type="presParOf" srcId="{21645908-6BBB-4FB0-9D9E-C1F8C7774BB9}" destId="{CB88A45E-D319-470D-8881-2727ADCD03F6}" srcOrd="2" destOrd="0" presId="urn:microsoft.com/office/officeart/2016/7/layout/LinearBlockProcessNumbered"/>
    <dgm:cxn modelId="{97FBF49E-3396-4147-9523-7A05925ED28C}" type="presParOf" srcId="{6766E47D-C047-4AC2-8BE4-2D3C8A726D85}" destId="{77A04AF3-D75B-4455-AD99-6C97F0ADC05F}" srcOrd="7" destOrd="0" presId="urn:microsoft.com/office/officeart/2016/7/layout/LinearBlockProcessNumbered"/>
    <dgm:cxn modelId="{A08DB62F-81E6-46D3-911D-6DEABD3CF50D}" type="presParOf" srcId="{6766E47D-C047-4AC2-8BE4-2D3C8A726D85}" destId="{6AD68BB1-7F4E-40C1-A8E6-C45822BA2FBE}" srcOrd="8" destOrd="0" presId="urn:microsoft.com/office/officeart/2016/7/layout/LinearBlockProcessNumbered"/>
    <dgm:cxn modelId="{0DFFB2D8-AE6F-41C4-8321-15C31652663E}" type="presParOf" srcId="{6AD68BB1-7F4E-40C1-A8E6-C45822BA2FBE}" destId="{39B55403-0EAB-47CA-B459-93AF4A5701CD}" srcOrd="0" destOrd="0" presId="urn:microsoft.com/office/officeart/2016/7/layout/LinearBlockProcessNumbered"/>
    <dgm:cxn modelId="{7C01D9B2-BD7F-4B72-8409-90D7C910D785}" type="presParOf" srcId="{6AD68BB1-7F4E-40C1-A8E6-C45822BA2FBE}" destId="{0EF2AD21-4808-4D65-861C-8A1038BF9571}" srcOrd="1" destOrd="0" presId="urn:microsoft.com/office/officeart/2016/7/layout/LinearBlockProcessNumbered"/>
    <dgm:cxn modelId="{60678240-3677-46E9-9FDC-618151053A03}" type="presParOf" srcId="{6AD68BB1-7F4E-40C1-A8E6-C45822BA2FBE}" destId="{53F4A8D8-D89A-49B8-B17A-A00AF70B5B0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1814-99C4-44F2-AEDD-AF87F5B51DA2}">
      <dsp:nvSpPr>
        <dsp:cNvPr id="0" name=""/>
        <dsp:cNvSpPr/>
      </dsp:nvSpPr>
      <dsp:spPr>
        <a:xfrm>
          <a:off x="203657" y="15914"/>
          <a:ext cx="3067996" cy="18407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is Caesar – what would make that secret key?</a:t>
          </a:r>
        </a:p>
      </dsp:txBody>
      <dsp:txXfrm>
        <a:off x="257572" y="69829"/>
        <a:ext cx="2960166" cy="1732967"/>
      </dsp:txXfrm>
    </dsp:sp>
    <dsp:sp modelId="{98E9211F-6691-424A-85DA-5E8E91FD075A}">
      <dsp:nvSpPr>
        <dsp:cNvPr id="0" name=""/>
        <dsp:cNvSpPr/>
      </dsp:nvSpPr>
      <dsp:spPr>
        <a:xfrm rot="72898">
          <a:off x="3462602" y="597345"/>
          <a:ext cx="460239" cy="7608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62618" y="748054"/>
        <a:ext cx="322167" cy="456517"/>
      </dsp:txXfrm>
    </dsp:sp>
    <dsp:sp modelId="{E378CD47-F3D4-4DAC-B2A1-C2FC75084684}">
      <dsp:nvSpPr>
        <dsp:cNvPr id="0" name=""/>
        <dsp:cNvSpPr/>
      </dsp:nvSpPr>
      <dsp:spPr>
        <a:xfrm>
          <a:off x="4139835" y="99394"/>
          <a:ext cx="3067996" cy="18407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Each use the same tool (algorithm) to encrypt something</a:t>
          </a:r>
        </a:p>
      </dsp:txBody>
      <dsp:txXfrm>
        <a:off x="4193750" y="153309"/>
        <a:ext cx="2960166" cy="1732967"/>
      </dsp:txXfrm>
    </dsp:sp>
    <dsp:sp modelId="{44543C72-110A-4F60-B2AC-784F92B9D53B}">
      <dsp:nvSpPr>
        <dsp:cNvPr id="0" name=""/>
        <dsp:cNvSpPr/>
      </dsp:nvSpPr>
      <dsp:spPr>
        <a:xfrm rot="121106">
          <a:off x="7415416" y="709564"/>
          <a:ext cx="500774" cy="7608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415463" y="859091"/>
        <a:ext cx="350542" cy="456517"/>
      </dsp:txXfrm>
    </dsp:sp>
    <dsp:sp modelId="{C8F62759-F05B-4EE0-A35C-92D81C546FF1}">
      <dsp:nvSpPr>
        <dsp:cNvPr id="0" name=""/>
        <dsp:cNvSpPr/>
      </dsp:nvSpPr>
      <dsp:spPr>
        <a:xfrm>
          <a:off x="8152103" y="240798"/>
          <a:ext cx="3067996" cy="18407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Each share the same key (password, shift, etc.) which can decrypt if same tool is used</a:t>
          </a:r>
        </a:p>
      </dsp:txBody>
      <dsp:txXfrm>
        <a:off x="8206018" y="294713"/>
        <a:ext cx="2960166" cy="1732967"/>
      </dsp:txXfrm>
    </dsp:sp>
    <dsp:sp modelId="{260C72E6-DF38-47C9-85E0-DBF9C34A796F}">
      <dsp:nvSpPr>
        <dsp:cNvPr id="0" name=""/>
        <dsp:cNvSpPr/>
      </dsp:nvSpPr>
      <dsp:spPr>
        <a:xfrm rot="8913131">
          <a:off x="7134318" y="2091384"/>
          <a:ext cx="817342" cy="7608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7345813" y="2184013"/>
        <a:ext cx="589083" cy="456517"/>
      </dsp:txXfrm>
    </dsp:sp>
    <dsp:sp modelId="{94223264-D0BF-47A2-812C-231710078357}">
      <dsp:nvSpPr>
        <dsp:cNvPr id="0" name=""/>
        <dsp:cNvSpPr/>
      </dsp:nvSpPr>
      <dsp:spPr>
        <a:xfrm>
          <a:off x="2720733" y="2886172"/>
          <a:ext cx="5279346" cy="18407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was it important to run </a:t>
          </a:r>
          <a:br>
            <a:rPr lang="en-US" sz="1700" kern="1200" dirty="0"/>
          </a:br>
          <a:r>
            <a:rPr lang="en-US" sz="1700" kern="1200" dirty="0"/>
            <a:t>“</a:t>
          </a:r>
          <a:r>
            <a:rPr lang="en-US" sz="1700" b="1" kern="1200" dirty="0"/>
            <a:t>mv </a:t>
          </a:r>
          <a:r>
            <a:rPr lang="en-US" sz="1700" b="1" kern="1200" dirty="0" err="1"/>
            <a:t>somefile.gpg</a:t>
          </a:r>
          <a:r>
            <a:rPr lang="en-US" sz="1700" b="1" kern="1200" dirty="0"/>
            <a:t> somefile.txt</a:t>
          </a:r>
          <a:r>
            <a:rPr lang="en-US" sz="1700" kern="1200" dirty="0"/>
            <a:t>” </a:t>
          </a:r>
          <a:br>
            <a:rPr lang="en-US" sz="1700" kern="1200" dirty="0"/>
          </a:br>
          <a:r>
            <a:rPr lang="en-US" sz="1700" kern="1200" dirty="0"/>
            <a:t>after encryption?</a:t>
          </a:r>
        </a:p>
      </dsp:txBody>
      <dsp:txXfrm>
        <a:off x="2774648" y="2940087"/>
        <a:ext cx="5171516" cy="1732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FBD3F-D451-4C84-9788-E67CF6C3E522}">
      <dsp:nvSpPr>
        <dsp:cNvPr id="0" name=""/>
        <dsp:cNvSpPr/>
      </dsp:nvSpPr>
      <dsp:spPr>
        <a:xfrm>
          <a:off x="1608" y="1514917"/>
          <a:ext cx="880031" cy="880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B359E-5BEA-4D3D-9FE8-536A077C598A}">
      <dsp:nvSpPr>
        <dsp:cNvPr id="0" name=""/>
        <dsp:cNvSpPr/>
      </dsp:nvSpPr>
      <dsp:spPr>
        <a:xfrm>
          <a:off x="1608" y="2501544"/>
          <a:ext cx="2514375" cy="9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baseline="0" dirty="0"/>
            <a:t>Its still good when computers aren’t involved, or complex algorithm used</a:t>
          </a:r>
          <a:endParaRPr lang="en-US" sz="1400" kern="1200" dirty="0"/>
        </a:p>
      </dsp:txBody>
      <dsp:txXfrm>
        <a:off x="1608" y="2501544"/>
        <a:ext cx="2514375" cy="966462"/>
      </dsp:txXfrm>
    </dsp:sp>
    <dsp:sp modelId="{049D6DD1-2986-486A-B0E5-415D4863053F}">
      <dsp:nvSpPr>
        <dsp:cNvPr id="0" name=""/>
        <dsp:cNvSpPr/>
      </dsp:nvSpPr>
      <dsp:spPr>
        <a:xfrm>
          <a:off x="1608" y="3517586"/>
          <a:ext cx="2514375" cy="476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B27F7-D0DB-4DB6-86E1-47C22AA920E5}">
      <dsp:nvSpPr>
        <dsp:cNvPr id="0" name=""/>
        <dsp:cNvSpPr/>
      </dsp:nvSpPr>
      <dsp:spPr>
        <a:xfrm>
          <a:off x="2955999" y="1514917"/>
          <a:ext cx="880031" cy="880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80A83-8DF7-4EAF-81A2-8F55468E1A87}">
      <dsp:nvSpPr>
        <dsp:cNvPr id="0" name=""/>
        <dsp:cNvSpPr/>
      </dsp:nvSpPr>
      <dsp:spPr>
        <a:xfrm>
          <a:off x="2955999" y="2501544"/>
          <a:ext cx="2514375" cy="9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baseline="0"/>
            <a:t>It is quick!!!</a:t>
          </a:r>
          <a:endParaRPr lang="en-US" sz="1400" kern="1200"/>
        </a:p>
      </dsp:txBody>
      <dsp:txXfrm>
        <a:off x="2955999" y="2501544"/>
        <a:ext cx="2514375" cy="966462"/>
      </dsp:txXfrm>
    </dsp:sp>
    <dsp:sp modelId="{8D05DD10-33C8-48A0-BC78-A41E45C1CF38}">
      <dsp:nvSpPr>
        <dsp:cNvPr id="0" name=""/>
        <dsp:cNvSpPr/>
      </dsp:nvSpPr>
      <dsp:spPr>
        <a:xfrm>
          <a:off x="2955999" y="3517586"/>
          <a:ext cx="2514375" cy="476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E906E-637E-44D3-9D4C-ED9BC3F69A1D}">
      <dsp:nvSpPr>
        <dsp:cNvPr id="0" name=""/>
        <dsp:cNvSpPr/>
      </dsp:nvSpPr>
      <dsp:spPr>
        <a:xfrm>
          <a:off x="5910389" y="1514917"/>
          <a:ext cx="880031" cy="880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4BAE7-226D-4A4D-A68D-2800107D6F60}">
      <dsp:nvSpPr>
        <dsp:cNvPr id="0" name=""/>
        <dsp:cNvSpPr/>
      </dsp:nvSpPr>
      <dsp:spPr>
        <a:xfrm>
          <a:off x="5910389" y="2501544"/>
          <a:ext cx="2514375" cy="9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baseline="0"/>
            <a:t>There are still models which have not been broken</a:t>
          </a:r>
          <a:endParaRPr lang="en-US" sz="1400" kern="1200"/>
        </a:p>
      </dsp:txBody>
      <dsp:txXfrm>
        <a:off x="5910389" y="2501544"/>
        <a:ext cx="2514375" cy="966462"/>
      </dsp:txXfrm>
    </dsp:sp>
    <dsp:sp modelId="{4E1FBB87-22E1-4B75-876B-B7AFF4DF9E79}">
      <dsp:nvSpPr>
        <dsp:cNvPr id="0" name=""/>
        <dsp:cNvSpPr/>
      </dsp:nvSpPr>
      <dsp:spPr>
        <a:xfrm>
          <a:off x="5910389" y="3517586"/>
          <a:ext cx="2514375" cy="476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F4C20-1771-4E5E-9987-DC01F660F1D5}">
      <dsp:nvSpPr>
        <dsp:cNvPr id="0" name=""/>
        <dsp:cNvSpPr/>
      </dsp:nvSpPr>
      <dsp:spPr>
        <a:xfrm>
          <a:off x="8864780" y="1514917"/>
          <a:ext cx="880031" cy="880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BFC95-1DBE-4985-AE8E-EE69556F49E6}">
      <dsp:nvSpPr>
        <dsp:cNvPr id="0" name=""/>
        <dsp:cNvSpPr/>
      </dsp:nvSpPr>
      <dsp:spPr>
        <a:xfrm>
          <a:off x="8864780" y="2501544"/>
          <a:ext cx="2514375" cy="9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 dirty="0"/>
            <a:t>If key can be securely shared its still valid</a:t>
          </a:r>
          <a:endParaRPr lang="en-US" sz="1400" kern="1200" dirty="0"/>
        </a:p>
      </dsp:txBody>
      <dsp:txXfrm>
        <a:off x="8864780" y="2501544"/>
        <a:ext cx="2514375" cy="966462"/>
      </dsp:txXfrm>
    </dsp:sp>
    <dsp:sp modelId="{33885DA0-C503-4155-B61A-862E65D8F48E}">
      <dsp:nvSpPr>
        <dsp:cNvPr id="0" name=""/>
        <dsp:cNvSpPr/>
      </dsp:nvSpPr>
      <dsp:spPr>
        <a:xfrm>
          <a:off x="8864780" y="3517586"/>
          <a:ext cx="2514375" cy="476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1CC05-A179-4961-AEA2-CE8D01BC0B8D}">
      <dsp:nvSpPr>
        <dsp:cNvPr id="0" name=""/>
        <dsp:cNvSpPr/>
      </dsp:nvSpPr>
      <dsp:spPr>
        <a:xfrm>
          <a:off x="6867" y="506436"/>
          <a:ext cx="2146903" cy="25762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6" tIns="0" rIns="21206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Processes (internally or over a network) can take a long time to look up information</a:t>
          </a:r>
          <a:endParaRPr lang="en-US" sz="1400" kern="1200"/>
        </a:p>
      </dsp:txBody>
      <dsp:txXfrm>
        <a:off x="6867" y="1536950"/>
        <a:ext cx="2146903" cy="1545770"/>
      </dsp:txXfrm>
    </dsp:sp>
    <dsp:sp modelId="{786C969E-4EB4-4ACF-A823-F924D0B44AC0}">
      <dsp:nvSpPr>
        <dsp:cNvPr id="0" name=""/>
        <dsp:cNvSpPr/>
      </dsp:nvSpPr>
      <dsp:spPr>
        <a:xfrm>
          <a:off x="6867" y="506436"/>
          <a:ext cx="2146903" cy="103051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6" tIns="165100" rIns="212066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01</a:t>
          </a:r>
        </a:p>
      </dsp:txBody>
      <dsp:txXfrm>
        <a:off x="6867" y="506436"/>
        <a:ext cx="2146903" cy="1030513"/>
      </dsp:txXfrm>
    </dsp:sp>
    <dsp:sp modelId="{1267F822-A7FF-4E91-8377-89431DABC337}">
      <dsp:nvSpPr>
        <dsp:cNvPr id="0" name=""/>
        <dsp:cNvSpPr/>
      </dsp:nvSpPr>
      <dsp:spPr>
        <a:xfrm>
          <a:off x="2325523" y="506436"/>
          <a:ext cx="2146903" cy="25762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6" tIns="0" rIns="21206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A second is an eternity to an OS</a:t>
          </a:r>
          <a:endParaRPr lang="en-US" sz="1400" kern="1200"/>
        </a:p>
      </dsp:txBody>
      <dsp:txXfrm>
        <a:off x="2325523" y="1536950"/>
        <a:ext cx="2146903" cy="1545770"/>
      </dsp:txXfrm>
    </dsp:sp>
    <dsp:sp modelId="{B172817B-23E4-4CB1-8C02-33DE4BAB474F}">
      <dsp:nvSpPr>
        <dsp:cNvPr id="0" name=""/>
        <dsp:cNvSpPr/>
      </dsp:nvSpPr>
      <dsp:spPr>
        <a:xfrm>
          <a:off x="2325523" y="506436"/>
          <a:ext cx="2146903" cy="103051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6" tIns="165100" rIns="212066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02</a:t>
          </a:r>
        </a:p>
      </dsp:txBody>
      <dsp:txXfrm>
        <a:off x="2325523" y="506436"/>
        <a:ext cx="2146903" cy="1030513"/>
      </dsp:txXfrm>
    </dsp:sp>
    <dsp:sp modelId="{03769355-1105-460D-9A8B-21C5C78B5DB1}">
      <dsp:nvSpPr>
        <dsp:cNvPr id="0" name=""/>
        <dsp:cNvSpPr/>
      </dsp:nvSpPr>
      <dsp:spPr>
        <a:xfrm>
          <a:off x="4644180" y="506436"/>
          <a:ext cx="2146903" cy="25762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6" tIns="0" rIns="21206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Keys can be used with multiple processes</a:t>
          </a:r>
          <a:endParaRPr lang="en-US" sz="1400" kern="1200"/>
        </a:p>
      </dsp:txBody>
      <dsp:txXfrm>
        <a:off x="4644180" y="1536950"/>
        <a:ext cx="2146903" cy="1545770"/>
      </dsp:txXfrm>
    </dsp:sp>
    <dsp:sp modelId="{1E817E76-D06B-440F-B375-A230B486CE76}">
      <dsp:nvSpPr>
        <dsp:cNvPr id="0" name=""/>
        <dsp:cNvSpPr/>
      </dsp:nvSpPr>
      <dsp:spPr>
        <a:xfrm>
          <a:off x="4644180" y="506436"/>
          <a:ext cx="2146903" cy="103051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6" tIns="165100" rIns="212066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03</a:t>
          </a:r>
        </a:p>
      </dsp:txBody>
      <dsp:txXfrm>
        <a:off x="4644180" y="506436"/>
        <a:ext cx="2146903" cy="1030513"/>
      </dsp:txXfrm>
    </dsp:sp>
    <dsp:sp modelId="{186B74E0-8283-42F7-8D1E-EBA742D85942}">
      <dsp:nvSpPr>
        <dsp:cNvPr id="0" name=""/>
        <dsp:cNvSpPr/>
      </dsp:nvSpPr>
      <dsp:spPr>
        <a:xfrm>
          <a:off x="6962836" y="506436"/>
          <a:ext cx="2146903" cy="25762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6" tIns="0" rIns="21206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To better speed up operations – an OS may cache the key for a few seconds</a:t>
          </a:r>
          <a:endParaRPr lang="en-US" sz="1400" kern="1200"/>
        </a:p>
      </dsp:txBody>
      <dsp:txXfrm>
        <a:off x="6962836" y="1536950"/>
        <a:ext cx="2146903" cy="1545770"/>
      </dsp:txXfrm>
    </dsp:sp>
    <dsp:sp modelId="{81A5AA18-6A98-4677-82FC-66CA479ABE67}">
      <dsp:nvSpPr>
        <dsp:cNvPr id="0" name=""/>
        <dsp:cNvSpPr/>
      </dsp:nvSpPr>
      <dsp:spPr>
        <a:xfrm>
          <a:off x="6962836" y="506436"/>
          <a:ext cx="2146903" cy="103051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6" tIns="165100" rIns="212066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04</a:t>
          </a:r>
        </a:p>
      </dsp:txBody>
      <dsp:txXfrm>
        <a:off x="6962836" y="506436"/>
        <a:ext cx="2146903" cy="1030513"/>
      </dsp:txXfrm>
    </dsp:sp>
    <dsp:sp modelId="{39B55403-0EAB-47CA-B459-93AF4A5701CD}">
      <dsp:nvSpPr>
        <dsp:cNvPr id="0" name=""/>
        <dsp:cNvSpPr/>
      </dsp:nvSpPr>
      <dsp:spPr>
        <a:xfrm>
          <a:off x="9281492" y="506436"/>
          <a:ext cx="2146903" cy="40092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6" tIns="0" rIns="21206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 dirty="0"/>
            <a:t>Mistake in the timestamp, busy OS, or attack is launched: key is yanked from cache where it was used for another file.</a:t>
          </a:r>
          <a:endParaRPr lang="en-US" sz="1400" kern="1200" dirty="0"/>
        </a:p>
      </dsp:txBody>
      <dsp:txXfrm>
        <a:off x="9281492" y="2110153"/>
        <a:ext cx="2146903" cy="2405574"/>
      </dsp:txXfrm>
    </dsp:sp>
    <dsp:sp modelId="{0EF2AD21-4808-4D65-861C-8A1038BF9571}">
      <dsp:nvSpPr>
        <dsp:cNvPr id="0" name=""/>
        <dsp:cNvSpPr/>
      </dsp:nvSpPr>
      <dsp:spPr>
        <a:xfrm>
          <a:off x="9281492" y="1222940"/>
          <a:ext cx="2146903" cy="103051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6" tIns="165100" rIns="212066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05</a:t>
          </a:r>
        </a:p>
      </dsp:txBody>
      <dsp:txXfrm>
        <a:off x="9281492" y="1222940"/>
        <a:ext cx="2146903" cy="1030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45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6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2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56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9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1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3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teinternetaccess.com/blog/beginners-guide-to-encryptio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s229.stanford.edu/proj2016/report/ChongKaffes-HackingAES-report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8693-spring-pictur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y_derivation_function#Key_stretching_and_key_strengthening" TargetMode="External"/><Relationship Id="rId2" Type="http://schemas.openxmlformats.org/officeDocument/2006/relationships/hyperlink" Target="https://web.archive.org/web/20060619221046/http:/www.wisdom.weizmann.ac.il/~tromer/papers/cach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eb.archive.org/web/20060619221046/http:/www.wisdom.weizmann.ac.il/~tromer/papers/cach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explainxkcd.com/wiki/index.php/936:_Password_Strengt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A1286-30FA-6FC8-5BDC-BC5D522BD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594" r="20594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C0B0E-CFC3-5870-D9E7-0B9CF928C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700" dirty="0"/>
              <a:t>Symmetric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24E07-89F8-6552-B32A-46C1A49A0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After break – Asymmetric with TLS (SSH &amp; HTTPS)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FA849-6F37-9C9B-C556-18A708105281}"/>
              </a:ext>
            </a:extLst>
          </p:cNvPr>
          <p:cNvSpPr txBox="1"/>
          <p:nvPr/>
        </p:nvSpPr>
        <p:spPr>
          <a:xfrm>
            <a:off x="4487333" y="6877878"/>
            <a:ext cx="770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rivateinternetaccess.com/blog/beginners-guide-to-encryptio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4049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04C4-4544-64AC-AEF4-7E4F6DF6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 the most common passwords 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19787-0269-5A70-367F-62E7085F6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4383" y="5550408"/>
            <a:ext cx="7915888" cy="5120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May be a phrase, part of a phrase, a word, a specific date</a:t>
            </a:r>
          </a:p>
        </p:txBody>
      </p:sp>
    </p:spTree>
    <p:extLst>
      <p:ext uri="{BB962C8B-B14F-4D97-AF65-F5344CB8AC3E}">
        <p14:creationId xmlns:p14="http://schemas.microsoft.com/office/powerpoint/2010/main" val="254541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60B7-C02D-34F7-3557-F8E423EF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Dictionary attack &amp; Password Cracking (phone = 1234567…N)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9AAB-88E0-5860-0124-03F1F176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2194560"/>
            <a:ext cx="11188931" cy="433924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of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Password/Passcode (1 or 123)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correct​horse​battery​staple (yes, thanks to the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comic)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Abcd1234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Qwerty12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Iloveyou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1a2b3c4d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RockYou666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Guest123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3554E-36AB-9D06-7555-619CFE7F0C3B}"/>
              </a:ext>
            </a:extLst>
          </p:cNvPr>
          <p:cNvSpPr txBox="1"/>
          <p:nvPr/>
        </p:nvSpPr>
        <p:spPr>
          <a:xfrm>
            <a:off x="6112378" y="4796444"/>
            <a:ext cx="4578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!</a:t>
            </a:r>
            <a:r>
              <a:rPr lang="en-US" dirty="0"/>
              <a:t> Is most common added special char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C5B11-346C-CD32-41D0-7DC00B94792D}"/>
              </a:ext>
            </a:extLst>
          </p:cNvPr>
          <p:cNvSpPr txBox="1"/>
          <p:nvPr/>
        </p:nvSpPr>
        <p:spPr>
          <a:xfrm>
            <a:off x="4908987" y="6349138"/>
            <a:ext cx="615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Averaged from polls by </a:t>
            </a:r>
            <a:r>
              <a:rPr lang="en-US" dirty="0" err="1"/>
              <a:t>NordPass</a:t>
            </a:r>
            <a:r>
              <a:rPr lang="en-US" dirty="0"/>
              <a:t> and CNBC for 2022</a:t>
            </a:r>
          </a:p>
        </p:txBody>
      </p:sp>
    </p:spTree>
    <p:extLst>
      <p:ext uri="{BB962C8B-B14F-4D97-AF65-F5344CB8AC3E}">
        <p14:creationId xmlns:p14="http://schemas.microsoft.com/office/powerpoint/2010/main" val="293408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E667-21B7-0699-4F2C-29191D5E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Why’s this matter more with AES? (again broad^10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A156-9ADD-F7C8-F7CF-AD06DBE1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1" y="2277687"/>
            <a:ext cx="11504813" cy="413809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pads its password (its 8-bit so must be 8 divisible)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password is 4 characters, we could look for 4 characters (frequency analysis) which might match “    “ &lt;- 4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it might be 0000 or 1111 or .... Or (padding is not the same depending on method/tool/options used)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If we know which was used or look for common ones though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 also knew they were XML files so the first and last parts would be &lt;xml&gt;&lt;/xml&gt;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Might find a small part of the file that shows up as “....1234” and determine password is 1234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time it took about 4 hours for me to break one like this</a:t>
            </a:r>
          </a:p>
        </p:txBody>
      </p:sp>
    </p:spTree>
    <p:extLst>
      <p:ext uri="{BB962C8B-B14F-4D97-AF65-F5344CB8AC3E}">
        <p14:creationId xmlns:p14="http://schemas.microsoft.com/office/powerpoint/2010/main" val="228500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9A5B-0337-7EAB-81A9-5CF380A2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dictionary and password cracking used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0ED3-76E8-F1EE-94C0-D52DDDB3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standard passwords with slight variance (1234 is the 3</a:t>
            </a:r>
            <a:r>
              <a:rPr lang="en-US" baseline="30000" dirty="0"/>
              <a:t>rd</a:t>
            </a:r>
            <a:r>
              <a:rPr lang="en-US" dirty="0"/>
              <a:t> most used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Took me 2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most likely password to least based on dictionary of words with lots of policies (rules)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Until one works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Okay so Policy = statistically based functions pulled from an analysis of heterogeneous sources (i.e. Machine Learning)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5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437A-B4DE-E887-3CE2-DFE941B1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way to break AES?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138C-F2A4-D717-A604-AD03D148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Kinda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been </a:t>
            </a:r>
            <a:r>
              <a:rPr lang="en-US" dirty="0">
                <a:hlinkClick r:id="rId2"/>
              </a:rPr>
              <a:t>some theory</a:t>
            </a:r>
            <a:r>
              <a:rPr lang="en-US" dirty="0"/>
              <a:t> on it being possible with Support Vector Machines, Deep Learning Neural networks, and Random Tree forest with Quantum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far – nothing has panned out yet, but AI/ML remain a side channel attack many are exploring</a:t>
            </a:r>
          </a:p>
        </p:txBody>
      </p:sp>
    </p:spTree>
    <p:extLst>
      <p:ext uri="{BB962C8B-B14F-4D97-AF65-F5344CB8AC3E}">
        <p14:creationId xmlns:p14="http://schemas.microsoft.com/office/powerpoint/2010/main" val="68322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butterfly on a flower&#10;&#10;Description automatically generated with medium confidence">
            <a:extLst>
              <a:ext uri="{FF2B5EF4-FFF2-40B4-BE49-F238E27FC236}">
                <a16:creationId xmlns:a16="http://schemas.microsoft.com/office/drawing/2014/main" id="{F5FF7E35-9DF1-025B-3801-F81F3DEDB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23" r="1325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6A950-C98A-DCFA-CA46-A8D5394A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675" y="1346268"/>
            <a:ext cx="5932755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>
                <a:solidFill>
                  <a:schemeClr val="bg1"/>
                </a:solidFill>
              </a:rPr>
              <a:t>Complete the quiz in the modules and the rest of class is your time – </a:t>
            </a:r>
            <a:br>
              <a:rPr lang="en-US" sz="3400">
                <a:solidFill>
                  <a:schemeClr val="bg1"/>
                </a:solidFill>
              </a:rPr>
            </a:br>
            <a:r>
              <a:rPr lang="en-US" sz="3400">
                <a:solidFill>
                  <a:schemeClr val="bg1"/>
                </a:solidFill>
              </a:rPr>
              <a:t>Enjoy your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BA99E-20AE-CF27-9457-7771EFF52E46}"/>
              </a:ext>
            </a:extLst>
          </p:cNvPr>
          <p:cNvSpPr txBox="1"/>
          <p:nvPr/>
        </p:nvSpPr>
        <p:spPr>
          <a:xfrm>
            <a:off x="9410549" y="6657945"/>
            <a:ext cx="27799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freepngimg.com/png/18693-spring-pict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80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CD0DA-E6DA-A513-8DD5-1CF2516A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60" y="442913"/>
            <a:ext cx="7820569" cy="134461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Let’s review Secret-Key (</a:t>
            </a:r>
            <a:r>
              <a:rPr lang="en-US" dirty="0"/>
              <a:t>Symmetric)</a:t>
            </a:r>
            <a:r>
              <a:rPr lang="en-US" sz="3000" dirty="0"/>
              <a:t> Cryptography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332301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994386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8ED7E3-B397-C85A-3F1C-51FC3F010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054154"/>
              </p:ext>
            </p:extLst>
          </p:nvPr>
        </p:nvGraphicFramePr>
        <p:xfrm>
          <a:off x="553080" y="1688124"/>
          <a:ext cx="11220100" cy="490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3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A11814-99C4-44F2-AEDD-AF87F5B51D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C5A11814-99C4-44F2-AEDD-AF87F5B51D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C5A11814-99C4-44F2-AEDD-AF87F5B51D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E9211F-6691-424A-85DA-5E8E91FD0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98E9211F-6691-424A-85DA-5E8E91FD0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98E9211F-6691-424A-85DA-5E8E91FD0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78CD47-F3D4-4DAC-B2A1-C2FC750846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E378CD47-F3D4-4DAC-B2A1-C2FC750846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E378CD47-F3D4-4DAC-B2A1-C2FC750846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543C72-110A-4F60-B2AC-784F92B9D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44543C72-110A-4F60-B2AC-784F92B9D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44543C72-110A-4F60-B2AC-784F92B9D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F62759-F05B-4EE0-A35C-92D81C546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C8F62759-F05B-4EE0-A35C-92D81C546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C8F62759-F05B-4EE0-A35C-92D81C546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0C72E6-DF38-47C9-85E0-DBF9C34A7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260C72E6-DF38-47C9-85E0-DBF9C34A7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260C72E6-DF38-47C9-85E0-DBF9C34A7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223264-D0BF-47A2-812C-231710078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94223264-D0BF-47A2-812C-231710078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94223264-D0BF-47A2-812C-231710078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80855-DB4D-9CCB-B5BA-46EE3547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Strengths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AF8782-8518-4FB6-52AB-A15D1713C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086796"/>
              </p:ext>
            </p:extLst>
          </p:nvPr>
        </p:nvGraphicFramePr>
        <p:xfrm>
          <a:off x="618978" y="1261893"/>
          <a:ext cx="11380764" cy="550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00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B78A5-5473-92F6-6CDB-2C3FDF9D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9922-304D-7080-49F1-371A31750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“weak” (if billions of years to break is weak)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not about being unbreakable, as how long to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Cannot be used</a:t>
            </a:r>
            <a:r>
              <a:rPr lang="en-US" dirty="0"/>
              <a:t> for </a:t>
            </a:r>
            <a:r>
              <a:rPr lang="en-US" b="1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intercept key (fairly easily)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restate: why is it important that the tool is hidden?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Lock with a love heart">
            <a:extLst>
              <a:ext uri="{FF2B5EF4-FFF2-40B4-BE49-F238E27FC236}">
                <a16:creationId xmlns:a16="http://schemas.microsoft.com/office/drawing/2014/main" id="{970AB15C-E72B-9CAF-319E-4AF671576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18" r="29269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32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77E0-5589-0DB3-54B4-8F010348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first – how we break the AES encryption – which is not brute force key guessing (like with Caesar)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C605-EA06-67E1-0409-00DC6F80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AES is based on secret key (password) and a </a:t>
            </a:r>
            <a:r>
              <a:rPr lang="en-US" dirty="0" err="1"/>
              <a:t>zipfile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scrambles the data in the zip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the scramble is the password (itself scrambled 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decrypting it uses its (unknown) formula to unscramble that portion of the file and if the passwords match – decrypt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What’s the one thing we can hide which makes Caesar harder to break?</a:t>
            </a:r>
          </a:p>
        </p:txBody>
      </p:sp>
    </p:spTree>
    <p:extLst>
      <p:ext uri="{BB962C8B-B14F-4D97-AF65-F5344CB8AC3E}">
        <p14:creationId xmlns:p14="http://schemas.microsoft.com/office/powerpoint/2010/main" val="415410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872C-3B28-72B6-EE9F-F9AA4116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4" y="442220"/>
            <a:ext cx="10282848" cy="1345269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(its matrix math with linear transformations…invertible affine transformation…diffusions…XOR for mixing)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8448-E386-8A1F-945C-B7D3B217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Brute force (when speaking on encryption) always means “</a:t>
            </a:r>
            <a:r>
              <a:rPr lang="en-US" i="1" dirty="0"/>
              <a:t>trying every password combination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Trying every password in a 128-byte encryption = billions of years for a computer.</a:t>
            </a:r>
          </a:p>
          <a:p>
            <a:endParaRPr lang="en-US" dirty="0"/>
          </a:p>
          <a:p>
            <a:r>
              <a:rPr lang="en-US" dirty="0"/>
              <a:t>Also, the computer would need about 9007 terabytes of memory to run in (2^56 bits).</a:t>
            </a:r>
          </a:p>
        </p:txBody>
      </p:sp>
    </p:spTree>
    <p:extLst>
      <p:ext uri="{BB962C8B-B14F-4D97-AF65-F5344CB8AC3E}">
        <p14:creationId xmlns:p14="http://schemas.microsoft.com/office/powerpoint/2010/main" val="145422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E0B9-4502-BD59-160C-6A400B3E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07" y="498491"/>
            <a:ext cx="10353186" cy="1345269"/>
          </a:xfrm>
        </p:spPr>
        <p:txBody>
          <a:bodyPr>
            <a:normAutofit fontScale="90000"/>
          </a:bodyPr>
          <a:lstStyle/>
          <a:p>
            <a:r>
              <a:rPr lang="en-US" dirty="0"/>
              <a:t>AES/DES (predecessor) has been broken – but not the algorithm: the system was!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55DB-C5C5-C5A7-69BD-F4AAB8D4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Called side-channel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involved SSL &amp; DES (not used anymore)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Did work with 128-bit AES </a:t>
            </a:r>
            <a:r>
              <a:rPr lang="en-US" dirty="0"/>
              <a:t>before fixes introduced (in 65 </a:t>
            </a:r>
            <a:r>
              <a:rPr lang="en-US" dirty="0" err="1"/>
              <a:t>millisecs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involved network tools (like SSH or browsers) and 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caching again? (yes, we covered a part of this)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this by adding </a:t>
            </a:r>
            <a:r>
              <a:rPr lang="en-US" dirty="0">
                <a:hlinkClick r:id="rId3"/>
              </a:rPr>
              <a:t>password-based key derivative function</a:t>
            </a:r>
            <a:r>
              <a:rPr lang="en-US" dirty="0"/>
              <a:t>s (stretching) – which deliberately slow the key decryption process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1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550A7-98FC-1501-AFC5-C77B8E27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00" y="442220"/>
            <a:ext cx="10434228" cy="1345269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hlinkClick r:id="rId2"/>
              </a:rPr>
              <a:t>Paper</a:t>
            </a:r>
            <a:r>
              <a:rPr lang="en-US" dirty="0"/>
              <a:t> is long but very broad process is your system leaves the password on a sticky note: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6D7A17-9177-A617-5102-A55CFDCBB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688948"/>
              </p:ext>
            </p:extLst>
          </p:nvPr>
        </p:nvGraphicFramePr>
        <p:xfrm>
          <a:off x="458153" y="1589650"/>
          <a:ext cx="11435264" cy="5022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322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E2DC3-AD04-BBB1-8D59-CAF53FF4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Other weakness: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BE43-0FC7-1528-079B-7B5B9E41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/>
              <a:t>Using weak passwords is bad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/>
              <a:t>People are bad at remembering and Systems </a:t>
            </a:r>
            <a:r>
              <a:rPr lang="en-US" sz="1500">
                <a:hlinkClick r:id="rId2"/>
              </a:rPr>
              <a:t>don’t always enforce passphrases</a:t>
            </a:r>
            <a:endParaRPr lang="en-US" sz="1500"/>
          </a:p>
          <a:p>
            <a:pPr marL="2857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/>
              <a:t>Low </a:t>
            </a:r>
            <a:r>
              <a:rPr lang="en-US" sz="1500" err="1"/>
              <a:t>entrophy</a:t>
            </a:r>
            <a:r>
              <a:rPr lang="en-US" sz="1500"/>
              <a:t>, easy break (Dictionary attack) -&gt; </a:t>
            </a:r>
            <a:r>
              <a:rPr lang="en-US" sz="1500" b="1"/>
              <a:t>I love to eat pizza at Mom’s</a:t>
            </a:r>
          </a:p>
          <a:p>
            <a:pPr marL="2857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Il2ep@M’s</a:t>
            </a:r>
            <a:r>
              <a:rPr lang="en-US" sz="1500"/>
              <a:t> &lt;- high entropy, easier to remember, </a:t>
            </a:r>
          </a:p>
          <a:p>
            <a:pPr marL="2857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/>
              <a:t>not my password btw. :P</a:t>
            </a:r>
          </a:p>
          <a:p>
            <a:pPr marL="2857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i="0"/>
              <a:t>Still not perfect though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5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Tomato pizza">
            <a:extLst>
              <a:ext uri="{FF2B5EF4-FFF2-40B4-BE49-F238E27FC236}">
                <a16:creationId xmlns:a16="http://schemas.microsoft.com/office/drawing/2014/main" id="{F69C11F4-13F3-05D4-7A28-5A62DEC4E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07" r="26670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537803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31271C"/>
      </a:dk2>
      <a:lt2>
        <a:srgbClr val="F0F2F3"/>
      </a:lt2>
      <a:accent1>
        <a:srgbClr val="B1793B"/>
      </a:accent1>
      <a:accent2>
        <a:srgbClr val="C35A4D"/>
      </a:accent2>
      <a:accent3>
        <a:srgbClr val="A9A342"/>
      </a:accent3>
      <a:accent4>
        <a:srgbClr val="3BABB1"/>
      </a:accent4>
      <a:accent5>
        <a:srgbClr val="4D8BC3"/>
      </a:accent5>
      <a:accent6>
        <a:srgbClr val="404CB3"/>
      </a:accent6>
      <a:hlink>
        <a:srgbClr val="3F7B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969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Meiryo</vt:lpstr>
      <vt:lpstr>Arial</vt:lpstr>
      <vt:lpstr>Corbel</vt:lpstr>
      <vt:lpstr>SketchLinesVTI</vt:lpstr>
      <vt:lpstr>Symmetric encryption</vt:lpstr>
      <vt:lpstr>Let’s review Secret-Key (Symmetric) Cryptography</vt:lpstr>
      <vt:lpstr>Strengths</vt:lpstr>
      <vt:lpstr>Issues</vt:lpstr>
      <vt:lpstr>So first – how we break the AES encryption – which is not brute force key guessing (like with Caesar)</vt:lpstr>
      <vt:lpstr>Brute force (its matrix math with linear transformations…invertible affine transformation…diffusions…XOR for mixing)</vt:lpstr>
      <vt:lpstr>AES/DES (predecessor) has been broken – but not the algorithm: the system was!</vt:lpstr>
      <vt:lpstr>Paper is long but very broad process is your system leaves the password on a sticky note:</vt:lpstr>
      <vt:lpstr>Other weakness: People</vt:lpstr>
      <vt:lpstr>What do you think the most common passwords are?</vt:lpstr>
      <vt:lpstr>Dictionary attack &amp; Password Cracking (phone = 1234567…N)</vt:lpstr>
      <vt:lpstr>Why’s this matter more with AES? (again broad^10 overview)</vt:lpstr>
      <vt:lpstr>Why is dictionary and password cracking used more?</vt:lpstr>
      <vt:lpstr>Any other way to break AES? </vt:lpstr>
      <vt:lpstr>Complete the quiz in the modules and the rest of class is your time –  Enjoy your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encryption</dc:title>
  <dc:creator>Josiah G</dc:creator>
  <cp:lastModifiedBy>Josiah G</cp:lastModifiedBy>
  <cp:revision>3</cp:revision>
  <dcterms:created xsi:type="dcterms:W3CDTF">2023-03-01T23:00:19Z</dcterms:created>
  <dcterms:modified xsi:type="dcterms:W3CDTF">2023-03-02T01:11:58Z</dcterms:modified>
</cp:coreProperties>
</file>