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8288000" cy="10287000"/>
  <p:notesSz cx="18288000" cy="10287000"/>
  <p:embeddedFontLst>
    <p:embeddedFont>
      <p:font typeface="Montserrat" panose="020B0604020202020204" charset="-52"/>
      <p:regular r:id="rId11"/>
      <p:bold r:id="rId12"/>
      <p:italic r:id="rId13"/>
      <p:boldItalic r:id="rId14"/>
    </p:embeddedFont>
    <p:embeddedFont>
      <p:font typeface="Open Sans SemiBold" panose="020B0604020202020204" charset="0"/>
      <p:bold r:id="rId15"/>
      <p:boldItalic r:id="rId16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360">
          <p15:clr>
            <a:srgbClr val="A4A3A4"/>
          </p15:clr>
        </p15:guide>
        <p15:guide id="2" pos="11160">
          <p15:clr>
            <a:srgbClr val="A4A3A4"/>
          </p15:clr>
        </p15:guide>
        <p15:guide id="3" orient="horz" pos="360">
          <p15:clr>
            <a:srgbClr val="A4A3A4"/>
          </p15:clr>
        </p15:guide>
        <p15:guide id="4" orient="horz" pos="1080">
          <p15:clr>
            <a:srgbClr val="A4A3A4"/>
          </p15:clr>
        </p15:guide>
        <p15:guide id="5" pos="480">
          <p15:clr>
            <a:srgbClr val="A4A3A4"/>
          </p15:clr>
        </p15:guide>
        <p15:guide id="6" orient="horz" pos="80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08" y="56"/>
      </p:cViewPr>
      <p:guideLst>
        <p:guide pos="360"/>
        <p:guide pos="11160"/>
        <p:guide orient="horz" pos="360"/>
        <p:guide orient="horz" pos="1080"/>
        <p:guide pos="480"/>
        <p:guide orient="horz" pos="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DEFAULT" userDrawn="1">
  <p:cSld name="DEFAU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ctrTitle"/>
          </p:nvPr>
        </p:nvSpPr>
        <p:spPr bwMode="auto">
          <a:xfrm>
            <a:off x="623416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subTitle" idx="1"/>
          </p:nvPr>
        </p:nvSpPr>
        <p:spPr bwMode="auto"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pPr>
              <a:defRPr/>
            </a:pPr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 bwMode="auto"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/>
        </p:nvSpPr>
        <p:spPr bwMode="auto">
          <a:xfrm>
            <a:off x="3891886" y="9117209"/>
            <a:ext cx="10617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endParaRPr sz="4000" b="1" i="0" u="none" strike="noStrike" cap="none">
              <a:solidFill>
                <a:srgbClr val="FF0000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91" name="Google Shape;91;p21"/>
          <p:cNvSpPr/>
          <p:nvPr/>
        </p:nvSpPr>
        <p:spPr bwMode="auto">
          <a:xfrm>
            <a:off x="762000" y="571500"/>
            <a:ext cx="142659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50"/>
              <a:buFont typeface="Inter SemiBold"/>
              <a:buNone/>
              <a:defRPr/>
            </a:pPr>
            <a:endParaRPr sz="4600" b="1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</p:txBody>
      </p:sp>
      <p:pic>
        <p:nvPicPr>
          <p:cNvPr id="92" name="Google Shape;92;p21" title="мпит лого град.png"/>
          <p:cNvPicPr/>
          <p:nvPr/>
        </p:nvPicPr>
        <p:blipFill>
          <a:blip r:embed="rId3">
            <a:alphaModFix/>
          </a:blip>
          <a:srcRect t="-773" b="-9721"/>
          <a:stretch/>
        </p:blipFill>
        <p:spPr bwMode="auto">
          <a:xfrm>
            <a:off x="15621000" y="571503"/>
            <a:ext cx="2095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1"/>
          <p:cNvSpPr txBox="1"/>
          <p:nvPr/>
        </p:nvSpPr>
        <p:spPr bwMode="auto">
          <a:xfrm>
            <a:off x="3455375" y="5888822"/>
            <a:ext cx="11490900" cy="21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3300" tIns="123300" rIns="123300" bIns="123300" anchor="ctr" anchorCtr="0">
            <a:noAutofit/>
          </a:bodyPr>
          <a:lstStyle/>
          <a:p>
            <a:pPr marL="0" marR="0" lvl="0" indent="0" algn="ctr">
              <a:lnSpc>
                <a:spcPct val="114999"/>
              </a:lnSpc>
              <a:spcBef>
                <a:spcPts val="1349"/>
              </a:spcBef>
              <a:spcAft>
                <a:spcPts val="1349"/>
              </a:spcAft>
              <a:buClr>
                <a:srgbClr val="000000"/>
              </a:buClr>
              <a:buSzPts val="4046"/>
              <a:buFont typeface="Arial"/>
              <a:buNone/>
              <a:defRPr/>
            </a:pPr>
            <a:r>
              <a:rPr lang="en-US" sz="6000" b="1" i="0" u="none" strike="noStrike" cap="none" dirty="0" err="1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Pentaskill</a:t>
            </a:r>
            <a:r>
              <a:rPr lang="ru" sz="4050" b="1" i="0" u="none" strike="noStrike" cap="none" dirty="0">
                <a:solidFill>
                  <a:srgbClr val="5D39F5"/>
                </a:solidFill>
                <a:latin typeface="Manrope"/>
                <a:ea typeface="Manrope"/>
                <a:cs typeface="Manrope"/>
              </a:rPr>
              <a:t> </a:t>
            </a:r>
            <a:endParaRPr sz="4050" b="1" i="0" u="none" strike="noStrike" cap="none" dirty="0">
              <a:solidFill>
                <a:srgbClr val="5D39F5"/>
              </a:solidFill>
              <a:highlight>
                <a:srgbClr val="FF00FF"/>
              </a:highlight>
              <a:latin typeface="Manrope"/>
              <a:ea typeface="Manrope"/>
              <a:cs typeface="Manrope"/>
            </a:endParaRPr>
          </a:p>
        </p:txBody>
      </p:sp>
      <p:sp>
        <p:nvSpPr>
          <p:cNvPr id="94" name="Google Shape;94;p21"/>
          <p:cNvSpPr/>
          <p:nvPr/>
        </p:nvSpPr>
        <p:spPr bwMode="auto">
          <a:xfrm>
            <a:off x="7649701" y="2251108"/>
            <a:ext cx="2988600" cy="2881800"/>
          </a:xfrm>
          <a:prstGeom prst="ellipse">
            <a:avLst/>
          </a:prstGeom>
          <a:gradFill>
            <a:gsLst>
              <a:gs pos="0">
                <a:srgbClr val="FFFFFF">
                  <a:alpha val="85098"/>
                </a:srgbClr>
              </a:gs>
              <a:gs pos="100000">
                <a:srgbClr val="FFFFFF">
                  <a:alpha val="0"/>
                </a:srgbClr>
              </a:gs>
            </a:gsLst>
            <a:path path="circle"/>
          </a:gradFill>
          <a:ln w="38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3300" tIns="123300" rIns="123300" bIns="12330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27"/>
              <a:buFont typeface="Arial"/>
              <a:buNone/>
              <a:defRPr/>
            </a:pPr>
            <a:endParaRPr sz="2450" b="1" i="0" u="none" strike="noStrike" cap="none" dirty="0">
              <a:solidFill>
                <a:srgbClr val="5D39F5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F90CB3-146F-27DE-929C-EAA75DC7E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675" y="1795686"/>
            <a:ext cx="3792650" cy="3792650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 bwMode="auto">
          <a:xfrm>
            <a:off x="3891886" y="9117209"/>
            <a:ext cx="10617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endParaRPr sz="4000" b="1" i="0" u="none" strike="noStrike" cap="none">
              <a:solidFill>
                <a:srgbClr val="FF0000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00" name="Google Shape;100;p22"/>
          <p:cNvSpPr/>
          <p:nvPr/>
        </p:nvSpPr>
        <p:spPr bwMode="auto">
          <a:xfrm>
            <a:off x="762000" y="571500"/>
            <a:ext cx="142659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50"/>
              <a:buFont typeface="Inter SemiBold"/>
              <a:buNone/>
              <a:defRPr/>
            </a:pPr>
            <a:r>
              <a:rPr lang="ru" sz="4600" b="1">
                <a:solidFill>
                  <a:schemeClr val="dk1"/>
                </a:solidFill>
                <a:latin typeface="Manrope"/>
                <a:ea typeface="Manrope"/>
                <a:cs typeface="Manrope"/>
              </a:rPr>
              <a:t>Проблема</a:t>
            </a:r>
            <a:endParaRPr sz="4600" b="1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</p:txBody>
      </p:sp>
      <p:pic>
        <p:nvPicPr>
          <p:cNvPr id="101" name="Google Shape;101;p22" title="мпит лого град.png"/>
          <p:cNvPicPr/>
          <p:nvPr/>
        </p:nvPicPr>
        <p:blipFill>
          <a:blip r:embed="rId3">
            <a:alphaModFix/>
          </a:blip>
          <a:srcRect t="-773" b="-9721"/>
          <a:stretch/>
        </p:blipFill>
        <p:spPr bwMode="auto">
          <a:xfrm>
            <a:off x="15621000" y="571503"/>
            <a:ext cx="2095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2"/>
          <p:cNvSpPr txBox="1"/>
          <p:nvPr/>
        </p:nvSpPr>
        <p:spPr bwMode="auto">
          <a:xfrm>
            <a:off x="1409300" y="2532125"/>
            <a:ext cx="15469400" cy="36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4999"/>
              </a:lnSpc>
              <a:defRPr/>
            </a:pPr>
            <a:r>
              <a:rPr lang="ru-RU" sz="3200" b="1" dirty="0">
                <a:solidFill>
                  <a:schemeClr val="dk1"/>
                </a:solidFill>
                <a:latin typeface="Manrope"/>
              </a:rPr>
              <a:t>	Суть проблемы: 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Водитель </a:t>
            </a:r>
            <a:r>
              <a:rPr lang="ru-RU" sz="3200" dirty="0" err="1">
                <a:solidFill>
                  <a:schemeClr val="dk1"/>
                </a:solidFill>
                <a:latin typeface="Manrope"/>
              </a:rPr>
              <a:t>Drivee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 постоянно сталкивается с ситуацией, когда он не знает, насколько можно повысить цену заказа, чтобы не потерять клиента, но при этом максимизировать свой заработок.</a:t>
            </a:r>
          </a:p>
          <a:p>
            <a:pPr algn="just">
              <a:lnSpc>
                <a:spcPct val="114999"/>
              </a:lnSpc>
              <a:defRPr/>
            </a:pPr>
            <a:endParaRPr lang="ru-RU" sz="3200" dirty="0">
              <a:solidFill>
                <a:schemeClr val="dk1"/>
              </a:solidFill>
              <a:latin typeface="Manrope"/>
            </a:endParaRPr>
          </a:p>
          <a:p>
            <a:pPr algn="just">
              <a:lnSpc>
                <a:spcPct val="114999"/>
              </a:lnSpc>
              <a:defRPr/>
            </a:pPr>
            <a:r>
              <a:rPr lang="ru-RU" sz="3200" b="1" dirty="0">
                <a:solidFill>
                  <a:schemeClr val="dk1"/>
                </a:solidFill>
                <a:latin typeface="Manrope"/>
              </a:rPr>
              <a:t>	Вывод: 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Отсутствие </a:t>
            </a:r>
            <a:r>
              <a:rPr lang="ru-RU" sz="3200" dirty="0" err="1">
                <a:solidFill>
                  <a:schemeClr val="dk1"/>
                </a:solidFill>
                <a:latin typeface="Manrope"/>
              </a:rPr>
              <a:t>data-driven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 инструмента для принятия решения приводит к потере дохода и неэффективному использованию рабочего времени.</a:t>
            </a:r>
          </a:p>
          <a:p>
            <a:pPr marL="0" lvl="0" indent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3800" b="1" dirty="0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/>
        </p:nvSpPr>
        <p:spPr bwMode="auto">
          <a:xfrm>
            <a:off x="3891886" y="9117209"/>
            <a:ext cx="10617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endParaRPr sz="4000" b="1" i="0" u="none" strike="noStrike" cap="none">
              <a:solidFill>
                <a:srgbClr val="FF0000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08" name="Google Shape;108;p23"/>
          <p:cNvSpPr/>
          <p:nvPr/>
        </p:nvSpPr>
        <p:spPr bwMode="auto">
          <a:xfrm>
            <a:off x="762000" y="571500"/>
            <a:ext cx="142659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50"/>
              <a:buFont typeface="Inter SemiBold"/>
              <a:buNone/>
              <a:defRPr/>
            </a:pPr>
            <a:r>
              <a:rPr lang="ru" sz="4600" b="1">
                <a:solidFill>
                  <a:schemeClr val="dk1"/>
                </a:solidFill>
                <a:latin typeface="Manrope"/>
                <a:ea typeface="Manrope"/>
                <a:cs typeface="Manrope"/>
              </a:rPr>
              <a:t>Целевая аудитория</a:t>
            </a:r>
            <a:endParaRPr sz="4600" b="1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</p:txBody>
      </p:sp>
      <p:pic>
        <p:nvPicPr>
          <p:cNvPr id="109" name="Google Shape;109;p23" title="мпит лого град.png"/>
          <p:cNvPicPr/>
          <p:nvPr/>
        </p:nvPicPr>
        <p:blipFill>
          <a:blip r:embed="rId3">
            <a:alphaModFix/>
          </a:blip>
          <a:srcRect t="-773" b="-9721"/>
          <a:stretch/>
        </p:blipFill>
        <p:spPr bwMode="auto">
          <a:xfrm>
            <a:off x="15621000" y="571503"/>
            <a:ext cx="2095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/>
        </p:nvSpPr>
        <p:spPr bwMode="auto">
          <a:xfrm>
            <a:off x="843436" y="1901079"/>
            <a:ext cx="16714800" cy="681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4999"/>
              </a:lnSpc>
              <a:defRPr/>
            </a:pPr>
            <a:r>
              <a:rPr lang="ru-RU" sz="3200" b="1" dirty="0">
                <a:solidFill>
                  <a:schemeClr val="dk1"/>
                </a:solidFill>
                <a:latin typeface="Manrope"/>
              </a:rPr>
              <a:t>Основная ЦА: 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Водители сервиса </a:t>
            </a:r>
            <a:r>
              <a:rPr lang="ru-RU" sz="3200" dirty="0" err="1">
                <a:solidFill>
                  <a:schemeClr val="dk1"/>
                </a:solidFill>
                <a:latin typeface="Manrope"/>
              </a:rPr>
              <a:t>Drivee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.</a:t>
            </a:r>
          </a:p>
          <a:p>
            <a:pPr algn="just">
              <a:lnSpc>
                <a:spcPct val="114999"/>
              </a:lnSpc>
              <a:defRPr/>
            </a:pPr>
            <a:endParaRPr lang="ru-RU" sz="3200" dirty="0">
              <a:solidFill>
                <a:schemeClr val="dk1"/>
              </a:solidFill>
              <a:latin typeface="Manrope"/>
            </a:endParaRPr>
          </a:p>
          <a:p>
            <a:pPr algn="just">
              <a:lnSpc>
                <a:spcPct val="114999"/>
              </a:lnSpc>
              <a:defRPr/>
            </a:pPr>
            <a:r>
              <a:rPr lang="ru-RU" sz="3200" b="1" dirty="0">
                <a:solidFill>
                  <a:schemeClr val="dk1"/>
                </a:solidFill>
                <a:latin typeface="Manrope"/>
              </a:rPr>
              <a:t>Сегмент 1: 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«Опытные стратеги»</a:t>
            </a:r>
          </a:p>
          <a:p>
            <a:pPr lvl="1" algn="just">
              <a:lnSpc>
                <a:spcPct val="114999"/>
              </a:lnSpc>
              <a:defRPr/>
            </a:pPr>
            <a:r>
              <a:rPr lang="ru-RU" sz="3200" dirty="0">
                <a:solidFill>
                  <a:schemeClr val="dk1"/>
                </a:solidFill>
                <a:latin typeface="Manrope"/>
              </a:rPr>
              <a:t>Кто: Водители с большим стажем, понимающие ценность своего времени.</a:t>
            </a:r>
          </a:p>
          <a:p>
            <a:pPr lvl="1" algn="just">
              <a:lnSpc>
                <a:spcPct val="114999"/>
              </a:lnSpc>
              <a:defRPr/>
            </a:pPr>
            <a:r>
              <a:rPr lang="ru-RU" sz="3200" dirty="0">
                <a:solidFill>
                  <a:schemeClr val="dk1"/>
                </a:solidFill>
                <a:latin typeface="Manrope"/>
              </a:rPr>
              <a:t>Потребность: Точно взвешивать риски и выгоду для каждого заказа, систематизировать свой опыт.</a:t>
            </a:r>
          </a:p>
          <a:p>
            <a:pPr lvl="1" algn="just">
              <a:lnSpc>
                <a:spcPct val="114999"/>
              </a:lnSpc>
              <a:defRPr/>
            </a:pPr>
            <a:endParaRPr lang="ru-RU" sz="3200" dirty="0">
              <a:solidFill>
                <a:schemeClr val="dk1"/>
              </a:solidFill>
              <a:latin typeface="Manrope"/>
            </a:endParaRPr>
          </a:p>
          <a:p>
            <a:pPr algn="just">
              <a:lnSpc>
                <a:spcPct val="114999"/>
              </a:lnSpc>
              <a:defRPr/>
            </a:pPr>
            <a:r>
              <a:rPr lang="ru-RU" sz="3200" b="1" dirty="0">
                <a:solidFill>
                  <a:schemeClr val="dk1"/>
                </a:solidFill>
                <a:latin typeface="Manrope"/>
              </a:rPr>
              <a:t>Сегмент 2: 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«Новички-энтузиасты»</a:t>
            </a:r>
          </a:p>
          <a:p>
            <a:pPr lvl="1" algn="just">
              <a:lnSpc>
                <a:spcPct val="114999"/>
              </a:lnSpc>
              <a:defRPr/>
            </a:pPr>
            <a:r>
              <a:rPr lang="ru-RU" sz="3200" dirty="0">
                <a:solidFill>
                  <a:schemeClr val="dk1"/>
                </a:solidFill>
                <a:latin typeface="Manrope"/>
              </a:rPr>
              <a:t>Кто: Новые водители, которые хотят быстро начать эффективно зарабатывать.</a:t>
            </a:r>
          </a:p>
          <a:p>
            <a:pPr lvl="1" algn="just">
              <a:lnSpc>
                <a:spcPct val="114999"/>
              </a:lnSpc>
              <a:defRPr/>
            </a:pPr>
            <a:r>
              <a:rPr lang="ru-RU" sz="3200" dirty="0">
                <a:solidFill>
                  <a:schemeClr val="dk1"/>
                </a:solidFill>
                <a:latin typeface="Manrope"/>
              </a:rPr>
              <a:t>Потребность: Получить экспертный совет и снизить порог входа.</a:t>
            </a:r>
          </a:p>
          <a:p>
            <a:pPr algn="just">
              <a:lnSpc>
                <a:spcPct val="114999"/>
              </a:lnSpc>
              <a:defRPr/>
            </a:pPr>
            <a:r>
              <a:rPr lang="ru-RU" sz="3200" dirty="0">
                <a:solidFill>
                  <a:schemeClr val="dk1"/>
                </a:solidFill>
                <a:latin typeface="Manrope"/>
              </a:rPr>
              <a:t>Объем рынка: Все водители </a:t>
            </a:r>
            <a:r>
              <a:rPr lang="ru-RU" sz="3200" dirty="0" err="1">
                <a:solidFill>
                  <a:schemeClr val="dk1"/>
                </a:solidFill>
                <a:latin typeface="Manrope"/>
              </a:rPr>
              <a:t>Drivee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, которые используют функцию </a:t>
            </a:r>
            <a:r>
              <a:rPr lang="ru-RU" sz="3200" dirty="0" err="1">
                <a:solidFill>
                  <a:schemeClr val="dk1"/>
                </a:solidFill>
                <a:latin typeface="Manrope"/>
              </a:rPr>
              <a:t>бида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 (повышения цены).</a:t>
            </a: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4000" i="1" dirty="0">
              <a:solidFill>
                <a:srgbClr val="5D39F5"/>
              </a:solidFill>
              <a:latin typeface="Manrope"/>
              <a:ea typeface="Manrope"/>
              <a:cs typeface="Manrope"/>
            </a:endParaRP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3800" b="1" dirty="0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 bwMode="auto">
          <a:xfrm>
            <a:off x="3891886" y="9117209"/>
            <a:ext cx="10617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endParaRPr sz="4000" b="1" i="0" u="none" strike="noStrike" cap="none">
              <a:solidFill>
                <a:srgbClr val="FF0000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16" name="Google Shape;116;p24"/>
          <p:cNvSpPr/>
          <p:nvPr/>
        </p:nvSpPr>
        <p:spPr bwMode="auto">
          <a:xfrm>
            <a:off x="762000" y="571500"/>
            <a:ext cx="142659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50"/>
              <a:buFont typeface="Inter SemiBold"/>
              <a:buNone/>
              <a:defRPr/>
            </a:pPr>
            <a:r>
              <a:rPr lang="ru" sz="4600" b="1">
                <a:solidFill>
                  <a:schemeClr val="dk1"/>
                </a:solidFill>
                <a:latin typeface="Manrope"/>
                <a:ea typeface="Manrope"/>
                <a:cs typeface="Manrope"/>
              </a:rPr>
              <a:t>Использованные набора технологий</a:t>
            </a:r>
            <a:endParaRPr sz="4600" b="1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</p:txBody>
      </p:sp>
      <p:pic>
        <p:nvPicPr>
          <p:cNvPr id="117" name="Google Shape;117;p24" title="мпит лого град.png"/>
          <p:cNvPicPr/>
          <p:nvPr/>
        </p:nvPicPr>
        <p:blipFill>
          <a:blip r:embed="rId3">
            <a:alphaModFix/>
          </a:blip>
          <a:srcRect t="-773" b="-9721"/>
          <a:stretch/>
        </p:blipFill>
        <p:spPr bwMode="auto">
          <a:xfrm>
            <a:off x="15621000" y="571503"/>
            <a:ext cx="2095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 txBox="1"/>
          <p:nvPr/>
        </p:nvSpPr>
        <p:spPr bwMode="auto">
          <a:xfrm>
            <a:off x="1599886" y="1762250"/>
            <a:ext cx="15201900" cy="466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4999"/>
              </a:lnSpc>
              <a:defRPr/>
            </a:pPr>
            <a:r>
              <a:rPr lang="ru-RU" sz="3200" dirty="0">
                <a:solidFill>
                  <a:schemeClr val="dk1"/>
                </a:solidFill>
                <a:latin typeface="Manrope"/>
              </a:rPr>
              <a:t>Бэкенд &amp; ML:</a:t>
            </a:r>
          </a:p>
          <a:p>
            <a:pPr marL="457200" lvl="4" indent="-457200" algn="just">
              <a:lnSpc>
                <a:spcPct val="114999"/>
              </a:lnSpc>
              <a:buFont typeface="Arial" panose="020B0604020202020204" pitchFamily="34" charset="0"/>
              <a:buChar char="•"/>
              <a:defRPr/>
            </a:pPr>
            <a:r>
              <a:rPr lang="ru-RU" sz="3200" b="1" dirty="0">
                <a:solidFill>
                  <a:schemeClr val="dk1"/>
                </a:solidFill>
                <a:latin typeface="Manrope"/>
              </a:rPr>
              <a:t>.NET 9 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— Современная и высокопроизводительная платформа для серверной части.</a:t>
            </a:r>
          </a:p>
          <a:p>
            <a:pPr marL="457200" lvl="4" indent="-457200" algn="just">
              <a:lnSpc>
                <a:spcPct val="114999"/>
              </a:lnSpc>
              <a:buFont typeface="Arial" panose="020B0604020202020204" pitchFamily="34" charset="0"/>
              <a:buChar char="•"/>
              <a:defRPr/>
            </a:pPr>
            <a:r>
              <a:rPr lang="ru-RU" sz="3200" b="1" dirty="0">
                <a:solidFill>
                  <a:schemeClr val="dk1"/>
                </a:solidFill>
                <a:latin typeface="Manrope"/>
              </a:rPr>
              <a:t>C# 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— Основной язык разработки.</a:t>
            </a:r>
          </a:p>
          <a:p>
            <a:pPr marL="457200" lvl="4" indent="-457200" algn="just">
              <a:lnSpc>
                <a:spcPct val="114999"/>
              </a:lnSpc>
              <a:buFont typeface="Arial" panose="020B0604020202020204" pitchFamily="34" charset="0"/>
              <a:buChar char="•"/>
              <a:defRPr/>
            </a:pPr>
            <a:r>
              <a:rPr lang="ru-RU" sz="3200" b="1" dirty="0">
                <a:solidFill>
                  <a:schemeClr val="dk1"/>
                </a:solidFill>
                <a:latin typeface="Manrope"/>
              </a:rPr>
              <a:t>ML.NET 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— Фреймворк машинного обучения от Microsoft для .NET. Позволяет легко интегрировать ML-модели в приложение.</a:t>
            </a:r>
          </a:p>
          <a:p>
            <a:pPr marL="457200" lvl="4" indent="-457200" algn="just">
              <a:lnSpc>
                <a:spcPct val="114999"/>
              </a:lnSpc>
              <a:buFont typeface="Arial" panose="020B0604020202020204" pitchFamily="34" charset="0"/>
              <a:buChar char="•"/>
              <a:defRPr/>
            </a:pPr>
            <a:r>
              <a:rPr lang="ru-RU" sz="3200" b="1" dirty="0">
                <a:solidFill>
                  <a:schemeClr val="dk1"/>
                </a:solidFill>
                <a:latin typeface="Manrope"/>
              </a:rPr>
              <a:t>Web API 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— для создания </a:t>
            </a:r>
            <a:r>
              <a:rPr lang="ru-RU" sz="3200" dirty="0" err="1">
                <a:solidFill>
                  <a:schemeClr val="dk1"/>
                </a:solidFill>
                <a:latin typeface="Manrope"/>
              </a:rPr>
              <a:t>RESTful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 API, которое будет предоставлять рекомендации клиентскому приложению </a:t>
            </a:r>
            <a:r>
              <a:rPr lang="ru-RU" sz="3200" dirty="0" err="1">
                <a:solidFill>
                  <a:schemeClr val="dk1"/>
                </a:solidFill>
                <a:latin typeface="Manrope"/>
              </a:rPr>
              <a:t>Drivee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.</a:t>
            </a:r>
            <a:endParaRPr sz="4000" i="1" dirty="0">
              <a:solidFill>
                <a:srgbClr val="5D39F5"/>
              </a:solidFill>
              <a:latin typeface="Manrope"/>
              <a:ea typeface="Manrope"/>
              <a:cs typeface="Manrope"/>
            </a:endParaRP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3800" b="1" dirty="0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/>
        </p:nvSpPr>
        <p:spPr bwMode="auto">
          <a:xfrm>
            <a:off x="3891886" y="9117209"/>
            <a:ext cx="10617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endParaRPr sz="4000" b="1" i="0" u="none" strike="noStrike" cap="none">
              <a:solidFill>
                <a:srgbClr val="FF0000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24" name="Google Shape;124;p25"/>
          <p:cNvSpPr/>
          <p:nvPr/>
        </p:nvSpPr>
        <p:spPr bwMode="auto">
          <a:xfrm>
            <a:off x="762000" y="571500"/>
            <a:ext cx="142659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50"/>
              <a:buFont typeface="Inter SemiBold"/>
              <a:buNone/>
              <a:defRPr/>
            </a:pPr>
            <a:r>
              <a:rPr lang="ru" sz="4600" b="1">
                <a:solidFill>
                  <a:schemeClr val="dk1"/>
                </a:solidFill>
                <a:latin typeface="Manrope"/>
                <a:ea typeface="Manrope"/>
                <a:cs typeface="Manrope"/>
              </a:rPr>
              <a:t>Решение</a:t>
            </a:r>
            <a:endParaRPr sz="4600" b="1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</p:txBody>
      </p:sp>
      <p:pic>
        <p:nvPicPr>
          <p:cNvPr id="125" name="Google Shape;125;p25" title="мпит лого град.png"/>
          <p:cNvPicPr/>
          <p:nvPr/>
        </p:nvPicPr>
        <p:blipFill>
          <a:blip r:embed="rId3">
            <a:alphaModFix/>
          </a:blip>
          <a:srcRect t="-773" b="-9721"/>
          <a:stretch/>
        </p:blipFill>
        <p:spPr bwMode="auto">
          <a:xfrm>
            <a:off x="15621000" y="571503"/>
            <a:ext cx="2095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5"/>
          <p:cNvSpPr txBox="1"/>
          <p:nvPr/>
        </p:nvSpPr>
        <p:spPr bwMode="auto">
          <a:xfrm>
            <a:off x="843436" y="1762250"/>
            <a:ext cx="16714800" cy="670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4999"/>
              </a:lnSpc>
              <a:defRPr/>
            </a:pPr>
            <a:r>
              <a:rPr lang="ru-RU" sz="3200" dirty="0">
                <a:solidFill>
                  <a:schemeClr val="dk1"/>
                </a:solidFill>
                <a:latin typeface="Manrope"/>
              </a:rPr>
              <a:t>ML-сервис, интегрируемый в приложение </a:t>
            </a:r>
            <a:r>
              <a:rPr lang="ru-RU" sz="3200" dirty="0" err="1">
                <a:solidFill>
                  <a:schemeClr val="dk1"/>
                </a:solidFill>
                <a:latin typeface="Manrope"/>
              </a:rPr>
              <a:t>Drivee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, который в реальном времени анализирует контекст заказа и подсказывает водителю оптимальную цену для </a:t>
            </a:r>
            <a:r>
              <a:rPr lang="ru-RU" sz="3200" dirty="0" err="1">
                <a:solidFill>
                  <a:schemeClr val="dk1"/>
                </a:solidFill>
                <a:latin typeface="Manrope"/>
              </a:rPr>
              <a:t>бида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.</a:t>
            </a:r>
          </a:p>
          <a:p>
            <a:pPr algn="just">
              <a:lnSpc>
                <a:spcPct val="114999"/>
              </a:lnSpc>
              <a:defRPr/>
            </a:pPr>
            <a:r>
              <a:rPr lang="ru-RU" sz="3200" b="1" dirty="0">
                <a:solidFill>
                  <a:schemeClr val="dk1"/>
                </a:solidFill>
                <a:latin typeface="Manrope"/>
              </a:rPr>
              <a:t>Ключевые функциональные возможности:</a:t>
            </a:r>
          </a:p>
          <a:p>
            <a:pPr marL="457200" lvl="1" indent="-457200" algn="just">
              <a:lnSpc>
                <a:spcPct val="114999"/>
              </a:lnSpc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solidFill>
                  <a:schemeClr val="dk1"/>
                </a:solidFill>
                <a:latin typeface="Manrope"/>
              </a:rPr>
              <a:t>Прогнозирование вероятности принятия заказа для разных значений </a:t>
            </a:r>
            <a:r>
              <a:rPr lang="ru-RU" sz="3200" dirty="0" err="1">
                <a:solidFill>
                  <a:schemeClr val="dk1"/>
                </a:solidFill>
                <a:latin typeface="Manrope"/>
              </a:rPr>
              <a:t>бида</a:t>
            </a:r>
            <a:r>
              <a:rPr lang="ru-RU" sz="3200" dirty="0">
                <a:solidFill>
                  <a:schemeClr val="dk1"/>
                </a:solidFill>
                <a:latin typeface="Manrope"/>
              </a:rPr>
              <a:t>.</a:t>
            </a:r>
          </a:p>
          <a:p>
            <a:pPr marL="457200" lvl="1" indent="-457200" algn="just">
              <a:lnSpc>
                <a:spcPct val="114999"/>
              </a:lnSpc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solidFill>
                  <a:schemeClr val="dk1"/>
                </a:solidFill>
                <a:latin typeface="Manrope"/>
              </a:rPr>
              <a:t>Расчет ожидаемого дохода (Цена * Вероятность).</a:t>
            </a:r>
          </a:p>
          <a:p>
            <a:pPr marL="457200" lvl="1" indent="-457200" algn="just">
              <a:lnSpc>
                <a:spcPct val="114999"/>
              </a:lnSpc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solidFill>
                  <a:schemeClr val="dk1"/>
                </a:solidFill>
                <a:latin typeface="Manrope"/>
              </a:rPr>
              <a:t>Рекомендация "золотой середины" — цены, которая максимизирует ожидаемый доход.</a:t>
            </a:r>
          </a:p>
          <a:p>
            <a:pPr lvl="1" algn="just">
              <a:lnSpc>
                <a:spcPct val="114999"/>
              </a:lnSpc>
              <a:defRPr/>
            </a:pPr>
            <a:endParaRPr lang="ru-RU" sz="3200" dirty="0">
              <a:solidFill>
                <a:schemeClr val="dk1"/>
              </a:solidFill>
              <a:latin typeface="Manrope"/>
            </a:endParaRPr>
          </a:p>
          <a:p>
            <a:pPr algn="just">
              <a:lnSpc>
                <a:spcPct val="114999"/>
              </a:lnSpc>
              <a:defRPr/>
            </a:pPr>
            <a:r>
              <a:rPr lang="ru-RU" sz="3200" b="1" dirty="0">
                <a:solidFill>
                  <a:schemeClr val="dk1"/>
                </a:solidFill>
                <a:latin typeface="Manrope"/>
              </a:rPr>
              <a:t>Ожидаемые результаты для водителя:</a:t>
            </a:r>
          </a:p>
          <a:p>
            <a:pPr marL="457200" lvl="1" indent="-457200" algn="just">
              <a:lnSpc>
                <a:spcPct val="114999"/>
              </a:lnSpc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solidFill>
                  <a:schemeClr val="dk1"/>
                </a:solidFill>
                <a:latin typeface="Manrope"/>
              </a:rPr>
              <a:t>Повышение выполняемости заказов за счет снижения числа отказов.</a:t>
            </a:r>
          </a:p>
          <a:p>
            <a:pPr marL="457200" lvl="1" indent="-457200" algn="just">
              <a:lnSpc>
                <a:spcPct val="114999"/>
              </a:lnSpc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solidFill>
                  <a:schemeClr val="dk1"/>
                </a:solidFill>
                <a:latin typeface="Manrope"/>
              </a:rPr>
              <a:t>Рост среднего чека за счет обоснованного повышения цены.</a:t>
            </a:r>
          </a:p>
          <a:p>
            <a:pPr marL="457200" lvl="1" indent="-457200" algn="just">
              <a:lnSpc>
                <a:spcPct val="114999"/>
              </a:lnSpc>
              <a:buFont typeface="Arial" panose="020B0604020202020204" pitchFamily="34" charset="0"/>
              <a:buChar char="•"/>
              <a:defRPr/>
            </a:pPr>
            <a:r>
              <a:rPr lang="ru-RU" sz="3200" dirty="0">
                <a:solidFill>
                  <a:schemeClr val="dk1"/>
                </a:solidFill>
                <a:latin typeface="Manrope"/>
              </a:rPr>
              <a:t>Экономия времени и снижение стресса при принятии решения.</a:t>
            </a: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4000" i="1" dirty="0">
              <a:solidFill>
                <a:srgbClr val="5D39F5"/>
              </a:solidFill>
              <a:latin typeface="Manrope"/>
              <a:ea typeface="Manrope"/>
              <a:cs typeface="Manrope"/>
            </a:endParaRP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4000" i="1" dirty="0">
              <a:solidFill>
                <a:srgbClr val="5D39F5"/>
              </a:solidFill>
              <a:latin typeface="Manrope"/>
              <a:ea typeface="Manrope"/>
              <a:cs typeface="Manrope"/>
            </a:endParaRP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3800" b="1" dirty="0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/>
        </p:nvSpPr>
        <p:spPr bwMode="auto">
          <a:xfrm>
            <a:off x="3891886" y="9117209"/>
            <a:ext cx="10617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endParaRPr sz="4000" b="1" i="0" u="none" strike="noStrike" cap="none">
              <a:solidFill>
                <a:srgbClr val="FF0000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32" name="Google Shape;132;p26"/>
          <p:cNvSpPr/>
          <p:nvPr/>
        </p:nvSpPr>
        <p:spPr bwMode="auto">
          <a:xfrm>
            <a:off x="762000" y="571500"/>
            <a:ext cx="142659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50"/>
              <a:buFont typeface="Inter SemiBold"/>
              <a:buNone/>
              <a:defRPr/>
            </a:pPr>
            <a:r>
              <a:rPr lang="ru" sz="4600" b="1">
                <a:solidFill>
                  <a:schemeClr val="dk1"/>
                </a:solidFill>
                <a:latin typeface="Manrope"/>
                <a:ea typeface="Manrope"/>
                <a:cs typeface="Manrope"/>
              </a:rPr>
              <a:t>Альтернативные подходы</a:t>
            </a:r>
            <a:endParaRPr sz="4600" b="1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50"/>
              <a:buFont typeface="Inter SemiBold"/>
              <a:buNone/>
              <a:defRPr/>
            </a:pPr>
            <a:endParaRPr sz="4600" b="1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</p:txBody>
      </p:sp>
      <p:pic>
        <p:nvPicPr>
          <p:cNvPr id="133" name="Google Shape;133;p26" title="мпит лого град.png"/>
          <p:cNvPicPr/>
          <p:nvPr/>
        </p:nvPicPr>
        <p:blipFill>
          <a:blip r:embed="rId3">
            <a:alphaModFix/>
          </a:blip>
          <a:srcRect t="-773" b="-9721"/>
          <a:stretch/>
        </p:blipFill>
        <p:spPr bwMode="auto">
          <a:xfrm>
            <a:off x="15621000" y="571503"/>
            <a:ext cx="2095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/>
        </p:nvSpPr>
        <p:spPr bwMode="auto">
          <a:xfrm>
            <a:off x="762000" y="1495199"/>
            <a:ext cx="16714800" cy="615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14999"/>
              </a:lnSpc>
              <a:defRPr/>
            </a:pPr>
            <a:r>
              <a:rPr lang="ru-RU" sz="2800" dirty="0">
                <a:solidFill>
                  <a:schemeClr val="dk1"/>
                </a:solidFill>
                <a:latin typeface="Manrope"/>
              </a:rPr>
              <a:t>1. Интуиция и личный опыт водителя:</a:t>
            </a:r>
          </a:p>
          <a:p>
            <a:pPr lvl="1" algn="just">
              <a:lnSpc>
                <a:spcPct val="114999"/>
              </a:lnSpc>
              <a:defRPr/>
            </a:pPr>
            <a:r>
              <a:rPr lang="ru-RU" sz="2800" dirty="0">
                <a:solidFill>
                  <a:schemeClr val="dk1"/>
                </a:solidFill>
                <a:latin typeface="Manrope"/>
              </a:rPr>
              <a:t>Плюсы: Учитывает неформальные факторы.</a:t>
            </a:r>
          </a:p>
          <a:p>
            <a:pPr lvl="1" algn="just">
              <a:lnSpc>
                <a:spcPct val="114999"/>
              </a:lnSpc>
              <a:defRPr/>
            </a:pPr>
            <a:r>
              <a:rPr lang="ru-RU" sz="2800" dirty="0">
                <a:solidFill>
                  <a:schemeClr val="dk1"/>
                </a:solidFill>
                <a:latin typeface="Manrope"/>
              </a:rPr>
              <a:t>Минусы: Не масштабируется, подвержена когнитивным искажениям, не учитывает скрытые паттерны в больших данных.</a:t>
            </a:r>
          </a:p>
          <a:p>
            <a:pPr algn="just">
              <a:lnSpc>
                <a:spcPct val="114999"/>
              </a:lnSpc>
              <a:defRPr/>
            </a:pPr>
            <a:r>
              <a:rPr lang="ru-RU" sz="2800" dirty="0">
                <a:solidFill>
                  <a:schemeClr val="dk1"/>
                </a:solidFill>
                <a:latin typeface="Manrope"/>
              </a:rPr>
              <a:t>2. Статичные правила («Всегда ставь +20%»):</a:t>
            </a:r>
          </a:p>
          <a:p>
            <a:pPr lvl="1" algn="just">
              <a:lnSpc>
                <a:spcPct val="114999"/>
              </a:lnSpc>
              <a:defRPr/>
            </a:pPr>
            <a:r>
              <a:rPr lang="ru-RU" sz="2800" dirty="0">
                <a:solidFill>
                  <a:schemeClr val="dk1"/>
                </a:solidFill>
                <a:latin typeface="Manrope"/>
              </a:rPr>
              <a:t>Плюсы: Простота.</a:t>
            </a:r>
          </a:p>
          <a:p>
            <a:pPr lvl="1" algn="just">
              <a:lnSpc>
                <a:spcPct val="114999"/>
              </a:lnSpc>
              <a:defRPr/>
            </a:pPr>
            <a:r>
              <a:rPr lang="ru-RU" sz="2800" dirty="0">
                <a:solidFill>
                  <a:schemeClr val="dk1"/>
                </a:solidFill>
                <a:latin typeface="Manrope"/>
              </a:rPr>
              <a:t>Минусы: Не учитывает контекст (время, маршрут, загрузку водителей), негибкие, часто неоптимальные.</a:t>
            </a:r>
          </a:p>
          <a:p>
            <a:pPr algn="just">
              <a:lnSpc>
                <a:spcPct val="114999"/>
              </a:lnSpc>
              <a:defRPr/>
            </a:pPr>
            <a:r>
              <a:rPr lang="ru-RU" sz="2800" dirty="0">
                <a:solidFill>
                  <a:schemeClr val="dk1"/>
                </a:solidFill>
                <a:latin typeface="Manrope"/>
              </a:rPr>
              <a:t>3. Решения конкурентов (если есть):</a:t>
            </a:r>
          </a:p>
          <a:p>
            <a:pPr lvl="1" algn="just">
              <a:lnSpc>
                <a:spcPct val="114999"/>
              </a:lnSpc>
              <a:defRPr/>
            </a:pPr>
            <a:r>
              <a:rPr lang="ru-RU" sz="2800" dirty="0">
                <a:solidFill>
                  <a:schemeClr val="dk1"/>
                </a:solidFill>
                <a:latin typeface="Manrope"/>
              </a:rPr>
              <a:t>Проведите небольшое исследование: возможно, у крупных агрегаторов есть подобные системы, но они не представлены в сервисах вроде </a:t>
            </a:r>
            <a:r>
              <a:rPr lang="ru-RU" sz="2800" dirty="0" err="1">
                <a:solidFill>
                  <a:schemeClr val="dk1"/>
                </a:solidFill>
                <a:latin typeface="Manrope"/>
              </a:rPr>
              <a:t>Drivee</a:t>
            </a:r>
            <a:r>
              <a:rPr lang="ru-RU" sz="2800" dirty="0">
                <a:solidFill>
                  <a:schemeClr val="dk1"/>
                </a:solidFill>
                <a:latin typeface="Manrope"/>
              </a:rPr>
              <a:t>, или их решения слишком сложны для водителя.</a:t>
            </a:r>
          </a:p>
          <a:p>
            <a:pPr algn="just">
              <a:lnSpc>
                <a:spcPct val="114999"/>
              </a:lnSpc>
              <a:defRPr/>
            </a:pPr>
            <a:r>
              <a:rPr lang="ru-RU" sz="2800" dirty="0">
                <a:solidFill>
                  <a:schemeClr val="dk1"/>
                </a:solidFill>
                <a:latin typeface="Manrope"/>
              </a:rPr>
              <a:t>Наше преимущество: Персонализированная, простая в использовании и математически обоснованная рекомендация, интегрированная прямо в рабочий процесс водителя.</a:t>
            </a: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2800" i="1" dirty="0">
              <a:solidFill>
                <a:srgbClr val="5D39F5"/>
              </a:solidFill>
              <a:latin typeface="Manrope"/>
              <a:ea typeface="Manrope"/>
              <a:cs typeface="Manrope"/>
            </a:endParaRP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2800" i="1" dirty="0">
              <a:solidFill>
                <a:srgbClr val="5D39F5"/>
              </a:solidFill>
              <a:latin typeface="Manrope"/>
              <a:ea typeface="Manrope"/>
              <a:cs typeface="Manrope"/>
            </a:endParaRP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2800" i="1" dirty="0">
              <a:solidFill>
                <a:srgbClr val="5D39F5"/>
              </a:solidFill>
              <a:latin typeface="Manrope"/>
              <a:ea typeface="Manrope"/>
              <a:cs typeface="Manrope"/>
            </a:endParaRP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2800" dirty="0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/>
        </p:nvSpPr>
        <p:spPr bwMode="auto">
          <a:xfrm>
            <a:off x="3891886" y="9117209"/>
            <a:ext cx="10617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endParaRPr sz="4000" b="1" i="0" u="none" strike="noStrike" cap="none">
              <a:solidFill>
                <a:srgbClr val="FF0000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40" name="Google Shape;140;p27"/>
          <p:cNvSpPr/>
          <p:nvPr/>
        </p:nvSpPr>
        <p:spPr bwMode="auto">
          <a:xfrm>
            <a:off x="762000" y="571500"/>
            <a:ext cx="142659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50"/>
              <a:buFont typeface="Inter SemiBold"/>
              <a:buNone/>
              <a:defRPr/>
            </a:pPr>
            <a:r>
              <a:rPr lang="ru" sz="4600" b="1">
                <a:solidFill>
                  <a:schemeClr val="dk1"/>
                </a:solidFill>
                <a:latin typeface="Manrope"/>
                <a:ea typeface="Manrope"/>
                <a:cs typeface="Manrope"/>
              </a:rPr>
              <a:t>Схема работы прототипа</a:t>
            </a:r>
            <a:endParaRPr sz="4600" b="1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50"/>
              <a:buFont typeface="Inter SemiBold"/>
              <a:buNone/>
              <a:defRPr/>
            </a:pPr>
            <a:endParaRPr sz="4600" b="1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50"/>
              <a:buFont typeface="Inter SemiBold"/>
              <a:buNone/>
              <a:defRPr/>
            </a:pPr>
            <a:endParaRPr sz="4600" b="1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</p:txBody>
      </p:sp>
      <p:pic>
        <p:nvPicPr>
          <p:cNvPr id="141" name="Google Shape;141;p27" title="мпит лого град.png"/>
          <p:cNvPicPr/>
          <p:nvPr/>
        </p:nvPicPr>
        <p:blipFill>
          <a:blip r:embed="rId3">
            <a:alphaModFix/>
          </a:blip>
          <a:srcRect t="-773" b="-9721"/>
          <a:stretch/>
        </p:blipFill>
        <p:spPr bwMode="auto">
          <a:xfrm>
            <a:off x="15621000" y="571503"/>
            <a:ext cx="209550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C4B516-0774-4E63-8888-F9B413474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4190419"/>
            <a:ext cx="15621000" cy="22315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/>
        </p:nvSpPr>
        <p:spPr bwMode="auto">
          <a:xfrm>
            <a:off x="3891886" y="9117209"/>
            <a:ext cx="10617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endParaRPr sz="4000" b="1" i="0" u="none" strike="noStrike" cap="none">
              <a:solidFill>
                <a:srgbClr val="FF0000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48" name="Google Shape;148;p28"/>
          <p:cNvSpPr/>
          <p:nvPr/>
        </p:nvSpPr>
        <p:spPr bwMode="auto">
          <a:xfrm>
            <a:off x="762000" y="571500"/>
            <a:ext cx="142659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50"/>
              <a:buFont typeface="Inter SemiBold"/>
              <a:buNone/>
              <a:defRPr/>
            </a:pPr>
            <a:r>
              <a:rPr lang="ru" sz="4600" b="1" dirty="0">
                <a:solidFill>
                  <a:schemeClr val="dk1"/>
                </a:solidFill>
                <a:latin typeface="Manrope"/>
                <a:ea typeface="Manrope"/>
                <a:cs typeface="Manrope"/>
              </a:rPr>
              <a:t>Команда и контакты</a:t>
            </a:r>
            <a:endParaRPr sz="4600" b="1" dirty="0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50"/>
              <a:buFont typeface="Inter SemiBold"/>
              <a:buNone/>
              <a:defRPr/>
            </a:pPr>
            <a:endParaRPr sz="4600" b="1" dirty="0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50"/>
              <a:buFont typeface="Inter SemiBold"/>
              <a:buNone/>
              <a:defRPr/>
            </a:pPr>
            <a:endParaRPr sz="4600" b="1" dirty="0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</p:txBody>
      </p:sp>
      <p:pic>
        <p:nvPicPr>
          <p:cNvPr id="149" name="Google Shape;149;p28" title="мпит лого град.png"/>
          <p:cNvPicPr/>
          <p:nvPr/>
        </p:nvPicPr>
        <p:blipFill>
          <a:blip r:embed="rId3">
            <a:alphaModFix/>
          </a:blip>
          <a:srcRect t="-773" b="-9721"/>
          <a:stretch/>
        </p:blipFill>
        <p:spPr bwMode="auto">
          <a:xfrm>
            <a:off x="15621000" y="571503"/>
            <a:ext cx="2095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 bwMode="auto">
          <a:xfrm>
            <a:off x="1261718" y="4454983"/>
            <a:ext cx="2750160" cy="57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200" b="1" dirty="0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Шипицына Мария</a:t>
            </a:r>
            <a:endParaRPr sz="2200" b="1" dirty="0">
              <a:solidFill>
                <a:schemeClr val="tx1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152" name="Google Shape;152;p28"/>
          <p:cNvSpPr txBox="1"/>
          <p:nvPr/>
        </p:nvSpPr>
        <p:spPr bwMode="auto">
          <a:xfrm>
            <a:off x="1137324" y="5321928"/>
            <a:ext cx="300840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700" b="1" dirty="0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Менеджер</a:t>
            </a:r>
            <a:endParaRPr sz="1700" b="1" dirty="0">
              <a:solidFill>
                <a:schemeClr val="tx1"/>
              </a:solidFill>
              <a:latin typeface="Manrope"/>
              <a:ea typeface="Manrope"/>
              <a:cs typeface="Manrope"/>
            </a:endParaRPr>
          </a:p>
          <a:p>
            <a:pPr marL="0" lvl="0" indent="0" algn="ctr">
              <a:lnSpc>
                <a:spcPct val="114999"/>
              </a:lnSpc>
              <a:spcBef>
                <a:spcPts val="1890"/>
              </a:spcBef>
              <a:spcAft>
                <a:spcPts val="1890"/>
              </a:spcAft>
              <a:buNone/>
              <a:defRPr/>
            </a:pPr>
            <a:r>
              <a:rPr lang="ru" sz="1700" b="1" dirty="0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+7 (922) 380-44-51</a:t>
            </a:r>
            <a:endParaRPr sz="1700" b="1" dirty="0">
              <a:solidFill>
                <a:schemeClr val="tx1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154" name="Google Shape;154;p28"/>
          <p:cNvSpPr txBox="1"/>
          <p:nvPr/>
        </p:nvSpPr>
        <p:spPr bwMode="auto">
          <a:xfrm>
            <a:off x="4499548" y="4534103"/>
            <a:ext cx="2760677" cy="5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44000" rIns="144000" bIns="144000" anchor="t" anchorCtr="0">
            <a:normAutofit fontScale="92500" lnSpcReduction="2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 b="1" dirty="0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Морозов Арсений</a:t>
            </a:r>
            <a:endParaRPr sz="2400" b="1" dirty="0">
              <a:solidFill>
                <a:schemeClr val="tx1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155" name="Google Shape;155;p28"/>
          <p:cNvSpPr txBox="1"/>
          <p:nvPr/>
        </p:nvSpPr>
        <p:spPr bwMode="auto">
          <a:xfrm>
            <a:off x="7738718" y="4513114"/>
            <a:ext cx="2810564" cy="57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44000" rIns="144000" bIns="144000" anchor="t" anchorCtr="0">
            <a:normAutofit fontScale="92500" lnSpcReduction="2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 b="1" dirty="0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Исаков Александр</a:t>
            </a:r>
            <a:endParaRPr sz="2400" b="1" dirty="0">
              <a:solidFill>
                <a:schemeClr val="tx1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6" name="Google Shape;155;p28">
            <a:extLst>
              <a:ext uri="{FF2B5EF4-FFF2-40B4-BE49-F238E27FC236}">
                <a16:creationId xmlns:a16="http://schemas.microsoft.com/office/drawing/2014/main" id="{CFE8F8AB-F1EF-CB48-C174-E9CE457CFA34}"/>
              </a:ext>
            </a:extLst>
          </p:cNvPr>
          <p:cNvSpPr txBox="1"/>
          <p:nvPr/>
        </p:nvSpPr>
        <p:spPr bwMode="auto">
          <a:xfrm>
            <a:off x="10951331" y="4513114"/>
            <a:ext cx="2810564" cy="57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44000" rIns="144000" bIns="144000" anchor="t" anchorCtr="0">
            <a:normAutofit fontScale="92500" lnSpcReduction="2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 b="1" dirty="0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Вожегов Григорий</a:t>
            </a:r>
            <a:endParaRPr sz="2400" b="1" dirty="0">
              <a:solidFill>
                <a:schemeClr val="tx1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7" name="Google Shape;155;p28">
            <a:extLst>
              <a:ext uri="{FF2B5EF4-FFF2-40B4-BE49-F238E27FC236}">
                <a16:creationId xmlns:a16="http://schemas.microsoft.com/office/drawing/2014/main" id="{5CBDD2D5-8ADF-4EC4-2919-7F6C5EEAA570}"/>
              </a:ext>
            </a:extLst>
          </p:cNvPr>
          <p:cNvSpPr txBox="1"/>
          <p:nvPr/>
        </p:nvSpPr>
        <p:spPr bwMode="auto">
          <a:xfrm>
            <a:off x="14215718" y="4513113"/>
            <a:ext cx="2810564" cy="578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44000" rIns="144000" bIns="144000" anchor="t" anchorCtr="0">
            <a:normAutofit fontScale="92500" lnSpcReduction="2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2400" b="1" dirty="0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Хорошев Семён</a:t>
            </a:r>
            <a:endParaRPr sz="2400" b="1" dirty="0">
              <a:solidFill>
                <a:schemeClr val="tx1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8" name="Google Shape;152;p28">
            <a:extLst>
              <a:ext uri="{FF2B5EF4-FFF2-40B4-BE49-F238E27FC236}">
                <a16:creationId xmlns:a16="http://schemas.microsoft.com/office/drawing/2014/main" id="{0C1C449A-3AD0-8DFB-6D29-087C7B0C32BD}"/>
              </a:ext>
            </a:extLst>
          </p:cNvPr>
          <p:cNvSpPr txBox="1"/>
          <p:nvPr/>
        </p:nvSpPr>
        <p:spPr bwMode="auto">
          <a:xfrm>
            <a:off x="14090772" y="5318258"/>
            <a:ext cx="300840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700" b="1" dirty="0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Разработчик</a:t>
            </a:r>
            <a:endParaRPr sz="1700" b="1" dirty="0">
              <a:solidFill>
                <a:schemeClr val="tx1"/>
              </a:solidFill>
              <a:latin typeface="Manrope"/>
              <a:ea typeface="Manrope"/>
              <a:cs typeface="Manrope"/>
            </a:endParaRPr>
          </a:p>
          <a:p>
            <a:pPr marL="0" lvl="0" indent="0" algn="ctr">
              <a:lnSpc>
                <a:spcPct val="114999"/>
              </a:lnSpc>
              <a:spcBef>
                <a:spcPts val="1890"/>
              </a:spcBef>
              <a:spcAft>
                <a:spcPts val="1890"/>
              </a:spcAft>
              <a:buNone/>
              <a:defRPr/>
            </a:pPr>
            <a:r>
              <a:rPr lang="ru" sz="1700" b="1" dirty="0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+7 (922) 380-44-51</a:t>
            </a:r>
            <a:endParaRPr sz="1700" b="1" dirty="0">
              <a:solidFill>
                <a:schemeClr val="tx1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9" name="Google Shape;152;p28">
            <a:extLst>
              <a:ext uri="{FF2B5EF4-FFF2-40B4-BE49-F238E27FC236}">
                <a16:creationId xmlns:a16="http://schemas.microsoft.com/office/drawing/2014/main" id="{63A4ED20-2958-9E6D-4C45-7DD1957CD9BE}"/>
              </a:ext>
            </a:extLst>
          </p:cNvPr>
          <p:cNvSpPr txBox="1"/>
          <p:nvPr/>
        </p:nvSpPr>
        <p:spPr bwMode="auto">
          <a:xfrm>
            <a:off x="10852410" y="5321928"/>
            <a:ext cx="300840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700" b="1" dirty="0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Разработчик</a:t>
            </a:r>
            <a:endParaRPr sz="1700" b="1" dirty="0">
              <a:solidFill>
                <a:schemeClr val="tx1"/>
              </a:solidFill>
              <a:latin typeface="Manrope"/>
              <a:ea typeface="Manrope"/>
              <a:cs typeface="Manrope"/>
            </a:endParaRPr>
          </a:p>
          <a:p>
            <a:pPr marL="0" lvl="0" indent="0" algn="ctr">
              <a:lnSpc>
                <a:spcPct val="114999"/>
              </a:lnSpc>
              <a:spcBef>
                <a:spcPts val="1890"/>
              </a:spcBef>
              <a:spcAft>
                <a:spcPts val="1890"/>
              </a:spcAft>
              <a:buNone/>
              <a:defRPr/>
            </a:pPr>
            <a:r>
              <a:rPr lang="ru" sz="1700" b="1" dirty="0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+7 (922) 380-44-51</a:t>
            </a:r>
            <a:endParaRPr sz="1700" b="1" dirty="0">
              <a:solidFill>
                <a:schemeClr val="tx1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10" name="Google Shape;152;p28">
            <a:extLst>
              <a:ext uri="{FF2B5EF4-FFF2-40B4-BE49-F238E27FC236}">
                <a16:creationId xmlns:a16="http://schemas.microsoft.com/office/drawing/2014/main" id="{1FAD4984-6073-3589-084A-9DB5D5C488C9}"/>
              </a:ext>
            </a:extLst>
          </p:cNvPr>
          <p:cNvSpPr txBox="1"/>
          <p:nvPr/>
        </p:nvSpPr>
        <p:spPr bwMode="auto">
          <a:xfrm>
            <a:off x="7614048" y="5318258"/>
            <a:ext cx="300840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1700" b="1" dirty="0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Разработчик</a:t>
            </a:r>
            <a:endParaRPr sz="1700" b="1" dirty="0">
              <a:solidFill>
                <a:schemeClr val="tx1"/>
              </a:solidFill>
              <a:latin typeface="Manrope"/>
              <a:ea typeface="Manrope"/>
              <a:cs typeface="Manrope"/>
            </a:endParaRPr>
          </a:p>
          <a:p>
            <a:pPr marL="0" lvl="0" indent="0" algn="ctr">
              <a:lnSpc>
                <a:spcPct val="114999"/>
              </a:lnSpc>
              <a:spcBef>
                <a:spcPts val="1890"/>
              </a:spcBef>
              <a:spcAft>
                <a:spcPts val="1890"/>
              </a:spcAft>
              <a:buNone/>
              <a:defRPr/>
            </a:pPr>
            <a:r>
              <a:rPr lang="ru" sz="1700" b="1" dirty="0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+7 (922) 380-44-51</a:t>
            </a:r>
            <a:endParaRPr sz="1700" b="1" dirty="0">
              <a:solidFill>
                <a:schemeClr val="tx1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11" name="Google Shape;152;p28">
            <a:extLst>
              <a:ext uri="{FF2B5EF4-FFF2-40B4-BE49-F238E27FC236}">
                <a16:creationId xmlns:a16="http://schemas.microsoft.com/office/drawing/2014/main" id="{6DB72C5C-1888-C24C-3BBD-C8F07FE7801F}"/>
              </a:ext>
            </a:extLst>
          </p:cNvPr>
          <p:cNvSpPr txBox="1"/>
          <p:nvPr/>
        </p:nvSpPr>
        <p:spPr bwMode="auto">
          <a:xfrm>
            <a:off x="4375686" y="5321928"/>
            <a:ext cx="3008400" cy="1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700" b="1" dirty="0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Frontend-</a:t>
            </a:r>
            <a:r>
              <a:rPr lang="ru-RU" sz="1700" b="1" dirty="0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разработчик</a:t>
            </a:r>
            <a:endParaRPr sz="1700" b="1" dirty="0">
              <a:solidFill>
                <a:schemeClr val="tx1"/>
              </a:solidFill>
              <a:latin typeface="Manrope"/>
              <a:ea typeface="Manrope"/>
              <a:cs typeface="Manrope"/>
            </a:endParaRPr>
          </a:p>
          <a:p>
            <a:pPr marL="0" lvl="0" indent="0" algn="ctr">
              <a:lnSpc>
                <a:spcPct val="114999"/>
              </a:lnSpc>
              <a:spcBef>
                <a:spcPts val="1890"/>
              </a:spcBef>
              <a:spcAft>
                <a:spcPts val="1890"/>
              </a:spcAft>
              <a:buNone/>
              <a:defRPr/>
            </a:pPr>
            <a:r>
              <a:rPr lang="ru" sz="1700" b="1" dirty="0">
                <a:solidFill>
                  <a:schemeClr val="tx1"/>
                </a:solidFill>
                <a:latin typeface="Manrope"/>
                <a:ea typeface="Manrope"/>
                <a:cs typeface="Manrope"/>
              </a:rPr>
              <a:t>+7 (922) 380-44-51</a:t>
            </a:r>
            <a:endParaRPr sz="1700" b="1" dirty="0">
              <a:solidFill>
                <a:schemeClr val="tx1"/>
              </a:solidFill>
              <a:latin typeface="Manrope"/>
              <a:ea typeface="Manrope"/>
              <a:cs typeface="Manrope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98A21B0-E314-6C81-A3D7-589D66C9B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204" y="2569413"/>
            <a:ext cx="1786087" cy="162910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012B8AF-9144-0966-EB01-207BE4E7B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1962" y="2552886"/>
            <a:ext cx="1366004" cy="164563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9DC6E7F-EF61-0A5F-7BEE-476A44D351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4635" y="2569413"/>
            <a:ext cx="1430501" cy="172739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D506961-66F0-D9D7-8D66-790F5C1AF9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73562" y="2569045"/>
            <a:ext cx="1566096" cy="171333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95EAF2D-8610-1D38-9FCB-5A42453CEB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12603" y="2569045"/>
            <a:ext cx="1764738" cy="17647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>
          <a:blip r:embed="rId2">
            <a:alphaModFix/>
          </a:blip>
          <a:stretch/>
        </a:blip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 bwMode="auto">
          <a:xfrm>
            <a:off x="3891886" y="9117209"/>
            <a:ext cx="10617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endParaRPr sz="4000" b="1" i="0" u="none" strike="noStrike" cap="none">
              <a:solidFill>
                <a:srgbClr val="FF0000"/>
              </a:solidFill>
              <a:latin typeface="Open Sans SemiBold"/>
              <a:ea typeface="Open Sans SemiBold"/>
              <a:cs typeface="Open Sans SemiBold"/>
            </a:endParaRPr>
          </a:p>
        </p:txBody>
      </p:sp>
      <p:sp>
        <p:nvSpPr>
          <p:cNvPr id="166" name="Google Shape;166;p29"/>
          <p:cNvSpPr/>
          <p:nvPr/>
        </p:nvSpPr>
        <p:spPr bwMode="auto">
          <a:xfrm>
            <a:off x="762000" y="571500"/>
            <a:ext cx="14265900" cy="9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50"/>
              <a:buFont typeface="Inter SemiBold"/>
              <a:buNone/>
              <a:defRPr/>
            </a:pPr>
            <a:r>
              <a:rPr lang="ru" sz="4600" b="1">
                <a:solidFill>
                  <a:schemeClr val="dk1"/>
                </a:solidFill>
                <a:latin typeface="Manrope"/>
                <a:ea typeface="Manrope"/>
                <a:cs typeface="Manrope"/>
              </a:rPr>
              <a:t>Демо</a:t>
            </a:r>
            <a:endParaRPr sz="4600" b="1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50"/>
              <a:buFont typeface="Inter SemiBold"/>
              <a:buNone/>
              <a:defRPr/>
            </a:pPr>
            <a:endParaRPr sz="4600" b="1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50"/>
              <a:buFont typeface="Inter SemiBold"/>
              <a:buNone/>
              <a:defRPr/>
            </a:pPr>
            <a:endParaRPr sz="4600" b="1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</p:txBody>
      </p:sp>
      <p:pic>
        <p:nvPicPr>
          <p:cNvPr id="167" name="Google Shape;167;p29" title="мпит лого град.png"/>
          <p:cNvPicPr/>
          <p:nvPr/>
        </p:nvPicPr>
        <p:blipFill>
          <a:blip r:embed="rId3">
            <a:alphaModFix/>
          </a:blip>
          <a:srcRect t="-773" b="-9721"/>
          <a:stretch/>
        </p:blipFill>
        <p:spPr bwMode="auto">
          <a:xfrm>
            <a:off x="15621000" y="571503"/>
            <a:ext cx="20955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/>
          <p:nvPr/>
        </p:nvSpPr>
        <p:spPr bwMode="auto">
          <a:xfrm>
            <a:off x="2975177" y="7079783"/>
            <a:ext cx="12166799" cy="1539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44000" tIns="144000" rIns="144000" bIns="1440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5"/>
              <a:buFont typeface="Arial"/>
              <a:buNone/>
              <a:defRPr/>
            </a:pPr>
            <a:endParaRPr sz="22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Manrope"/>
              <a:ea typeface="Manrope"/>
              <a:cs typeface="Manrope"/>
            </a:endParaRPr>
          </a:p>
        </p:txBody>
      </p:sp>
      <p:sp>
        <p:nvSpPr>
          <p:cNvPr id="169" name="Google Shape;169;p29"/>
          <p:cNvSpPr txBox="1"/>
          <p:nvPr/>
        </p:nvSpPr>
        <p:spPr bwMode="auto">
          <a:xfrm>
            <a:off x="4619163" y="1667313"/>
            <a:ext cx="8878800" cy="9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" sz="565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</a:rPr>
              <a:t>Команда и контакты</a:t>
            </a:r>
            <a:endParaRPr sz="5650" b="1" dirty="0">
              <a:solidFill>
                <a:srgbClr val="FFFFFF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170" name="Google Shape;170;p29"/>
          <p:cNvSpPr txBox="1"/>
          <p:nvPr/>
        </p:nvSpPr>
        <p:spPr bwMode="auto">
          <a:xfrm>
            <a:off x="786600" y="3445075"/>
            <a:ext cx="16714800" cy="3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ru-RU" sz="4800" i="1" dirty="0">
                <a:solidFill>
                  <a:srgbClr val="5D39F5"/>
                </a:solidFill>
                <a:latin typeface="Manrope"/>
                <a:ea typeface="Manrope"/>
                <a:cs typeface="Manrope"/>
              </a:rPr>
              <a:t>Демонстрация прототипа</a:t>
            </a:r>
            <a:endParaRPr sz="4800" i="1" dirty="0">
              <a:solidFill>
                <a:srgbClr val="5D39F5"/>
              </a:solidFill>
              <a:latin typeface="Manrope"/>
              <a:ea typeface="Manrope"/>
              <a:cs typeface="Manrope"/>
            </a:endParaRPr>
          </a:p>
          <a:p>
            <a:pPr marL="0" lvl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sz="3800" b="1" dirty="0">
              <a:solidFill>
                <a:schemeClr val="dk1"/>
              </a:solidFill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</TotalTime>
  <Words>496</Words>
  <Application>Microsoft Office PowerPoint</Application>
  <DocSecurity>0</DocSecurity>
  <PresentationFormat>Произвольный</PresentationFormat>
  <Paragraphs>66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Open Sans SemiBold</vt:lpstr>
      <vt:lpstr>Montserrat</vt:lpstr>
      <vt:lpstr>Manrope</vt:lpstr>
      <vt:lpstr>Inter SemiBold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fbgwdp ssslh</dc:creator>
  <cp:keywords/>
  <dc:description/>
  <cp:lastModifiedBy>Kekoshka</cp:lastModifiedBy>
  <cp:revision>3</cp:revision>
  <dcterms:modified xsi:type="dcterms:W3CDTF">2025-10-18T16:36:56Z</dcterms:modified>
  <cp:category/>
  <dc:identifier/>
  <cp:contentStatus/>
  <dc:language/>
  <cp:version/>
</cp:coreProperties>
</file>