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59" r:id="rId4"/>
    <p:sldId id="260" r:id="rId5"/>
    <p:sldId id="261" r:id="rId6"/>
    <p:sldId id="265" r:id="rId7"/>
    <p:sldId id="266" r:id="rId8"/>
    <p:sldId id="267" r:id="rId9"/>
    <p:sldId id="268" r:id="rId10"/>
    <p:sldId id="287" r:id="rId11"/>
    <p:sldId id="269" r:id="rId12"/>
    <p:sldId id="288" r:id="rId13"/>
    <p:sldId id="289" r:id="rId14"/>
    <p:sldId id="290" r:id="rId15"/>
    <p:sldId id="291" r:id="rId16"/>
    <p:sldId id="292" r:id="rId17"/>
    <p:sldId id="293" r:id="rId18"/>
    <p:sldId id="264" r:id="rId19"/>
    <p:sldId id="271" r:id="rId20"/>
    <p:sldId id="270" r:id="rId21"/>
    <p:sldId id="272" r:id="rId22"/>
    <p:sldId id="273" r:id="rId23"/>
    <p:sldId id="274" r:id="rId24"/>
    <p:sldId id="275" r:id="rId25"/>
    <p:sldId id="276" r:id="rId26"/>
    <p:sldId id="277" r:id="rId27"/>
    <p:sldId id="278" r:id="rId28"/>
    <p:sldId id="279" r:id="rId29"/>
    <p:sldId id="282" r:id="rId30"/>
    <p:sldId id="281" r:id="rId31"/>
    <p:sldId id="280" r:id="rId32"/>
    <p:sldId id="283" r:id="rId33"/>
    <p:sldId id="285" r:id="rId34"/>
    <p:sldId id="286"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41" autoAdjust="0"/>
    <p:restoredTop sz="94660"/>
  </p:normalViewPr>
  <p:slideViewPr>
    <p:cSldViewPr snapToGrid="0">
      <p:cViewPr varScale="1">
        <p:scale>
          <a:sx n="71" d="100"/>
          <a:sy n="71" d="100"/>
        </p:scale>
        <p:origin x="6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B46615-E8E6-4EA0-8060-D54F959E45EC}" type="datetimeFigureOut">
              <a:rPr lang="en-PH" smtClean="0"/>
              <a:t>15/12/2021</a:t>
            </a:fld>
            <a:endParaRPr lang="en-PH"/>
          </a:p>
        </p:txBody>
      </p:sp>
      <p:sp>
        <p:nvSpPr>
          <p:cNvPr id="5" name="Footer Placeholder 4"/>
          <p:cNvSpPr>
            <a:spLocks noGrp="1"/>
          </p:cNvSpPr>
          <p:nvPr>
            <p:ph type="ftr" sz="quarter" idx="11"/>
          </p:nvPr>
        </p:nvSpPr>
        <p:spPr>
          <a:xfrm>
            <a:off x="5332412" y="5883275"/>
            <a:ext cx="4324044" cy="365125"/>
          </a:xfrm>
        </p:spPr>
        <p:txBody>
          <a:bodyPr/>
          <a:lstStyle/>
          <a:p>
            <a:endParaRPr lang="en-PH"/>
          </a:p>
        </p:txBody>
      </p:sp>
      <p:sp>
        <p:nvSpPr>
          <p:cNvPr id="6" name="Slide Number Placeholder 5"/>
          <p:cNvSpPr>
            <a:spLocks noGrp="1"/>
          </p:cNvSpPr>
          <p:nvPr>
            <p:ph type="sldNum" sz="quarter" idx="12"/>
          </p:nvPr>
        </p:nvSpPr>
        <p:spPr/>
        <p:txBody>
          <a:bodyPr/>
          <a:lstStyle/>
          <a:p>
            <a:fld id="{D8B51432-4649-420B-B197-FA1DDC499753}" type="slidenum">
              <a:rPr lang="en-PH" smtClean="0"/>
              <a:t>‹#›</a:t>
            </a:fld>
            <a:endParaRPr lang="en-PH"/>
          </a:p>
        </p:txBody>
      </p:sp>
    </p:spTree>
    <p:extLst>
      <p:ext uri="{BB962C8B-B14F-4D97-AF65-F5344CB8AC3E}">
        <p14:creationId xmlns:p14="http://schemas.microsoft.com/office/powerpoint/2010/main" val="719362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B46615-E8E6-4EA0-8060-D54F959E45EC}" type="datetimeFigureOut">
              <a:rPr lang="en-PH" smtClean="0"/>
              <a:t>15/12/2021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8B51432-4649-420B-B197-FA1DDC499753}" type="slidenum">
              <a:rPr lang="en-PH" smtClean="0"/>
              <a:t>‹#›</a:t>
            </a:fld>
            <a:endParaRPr lang="en-PH"/>
          </a:p>
        </p:txBody>
      </p:sp>
    </p:spTree>
    <p:extLst>
      <p:ext uri="{BB962C8B-B14F-4D97-AF65-F5344CB8AC3E}">
        <p14:creationId xmlns:p14="http://schemas.microsoft.com/office/powerpoint/2010/main" val="36068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46615-E8E6-4EA0-8060-D54F959E45EC}" type="datetimeFigureOut">
              <a:rPr lang="en-PH" smtClean="0"/>
              <a:t>15/12/2021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8B51432-4649-420B-B197-FA1DDC499753}" type="slidenum">
              <a:rPr lang="en-PH" smtClean="0"/>
              <a:t>‹#›</a:t>
            </a:fld>
            <a:endParaRPr lang="en-PH"/>
          </a:p>
        </p:txBody>
      </p:sp>
    </p:spTree>
    <p:extLst>
      <p:ext uri="{BB962C8B-B14F-4D97-AF65-F5344CB8AC3E}">
        <p14:creationId xmlns:p14="http://schemas.microsoft.com/office/powerpoint/2010/main" val="1442970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46615-E8E6-4EA0-8060-D54F959E45EC}" type="datetimeFigureOut">
              <a:rPr lang="en-PH" smtClean="0"/>
              <a:t>15/12/2021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8B51432-4649-420B-B197-FA1DDC499753}" type="slidenum">
              <a:rPr lang="en-PH" smtClean="0"/>
              <a:t>‹#›</a:t>
            </a:fld>
            <a:endParaRPr lang="en-PH"/>
          </a:p>
        </p:txBody>
      </p:sp>
    </p:spTree>
    <p:extLst>
      <p:ext uri="{BB962C8B-B14F-4D97-AF65-F5344CB8AC3E}">
        <p14:creationId xmlns:p14="http://schemas.microsoft.com/office/powerpoint/2010/main" val="3817225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46615-E8E6-4EA0-8060-D54F959E45EC}" type="datetimeFigureOut">
              <a:rPr lang="en-PH" smtClean="0"/>
              <a:t>15/12/2021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8B51432-4649-420B-B197-FA1DDC499753}" type="slidenum">
              <a:rPr lang="en-PH" smtClean="0"/>
              <a:t>‹#›</a:t>
            </a:fld>
            <a:endParaRPr lang="en-PH"/>
          </a:p>
        </p:txBody>
      </p:sp>
    </p:spTree>
    <p:extLst>
      <p:ext uri="{BB962C8B-B14F-4D97-AF65-F5344CB8AC3E}">
        <p14:creationId xmlns:p14="http://schemas.microsoft.com/office/powerpoint/2010/main" val="3279388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46615-E8E6-4EA0-8060-D54F959E45EC}" type="datetimeFigureOut">
              <a:rPr lang="en-PH" smtClean="0"/>
              <a:t>15/12/2021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8B51432-4649-420B-B197-FA1DDC499753}" type="slidenum">
              <a:rPr lang="en-PH" smtClean="0"/>
              <a:t>‹#›</a:t>
            </a:fld>
            <a:endParaRPr lang="en-PH"/>
          </a:p>
        </p:txBody>
      </p:sp>
    </p:spTree>
    <p:extLst>
      <p:ext uri="{BB962C8B-B14F-4D97-AF65-F5344CB8AC3E}">
        <p14:creationId xmlns:p14="http://schemas.microsoft.com/office/powerpoint/2010/main" val="3180643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46615-E8E6-4EA0-8060-D54F959E45EC}" type="datetimeFigureOut">
              <a:rPr lang="en-PH" smtClean="0"/>
              <a:t>15/12/2021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8B51432-4649-420B-B197-FA1DDC499753}" type="slidenum">
              <a:rPr lang="en-PH" smtClean="0"/>
              <a:t>‹#›</a:t>
            </a:fld>
            <a:endParaRPr lang="en-PH"/>
          </a:p>
        </p:txBody>
      </p:sp>
    </p:spTree>
    <p:extLst>
      <p:ext uri="{BB962C8B-B14F-4D97-AF65-F5344CB8AC3E}">
        <p14:creationId xmlns:p14="http://schemas.microsoft.com/office/powerpoint/2010/main" val="1197811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46615-E8E6-4EA0-8060-D54F959E45EC}" type="datetimeFigureOut">
              <a:rPr lang="en-PH" smtClean="0"/>
              <a:t>15/12/2021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8B51432-4649-420B-B197-FA1DDC499753}" type="slidenum">
              <a:rPr lang="en-PH" smtClean="0"/>
              <a:t>‹#›</a:t>
            </a:fld>
            <a:endParaRPr lang="en-PH"/>
          </a:p>
        </p:txBody>
      </p:sp>
    </p:spTree>
    <p:extLst>
      <p:ext uri="{BB962C8B-B14F-4D97-AF65-F5344CB8AC3E}">
        <p14:creationId xmlns:p14="http://schemas.microsoft.com/office/powerpoint/2010/main" val="1299476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46615-E8E6-4EA0-8060-D54F959E45EC}" type="datetimeFigureOut">
              <a:rPr lang="en-PH" smtClean="0"/>
              <a:t>15/12/2021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8B51432-4649-420B-B197-FA1DDC499753}" type="slidenum">
              <a:rPr lang="en-PH" smtClean="0"/>
              <a:t>‹#›</a:t>
            </a:fld>
            <a:endParaRPr lang="en-PH"/>
          </a:p>
        </p:txBody>
      </p:sp>
    </p:spTree>
    <p:extLst>
      <p:ext uri="{BB962C8B-B14F-4D97-AF65-F5344CB8AC3E}">
        <p14:creationId xmlns:p14="http://schemas.microsoft.com/office/powerpoint/2010/main" val="2081298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46615-E8E6-4EA0-8060-D54F959E45EC}" type="datetimeFigureOut">
              <a:rPr lang="en-PH" smtClean="0"/>
              <a:t>15/12/2021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a:xfrm>
            <a:off x="10951856" y="5867131"/>
            <a:ext cx="551167" cy="365125"/>
          </a:xfrm>
        </p:spPr>
        <p:txBody>
          <a:bodyPr/>
          <a:lstStyle/>
          <a:p>
            <a:fld id="{D8B51432-4649-420B-B197-FA1DDC499753}" type="slidenum">
              <a:rPr lang="en-PH" smtClean="0"/>
              <a:t>‹#›</a:t>
            </a:fld>
            <a:endParaRPr lang="en-PH"/>
          </a:p>
        </p:txBody>
      </p:sp>
    </p:spTree>
    <p:extLst>
      <p:ext uri="{BB962C8B-B14F-4D97-AF65-F5344CB8AC3E}">
        <p14:creationId xmlns:p14="http://schemas.microsoft.com/office/powerpoint/2010/main" val="2453585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46615-E8E6-4EA0-8060-D54F959E45EC}" type="datetimeFigureOut">
              <a:rPr lang="en-PH" smtClean="0"/>
              <a:t>15/12/2021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8B51432-4649-420B-B197-FA1DDC499753}" type="slidenum">
              <a:rPr lang="en-PH" smtClean="0"/>
              <a:t>‹#›</a:t>
            </a:fld>
            <a:endParaRPr lang="en-PH"/>
          </a:p>
        </p:txBody>
      </p:sp>
    </p:spTree>
    <p:extLst>
      <p:ext uri="{BB962C8B-B14F-4D97-AF65-F5344CB8AC3E}">
        <p14:creationId xmlns:p14="http://schemas.microsoft.com/office/powerpoint/2010/main" val="97167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B46615-E8E6-4EA0-8060-D54F959E45EC}" type="datetimeFigureOut">
              <a:rPr lang="en-PH" smtClean="0"/>
              <a:t>15/12/2021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8B51432-4649-420B-B197-FA1DDC499753}" type="slidenum">
              <a:rPr lang="en-PH" smtClean="0"/>
              <a:t>‹#›</a:t>
            </a:fld>
            <a:endParaRPr lang="en-PH"/>
          </a:p>
        </p:txBody>
      </p:sp>
    </p:spTree>
    <p:extLst>
      <p:ext uri="{BB962C8B-B14F-4D97-AF65-F5344CB8AC3E}">
        <p14:creationId xmlns:p14="http://schemas.microsoft.com/office/powerpoint/2010/main" val="224731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B46615-E8E6-4EA0-8060-D54F959E45EC}" type="datetimeFigureOut">
              <a:rPr lang="en-PH" smtClean="0"/>
              <a:t>15/12/2021</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D8B51432-4649-420B-B197-FA1DDC499753}" type="slidenum">
              <a:rPr lang="en-PH" smtClean="0"/>
              <a:t>‹#›</a:t>
            </a:fld>
            <a:endParaRPr lang="en-PH"/>
          </a:p>
        </p:txBody>
      </p:sp>
    </p:spTree>
    <p:extLst>
      <p:ext uri="{BB962C8B-B14F-4D97-AF65-F5344CB8AC3E}">
        <p14:creationId xmlns:p14="http://schemas.microsoft.com/office/powerpoint/2010/main" val="3782168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B46615-E8E6-4EA0-8060-D54F959E45EC}" type="datetimeFigureOut">
              <a:rPr lang="en-PH" smtClean="0"/>
              <a:t>15/12/2021</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D8B51432-4649-420B-B197-FA1DDC499753}" type="slidenum">
              <a:rPr lang="en-PH" smtClean="0"/>
              <a:t>‹#›</a:t>
            </a:fld>
            <a:endParaRPr lang="en-PH"/>
          </a:p>
        </p:txBody>
      </p:sp>
    </p:spTree>
    <p:extLst>
      <p:ext uri="{BB962C8B-B14F-4D97-AF65-F5344CB8AC3E}">
        <p14:creationId xmlns:p14="http://schemas.microsoft.com/office/powerpoint/2010/main" val="2223957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B46615-E8E6-4EA0-8060-D54F959E45EC}" type="datetimeFigureOut">
              <a:rPr lang="en-PH" smtClean="0"/>
              <a:t>15/12/2021</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D8B51432-4649-420B-B197-FA1DDC499753}" type="slidenum">
              <a:rPr lang="en-PH" smtClean="0"/>
              <a:t>‹#›</a:t>
            </a:fld>
            <a:endParaRPr lang="en-PH"/>
          </a:p>
        </p:txBody>
      </p:sp>
    </p:spTree>
    <p:extLst>
      <p:ext uri="{BB962C8B-B14F-4D97-AF65-F5344CB8AC3E}">
        <p14:creationId xmlns:p14="http://schemas.microsoft.com/office/powerpoint/2010/main" val="1324366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B46615-E8E6-4EA0-8060-D54F959E45EC}" type="datetimeFigureOut">
              <a:rPr lang="en-PH" smtClean="0"/>
              <a:t>15/12/2021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8B51432-4649-420B-B197-FA1DDC499753}" type="slidenum">
              <a:rPr lang="en-PH" smtClean="0"/>
              <a:t>‹#›</a:t>
            </a:fld>
            <a:endParaRPr lang="en-PH"/>
          </a:p>
        </p:txBody>
      </p:sp>
    </p:spTree>
    <p:extLst>
      <p:ext uri="{BB962C8B-B14F-4D97-AF65-F5344CB8AC3E}">
        <p14:creationId xmlns:p14="http://schemas.microsoft.com/office/powerpoint/2010/main" val="1458486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B46615-E8E6-4EA0-8060-D54F959E45EC}" type="datetimeFigureOut">
              <a:rPr lang="en-PH" smtClean="0"/>
              <a:t>15/12/2021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8B51432-4649-420B-B197-FA1DDC499753}" type="slidenum">
              <a:rPr lang="en-PH" smtClean="0"/>
              <a:t>‹#›</a:t>
            </a:fld>
            <a:endParaRPr lang="en-PH"/>
          </a:p>
        </p:txBody>
      </p:sp>
    </p:spTree>
    <p:extLst>
      <p:ext uri="{BB962C8B-B14F-4D97-AF65-F5344CB8AC3E}">
        <p14:creationId xmlns:p14="http://schemas.microsoft.com/office/powerpoint/2010/main" val="3934631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2B46615-E8E6-4EA0-8060-D54F959E45EC}" type="datetimeFigureOut">
              <a:rPr lang="en-PH" smtClean="0"/>
              <a:t>15/12/2021</a:t>
            </a:fld>
            <a:endParaRPr lang="en-PH"/>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PH"/>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8B51432-4649-420B-B197-FA1DDC499753}" type="slidenum">
              <a:rPr lang="en-PH" smtClean="0"/>
              <a:t>‹#›</a:t>
            </a:fld>
            <a:endParaRPr lang="en-PH"/>
          </a:p>
        </p:txBody>
      </p:sp>
    </p:spTree>
    <p:extLst>
      <p:ext uri="{BB962C8B-B14F-4D97-AF65-F5344CB8AC3E}">
        <p14:creationId xmlns:p14="http://schemas.microsoft.com/office/powerpoint/2010/main" val="326239844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jpg"/><Relationship Id="rId7" Type="http://schemas.openxmlformats.org/officeDocument/2006/relationships/image" Target="../media/image16.png"/><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image" Target="../media/image15.jp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Best Human Resource System Software Solution | HR Software 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516641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5266269"/>
            <a:ext cx="12192000" cy="1577340"/>
          </a:xfrm>
          <a:prstGeom prst="rect">
            <a:avLst/>
          </a:prstGeom>
          <a:solidFill>
            <a:srgbClr val="037C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Rectangle 6"/>
          <p:cNvSpPr/>
          <p:nvPr/>
        </p:nvSpPr>
        <p:spPr>
          <a:xfrm>
            <a:off x="0" y="5166419"/>
            <a:ext cx="12192000" cy="11424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Round Diagonal Corner Rectangle 5"/>
          <p:cNvSpPr/>
          <p:nvPr/>
        </p:nvSpPr>
        <p:spPr>
          <a:xfrm>
            <a:off x="204490" y="1993814"/>
            <a:ext cx="6558455" cy="1436790"/>
          </a:xfrm>
          <a:prstGeom prst="round2DiagRect">
            <a:avLst/>
          </a:prstGeom>
          <a:solidFill>
            <a:schemeClr val="tx2">
              <a:lumMod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1" name="Round Diagonal Corner Rectangle 10"/>
          <p:cNvSpPr/>
          <p:nvPr/>
        </p:nvSpPr>
        <p:spPr>
          <a:xfrm>
            <a:off x="102245" y="1879573"/>
            <a:ext cx="6558455" cy="1436790"/>
          </a:xfrm>
          <a:prstGeom prst="round2Diag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13678" y="1893801"/>
            <a:ext cx="6990299" cy="1384995"/>
          </a:xfrm>
          <a:prstGeom prst="rect">
            <a:avLst/>
          </a:prstGeom>
        </p:spPr>
        <p:txBody>
          <a:bodyPr wrap="square">
            <a:spAutoFit/>
          </a:bodyPr>
          <a:lstStyle/>
          <a:p>
            <a:pPr marR="114300" algn="ctr">
              <a:spcAft>
                <a:spcPts val="1000"/>
              </a:spcAft>
            </a:pPr>
            <a:r>
              <a:rPr lang="en-US" sz="2800" dirty="0">
                <a:ln w="0"/>
                <a:solidFill>
                  <a:schemeClr val="accent1">
                    <a:lumMod val="50000"/>
                  </a:schemeClr>
                </a:solidFill>
                <a:effectLst>
                  <a:outerShdw blurRad="38100" dist="19050" dir="2700000" algn="tl" rotWithShape="0">
                    <a:schemeClr val="dk1">
                      <a:alpha val="40000"/>
                    </a:schemeClr>
                  </a:outerShdw>
                </a:effectLst>
                <a:latin typeface="Berlin Sans FB Demi" panose="020E0802020502020306" pitchFamily="34" charset="0"/>
                <a:ea typeface="Times New Roman" panose="02020603050405020304" pitchFamily="18" charset="0"/>
                <a:cs typeface="Times New Roman" panose="02020603050405020304" pitchFamily="18" charset="0"/>
              </a:rPr>
              <a:t>HUMAN RESOURCE MANAGEMENT SYSTEM WITH DATA ANALYTICS AND DECISION SUPPORT SYSTEM.</a:t>
            </a:r>
          </a:p>
        </p:txBody>
      </p:sp>
      <p:pic>
        <p:nvPicPr>
          <p:cNvPr id="1030" name="Picture 6" descr="May be a closeup of 1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31677" y="2962334"/>
            <a:ext cx="1097280" cy="10972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032" name="Picture 8" descr="May be an image of Ariel John Lactuan, standing and outdoor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54041" y="4076155"/>
            <a:ext cx="1097280" cy="10972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034" name="Picture 10" descr="May be a closeup of 1 pers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31677" y="5166419"/>
            <a:ext cx="1097280" cy="10972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036" name="Picture 12" descr="May be a closeup of 1 person, eyeglasses, stripes and indoo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425441" y="1614929"/>
            <a:ext cx="1097280" cy="10972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17" name="Rectangle 16"/>
          <p:cNvSpPr/>
          <p:nvPr/>
        </p:nvSpPr>
        <p:spPr>
          <a:xfrm>
            <a:off x="2237293" y="5743918"/>
            <a:ext cx="4639328" cy="523220"/>
          </a:xfrm>
          <a:prstGeom prst="rect">
            <a:avLst/>
          </a:prstGeom>
        </p:spPr>
        <p:txBody>
          <a:bodyPr wrap="square">
            <a:spAutoFit/>
          </a:bodyPr>
          <a:lstStyle/>
          <a:p>
            <a:pPr marR="114300" algn="ctr">
              <a:spcAft>
                <a:spcPts val="1000"/>
              </a:spcAft>
            </a:pPr>
            <a:r>
              <a:rPr lang="en-US" sz="2800" dirty="0">
                <a:ln w="0"/>
                <a:solidFill>
                  <a:schemeClr val="bg1"/>
                </a:solidFill>
                <a:effectLst>
                  <a:outerShdw blurRad="38100" dist="19050" dir="2700000" algn="tl" rotWithShape="0">
                    <a:schemeClr val="dk1">
                      <a:alpha val="40000"/>
                    </a:schemeClr>
                  </a:outerShdw>
                </a:effectLst>
                <a:latin typeface="Berlin Sans FB Demi" panose="020E0802020502020306" pitchFamily="34" charset="0"/>
                <a:ea typeface="Times New Roman" panose="02020603050405020304" pitchFamily="18" charset="0"/>
                <a:cs typeface="Times New Roman" panose="02020603050405020304" pitchFamily="18" charset="0"/>
              </a:rPr>
              <a:t>CS Thesis Writing I (THS101)</a:t>
            </a:r>
          </a:p>
        </p:txBody>
      </p:sp>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1915" y="5455158"/>
            <a:ext cx="1100740" cy="1100740"/>
          </a:xfrm>
          <a:prstGeom prst="rect">
            <a:avLst/>
          </a:prstGeom>
        </p:spPr>
      </p:pic>
      <p:sp>
        <p:nvSpPr>
          <p:cNvPr id="22" name="Rectangle 21"/>
          <p:cNvSpPr/>
          <p:nvPr/>
        </p:nvSpPr>
        <p:spPr>
          <a:xfrm>
            <a:off x="8198589" y="4041791"/>
            <a:ext cx="2116986" cy="307777"/>
          </a:xfrm>
          <a:prstGeom prst="rect">
            <a:avLst/>
          </a:prstGeom>
        </p:spPr>
        <p:txBody>
          <a:bodyPr wrap="square">
            <a:spAutoFit/>
          </a:bodyPr>
          <a:lstStyle/>
          <a:p>
            <a:pPr marR="114300" algn="ctr">
              <a:spcAft>
                <a:spcPts val="1000"/>
              </a:spcAft>
            </a:pPr>
            <a:r>
              <a:rPr lang="en-US" sz="1400" dirty="0">
                <a:ln w="0"/>
                <a:solidFill>
                  <a:schemeClr val="bg1"/>
                </a:solidFill>
                <a:effectLst>
                  <a:outerShdw blurRad="38100" dist="19050" dir="2700000" algn="tl" rotWithShape="0">
                    <a:schemeClr val="dk1">
                      <a:alpha val="40000"/>
                    </a:schemeClr>
                  </a:outerShdw>
                </a:effectLst>
                <a:latin typeface="Berlin Sans FB Demi" panose="020E0802020502020306" pitchFamily="34" charset="0"/>
                <a:ea typeface="Times New Roman" panose="02020603050405020304" pitchFamily="18" charset="0"/>
                <a:cs typeface="Times New Roman" panose="02020603050405020304" pitchFamily="18" charset="0"/>
              </a:rPr>
              <a:t>Mark John Rey Espiritu</a:t>
            </a:r>
          </a:p>
        </p:txBody>
      </p:sp>
      <p:sp>
        <p:nvSpPr>
          <p:cNvPr id="23" name="Rectangle 22"/>
          <p:cNvSpPr/>
          <p:nvPr/>
        </p:nvSpPr>
        <p:spPr>
          <a:xfrm>
            <a:off x="9966711" y="2735298"/>
            <a:ext cx="2276412" cy="307777"/>
          </a:xfrm>
          <a:prstGeom prst="rect">
            <a:avLst/>
          </a:prstGeom>
        </p:spPr>
        <p:txBody>
          <a:bodyPr wrap="square">
            <a:spAutoFit/>
          </a:bodyPr>
          <a:lstStyle/>
          <a:p>
            <a:pPr marR="114300" algn="ctr">
              <a:spcAft>
                <a:spcPts val="1000"/>
              </a:spcAft>
            </a:pPr>
            <a:r>
              <a:rPr lang="en-US" sz="1400" dirty="0">
                <a:ln w="0"/>
                <a:solidFill>
                  <a:schemeClr val="bg1"/>
                </a:solidFill>
                <a:effectLst>
                  <a:outerShdw blurRad="38100" dist="19050" dir="2700000" algn="tl" rotWithShape="0">
                    <a:schemeClr val="dk1">
                      <a:alpha val="40000"/>
                    </a:schemeClr>
                  </a:outerShdw>
                </a:effectLst>
                <a:latin typeface="Berlin Sans FB Demi" panose="020E0802020502020306" pitchFamily="34" charset="0"/>
                <a:ea typeface="Times New Roman" panose="02020603050405020304" pitchFamily="18" charset="0"/>
                <a:cs typeface="Times New Roman" panose="02020603050405020304" pitchFamily="18" charset="0"/>
              </a:rPr>
              <a:t>Glen Michael </a:t>
            </a:r>
            <a:r>
              <a:rPr lang="en-US" sz="1400" dirty="0" err="1">
                <a:ln w="0"/>
                <a:solidFill>
                  <a:schemeClr val="bg1"/>
                </a:solidFill>
                <a:effectLst>
                  <a:outerShdw blurRad="38100" dist="19050" dir="2700000" algn="tl" rotWithShape="0">
                    <a:schemeClr val="dk1">
                      <a:alpha val="40000"/>
                    </a:schemeClr>
                  </a:outerShdw>
                </a:effectLst>
                <a:latin typeface="Berlin Sans FB Demi" panose="020E0802020502020306" pitchFamily="34" charset="0"/>
                <a:ea typeface="Times New Roman" panose="02020603050405020304" pitchFamily="18" charset="0"/>
                <a:cs typeface="Times New Roman" panose="02020603050405020304" pitchFamily="18" charset="0"/>
              </a:rPr>
              <a:t>Gabayoyo</a:t>
            </a:r>
            <a:endParaRPr lang="en-US" sz="1400" dirty="0">
              <a:ln w="0"/>
              <a:solidFill>
                <a:schemeClr val="bg1"/>
              </a:solidFill>
              <a:effectLst>
                <a:outerShdw blurRad="38100" dist="19050" dir="2700000" algn="tl" rotWithShape="0">
                  <a:schemeClr val="dk1">
                    <a:alpha val="40000"/>
                  </a:schemeClr>
                </a:outerShdw>
              </a:effectLst>
              <a:latin typeface="Berlin Sans FB Demi" panose="020E0802020502020306" pitchFamily="34" charset="0"/>
              <a:ea typeface="Times New Roman" panose="02020603050405020304" pitchFamily="18" charset="0"/>
              <a:cs typeface="Times New Roman" panose="02020603050405020304" pitchFamily="18" charset="0"/>
            </a:endParaRPr>
          </a:p>
        </p:txBody>
      </p:sp>
      <p:sp>
        <p:nvSpPr>
          <p:cNvPr id="24" name="Rectangle 23"/>
          <p:cNvSpPr/>
          <p:nvPr/>
        </p:nvSpPr>
        <p:spPr>
          <a:xfrm>
            <a:off x="10064475" y="5236695"/>
            <a:ext cx="2276412" cy="307777"/>
          </a:xfrm>
          <a:prstGeom prst="rect">
            <a:avLst/>
          </a:prstGeom>
        </p:spPr>
        <p:txBody>
          <a:bodyPr wrap="square">
            <a:spAutoFit/>
          </a:bodyPr>
          <a:lstStyle/>
          <a:p>
            <a:pPr marR="114300" algn="ctr">
              <a:spcAft>
                <a:spcPts val="1000"/>
              </a:spcAft>
            </a:pPr>
            <a:r>
              <a:rPr lang="en-US" sz="1400" dirty="0">
                <a:ln w="0"/>
                <a:solidFill>
                  <a:schemeClr val="bg1"/>
                </a:solidFill>
                <a:effectLst>
                  <a:outerShdw blurRad="38100" dist="19050" dir="2700000" algn="tl" rotWithShape="0">
                    <a:schemeClr val="dk1">
                      <a:alpha val="40000"/>
                    </a:schemeClr>
                  </a:outerShdw>
                </a:effectLst>
                <a:latin typeface="Berlin Sans FB Demi" panose="020E0802020502020306" pitchFamily="34" charset="0"/>
                <a:ea typeface="Times New Roman" panose="02020603050405020304" pitchFamily="18" charset="0"/>
                <a:cs typeface="Times New Roman" panose="02020603050405020304" pitchFamily="18" charset="0"/>
              </a:rPr>
              <a:t>Ariel John </a:t>
            </a:r>
            <a:r>
              <a:rPr lang="en-US" sz="1400" dirty="0" err="1">
                <a:ln w="0"/>
                <a:solidFill>
                  <a:schemeClr val="bg1"/>
                </a:solidFill>
                <a:effectLst>
                  <a:outerShdw blurRad="38100" dist="19050" dir="2700000" algn="tl" rotWithShape="0">
                    <a:schemeClr val="dk1">
                      <a:alpha val="40000"/>
                    </a:schemeClr>
                  </a:outerShdw>
                </a:effectLst>
                <a:latin typeface="Berlin Sans FB Demi" panose="020E0802020502020306" pitchFamily="34" charset="0"/>
                <a:ea typeface="Times New Roman" panose="02020603050405020304" pitchFamily="18" charset="0"/>
                <a:cs typeface="Times New Roman" panose="02020603050405020304" pitchFamily="18" charset="0"/>
              </a:rPr>
              <a:t>Lactuan</a:t>
            </a:r>
            <a:endParaRPr lang="en-US" sz="1400" dirty="0">
              <a:ln w="0"/>
              <a:solidFill>
                <a:schemeClr val="bg1"/>
              </a:solidFill>
              <a:effectLst>
                <a:outerShdw blurRad="38100" dist="19050" dir="2700000" algn="tl" rotWithShape="0">
                  <a:schemeClr val="dk1">
                    <a:alpha val="40000"/>
                  </a:schemeClr>
                </a:outerShdw>
              </a:effectLst>
              <a:latin typeface="Berlin Sans FB Demi" panose="020E0802020502020306" pitchFamily="34" charset="0"/>
              <a:ea typeface="Times New Roman" panose="02020603050405020304" pitchFamily="18" charset="0"/>
              <a:cs typeface="Times New Roman" panose="02020603050405020304" pitchFamily="18" charset="0"/>
            </a:endParaRPr>
          </a:p>
        </p:txBody>
      </p:sp>
      <p:sp>
        <p:nvSpPr>
          <p:cNvPr id="25" name="Rectangle 24"/>
          <p:cNvSpPr/>
          <p:nvPr/>
        </p:nvSpPr>
        <p:spPr>
          <a:xfrm>
            <a:off x="8699964" y="6275583"/>
            <a:ext cx="1364511" cy="307777"/>
          </a:xfrm>
          <a:prstGeom prst="rect">
            <a:avLst/>
          </a:prstGeom>
          <a:noFill/>
        </p:spPr>
        <p:txBody>
          <a:bodyPr wrap="square">
            <a:spAutoFit/>
          </a:bodyPr>
          <a:lstStyle/>
          <a:p>
            <a:pPr marR="114300" algn="ctr">
              <a:spcAft>
                <a:spcPts val="1000"/>
              </a:spcAft>
            </a:pPr>
            <a:r>
              <a:rPr lang="en-US" sz="1400" dirty="0">
                <a:ln w="0"/>
                <a:solidFill>
                  <a:schemeClr val="bg1"/>
                </a:solidFill>
                <a:effectLst>
                  <a:outerShdw blurRad="38100" dist="19050" dir="2700000" algn="tl" rotWithShape="0">
                    <a:schemeClr val="dk1">
                      <a:alpha val="40000"/>
                    </a:schemeClr>
                  </a:outerShdw>
                </a:effectLst>
                <a:latin typeface="Berlin Sans FB Demi" panose="020E0802020502020306" pitchFamily="34" charset="0"/>
                <a:ea typeface="Times New Roman" panose="02020603050405020304" pitchFamily="18" charset="0"/>
                <a:cs typeface="Times New Roman" panose="02020603050405020304" pitchFamily="18" charset="0"/>
              </a:rPr>
              <a:t>Daniel </a:t>
            </a:r>
            <a:r>
              <a:rPr lang="en-US" sz="1400" dirty="0" err="1">
                <a:ln w="0"/>
                <a:solidFill>
                  <a:schemeClr val="bg1"/>
                </a:solidFill>
                <a:effectLst>
                  <a:outerShdw blurRad="38100" dist="19050" dir="2700000" algn="tl" rotWithShape="0">
                    <a:schemeClr val="dk1">
                      <a:alpha val="40000"/>
                    </a:schemeClr>
                  </a:outerShdw>
                </a:effectLst>
                <a:latin typeface="Berlin Sans FB Demi" panose="020E0802020502020306" pitchFamily="34" charset="0"/>
                <a:ea typeface="Times New Roman" panose="02020603050405020304" pitchFamily="18" charset="0"/>
                <a:cs typeface="Times New Roman" panose="02020603050405020304" pitchFamily="18" charset="0"/>
              </a:rPr>
              <a:t>Arago</a:t>
            </a:r>
            <a:endParaRPr lang="en-US" sz="1400" dirty="0">
              <a:ln w="0"/>
              <a:solidFill>
                <a:schemeClr val="bg1"/>
              </a:solidFill>
              <a:effectLst>
                <a:outerShdw blurRad="38100" dist="19050" dir="2700000" algn="tl" rotWithShape="0">
                  <a:schemeClr val="dk1">
                    <a:alpha val="40000"/>
                  </a:schemeClr>
                </a:outerShdw>
              </a:effectLst>
              <a:latin typeface="Berlin Sans FB Demi" panose="020E0802020502020306"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4211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EB7EB12-0FC1-4DB8-9658-E082EE829A87}"/>
              </a:ext>
            </a:extLst>
          </p:cNvPr>
          <p:cNvSpPr txBox="1"/>
          <p:nvPr/>
        </p:nvSpPr>
        <p:spPr>
          <a:xfrm>
            <a:off x="1480622" y="139703"/>
            <a:ext cx="6129046" cy="707886"/>
          </a:xfrm>
          <a:prstGeom prst="rect">
            <a:avLst/>
          </a:prstGeom>
          <a:noFill/>
        </p:spPr>
        <p:txBody>
          <a:bodyPr wrap="square" rtlCol="0">
            <a:spAutoFit/>
          </a:bodyPr>
          <a:lstStyle/>
          <a:p>
            <a:r>
              <a:rPr lang="en-PH" sz="4000" b="1" dirty="0">
                <a:latin typeface="Book Antiqua" panose="02040602050305030304" pitchFamily="18" charset="0"/>
                <a:cs typeface="Arial" panose="020B0604020202020204" pitchFamily="34" charset="0"/>
              </a:rPr>
              <a:t>Objectives of the Study</a:t>
            </a:r>
          </a:p>
        </p:txBody>
      </p:sp>
      <p:sp>
        <p:nvSpPr>
          <p:cNvPr id="11" name="Rectangle 10">
            <a:extLst>
              <a:ext uri="{FF2B5EF4-FFF2-40B4-BE49-F238E27FC236}">
                <a16:creationId xmlns:a16="http://schemas.microsoft.com/office/drawing/2014/main" id="{78BEDFF7-FE5F-4931-8097-52784A0FDC3F}"/>
              </a:ext>
            </a:extLst>
          </p:cNvPr>
          <p:cNvSpPr/>
          <p:nvPr/>
        </p:nvSpPr>
        <p:spPr>
          <a:xfrm flipV="1">
            <a:off x="1480621" y="841525"/>
            <a:ext cx="563361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Rectangle 2">
            <a:extLst>
              <a:ext uri="{FF2B5EF4-FFF2-40B4-BE49-F238E27FC236}">
                <a16:creationId xmlns:a16="http://schemas.microsoft.com/office/drawing/2014/main" id="{935DC29C-9619-46AD-A474-A097CB078E40}"/>
              </a:ext>
            </a:extLst>
          </p:cNvPr>
          <p:cNvSpPr/>
          <p:nvPr/>
        </p:nvSpPr>
        <p:spPr>
          <a:xfrm>
            <a:off x="1198233" y="3656564"/>
            <a:ext cx="877948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Rectangle 5">
            <a:extLst>
              <a:ext uri="{FF2B5EF4-FFF2-40B4-BE49-F238E27FC236}">
                <a16:creationId xmlns:a16="http://schemas.microsoft.com/office/drawing/2014/main" id="{475DDB7E-BF50-446A-9279-54AC0569CB16}"/>
              </a:ext>
            </a:extLst>
          </p:cNvPr>
          <p:cNvSpPr/>
          <p:nvPr/>
        </p:nvSpPr>
        <p:spPr>
          <a:xfrm>
            <a:off x="1830244" y="1088005"/>
            <a:ext cx="1909693" cy="256907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To develop a HRMS which collects and update employees’ information and records. </a:t>
            </a:r>
          </a:p>
          <a:p>
            <a:pPr algn="ctr"/>
            <a:endParaRPr lang="en-PH" b="1" dirty="0">
              <a:solidFill>
                <a:schemeClr val="tx1"/>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8E5281A6-A961-4A3B-92E1-DA8A4B41CE8A}"/>
              </a:ext>
            </a:extLst>
          </p:cNvPr>
          <p:cNvSpPr/>
          <p:nvPr/>
        </p:nvSpPr>
        <p:spPr>
          <a:xfrm>
            <a:off x="4390397" y="3710909"/>
            <a:ext cx="1909693" cy="257875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To integrate data analytics in the Human Resource Management System. </a:t>
            </a:r>
          </a:p>
          <a:p>
            <a:pPr marR="0" lvl="0" algn="ctr">
              <a:lnSpc>
                <a:spcPct val="200000"/>
              </a:lnSpc>
              <a:spcBef>
                <a:spcPts val="0"/>
              </a:spcBef>
              <a:spcAft>
                <a:spcPts val="0"/>
              </a:spcAft>
            </a:pPr>
            <a:endParaRPr lang="en-US" sz="1400" b="1" dirty="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0ECE77F7-8E33-4A43-8791-BDA1CD01907F}"/>
              </a:ext>
            </a:extLst>
          </p:cNvPr>
          <p:cNvSpPr/>
          <p:nvPr/>
        </p:nvSpPr>
        <p:spPr>
          <a:xfrm>
            <a:off x="7300175" y="1052162"/>
            <a:ext cx="1909693" cy="258890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r>
              <a:rPr lang="en-US" b="1" dirty="0">
                <a:solidFill>
                  <a:schemeClr val="tx1"/>
                </a:solidFill>
              </a:rPr>
              <a:t>To embed Decision Support System in Human Resource Management System. </a:t>
            </a:r>
          </a:p>
          <a:p>
            <a:pPr marR="0" lvl="0" algn="ctr">
              <a:lnSpc>
                <a:spcPct val="200000"/>
              </a:lnSpc>
              <a:spcBef>
                <a:spcPts val="0"/>
              </a:spcBef>
              <a:spcAft>
                <a:spcPts val="1000"/>
              </a:spcAft>
            </a:pPr>
            <a:endParaRPr lang="en-US" sz="1600" b="1" dirty="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17" name="Isosceles Triangle 16">
            <a:extLst>
              <a:ext uri="{FF2B5EF4-FFF2-40B4-BE49-F238E27FC236}">
                <a16:creationId xmlns:a16="http://schemas.microsoft.com/office/drawing/2014/main" id="{E8F3F588-AE68-416B-84B6-3369FD4E05FB}"/>
              </a:ext>
            </a:extLst>
          </p:cNvPr>
          <p:cNvSpPr/>
          <p:nvPr/>
        </p:nvSpPr>
        <p:spPr>
          <a:xfrm>
            <a:off x="4390398" y="2516005"/>
            <a:ext cx="1909693" cy="113296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0" dirty="0">
                <a:solidFill>
                  <a:schemeClr val="tx1"/>
                </a:solidFill>
              </a:rPr>
              <a:t>7</a:t>
            </a:r>
          </a:p>
        </p:txBody>
      </p:sp>
      <p:sp>
        <p:nvSpPr>
          <p:cNvPr id="8" name="Flowchart: Merge 7">
            <a:extLst>
              <a:ext uri="{FF2B5EF4-FFF2-40B4-BE49-F238E27FC236}">
                <a16:creationId xmlns:a16="http://schemas.microsoft.com/office/drawing/2014/main" id="{E94EBF9E-C848-483C-A98A-49EB8A097FDC}"/>
              </a:ext>
            </a:extLst>
          </p:cNvPr>
          <p:cNvSpPr/>
          <p:nvPr/>
        </p:nvSpPr>
        <p:spPr>
          <a:xfrm>
            <a:off x="1830243" y="3710909"/>
            <a:ext cx="1909693" cy="1086173"/>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0" dirty="0">
                <a:solidFill>
                  <a:schemeClr val="tx1"/>
                </a:solidFill>
              </a:rPr>
              <a:t>6</a:t>
            </a:r>
          </a:p>
        </p:txBody>
      </p:sp>
      <p:sp>
        <p:nvSpPr>
          <p:cNvPr id="21" name="Flowchart: Merge 20">
            <a:extLst>
              <a:ext uri="{FF2B5EF4-FFF2-40B4-BE49-F238E27FC236}">
                <a16:creationId xmlns:a16="http://schemas.microsoft.com/office/drawing/2014/main" id="{583E5461-56B1-45EB-8CB8-2CA7DB498471}"/>
              </a:ext>
            </a:extLst>
          </p:cNvPr>
          <p:cNvSpPr/>
          <p:nvPr/>
        </p:nvSpPr>
        <p:spPr>
          <a:xfrm>
            <a:off x="7300175" y="3702801"/>
            <a:ext cx="1909693" cy="1086173"/>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0" dirty="0">
                <a:solidFill>
                  <a:schemeClr val="tx1"/>
                </a:solidFill>
              </a:rPr>
              <a:t>8</a:t>
            </a:r>
          </a:p>
        </p:txBody>
      </p:sp>
    </p:spTree>
    <p:extLst>
      <p:ext uri="{BB962C8B-B14F-4D97-AF65-F5344CB8AC3E}">
        <p14:creationId xmlns:p14="http://schemas.microsoft.com/office/powerpoint/2010/main" val="25309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up)">
                                      <p:cBhvr>
                                        <p:cTn id="24" dur="500"/>
                                        <p:tgtEl>
                                          <p:spTgt spid="13"/>
                                        </p:tgtEl>
                                      </p:cBhvr>
                                    </p:animEffect>
                                  </p:childTnLst>
                                </p:cTn>
                              </p:par>
                            </p:childTnLst>
                          </p:cTn>
                        </p:par>
                        <p:par>
                          <p:cTn id="25" fill="hold">
                            <p:stCondLst>
                              <p:cond delay="1500"/>
                            </p:stCondLst>
                            <p:childTnLst>
                              <p:par>
                                <p:cTn id="26" presetID="22" presetClass="entr" presetSubtype="4"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down)">
                                      <p:cBhvr>
                                        <p:cTn id="28" dur="500"/>
                                        <p:tgtEl>
                                          <p:spTgt spid="17"/>
                                        </p:tgtEl>
                                      </p:cBhvr>
                                    </p:animEffect>
                                  </p:childTnLst>
                                </p:cTn>
                              </p:par>
                            </p:childTnLst>
                          </p:cTn>
                        </p:par>
                        <p:par>
                          <p:cTn id="29" fill="hold">
                            <p:stCondLst>
                              <p:cond delay="2000"/>
                            </p:stCondLst>
                            <p:childTnLst>
                              <p:par>
                                <p:cTn id="30" presetID="22" presetClass="entr" presetSubtype="4"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par>
                          <p:cTn id="33" fill="hold">
                            <p:stCondLst>
                              <p:cond delay="2500"/>
                            </p:stCondLst>
                            <p:childTnLst>
                              <p:par>
                                <p:cTn id="34" presetID="22" presetClass="entr" presetSubtype="1"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up)">
                                      <p:cBhvr>
                                        <p:cTn id="3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6" grpId="0" animBg="1"/>
      <p:bldP spid="13" grpId="0" animBg="1"/>
      <p:bldP spid="14" grpId="0" animBg="1"/>
      <p:bldP spid="17" grpId="0" animBg="1"/>
      <p:bldP spid="8"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8BEDFF7-FE5F-4931-8097-52784A0FDC3F}"/>
              </a:ext>
            </a:extLst>
          </p:cNvPr>
          <p:cNvSpPr/>
          <p:nvPr/>
        </p:nvSpPr>
        <p:spPr>
          <a:xfrm flipV="1">
            <a:off x="1480621" y="841524"/>
            <a:ext cx="836676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TextBox 11">
            <a:extLst>
              <a:ext uri="{FF2B5EF4-FFF2-40B4-BE49-F238E27FC236}">
                <a16:creationId xmlns:a16="http://schemas.microsoft.com/office/drawing/2014/main" id="{D638CBEA-B5A4-4B8D-B20E-15EA0FBB3716}"/>
              </a:ext>
            </a:extLst>
          </p:cNvPr>
          <p:cNvSpPr txBox="1"/>
          <p:nvPr/>
        </p:nvSpPr>
        <p:spPr>
          <a:xfrm>
            <a:off x="1480622" y="139703"/>
            <a:ext cx="8746590" cy="707886"/>
          </a:xfrm>
          <a:prstGeom prst="rect">
            <a:avLst/>
          </a:prstGeom>
          <a:noFill/>
        </p:spPr>
        <p:txBody>
          <a:bodyPr wrap="square" rtlCol="0">
            <a:spAutoFit/>
          </a:bodyPr>
          <a:lstStyle/>
          <a:p>
            <a:r>
              <a:rPr lang="en-PH" sz="4000" b="1" dirty="0">
                <a:latin typeface="Book Antiqua" panose="02040602050305030304" pitchFamily="18" charset="0"/>
                <a:cs typeface="Arial" panose="020B0604020202020204" pitchFamily="34" charset="0"/>
              </a:rPr>
              <a:t>Scope</a:t>
            </a:r>
          </a:p>
        </p:txBody>
      </p:sp>
      <p:sp>
        <p:nvSpPr>
          <p:cNvPr id="2" name="Rectangle 1"/>
          <p:cNvSpPr/>
          <p:nvPr/>
        </p:nvSpPr>
        <p:spPr>
          <a:xfrm>
            <a:off x="1627094" y="1277472"/>
            <a:ext cx="9304884" cy="5401479"/>
          </a:xfrm>
          <a:prstGeom prst="rect">
            <a:avLst/>
          </a:prstGeom>
        </p:spPr>
        <p:txBody>
          <a:bodyPr wrap="square">
            <a:spAutoFit/>
          </a:bodyPr>
          <a:lstStyle/>
          <a:p>
            <a:pPr marL="285750" marR="114300" indent="-285750" algn="just">
              <a:spcAft>
                <a:spcPts val="1000"/>
              </a:spcAft>
              <a:buFont typeface="Wingdings" panose="05000000000000000000" pitchFamily="2" charset="2"/>
              <a:buChar char="Ø"/>
            </a:pPr>
            <a:r>
              <a:rPr lang="en-US" sz="1800" dirty="0">
                <a:solidFill>
                  <a:srgbClr val="000000"/>
                </a:solidFill>
                <a:effectLst/>
                <a:latin typeface="Arial" panose="020B0604020202020204" pitchFamily="34" charset="0"/>
                <a:ea typeface="Arial" panose="020B0604020202020204" pitchFamily="34" charset="0"/>
              </a:rPr>
              <a:t> An HRMS is a component of the HR Department's overall system. It is a system that automates the process of evaluating and managing the daily performance of all employees. It was used to track an employee's performance to see if he or she was doing his or her duties in a timely and efficient manner. This also acts as a base of information for the department to determine whether or not a specific employee was qualified for Bonuses or promotions. </a:t>
            </a:r>
          </a:p>
          <a:p>
            <a:pPr marR="114300" algn="just">
              <a:spcAft>
                <a:spcPts val="1000"/>
              </a:spcAft>
            </a:pPr>
            <a:r>
              <a:rPr lang="en-US" sz="1800" dirty="0">
                <a:solidFill>
                  <a:srgbClr val="000000"/>
                </a:solidFill>
                <a:effectLst/>
                <a:latin typeface="Arial" panose="020B0604020202020204" pitchFamily="34" charset="0"/>
                <a:ea typeface="Arial" panose="020B0604020202020204" pitchFamily="34" charset="0"/>
              </a:rPr>
              <a:t>     The Scope of this system was listed below: </a:t>
            </a:r>
          </a:p>
          <a:p>
            <a:pPr marL="342900" marR="114300" indent="-342900" algn="just">
              <a:spcAft>
                <a:spcPts val="1000"/>
              </a:spcAft>
              <a:buAutoNum type="arabicPeriod"/>
            </a:pP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Employees Information                                     7. Pay History</a:t>
            </a:r>
          </a:p>
          <a:p>
            <a:pPr marR="114300" algn="just">
              <a:spcAft>
                <a:spcPts val="1000"/>
              </a:spcAft>
            </a:pPr>
            <a:r>
              <a:rPr lang="en-US" dirty="0">
                <a:solidFill>
                  <a:srgbClr val="000000"/>
                </a:solidFill>
                <a:latin typeface="Arial" panose="020B0604020202020204" pitchFamily="34" charset="0"/>
                <a:ea typeface="Arial" panose="020B0604020202020204" pitchFamily="34" charset="0"/>
              </a:rPr>
              <a:t>2. </a:t>
            </a: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Employee Personal Information                         8. View Pay History</a:t>
            </a:r>
          </a:p>
          <a:p>
            <a:pPr marR="114300" algn="just">
              <a:spcAft>
                <a:spcPts val="1000"/>
              </a:spcAft>
            </a:pPr>
            <a:r>
              <a:rPr lang="en-US" dirty="0">
                <a:solidFill>
                  <a:srgbClr val="000000"/>
                </a:solidFill>
                <a:latin typeface="Arial" panose="020B0604020202020204" pitchFamily="34" charset="0"/>
                <a:ea typeface="Arial" panose="020B0604020202020204" pitchFamily="34" charset="0"/>
              </a:rPr>
              <a:t>3. </a:t>
            </a: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Recruitment and selection                                 	9. Announcement and Events</a:t>
            </a:r>
          </a:p>
          <a:p>
            <a:pPr marR="114300" algn="just">
              <a:spcAft>
                <a:spcPts val="1000"/>
              </a:spcAft>
            </a:pPr>
            <a:r>
              <a:rPr lang="en-US" dirty="0">
                <a:solidFill>
                  <a:srgbClr val="000000"/>
                </a:solidFill>
                <a:latin typeface="Arial" panose="020B0604020202020204" pitchFamily="34" charset="0"/>
                <a:ea typeface="Arial" panose="020B0604020202020204" pitchFamily="34" charset="0"/>
              </a:rPr>
              <a:t>4. </a:t>
            </a: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Attendance                                                         10. User interact using chatbots</a:t>
            </a:r>
          </a:p>
          <a:p>
            <a:pPr marR="114300" algn="just">
              <a:spcAft>
                <a:spcPts val="1000"/>
              </a:spcAft>
            </a:pPr>
            <a:r>
              <a:rPr lang="en-US" dirty="0">
                <a:solidFill>
                  <a:srgbClr val="000000"/>
                </a:solidFill>
                <a:latin typeface="Arial" panose="020B0604020202020204" pitchFamily="34" charset="0"/>
                <a:ea typeface="Arial" panose="020B0604020202020204" pitchFamily="34" charset="0"/>
              </a:rPr>
              <a:t>5. </a:t>
            </a: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Block out certain information areas by user</a:t>
            </a:r>
          </a:p>
          <a:p>
            <a:pPr marR="114300" algn="just">
              <a:spcAft>
                <a:spcPts val="1000"/>
              </a:spcAft>
            </a:pPr>
            <a:r>
              <a:rPr lang="en-US" dirty="0">
                <a:solidFill>
                  <a:srgbClr val="000000"/>
                </a:solidFill>
                <a:latin typeface="Arial" panose="020B0604020202020204" pitchFamily="34" charset="0"/>
                <a:ea typeface="Arial" panose="020B0604020202020204" pitchFamily="34" charset="0"/>
              </a:rPr>
              <a:t>6. </a:t>
            </a: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Skills Profile</a:t>
            </a:r>
          </a:p>
          <a:p>
            <a:pPr marR="114300" algn="just">
              <a:spcAft>
                <a:spcPts val="1000"/>
              </a:spcAft>
            </a:pPr>
            <a:endParaRPr lang="en-US" sz="1800" dirty="0">
              <a:solidFill>
                <a:srgbClr val="000000"/>
              </a:solidFill>
              <a:effectLst/>
              <a:latin typeface="Arial" panose="020B0604020202020204" pitchFamily="34" charset="0"/>
              <a:ea typeface="Arial" panose="020B0604020202020204" pitchFamily="34" charset="0"/>
            </a:endParaRPr>
          </a:p>
          <a:p>
            <a:pPr marR="114300" algn="just">
              <a:spcAft>
                <a:spcPts val="1000"/>
              </a:spcAft>
            </a:pPr>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1814582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8BEDFF7-FE5F-4931-8097-52784A0FDC3F}"/>
              </a:ext>
            </a:extLst>
          </p:cNvPr>
          <p:cNvSpPr/>
          <p:nvPr/>
        </p:nvSpPr>
        <p:spPr>
          <a:xfrm flipV="1">
            <a:off x="1480621" y="841524"/>
            <a:ext cx="836676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TextBox 11">
            <a:extLst>
              <a:ext uri="{FF2B5EF4-FFF2-40B4-BE49-F238E27FC236}">
                <a16:creationId xmlns:a16="http://schemas.microsoft.com/office/drawing/2014/main" id="{D638CBEA-B5A4-4B8D-B20E-15EA0FBB3716}"/>
              </a:ext>
            </a:extLst>
          </p:cNvPr>
          <p:cNvSpPr txBox="1"/>
          <p:nvPr/>
        </p:nvSpPr>
        <p:spPr>
          <a:xfrm>
            <a:off x="1480622" y="139703"/>
            <a:ext cx="8746590" cy="707886"/>
          </a:xfrm>
          <a:prstGeom prst="rect">
            <a:avLst/>
          </a:prstGeom>
          <a:noFill/>
        </p:spPr>
        <p:txBody>
          <a:bodyPr wrap="square" rtlCol="0">
            <a:spAutoFit/>
          </a:bodyPr>
          <a:lstStyle/>
          <a:p>
            <a:r>
              <a:rPr lang="en-PH" sz="4000" b="1" dirty="0">
                <a:latin typeface="Book Antiqua" panose="02040602050305030304" pitchFamily="18" charset="0"/>
                <a:cs typeface="Arial" panose="020B0604020202020204" pitchFamily="34" charset="0"/>
              </a:rPr>
              <a:t>LIMITATION</a:t>
            </a:r>
          </a:p>
        </p:txBody>
      </p:sp>
      <p:sp>
        <p:nvSpPr>
          <p:cNvPr id="2" name="Rectangle 1"/>
          <p:cNvSpPr/>
          <p:nvPr/>
        </p:nvSpPr>
        <p:spPr>
          <a:xfrm>
            <a:off x="1667435" y="1075766"/>
            <a:ext cx="9304884" cy="7448193"/>
          </a:xfrm>
          <a:prstGeom prst="rect">
            <a:avLst/>
          </a:prstGeom>
        </p:spPr>
        <p:txBody>
          <a:bodyPr wrap="square">
            <a:spAutoFit/>
          </a:bodyPr>
          <a:lstStyle/>
          <a:p>
            <a:pPr marL="285750" marR="114300" indent="-285750" algn="just">
              <a:spcAft>
                <a:spcPts val="1000"/>
              </a:spcAft>
              <a:buFont typeface="Wingdings" panose="05000000000000000000" pitchFamily="2" charset="2"/>
              <a:buChar char="Ø"/>
            </a:pPr>
            <a:r>
              <a:rPr lang="en-US" sz="1800" dirty="0">
                <a:solidFill>
                  <a:srgbClr val="000000"/>
                </a:solidFill>
                <a:effectLst/>
                <a:latin typeface="Arial" panose="020B0604020202020204" pitchFamily="34" charset="0"/>
                <a:ea typeface="Arial" panose="020B0604020202020204" pitchFamily="34" charset="0"/>
              </a:rPr>
              <a:t>The system will not focus in calculating the whole payroll but will only do the some parts or proportions of it such as uploading employee </a:t>
            </a:r>
            <a:r>
              <a:rPr lang="en-US" sz="1800" dirty="0" err="1">
                <a:solidFill>
                  <a:srgbClr val="000000"/>
                </a:solidFill>
                <a:effectLst/>
                <a:latin typeface="Arial" panose="020B0604020202020204" pitchFamily="34" charset="0"/>
                <a:ea typeface="Arial" panose="020B0604020202020204" pitchFamily="34" charset="0"/>
              </a:rPr>
              <a:t>payslip</a:t>
            </a:r>
            <a:r>
              <a:rPr lang="en-US" sz="1800" dirty="0">
                <a:solidFill>
                  <a:srgbClr val="000000"/>
                </a:solidFill>
                <a:effectLst/>
                <a:latin typeface="Arial" panose="020B0604020202020204" pitchFamily="34" charset="0"/>
                <a:ea typeface="Arial" panose="020B0604020202020204" pitchFamily="34" charset="0"/>
              </a:rPr>
              <a:t>.</a:t>
            </a:r>
          </a:p>
          <a:p>
            <a:pPr marL="285750" marR="114300" indent="-285750" algn="just">
              <a:spcAft>
                <a:spcPts val="1000"/>
              </a:spcAft>
              <a:buFont typeface="Wingdings" panose="05000000000000000000" pitchFamily="2" charset="2"/>
              <a:buChar char="Ø"/>
            </a:pPr>
            <a:r>
              <a:rPr lang="en-US" sz="1800" dirty="0">
                <a:solidFill>
                  <a:srgbClr val="000000"/>
                </a:solidFill>
                <a:effectLst/>
                <a:latin typeface="Arial" panose="020B0604020202020204" pitchFamily="34" charset="0"/>
                <a:ea typeface="Arial" panose="020B0604020202020204" pitchFamily="34" charset="0"/>
              </a:rPr>
              <a:t>System will only be limited to three users Super admin , HR Head and HR Assistant.</a:t>
            </a:r>
          </a:p>
          <a:p>
            <a:pPr marL="285750" marR="114300" indent="-285750" algn="just">
              <a:spcAft>
                <a:spcPts val="1000"/>
              </a:spcAft>
              <a:buFont typeface="Wingdings" panose="05000000000000000000" pitchFamily="2" charset="2"/>
              <a:buChar char="Ø"/>
            </a:pPr>
            <a:r>
              <a:rPr lang="en-US" sz="1800" dirty="0">
                <a:solidFill>
                  <a:srgbClr val="000000"/>
                </a:solidFill>
                <a:effectLst/>
                <a:latin typeface="Arial" panose="020B0604020202020204" pitchFamily="34" charset="0"/>
                <a:ea typeface="Arial" panose="020B0604020202020204" pitchFamily="34" charset="0"/>
              </a:rPr>
              <a:t>The Admin can only create, deactivate and delete the account of the </a:t>
            </a:r>
            <a:r>
              <a:rPr lang="en-US" sz="1800" dirty="0" err="1">
                <a:solidFill>
                  <a:srgbClr val="000000"/>
                </a:solidFill>
                <a:effectLst/>
                <a:latin typeface="Arial" panose="020B0604020202020204" pitchFamily="34" charset="0"/>
                <a:ea typeface="Arial" panose="020B0604020202020204" pitchFamily="34" charset="0"/>
              </a:rPr>
              <a:t>hr</a:t>
            </a:r>
            <a:r>
              <a:rPr lang="en-US" sz="1800" dirty="0">
                <a:solidFill>
                  <a:srgbClr val="000000"/>
                </a:solidFill>
                <a:effectLst/>
                <a:latin typeface="Arial" panose="020B0604020202020204" pitchFamily="34" charset="0"/>
                <a:ea typeface="Arial" panose="020B0604020202020204" pitchFamily="34" charset="0"/>
              </a:rPr>
              <a:t>, assistant, and applicant/employee.</a:t>
            </a:r>
          </a:p>
          <a:p>
            <a:pPr marL="285750" marR="114300" indent="-285750" algn="just">
              <a:spcAft>
                <a:spcPts val="1000"/>
              </a:spcAft>
              <a:buFont typeface="Wingdings" panose="05000000000000000000" pitchFamily="2" charset="2"/>
              <a:buChar char="Ø"/>
            </a:pPr>
            <a:r>
              <a:rPr lang="en-US" sz="1800" dirty="0">
                <a:solidFill>
                  <a:srgbClr val="000000"/>
                </a:solidFill>
                <a:effectLst/>
                <a:latin typeface="Arial" panose="020B0604020202020204" pitchFamily="34" charset="0"/>
                <a:ea typeface="Arial" panose="020B0604020202020204" pitchFamily="34" charset="0"/>
              </a:rPr>
              <a:t>The Admin can only reset the password of the account of HR, assistant, and applicant/ Employee </a:t>
            </a:r>
          </a:p>
          <a:p>
            <a:pPr marL="285750" marR="114300" indent="-285750" algn="just">
              <a:spcAft>
                <a:spcPts val="1000"/>
              </a:spcAft>
              <a:buFont typeface="Wingdings" panose="05000000000000000000" pitchFamily="2" charset="2"/>
              <a:buChar char="Ø"/>
            </a:pPr>
            <a:r>
              <a:rPr lang="en-US" sz="1800" dirty="0">
                <a:solidFill>
                  <a:srgbClr val="000000"/>
                </a:solidFill>
                <a:effectLst/>
                <a:latin typeface="Arial" panose="020B0604020202020204" pitchFamily="34" charset="0"/>
                <a:ea typeface="Arial" panose="020B0604020202020204" pitchFamily="34" charset="0"/>
              </a:rPr>
              <a:t>The Applicant can only view the application status, </a:t>
            </a:r>
            <a:r>
              <a:rPr lang="en-US" sz="1800" dirty="0" err="1">
                <a:solidFill>
                  <a:srgbClr val="000000"/>
                </a:solidFill>
                <a:effectLst/>
                <a:latin typeface="Arial" panose="020B0604020202020204" pitchFamily="34" charset="0"/>
                <a:ea typeface="Arial" panose="020B0604020202020204" pitchFamily="34" charset="0"/>
              </a:rPr>
              <a:t>fillup</a:t>
            </a:r>
            <a:r>
              <a:rPr lang="en-US" sz="1800" dirty="0">
                <a:solidFill>
                  <a:srgbClr val="000000"/>
                </a:solidFill>
                <a:effectLst/>
                <a:latin typeface="Arial" panose="020B0604020202020204" pitchFamily="34" charset="0"/>
                <a:ea typeface="Arial" panose="020B0604020202020204" pitchFamily="34" charset="0"/>
              </a:rPr>
              <a:t> the application details, and upload a resume.</a:t>
            </a:r>
          </a:p>
          <a:p>
            <a:pPr marL="285750" marR="114300" indent="-285750" algn="just">
              <a:spcAft>
                <a:spcPts val="1000"/>
              </a:spcAft>
              <a:buFont typeface="Wingdings" panose="05000000000000000000" pitchFamily="2" charset="2"/>
              <a:buChar char="Ø"/>
            </a:pPr>
            <a:r>
              <a:rPr lang="en-US" sz="1800" dirty="0">
                <a:solidFill>
                  <a:srgbClr val="000000"/>
                </a:solidFill>
                <a:effectLst/>
                <a:latin typeface="Arial" panose="020B0604020202020204" pitchFamily="34" charset="0"/>
                <a:ea typeface="Arial" panose="020B0604020202020204" pitchFamily="34" charset="0"/>
              </a:rPr>
              <a:t>The Admin can only create, deactivate, edit and delete the account of the </a:t>
            </a:r>
            <a:r>
              <a:rPr lang="en-US" sz="1800" dirty="0" err="1">
                <a:solidFill>
                  <a:srgbClr val="000000"/>
                </a:solidFill>
                <a:effectLst/>
                <a:latin typeface="Arial" panose="020B0604020202020204" pitchFamily="34" charset="0"/>
                <a:ea typeface="Arial" panose="020B0604020202020204" pitchFamily="34" charset="0"/>
              </a:rPr>
              <a:t>hr_head</a:t>
            </a:r>
            <a:r>
              <a:rPr lang="en-US" sz="1800" dirty="0">
                <a:solidFill>
                  <a:srgbClr val="000000"/>
                </a:solidFill>
                <a:effectLst/>
                <a:latin typeface="Arial" panose="020B0604020202020204" pitchFamily="34" charset="0"/>
                <a:ea typeface="Arial" panose="020B0604020202020204" pitchFamily="34" charset="0"/>
              </a:rPr>
              <a:t>, assistant, and applicant/employee.</a:t>
            </a:r>
          </a:p>
          <a:p>
            <a:pPr marL="285750" marR="114300" indent="-285750" algn="just">
              <a:spcAft>
                <a:spcPts val="1000"/>
              </a:spcAft>
              <a:buFont typeface="Wingdings" panose="05000000000000000000" pitchFamily="2" charset="2"/>
              <a:buChar char="Ø"/>
            </a:pPr>
            <a:r>
              <a:rPr lang="en-US" sz="1800" dirty="0">
                <a:solidFill>
                  <a:srgbClr val="000000"/>
                </a:solidFill>
                <a:effectLst/>
                <a:latin typeface="Arial" panose="020B0604020202020204" pitchFamily="34" charset="0"/>
                <a:ea typeface="Arial" panose="020B0604020202020204" pitchFamily="34" charset="0"/>
              </a:rPr>
              <a:t>The Admin can only reset the password of the account of HR, assistant, and applicant/ Employee.</a:t>
            </a:r>
          </a:p>
          <a:p>
            <a:pPr marL="285750" marR="114300" indent="-285750" algn="just">
              <a:spcAft>
                <a:spcPts val="1000"/>
              </a:spcAft>
              <a:buFont typeface="Wingdings" panose="05000000000000000000" pitchFamily="2" charset="2"/>
              <a:buChar char="Ø"/>
            </a:pPr>
            <a:r>
              <a:rPr lang="en-US" sz="1800" dirty="0">
                <a:solidFill>
                  <a:srgbClr val="000000"/>
                </a:solidFill>
                <a:effectLst/>
                <a:latin typeface="Arial" panose="020B0604020202020204" pitchFamily="34" charset="0"/>
                <a:ea typeface="Arial" panose="020B0604020202020204" pitchFamily="34" charset="0"/>
              </a:rPr>
              <a:t>The Applicant can only view the application status, </a:t>
            </a:r>
            <a:r>
              <a:rPr lang="en-US" sz="1800" dirty="0" err="1">
                <a:solidFill>
                  <a:srgbClr val="000000"/>
                </a:solidFill>
                <a:effectLst/>
                <a:latin typeface="Arial" panose="020B0604020202020204" pitchFamily="34" charset="0"/>
                <a:ea typeface="Arial" panose="020B0604020202020204" pitchFamily="34" charset="0"/>
              </a:rPr>
              <a:t>fillup</a:t>
            </a:r>
            <a:r>
              <a:rPr lang="en-US" sz="1800" dirty="0">
                <a:solidFill>
                  <a:srgbClr val="000000"/>
                </a:solidFill>
                <a:effectLst/>
                <a:latin typeface="Arial" panose="020B0604020202020204" pitchFamily="34" charset="0"/>
                <a:ea typeface="Arial" panose="020B0604020202020204" pitchFamily="34" charset="0"/>
              </a:rPr>
              <a:t> the application details, and upload a resume.</a:t>
            </a:r>
          </a:p>
          <a:p>
            <a:pPr marR="114300" algn="just">
              <a:spcAft>
                <a:spcPts val="1000"/>
              </a:spcAft>
            </a:pPr>
            <a:endParaRPr lang="en-US" sz="1800" dirty="0">
              <a:solidFill>
                <a:srgbClr val="000000"/>
              </a:solidFill>
              <a:effectLst/>
              <a:latin typeface="Arial" panose="020B0604020202020204" pitchFamily="34" charset="0"/>
              <a:ea typeface="Arial" panose="020B0604020202020204" pitchFamily="34" charset="0"/>
            </a:endParaRPr>
          </a:p>
          <a:p>
            <a:pPr marR="114300" algn="just">
              <a:spcAft>
                <a:spcPts val="1000"/>
              </a:spcAft>
            </a:pPr>
            <a:endParaRPr lang="en-US" sz="1800" dirty="0">
              <a:solidFill>
                <a:srgbClr val="000000"/>
              </a:solidFill>
              <a:effectLst/>
              <a:latin typeface="Arial" panose="020B0604020202020204" pitchFamily="34" charset="0"/>
              <a:ea typeface="Arial" panose="020B0604020202020204" pitchFamily="34" charset="0"/>
            </a:endParaRPr>
          </a:p>
          <a:p>
            <a:pPr marR="114300" algn="just">
              <a:spcAft>
                <a:spcPts val="1000"/>
              </a:spcAft>
            </a:pPr>
            <a:endParaRPr lang="en-US" sz="1800" dirty="0">
              <a:solidFill>
                <a:srgbClr val="000000"/>
              </a:solidFill>
              <a:effectLst/>
              <a:latin typeface="Arial" panose="020B0604020202020204" pitchFamily="34" charset="0"/>
              <a:ea typeface="Arial" panose="020B0604020202020204" pitchFamily="34" charset="0"/>
            </a:endParaRPr>
          </a:p>
          <a:p>
            <a:pPr marR="114300" algn="just">
              <a:spcAft>
                <a:spcPts val="1000"/>
              </a:spcAft>
            </a:pPr>
            <a:endParaRPr lang="en-US" sz="1800" dirty="0">
              <a:solidFill>
                <a:srgbClr val="000000"/>
              </a:solidFill>
              <a:effectLst/>
              <a:latin typeface="Arial" panose="020B0604020202020204" pitchFamily="34" charset="0"/>
              <a:ea typeface="Arial" panose="020B0604020202020204" pitchFamily="34" charset="0"/>
            </a:endParaRPr>
          </a:p>
          <a:p>
            <a:pPr marR="114300" algn="just">
              <a:spcAft>
                <a:spcPts val="1000"/>
              </a:spcAft>
            </a:pPr>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2711249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2E2C71-BCA1-47C3-AC19-2C45928CFC56}"/>
              </a:ext>
            </a:extLst>
          </p:cNvPr>
          <p:cNvSpPr txBox="1"/>
          <p:nvPr/>
        </p:nvSpPr>
        <p:spPr>
          <a:xfrm flipH="1">
            <a:off x="2915469" y="949569"/>
            <a:ext cx="6861519" cy="3416320"/>
          </a:xfrm>
          <a:prstGeom prst="rect">
            <a:avLst/>
          </a:prstGeom>
          <a:noFill/>
        </p:spPr>
        <p:txBody>
          <a:bodyPr wrap="square" rtlCol="0">
            <a:spAutoFit/>
          </a:bodyPr>
          <a:lstStyle/>
          <a:p>
            <a:pPr algn="ctr"/>
            <a:r>
              <a:rPr lang="en-PH" sz="5400" b="1" dirty="0">
                <a:solidFill>
                  <a:schemeClr val="accent1">
                    <a:lumMod val="50000"/>
                  </a:schemeClr>
                </a:solidFill>
                <a:latin typeface="Book Antiqua" panose="02040602050305030304" pitchFamily="18" charset="0"/>
              </a:rPr>
              <a:t>CHAPTER II</a:t>
            </a:r>
          </a:p>
          <a:p>
            <a:pPr algn="ctr"/>
            <a:r>
              <a:rPr lang="en-PH" sz="5400" b="1" dirty="0">
                <a:solidFill>
                  <a:schemeClr val="accent1">
                    <a:lumMod val="50000"/>
                  </a:schemeClr>
                </a:solidFill>
                <a:latin typeface="Book Antiqua" panose="02040602050305030304" pitchFamily="18" charset="0"/>
              </a:rPr>
              <a:t>REVIEW OF RELATED LITERATURE</a:t>
            </a:r>
          </a:p>
        </p:txBody>
      </p:sp>
      <p:sp>
        <p:nvSpPr>
          <p:cNvPr id="7" name="Rectangle 6">
            <a:extLst>
              <a:ext uri="{FF2B5EF4-FFF2-40B4-BE49-F238E27FC236}">
                <a16:creationId xmlns:a16="http://schemas.microsoft.com/office/drawing/2014/main" id="{D1FE275F-9C2B-4D71-9C50-BD62B5FA33B4}"/>
              </a:ext>
            </a:extLst>
          </p:cNvPr>
          <p:cNvSpPr/>
          <p:nvPr/>
        </p:nvSpPr>
        <p:spPr>
          <a:xfrm>
            <a:off x="3303498" y="4210668"/>
            <a:ext cx="5973033"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1387793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6">
                                            <p:txEl>
                                              <p:pRg st="1" end="1"/>
                                            </p:txEl>
                                          </p:spTgt>
                                        </p:tgtEl>
                                        <p:attrNameLst>
                                          <p:attrName>ppt_y</p:attrName>
                                        </p:attrNameLst>
                                      </p:cBhvr>
                                      <p:tavLst>
                                        <p:tav tm="0">
                                          <p:val>
                                            <p:strVal val="0-#ppt_h/2"/>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8BEDFF7-FE5F-4931-8097-52784A0FDC3F}"/>
              </a:ext>
            </a:extLst>
          </p:cNvPr>
          <p:cNvSpPr/>
          <p:nvPr/>
        </p:nvSpPr>
        <p:spPr>
          <a:xfrm>
            <a:off x="1613647" y="1144485"/>
            <a:ext cx="8964706"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TextBox 11">
            <a:extLst>
              <a:ext uri="{FF2B5EF4-FFF2-40B4-BE49-F238E27FC236}">
                <a16:creationId xmlns:a16="http://schemas.microsoft.com/office/drawing/2014/main" id="{D638CBEA-B5A4-4B8D-B20E-15EA0FBB3716}"/>
              </a:ext>
            </a:extLst>
          </p:cNvPr>
          <p:cNvSpPr txBox="1"/>
          <p:nvPr/>
        </p:nvSpPr>
        <p:spPr>
          <a:xfrm>
            <a:off x="1722705" y="229755"/>
            <a:ext cx="8746590" cy="954107"/>
          </a:xfrm>
          <a:prstGeom prst="rect">
            <a:avLst/>
          </a:prstGeom>
          <a:noFill/>
        </p:spPr>
        <p:txBody>
          <a:bodyPr wrap="square" rtlCol="0">
            <a:spAutoFit/>
          </a:bodyPr>
          <a:lstStyle/>
          <a:p>
            <a:r>
              <a:rPr lang="en-PH" sz="2800" b="1" dirty="0">
                <a:latin typeface="Book Antiqua" panose="02040602050305030304" pitchFamily="18" charset="0"/>
                <a:cs typeface="Arial" panose="020B0604020202020204" pitchFamily="34" charset="0"/>
              </a:rPr>
              <a:t>INTEGRATING MULTIPLE DATA SOURCES FOR LEARNING ANALYTICS (2019)</a:t>
            </a:r>
          </a:p>
        </p:txBody>
      </p:sp>
      <p:sp>
        <p:nvSpPr>
          <p:cNvPr id="2" name="Rectangle 1"/>
          <p:cNvSpPr/>
          <p:nvPr/>
        </p:nvSpPr>
        <p:spPr>
          <a:xfrm>
            <a:off x="1613647" y="1042087"/>
            <a:ext cx="9304884" cy="1990288"/>
          </a:xfrm>
          <a:prstGeom prst="rect">
            <a:avLst/>
          </a:prstGeom>
        </p:spPr>
        <p:txBody>
          <a:bodyPr wrap="square">
            <a:spAutoFit/>
          </a:bodyPr>
          <a:lstStyle/>
          <a:p>
            <a:pPr marR="114300" algn="just">
              <a:spcAft>
                <a:spcPts val="1000"/>
              </a:spcAft>
            </a:pPr>
            <a:endParaRPr lang="en-US" sz="1800" dirty="0">
              <a:solidFill>
                <a:srgbClr val="000000"/>
              </a:solidFill>
              <a:effectLst/>
              <a:latin typeface="Arial" panose="020B0604020202020204" pitchFamily="34" charset="0"/>
              <a:ea typeface="Arial" panose="020B0604020202020204" pitchFamily="34" charset="0"/>
            </a:endParaRPr>
          </a:p>
          <a:p>
            <a:pPr marR="114300" algn="just">
              <a:spcAft>
                <a:spcPts val="1000"/>
              </a:spcAft>
            </a:pPr>
            <a:endParaRPr lang="en-US" sz="1800" dirty="0">
              <a:solidFill>
                <a:srgbClr val="000000"/>
              </a:solidFill>
              <a:effectLst/>
              <a:latin typeface="Arial" panose="020B0604020202020204" pitchFamily="34" charset="0"/>
              <a:ea typeface="Arial" panose="020B0604020202020204" pitchFamily="34" charset="0"/>
            </a:endParaRPr>
          </a:p>
          <a:p>
            <a:pPr marR="114300" algn="just">
              <a:spcAft>
                <a:spcPts val="1000"/>
              </a:spcAft>
            </a:pPr>
            <a:endParaRPr lang="en-US" sz="1800" dirty="0">
              <a:solidFill>
                <a:srgbClr val="000000"/>
              </a:solidFill>
              <a:effectLst/>
              <a:latin typeface="Arial" panose="020B0604020202020204" pitchFamily="34" charset="0"/>
              <a:ea typeface="Arial" panose="020B0604020202020204" pitchFamily="34" charset="0"/>
            </a:endParaRPr>
          </a:p>
          <a:p>
            <a:pPr marR="114300" algn="just">
              <a:spcAft>
                <a:spcPts val="1000"/>
              </a:spcAft>
            </a:pPr>
            <a:endParaRPr lang="en-US" sz="1800" dirty="0">
              <a:solidFill>
                <a:srgbClr val="000000"/>
              </a:solidFill>
              <a:effectLst/>
              <a:latin typeface="Arial" panose="020B0604020202020204" pitchFamily="34" charset="0"/>
              <a:ea typeface="Arial" panose="020B0604020202020204" pitchFamily="34" charset="0"/>
            </a:endParaRPr>
          </a:p>
          <a:p>
            <a:pPr marR="114300" algn="just">
              <a:spcAft>
                <a:spcPts val="1000"/>
              </a:spcAft>
            </a:pPr>
            <a:endParaRPr lang="en-US" dirty="0">
              <a:solidFill>
                <a:srgbClr val="000000"/>
              </a:solidFill>
              <a:latin typeface="Arial" panose="020B0604020202020204" pitchFamily="34" charset="0"/>
            </a:endParaRPr>
          </a:p>
        </p:txBody>
      </p:sp>
      <p:sp>
        <p:nvSpPr>
          <p:cNvPr id="6" name="TextBox 5">
            <a:extLst>
              <a:ext uri="{FF2B5EF4-FFF2-40B4-BE49-F238E27FC236}">
                <a16:creationId xmlns:a16="http://schemas.microsoft.com/office/drawing/2014/main" id="{1CF5C2B4-AC8A-48F9-AF9B-438AA3661A19}"/>
              </a:ext>
            </a:extLst>
          </p:cNvPr>
          <p:cNvSpPr txBox="1"/>
          <p:nvPr/>
        </p:nvSpPr>
        <p:spPr>
          <a:xfrm>
            <a:off x="1530723" y="1645137"/>
            <a:ext cx="9130553" cy="2308324"/>
          </a:xfrm>
          <a:prstGeom prst="rect">
            <a:avLst/>
          </a:prstGeom>
          <a:noFill/>
        </p:spPr>
        <p:txBody>
          <a:bodyPr wrap="square">
            <a:spAutoFit/>
          </a:bodyPr>
          <a:lstStyle/>
          <a:p>
            <a:pPr marL="285750" indent="-285750">
              <a:buFont typeface="Wingdings" panose="05000000000000000000" pitchFamily="2" charset="2"/>
              <a:buChar char="Ø"/>
            </a:pPr>
            <a:r>
              <a:rPr lang="en-US" sz="1800" b="1" dirty="0">
                <a:solidFill>
                  <a:srgbClr val="000000"/>
                </a:solidFill>
                <a:effectLst/>
                <a:latin typeface="Arial" panose="020B0604020202020204" pitchFamily="34" charset="0"/>
                <a:ea typeface="Arial" panose="020B0604020202020204" pitchFamily="34" charset="0"/>
              </a:rPr>
              <a:t> </a:t>
            </a:r>
            <a:r>
              <a:rPr lang="en-US" sz="1800" dirty="0">
                <a:solidFill>
                  <a:srgbClr val="000000"/>
                </a:solidFill>
                <a:effectLst/>
                <a:latin typeface="Arial" panose="020B0604020202020204" pitchFamily="34" charset="0"/>
                <a:ea typeface="Arial" panose="020B0604020202020204" pitchFamily="34" charset="0"/>
              </a:rPr>
              <a:t>According to </a:t>
            </a:r>
            <a:r>
              <a:rPr lang="en-US" sz="1800" dirty="0" err="1">
                <a:solidFill>
                  <a:srgbClr val="000000"/>
                </a:solidFill>
                <a:effectLst/>
                <a:latin typeface="Arial" panose="020B0604020202020204" pitchFamily="34" charset="0"/>
                <a:ea typeface="Arial" panose="020B0604020202020204" pitchFamily="34" charset="0"/>
              </a:rPr>
              <a:t>Chatti</a:t>
            </a:r>
            <a:r>
              <a:rPr lang="en-US" sz="1800" dirty="0">
                <a:solidFill>
                  <a:srgbClr val="000000"/>
                </a:solidFill>
                <a:effectLst/>
                <a:latin typeface="Arial" panose="020B0604020202020204" pitchFamily="34" charset="0"/>
                <a:ea typeface="Arial" panose="020B0604020202020204" pitchFamily="34" charset="0"/>
              </a:rPr>
              <a:t> et al. (2017), data can be stored in a variety of formats, at a variety of organizational levels, and from a variety of sources. When data from several sources is collected and mixed when data is integrated, it may be feasible to more correctly reflect learners' dispersed actions than when each data source is used alone. When data from several sources are collected and combined, it may be feasible to more correctly reflect learners' dispersed behaviors than when each data source is used alone. </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81113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8BEDFF7-FE5F-4931-8097-52784A0FDC3F}"/>
              </a:ext>
            </a:extLst>
          </p:cNvPr>
          <p:cNvSpPr/>
          <p:nvPr/>
        </p:nvSpPr>
        <p:spPr>
          <a:xfrm>
            <a:off x="1613647" y="1144485"/>
            <a:ext cx="8964706"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TextBox 11">
            <a:extLst>
              <a:ext uri="{FF2B5EF4-FFF2-40B4-BE49-F238E27FC236}">
                <a16:creationId xmlns:a16="http://schemas.microsoft.com/office/drawing/2014/main" id="{D638CBEA-B5A4-4B8D-B20E-15EA0FBB3716}"/>
              </a:ext>
            </a:extLst>
          </p:cNvPr>
          <p:cNvSpPr txBox="1"/>
          <p:nvPr/>
        </p:nvSpPr>
        <p:spPr>
          <a:xfrm>
            <a:off x="1722704" y="190378"/>
            <a:ext cx="8746590" cy="954107"/>
          </a:xfrm>
          <a:prstGeom prst="rect">
            <a:avLst/>
          </a:prstGeom>
          <a:noFill/>
        </p:spPr>
        <p:txBody>
          <a:bodyPr wrap="square" rtlCol="0">
            <a:spAutoFit/>
          </a:bodyPr>
          <a:lstStyle/>
          <a:p>
            <a:r>
              <a:rPr lang="en-PH" sz="2800" b="1" dirty="0">
                <a:latin typeface="Book Antiqua" panose="02040602050305030304" pitchFamily="18" charset="0"/>
                <a:cs typeface="Arial" panose="020B0604020202020204" pitchFamily="34" charset="0"/>
              </a:rPr>
              <a:t>A DECISION SUPPORT SYSTEM FOR SOFTWARE TECHNOLOGY SELECTION</a:t>
            </a:r>
          </a:p>
        </p:txBody>
      </p:sp>
      <p:sp>
        <p:nvSpPr>
          <p:cNvPr id="2" name="Rectangle 1"/>
          <p:cNvSpPr/>
          <p:nvPr/>
        </p:nvSpPr>
        <p:spPr>
          <a:xfrm>
            <a:off x="1613647" y="1042087"/>
            <a:ext cx="9304884" cy="1990288"/>
          </a:xfrm>
          <a:prstGeom prst="rect">
            <a:avLst/>
          </a:prstGeom>
        </p:spPr>
        <p:txBody>
          <a:bodyPr wrap="square">
            <a:spAutoFit/>
          </a:bodyPr>
          <a:lstStyle/>
          <a:p>
            <a:pPr marR="114300" algn="just">
              <a:spcAft>
                <a:spcPts val="1000"/>
              </a:spcAft>
            </a:pPr>
            <a:endParaRPr lang="en-US" sz="1800" dirty="0">
              <a:solidFill>
                <a:srgbClr val="000000"/>
              </a:solidFill>
              <a:effectLst/>
              <a:latin typeface="Arial" panose="020B0604020202020204" pitchFamily="34" charset="0"/>
              <a:ea typeface="Arial" panose="020B0604020202020204" pitchFamily="34" charset="0"/>
            </a:endParaRPr>
          </a:p>
          <a:p>
            <a:pPr marR="114300" algn="just">
              <a:spcAft>
                <a:spcPts val="1000"/>
              </a:spcAft>
            </a:pPr>
            <a:endParaRPr lang="en-US" sz="1800" dirty="0">
              <a:solidFill>
                <a:srgbClr val="000000"/>
              </a:solidFill>
              <a:effectLst/>
              <a:latin typeface="Arial" panose="020B0604020202020204" pitchFamily="34" charset="0"/>
              <a:ea typeface="Arial" panose="020B0604020202020204" pitchFamily="34" charset="0"/>
            </a:endParaRPr>
          </a:p>
          <a:p>
            <a:pPr marR="114300" algn="just">
              <a:spcAft>
                <a:spcPts val="1000"/>
              </a:spcAft>
            </a:pPr>
            <a:endParaRPr lang="en-US" sz="1800" dirty="0">
              <a:solidFill>
                <a:srgbClr val="000000"/>
              </a:solidFill>
              <a:effectLst/>
              <a:latin typeface="Arial" panose="020B0604020202020204" pitchFamily="34" charset="0"/>
              <a:ea typeface="Arial" panose="020B0604020202020204" pitchFamily="34" charset="0"/>
            </a:endParaRPr>
          </a:p>
          <a:p>
            <a:pPr marR="114300" algn="just">
              <a:spcAft>
                <a:spcPts val="1000"/>
              </a:spcAft>
            </a:pPr>
            <a:endParaRPr lang="en-US" sz="1800" dirty="0">
              <a:solidFill>
                <a:srgbClr val="000000"/>
              </a:solidFill>
              <a:effectLst/>
              <a:latin typeface="Arial" panose="020B0604020202020204" pitchFamily="34" charset="0"/>
              <a:ea typeface="Arial" panose="020B0604020202020204" pitchFamily="34" charset="0"/>
            </a:endParaRPr>
          </a:p>
          <a:p>
            <a:pPr marR="114300" algn="just">
              <a:spcAft>
                <a:spcPts val="1000"/>
              </a:spcAft>
            </a:pPr>
            <a:endParaRPr lang="en-US" dirty="0">
              <a:solidFill>
                <a:srgbClr val="000000"/>
              </a:solidFill>
              <a:latin typeface="Arial" panose="020B0604020202020204" pitchFamily="34" charset="0"/>
            </a:endParaRPr>
          </a:p>
        </p:txBody>
      </p:sp>
      <p:sp>
        <p:nvSpPr>
          <p:cNvPr id="6" name="TextBox 5">
            <a:extLst>
              <a:ext uri="{FF2B5EF4-FFF2-40B4-BE49-F238E27FC236}">
                <a16:creationId xmlns:a16="http://schemas.microsoft.com/office/drawing/2014/main" id="{1CF5C2B4-AC8A-48F9-AF9B-438AA3661A19}"/>
              </a:ext>
            </a:extLst>
          </p:cNvPr>
          <p:cNvSpPr txBox="1"/>
          <p:nvPr/>
        </p:nvSpPr>
        <p:spPr>
          <a:xfrm>
            <a:off x="1530723" y="1645137"/>
            <a:ext cx="9130553" cy="2862322"/>
          </a:xfrm>
          <a:prstGeom prst="rect">
            <a:avLst/>
          </a:prstGeom>
          <a:noFill/>
        </p:spPr>
        <p:txBody>
          <a:bodyPr wrap="square">
            <a:spAutoFit/>
          </a:bodyPr>
          <a:lstStyle/>
          <a:p>
            <a:pPr marL="292100" marR="32385" indent="-285750" algn="just">
              <a:spcBef>
                <a:spcPts val="0"/>
              </a:spcBef>
              <a:spcAft>
                <a:spcPts val="770"/>
              </a:spcAft>
              <a:buFont typeface="Wingdings" panose="05000000000000000000" pitchFamily="2" charset="2"/>
              <a:buChar char="Ø"/>
            </a:pPr>
            <a:r>
              <a:rPr lang="en-US" sz="1800" dirty="0">
                <a:solidFill>
                  <a:srgbClr val="000000"/>
                </a:solidFill>
                <a:effectLst/>
                <a:latin typeface="Arial" panose="020B0604020202020204" pitchFamily="34" charset="0"/>
                <a:ea typeface="Arial" panose="020B0604020202020204" pitchFamily="34" charset="0"/>
              </a:rPr>
              <a:t>As Majumder (2015) stated that, this work presents a DSS for creating maintainable and evolvable decision models for MCDM situations that employ a six-step decision-making method. Consider a collection of market options (technologies). Furthermore, each supports a subset of the set of domain features, which includes the alternatives' most prominent technical and non-technical domain features. In other words, the goal is to find an acceptable alternative that supports a collection of required domain properties, alternative and is the best option for meeting domain feature criteria and satisfying the decision preferences. maker's In most cases, a single optimal solution for an MCDM problem does not exist, hence a decision-maker preference must be used to distinguish amongst solutions.</a:t>
            </a:r>
          </a:p>
        </p:txBody>
      </p:sp>
    </p:spTree>
    <p:extLst>
      <p:ext uri="{BB962C8B-B14F-4D97-AF65-F5344CB8AC3E}">
        <p14:creationId xmlns:p14="http://schemas.microsoft.com/office/powerpoint/2010/main" val="235684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8BEDFF7-FE5F-4931-8097-52784A0FDC3F}"/>
              </a:ext>
            </a:extLst>
          </p:cNvPr>
          <p:cNvSpPr/>
          <p:nvPr/>
        </p:nvSpPr>
        <p:spPr>
          <a:xfrm>
            <a:off x="1613647" y="1144485"/>
            <a:ext cx="8964706"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TextBox 11">
            <a:extLst>
              <a:ext uri="{FF2B5EF4-FFF2-40B4-BE49-F238E27FC236}">
                <a16:creationId xmlns:a16="http://schemas.microsoft.com/office/drawing/2014/main" id="{D638CBEA-B5A4-4B8D-B20E-15EA0FBB3716}"/>
              </a:ext>
            </a:extLst>
          </p:cNvPr>
          <p:cNvSpPr txBox="1"/>
          <p:nvPr/>
        </p:nvSpPr>
        <p:spPr>
          <a:xfrm>
            <a:off x="1722704" y="190378"/>
            <a:ext cx="8746590" cy="954107"/>
          </a:xfrm>
          <a:prstGeom prst="rect">
            <a:avLst/>
          </a:prstGeom>
          <a:noFill/>
        </p:spPr>
        <p:txBody>
          <a:bodyPr wrap="square" rtlCol="0">
            <a:spAutoFit/>
          </a:bodyPr>
          <a:lstStyle/>
          <a:p>
            <a:r>
              <a:rPr lang="en-PH" sz="2800" b="1" dirty="0">
                <a:latin typeface="Book Antiqua" panose="02040602050305030304" pitchFamily="18" charset="0"/>
                <a:cs typeface="Arial" panose="020B0604020202020204" pitchFamily="34" charset="0"/>
              </a:rPr>
              <a:t>THE PRACTICE OF HUMAN RESOURCE MANAGEMENT</a:t>
            </a:r>
          </a:p>
        </p:txBody>
      </p:sp>
      <p:sp>
        <p:nvSpPr>
          <p:cNvPr id="2" name="Rectangle 1"/>
          <p:cNvSpPr/>
          <p:nvPr/>
        </p:nvSpPr>
        <p:spPr>
          <a:xfrm>
            <a:off x="1613647" y="1042087"/>
            <a:ext cx="9304884" cy="1990288"/>
          </a:xfrm>
          <a:prstGeom prst="rect">
            <a:avLst/>
          </a:prstGeom>
        </p:spPr>
        <p:txBody>
          <a:bodyPr wrap="square">
            <a:spAutoFit/>
          </a:bodyPr>
          <a:lstStyle/>
          <a:p>
            <a:pPr marR="114300" algn="just">
              <a:spcAft>
                <a:spcPts val="1000"/>
              </a:spcAft>
            </a:pPr>
            <a:endParaRPr lang="en-US" sz="1800" dirty="0">
              <a:solidFill>
                <a:srgbClr val="000000"/>
              </a:solidFill>
              <a:effectLst/>
              <a:latin typeface="Arial" panose="020B0604020202020204" pitchFamily="34" charset="0"/>
              <a:ea typeface="Arial" panose="020B0604020202020204" pitchFamily="34" charset="0"/>
            </a:endParaRPr>
          </a:p>
          <a:p>
            <a:pPr marR="114300" algn="just">
              <a:spcAft>
                <a:spcPts val="1000"/>
              </a:spcAft>
            </a:pPr>
            <a:endParaRPr lang="en-US" sz="1800" dirty="0">
              <a:solidFill>
                <a:srgbClr val="000000"/>
              </a:solidFill>
              <a:effectLst/>
              <a:latin typeface="Arial" panose="020B0604020202020204" pitchFamily="34" charset="0"/>
              <a:ea typeface="Arial" panose="020B0604020202020204" pitchFamily="34" charset="0"/>
            </a:endParaRPr>
          </a:p>
          <a:p>
            <a:pPr marR="114300" algn="just">
              <a:spcAft>
                <a:spcPts val="1000"/>
              </a:spcAft>
            </a:pPr>
            <a:endParaRPr lang="en-US" sz="1800" dirty="0">
              <a:solidFill>
                <a:srgbClr val="000000"/>
              </a:solidFill>
              <a:effectLst/>
              <a:latin typeface="Arial" panose="020B0604020202020204" pitchFamily="34" charset="0"/>
              <a:ea typeface="Arial" panose="020B0604020202020204" pitchFamily="34" charset="0"/>
            </a:endParaRPr>
          </a:p>
          <a:p>
            <a:pPr marR="114300" algn="just">
              <a:spcAft>
                <a:spcPts val="1000"/>
              </a:spcAft>
            </a:pPr>
            <a:endParaRPr lang="en-US" sz="1800" dirty="0">
              <a:solidFill>
                <a:srgbClr val="000000"/>
              </a:solidFill>
              <a:effectLst/>
              <a:latin typeface="Arial" panose="020B0604020202020204" pitchFamily="34" charset="0"/>
              <a:ea typeface="Arial" panose="020B0604020202020204" pitchFamily="34" charset="0"/>
            </a:endParaRPr>
          </a:p>
          <a:p>
            <a:pPr marR="114300" algn="just">
              <a:spcAft>
                <a:spcPts val="1000"/>
              </a:spcAft>
            </a:pPr>
            <a:endParaRPr lang="en-US" dirty="0">
              <a:solidFill>
                <a:srgbClr val="000000"/>
              </a:solidFill>
              <a:latin typeface="Arial" panose="020B0604020202020204" pitchFamily="34" charset="0"/>
            </a:endParaRPr>
          </a:p>
        </p:txBody>
      </p:sp>
      <p:sp>
        <p:nvSpPr>
          <p:cNvPr id="7" name="TextBox 6">
            <a:extLst>
              <a:ext uri="{FF2B5EF4-FFF2-40B4-BE49-F238E27FC236}">
                <a16:creationId xmlns:a16="http://schemas.microsoft.com/office/drawing/2014/main" id="{0D02230C-0323-4C2A-9D61-CDA149523E78}"/>
              </a:ext>
            </a:extLst>
          </p:cNvPr>
          <p:cNvSpPr txBox="1"/>
          <p:nvPr/>
        </p:nvSpPr>
        <p:spPr>
          <a:xfrm>
            <a:off x="1613647" y="1649624"/>
            <a:ext cx="9304883" cy="1200329"/>
          </a:xfrm>
          <a:prstGeom prst="rect">
            <a:avLst/>
          </a:prstGeom>
          <a:noFill/>
        </p:spPr>
        <p:txBody>
          <a:bodyPr wrap="square">
            <a:spAutoFit/>
          </a:bodyPr>
          <a:lstStyle/>
          <a:p>
            <a:pPr marL="285750" indent="-285750">
              <a:buFont typeface="Wingdings" panose="05000000000000000000" pitchFamily="2" charset="2"/>
              <a:buChar char="Ø"/>
            </a:pPr>
            <a:r>
              <a:rPr lang="en-US" sz="1800" dirty="0">
                <a:solidFill>
                  <a:srgbClr val="000000"/>
                </a:solidFill>
                <a:effectLst/>
                <a:latin typeface="Arial" panose="020B0604020202020204" pitchFamily="34" charset="0"/>
                <a:ea typeface="Arial" panose="020B0604020202020204" pitchFamily="34" charset="0"/>
              </a:rPr>
              <a:t>According to Panic et al. (2016), HRM refers to a wide variety of concepts and techniques. In the literature, authors typically utilize two meanings: one to describe management activity, and the other to suggest a certain approach to people management.</a:t>
            </a:r>
            <a:endParaRPr lang="en-US" dirty="0"/>
          </a:p>
        </p:txBody>
      </p:sp>
    </p:spTree>
    <p:extLst>
      <p:ext uri="{BB962C8B-B14F-4D97-AF65-F5344CB8AC3E}">
        <p14:creationId xmlns:p14="http://schemas.microsoft.com/office/powerpoint/2010/main" val="1959539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8BEDFF7-FE5F-4931-8097-52784A0FDC3F}"/>
              </a:ext>
            </a:extLst>
          </p:cNvPr>
          <p:cNvSpPr/>
          <p:nvPr/>
        </p:nvSpPr>
        <p:spPr>
          <a:xfrm>
            <a:off x="1613647" y="830108"/>
            <a:ext cx="8964706"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TextBox 11">
            <a:extLst>
              <a:ext uri="{FF2B5EF4-FFF2-40B4-BE49-F238E27FC236}">
                <a16:creationId xmlns:a16="http://schemas.microsoft.com/office/drawing/2014/main" id="{D638CBEA-B5A4-4B8D-B20E-15EA0FBB3716}"/>
              </a:ext>
            </a:extLst>
          </p:cNvPr>
          <p:cNvSpPr txBox="1"/>
          <p:nvPr/>
        </p:nvSpPr>
        <p:spPr>
          <a:xfrm>
            <a:off x="1722704" y="190378"/>
            <a:ext cx="8746590" cy="523220"/>
          </a:xfrm>
          <a:prstGeom prst="rect">
            <a:avLst/>
          </a:prstGeom>
          <a:noFill/>
        </p:spPr>
        <p:txBody>
          <a:bodyPr wrap="square" rtlCol="0">
            <a:spAutoFit/>
          </a:bodyPr>
          <a:lstStyle/>
          <a:p>
            <a:r>
              <a:rPr lang="en-PH" sz="2800" b="1" dirty="0">
                <a:latin typeface="Book Antiqua" panose="02040602050305030304" pitchFamily="18" charset="0"/>
                <a:cs typeface="Arial" panose="020B0604020202020204" pitchFamily="34" charset="0"/>
              </a:rPr>
              <a:t>RELEVANCE OF THE CITED LITERATURE</a:t>
            </a:r>
          </a:p>
        </p:txBody>
      </p:sp>
      <p:sp>
        <p:nvSpPr>
          <p:cNvPr id="2" name="Rectangle 1"/>
          <p:cNvSpPr/>
          <p:nvPr/>
        </p:nvSpPr>
        <p:spPr>
          <a:xfrm>
            <a:off x="1613647" y="1042087"/>
            <a:ext cx="9304884" cy="1990288"/>
          </a:xfrm>
          <a:prstGeom prst="rect">
            <a:avLst/>
          </a:prstGeom>
        </p:spPr>
        <p:txBody>
          <a:bodyPr wrap="square">
            <a:spAutoFit/>
          </a:bodyPr>
          <a:lstStyle/>
          <a:p>
            <a:pPr marR="114300" algn="just">
              <a:spcAft>
                <a:spcPts val="1000"/>
              </a:spcAft>
            </a:pPr>
            <a:endParaRPr lang="en-US" sz="1800" dirty="0">
              <a:solidFill>
                <a:srgbClr val="000000"/>
              </a:solidFill>
              <a:effectLst/>
              <a:latin typeface="Arial" panose="020B0604020202020204" pitchFamily="34" charset="0"/>
              <a:ea typeface="Arial" panose="020B0604020202020204" pitchFamily="34" charset="0"/>
            </a:endParaRPr>
          </a:p>
          <a:p>
            <a:pPr marR="114300" algn="just">
              <a:spcAft>
                <a:spcPts val="1000"/>
              </a:spcAft>
            </a:pPr>
            <a:endParaRPr lang="en-US" sz="1800" dirty="0">
              <a:solidFill>
                <a:srgbClr val="000000"/>
              </a:solidFill>
              <a:effectLst/>
              <a:latin typeface="Arial" panose="020B0604020202020204" pitchFamily="34" charset="0"/>
              <a:ea typeface="Arial" panose="020B0604020202020204" pitchFamily="34" charset="0"/>
            </a:endParaRPr>
          </a:p>
          <a:p>
            <a:pPr marR="114300" algn="just">
              <a:spcAft>
                <a:spcPts val="1000"/>
              </a:spcAft>
            </a:pPr>
            <a:endParaRPr lang="en-US" sz="1800" dirty="0">
              <a:solidFill>
                <a:srgbClr val="000000"/>
              </a:solidFill>
              <a:effectLst/>
              <a:latin typeface="Arial" panose="020B0604020202020204" pitchFamily="34" charset="0"/>
              <a:ea typeface="Arial" panose="020B0604020202020204" pitchFamily="34" charset="0"/>
            </a:endParaRPr>
          </a:p>
          <a:p>
            <a:pPr marR="114300" algn="just">
              <a:spcAft>
                <a:spcPts val="1000"/>
              </a:spcAft>
            </a:pPr>
            <a:endParaRPr lang="en-US" sz="1800" dirty="0">
              <a:solidFill>
                <a:srgbClr val="000000"/>
              </a:solidFill>
              <a:effectLst/>
              <a:latin typeface="Arial" panose="020B0604020202020204" pitchFamily="34" charset="0"/>
              <a:ea typeface="Arial" panose="020B0604020202020204" pitchFamily="34" charset="0"/>
            </a:endParaRPr>
          </a:p>
          <a:p>
            <a:pPr marR="114300" algn="just">
              <a:spcAft>
                <a:spcPts val="1000"/>
              </a:spcAft>
            </a:pPr>
            <a:endParaRPr lang="en-US" dirty="0">
              <a:solidFill>
                <a:srgbClr val="000000"/>
              </a:solidFill>
              <a:latin typeface="Arial" panose="020B0604020202020204" pitchFamily="34" charset="0"/>
            </a:endParaRPr>
          </a:p>
        </p:txBody>
      </p:sp>
      <p:sp>
        <p:nvSpPr>
          <p:cNvPr id="7" name="TextBox 6">
            <a:extLst>
              <a:ext uri="{FF2B5EF4-FFF2-40B4-BE49-F238E27FC236}">
                <a16:creationId xmlns:a16="http://schemas.microsoft.com/office/drawing/2014/main" id="{0D02230C-0323-4C2A-9D61-CDA149523E78}"/>
              </a:ext>
            </a:extLst>
          </p:cNvPr>
          <p:cNvSpPr txBox="1"/>
          <p:nvPr/>
        </p:nvSpPr>
        <p:spPr>
          <a:xfrm>
            <a:off x="1613647" y="1490475"/>
            <a:ext cx="9304883" cy="3416320"/>
          </a:xfrm>
          <a:prstGeom prst="rect">
            <a:avLst/>
          </a:prstGeom>
          <a:noFill/>
        </p:spPr>
        <p:txBody>
          <a:bodyPr wrap="square">
            <a:spAutoFit/>
          </a:bodyPr>
          <a:lstStyle/>
          <a:p>
            <a:pPr marL="285750" indent="-285750">
              <a:buFont typeface="Wingdings" panose="05000000000000000000" pitchFamily="2" charset="2"/>
              <a:buChar char="Ø"/>
            </a:pPr>
            <a:r>
              <a:rPr lang="en-US" b="0" i="0" dirty="0">
                <a:solidFill>
                  <a:srgbClr val="050505"/>
                </a:solidFill>
                <a:effectLst/>
                <a:latin typeface="Segoe UI Historic" panose="020B0502040204020203" pitchFamily="34" charset="0"/>
              </a:rPr>
              <a:t>This part discusses the relevance of the cited literature stated above. Different studies from local and foreign are included to further discuss the proponent’s project. The stated literature gives support to the proponent’s project which gives the connection between them and the authors of the related studies. </a:t>
            </a:r>
          </a:p>
          <a:p>
            <a:endParaRPr lang="en-US" b="0" i="0" dirty="0">
              <a:solidFill>
                <a:srgbClr val="050505"/>
              </a:solidFill>
              <a:effectLst/>
              <a:latin typeface="Segoe UI Historic" panose="020B0502040204020203" pitchFamily="34" charset="0"/>
            </a:endParaRPr>
          </a:p>
          <a:p>
            <a:pPr marL="285750" indent="-285750">
              <a:buFont typeface="Wingdings" panose="05000000000000000000" pitchFamily="2" charset="2"/>
              <a:buChar char="Ø"/>
            </a:pPr>
            <a:r>
              <a:rPr lang="en-US" b="0" i="0" dirty="0">
                <a:solidFill>
                  <a:srgbClr val="050505"/>
                </a:solidFill>
                <a:effectLst/>
                <a:latin typeface="Segoe UI Historic" panose="020B0502040204020203" pitchFamily="34" charset="0"/>
              </a:rPr>
              <a:t>Based on the cited literature above, reveals how having a Human Resource Management System gives benefits to the users especially in this progressive generation of technology. Information is getting bigger and wider as time goes by especially since the enterprises are also progressing. To accommodate bigger data, innovation for a system such as HRMS is necessary. To address this gap, the researcher come up with this project entitled Human Resource Management System with Data Analytics and Decision Support System.</a:t>
            </a:r>
            <a:endParaRPr lang="en-US" dirty="0"/>
          </a:p>
        </p:txBody>
      </p:sp>
    </p:spTree>
    <p:extLst>
      <p:ext uri="{BB962C8B-B14F-4D97-AF65-F5344CB8AC3E}">
        <p14:creationId xmlns:p14="http://schemas.microsoft.com/office/powerpoint/2010/main" val="354785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2E2C71-BCA1-47C3-AC19-2C45928CFC56}"/>
              </a:ext>
            </a:extLst>
          </p:cNvPr>
          <p:cNvSpPr txBox="1"/>
          <p:nvPr/>
        </p:nvSpPr>
        <p:spPr>
          <a:xfrm flipH="1">
            <a:off x="2915469" y="1625345"/>
            <a:ext cx="6861519" cy="2585323"/>
          </a:xfrm>
          <a:prstGeom prst="rect">
            <a:avLst/>
          </a:prstGeom>
          <a:noFill/>
        </p:spPr>
        <p:txBody>
          <a:bodyPr wrap="square" rtlCol="0">
            <a:spAutoFit/>
          </a:bodyPr>
          <a:lstStyle/>
          <a:p>
            <a:pPr algn="ctr"/>
            <a:r>
              <a:rPr lang="en-PH" sz="5400" b="1" dirty="0">
                <a:solidFill>
                  <a:schemeClr val="accent1">
                    <a:lumMod val="50000"/>
                  </a:schemeClr>
                </a:solidFill>
                <a:latin typeface="Book Antiqua" panose="02040602050305030304" pitchFamily="18" charset="0"/>
              </a:rPr>
              <a:t>CHAPTER III</a:t>
            </a:r>
          </a:p>
          <a:p>
            <a:pPr algn="ctr"/>
            <a:r>
              <a:rPr lang="en-PH" sz="5400" b="1" dirty="0">
                <a:solidFill>
                  <a:schemeClr val="accent1">
                    <a:lumMod val="50000"/>
                  </a:schemeClr>
                </a:solidFill>
                <a:latin typeface="Book Antiqua" panose="02040602050305030304" pitchFamily="18" charset="0"/>
              </a:rPr>
              <a:t>TECHNICAL BACKGROUND</a:t>
            </a:r>
          </a:p>
        </p:txBody>
      </p:sp>
      <p:sp>
        <p:nvSpPr>
          <p:cNvPr id="7" name="Rectangle 6">
            <a:extLst>
              <a:ext uri="{FF2B5EF4-FFF2-40B4-BE49-F238E27FC236}">
                <a16:creationId xmlns:a16="http://schemas.microsoft.com/office/drawing/2014/main" id="{D1FE275F-9C2B-4D71-9C50-BD62B5FA33B4}"/>
              </a:ext>
            </a:extLst>
          </p:cNvPr>
          <p:cNvSpPr/>
          <p:nvPr/>
        </p:nvSpPr>
        <p:spPr>
          <a:xfrm>
            <a:off x="3303498" y="4210668"/>
            <a:ext cx="5973033"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1281063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16" presetClass="entr" presetSubtype="21"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29263A1-20DF-455D-894B-1EDBF19D518B}"/>
              </a:ext>
            </a:extLst>
          </p:cNvPr>
          <p:cNvGrpSpPr/>
          <p:nvPr/>
        </p:nvGrpSpPr>
        <p:grpSpPr>
          <a:xfrm>
            <a:off x="1927274" y="787791"/>
            <a:ext cx="9183461" cy="3390314"/>
            <a:chOff x="1697685" y="787791"/>
            <a:chExt cx="9476566" cy="3938954"/>
          </a:xfrm>
        </p:grpSpPr>
        <p:sp>
          <p:nvSpPr>
            <p:cNvPr id="2" name="Rectangle: Folded Corner 1">
              <a:extLst>
                <a:ext uri="{FF2B5EF4-FFF2-40B4-BE49-F238E27FC236}">
                  <a16:creationId xmlns:a16="http://schemas.microsoft.com/office/drawing/2014/main" id="{14A43FFD-57F8-4259-9EC5-FA9B604630C5}"/>
                </a:ext>
              </a:extLst>
            </p:cNvPr>
            <p:cNvSpPr/>
            <p:nvPr/>
          </p:nvSpPr>
          <p:spPr>
            <a:xfrm>
              <a:off x="1697685" y="787791"/>
              <a:ext cx="9476566" cy="3938954"/>
            </a:xfrm>
            <a:prstGeom prst="foldedCorner">
              <a:avLst/>
            </a:prstGeom>
            <a:solidFill>
              <a:schemeClr val="accent1">
                <a:lumMod val="40000"/>
                <a:lumOff val="6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Rectangle 3">
              <a:extLst>
                <a:ext uri="{FF2B5EF4-FFF2-40B4-BE49-F238E27FC236}">
                  <a16:creationId xmlns:a16="http://schemas.microsoft.com/office/drawing/2014/main" id="{99E09A0E-36F9-49B2-BEEE-AE97ECFF3485}"/>
                </a:ext>
              </a:extLst>
            </p:cNvPr>
            <p:cNvSpPr/>
            <p:nvPr/>
          </p:nvSpPr>
          <p:spPr>
            <a:xfrm>
              <a:off x="1918262" y="1034233"/>
              <a:ext cx="9255988" cy="3434062"/>
            </a:xfrm>
            <a:prstGeom prst="rect">
              <a:avLst/>
            </a:prstGeom>
          </p:spPr>
          <p:txBody>
            <a:bodyPr wrap="square">
              <a:spAutoFit/>
            </a:bodyPr>
            <a:lstStyle/>
            <a:p>
              <a:pPr marL="6350" marR="104775" indent="-6350">
                <a:lnSpc>
                  <a:spcPct val="150000"/>
                </a:lnSpc>
                <a:spcBef>
                  <a:spcPts val="0"/>
                </a:spcBef>
                <a:spcAft>
                  <a:spcPts val="5"/>
                </a:spcAft>
              </a:pPr>
              <a:r>
                <a:rPr lang="en-US" sz="3200" dirty="0">
                  <a:latin typeface="Arial" panose="020B0604020202020204" pitchFamily="34" charset="0"/>
                  <a:ea typeface="Arial" panose="020B0604020202020204" pitchFamily="34" charset="0"/>
                  <a:cs typeface="Arial" panose="020B0604020202020204" pitchFamily="34" charset="0"/>
                </a:rPr>
                <a:t>This chapter covers the technical aspects of the project, including a description of its kind and operation. It also specifies the project's application development type. </a:t>
              </a:r>
            </a:p>
          </p:txBody>
        </p:sp>
      </p:grpSp>
    </p:spTree>
    <p:extLst>
      <p:ext uri="{BB962C8B-B14F-4D97-AF65-F5344CB8AC3E}">
        <p14:creationId xmlns:p14="http://schemas.microsoft.com/office/powerpoint/2010/main" val="3487121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2E2C71-BCA1-47C3-AC19-2C45928CFC56}"/>
              </a:ext>
            </a:extLst>
          </p:cNvPr>
          <p:cNvSpPr txBox="1"/>
          <p:nvPr/>
        </p:nvSpPr>
        <p:spPr>
          <a:xfrm flipH="1">
            <a:off x="2859256" y="2321169"/>
            <a:ext cx="6861519" cy="1754326"/>
          </a:xfrm>
          <a:prstGeom prst="rect">
            <a:avLst/>
          </a:prstGeom>
          <a:noFill/>
        </p:spPr>
        <p:txBody>
          <a:bodyPr wrap="square" rtlCol="0">
            <a:spAutoFit/>
          </a:bodyPr>
          <a:lstStyle/>
          <a:p>
            <a:pPr algn="ctr"/>
            <a:r>
              <a:rPr lang="en-PH" sz="5400" b="1" dirty="0">
                <a:solidFill>
                  <a:schemeClr val="accent1">
                    <a:lumMod val="50000"/>
                  </a:schemeClr>
                </a:solidFill>
                <a:latin typeface="Book Antiqua" panose="02040602050305030304" pitchFamily="18" charset="0"/>
              </a:rPr>
              <a:t>CHAPTER I</a:t>
            </a:r>
          </a:p>
          <a:p>
            <a:pPr algn="ctr"/>
            <a:r>
              <a:rPr lang="en-PH" sz="5400" b="1" dirty="0">
                <a:solidFill>
                  <a:schemeClr val="accent1">
                    <a:lumMod val="50000"/>
                  </a:schemeClr>
                </a:solidFill>
                <a:latin typeface="Book Antiqua" panose="02040602050305030304" pitchFamily="18" charset="0"/>
              </a:rPr>
              <a:t>INTRODUCTION</a:t>
            </a:r>
          </a:p>
        </p:txBody>
      </p:sp>
      <p:sp>
        <p:nvSpPr>
          <p:cNvPr id="7" name="Rectangle 6">
            <a:extLst>
              <a:ext uri="{FF2B5EF4-FFF2-40B4-BE49-F238E27FC236}">
                <a16:creationId xmlns:a16="http://schemas.microsoft.com/office/drawing/2014/main" id="{D1FE275F-9C2B-4D71-9C50-BD62B5FA33B4}"/>
              </a:ext>
            </a:extLst>
          </p:cNvPr>
          <p:cNvSpPr/>
          <p:nvPr/>
        </p:nvSpPr>
        <p:spPr>
          <a:xfrm>
            <a:off x="3303498" y="4210668"/>
            <a:ext cx="5973033"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179803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6">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6">
                                            <p:txEl>
                                              <p:pRg st="1" end="1"/>
                                            </p:txEl>
                                          </p:spTgt>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8BEDFF7-FE5F-4931-8097-52784A0FDC3F}"/>
              </a:ext>
            </a:extLst>
          </p:cNvPr>
          <p:cNvSpPr/>
          <p:nvPr/>
        </p:nvSpPr>
        <p:spPr>
          <a:xfrm flipV="1">
            <a:off x="1480622" y="801263"/>
            <a:ext cx="6358147"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TextBox 11">
            <a:extLst>
              <a:ext uri="{FF2B5EF4-FFF2-40B4-BE49-F238E27FC236}">
                <a16:creationId xmlns:a16="http://schemas.microsoft.com/office/drawing/2014/main" id="{D638CBEA-B5A4-4B8D-B20E-15EA0FBB3716}"/>
              </a:ext>
            </a:extLst>
          </p:cNvPr>
          <p:cNvSpPr txBox="1"/>
          <p:nvPr/>
        </p:nvSpPr>
        <p:spPr>
          <a:xfrm>
            <a:off x="1480622" y="139703"/>
            <a:ext cx="8746590" cy="707886"/>
          </a:xfrm>
          <a:prstGeom prst="rect">
            <a:avLst/>
          </a:prstGeom>
          <a:noFill/>
        </p:spPr>
        <p:txBody>
          <a:bodyPr wrap="square" rtlCol="0">
            <a:spAutoFit/>
          </a:bodyPr>
          <a:lstStyle/>
          <a:p>
            <a:r>
              <a:rPr lang="en-PH" sz="4000" b="1" dirty="0">
                <a:latin typeface="Book Antiqua" panose="02040602050305030304" pitchFamily="18" charset="0"/>
                <a:cs typeface="Arial" panose="020B0604020202020204" pitchFamily="34" charset="0"/>
              </a:rPr>
              <a:t>Technicality of the Project</a:t>
            </a:r>
          </a:p>
        </p:txBody>
      </p:sp>
      <p:grpSp>
        <p:nvGrpSpPr>
          <p:cNvPr id="5" name="Group 4">
            <a:extLst>
              <a:ext uri="{FF2B5EF4-FFF2-40B4-BE49-F238E27FC236}">
                <a16:creationId xmlns:a16="http://schemas.microsoft.com/office/drawing/2014/main" id="{E22D5145-F08F-41FF-9A9B-F1FE10CA625C}"/>
              </a:ext>
            </a:extLst>
          </p:cNvPr>
          <p:cNvGrpSpPr/>
          <p:nvPr/>
        </p:nvGrpSpPr>
        <p:grpSpPr>
          <a:xfrm>
            <a:off x="6605871" y="1028299"/>
            <a:ext cx="1523383" cy="1509113"/>
            <a:chOff x="0" y="0"/>
            <a:chExt cx="5484876" cy="5294376"/>
          </a:xfrm>
        </p:grpSpPr>
        <p:pic>
          <p:nvPicPr>
            <p:cNvPr id="6" name="Picture 5">
              <a:extLst>
                <a:ext uri="{FF2B5EF4-FFF2-40B4-BE49-F238E27FC236}">
                  <a16:creationId xmlns:a16="http://schemas.microsoft.com/office/drawing/2014/main" id="{F3CC8C00-9817-4DF5-8182-DD9380593773}"/>
                </a:ext>
              </a:extLst>
            </p:cNvPr>
            <p:cNvPicPr/>
            <p:nvPr/>
          </p:nvPicPr>
          <p:blipFill>
            <a:blip r:embed="rId2"/>
            <a:stretch>
              <a:fillRect/>
            </a:stretch>
          </p:blipFill>
          <p:spPr>
            <a:xfrm>
              <a:off x="0" y="0"/>
              <a:ext cx="5484876" cy="52943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a:extLst>
                <a:ext uri="{FF2B5EF4-FFF2-40B4-BE49-F238E27FC236}">
                  <a16:creationId xmlns:a16="http://schemas.microsoft.com/office/drawing/2014/main" id="{CDCBCF0D-E32D-4D14-8401-824FBE767AFB}"/>
                </a:ext>
              </a:extLst>
            </p:cNvPr>
            <p:cNvSpPr/>
            <p:nvPr/>
          </p:nvSpPr>
          <p:spPr>
            <a:xfrm>
              <a:off x="254" y="49785"/>
              <a:ext cx="56314" cy="22600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Arial" panose="020B0604020202020204" pitchFamily="34" charset="0"/>
                  <a:ea typeface="Arial" panose="020B0604020202020204" pitchFamily="34" charset="0"/>
                </a:rPr>
                <a:t> </a:t>
              </a:r>
            </a:p>
          </p:txBody>
        </p:sp>
        <p:sp>
          <p:nvSpPr>
            <p:cNvPr id="8" name="Rectangle 7">
              <a:extLst>
                <a:ext uri="{FF2B5EF4-FFF2-40B4-BE49-F238E27FC236}">
                  <a16:creationId xmlns:a16="http://schemas.microsoft.com/office/drawing/2014/main" id="{4CC17907-3166-4DCA-AF90-B22D6676CC3F}"/>
                </a:ext>
              </a:extLst>
            </p:cNvPr>
            <p:cNvSpPr/>
            <p:nvPr/>
          </p:nvSpPr>
          <p:spPr>
            <a:xfrm>
              <a:off x="254" y="526797"/>
              <a:ext cx="56314" cy="22600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Arial" panose="020B0604020202020204" pitchFamily="34" charset="0"/>
                  <a:ea typeface="Arial" panose="020B0604020202020204" pitchFamily="34" charset="0"/>
                </a:rPr>
                <a:t> </a:t>
              </a:r>
            </a:p>
          </p:txBody>
        </p:sp>
        <p:sp>
          <p:nvSpPr>
            <p:cNvPr id="9" name="Rectangle 8">
              <a:extLst>
                <a:ext uri="{FF2B5EF4-FFF2-40B4-BE49-F238E27FC236}">
                  <a16:creationId xmlns:a16="http://schemas.microsoft.com/office/drawing/2014/main" id="{785E7A14-BA5E-4A4F-972C-16144FFD9B0D}"/>
                </a:ext>
              </a:extLst>
            </p:cNvPr>
            <p:cNvSpPr/>
            <p:nvPr/>
          </p:nvSpPr>
          <p:spPr>
            <a:xfrm>
              <a:off x="254" y="1005332"/>
              <a:ext cx="56314" cy="22600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Arial" panose="020B0604020202020204" pitchFamily="34" charset="0"/>
                  <a:ea typeface="Arial" panose="020B0604020202020204" pitchFamily="34" charset="0"/>
                </a:rPr>
                <a:t> </a:t>
              </a:r>
            </a:p>
          </p:txBody>
        </p:sp>
        <p:sp>
          <p:nvSpPr>
            <p:cNvPr id="10" name="Rectangle 9">
              <a:extLst>
                <a:ext uri="{FF2B5EF4-FFF2-40B4-BE49-F238E27FC236}">
                  <a16:creationId xmlns:a16="http://schemas.microsoft.com/office/drawing/2014/main" id="{E1FA23BD-66C7-4E30-B0C2-38609E389EBE}"/>
                </a:ext>
              </a:extLst>
            </p:cNvPr>
            <p:cNvSpPr/>
            <p:nvPr/>
          </p:nvSpPr>
          <p:spPr>
            <a:xfrm>
              <a:off x="254" y="1482725"/>
              <a:ext cx="56314" cy="22600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Arial" panose="020B0604020202020204" pitchFamily="34" charset="0"/>
                  <a:ea typeface="Arial" panose="020B0604020202020204" pitchFamily="34" charset="0"/>
                </a:rPr>
                <a:t> </a:t>
              </a:r>
            </a:p>
          </p:txBody>
        </p:sp>
        <p:sp>
          <p:nvSpPr>
            <p:cNvPr id="13" name="Rectangle 12">
              <a:extLst>
                <a:ext uri="{FF2B5EF4-FFF2-40B4-BE49-F238E27FC236}">
                  <a16:creationId xmlns:a16="http://schemas.microsoft.com/office/drawing/2014/main" id="{378B4F79-A123-47D9-8EC6-0E1DB25E2E26}"/>
                </a:ext>
              </a:extLst>
            </p:cNvPr>
            <p:cNvSpPr/>
            <p:nvPr/>
          </p:nvSpPr>
          <p:spPr>
            <a:xfrm>
              <a:off x="254" y="1959737"/>
              <a:ext cx="56314" cy="22600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Arial" panose="020B0604020202020204" pitchFamily="34" charset="0"/>
                  <a:ea typeface="Arial" panose="020B0604020202020204" pitchFamily="34" charset="0"/>
                </a:rPr>
                <a:t> </a:t>
              </a:r>
            </a:p>
          </p:txBody>
        </p:sp>
        <p:sp>
          <p:nvSpPr>
            <p:cNvPr id="14" name="Rectangle 13">
              <a:extLst>
                <a:ext uri="{FF2B5EF4-FFF2-40B4-BE49-F238E27FC236}">
                  <a16:creationId xmlns:a16="http://schemas.microsoft.com/office/drawing/2014/main" id="{BCBB5A93-A21F-4F9C-AD01-0C5E389024EB}"/>
                </a:ext>
              </a:extLst>
            </p:cNvPr>
            <p:cNvSpPr/>
            <p:nvPr/>
          </p:nvSpPr>
          <p:spPr>
            <a:xfrm>
              <a:off x="254" y="2438273"/>
              <a:ext cx="56314" cy="22600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Arial" panose="020B0604020202020204" pitchFamily="34" charset="0"/>
                  <a:ea typeface="Arial" panose="020B0604020202020204" pitchFamily="34" charset="0"/>
                </a:rPr>
                <a:t> </a:t>
              </a:r>
            </a:p>
          </p:txBody>
        </p:sp>
        <p:sp>
          <p:nvSpPr>
            <p:cNvPr id="15" name="Rectangle 14">
              <a:extLst>
                <a:ext uri="{FF2B5EF4-FFF2-40B4-BE49-F238E27FC236}">
                  <a16:creationId xmlns:a16="http://schemas.microsoft.com/office/drawing/2014/main" id="{E30D1901-BB31-4D1B-BCE0-F676C13767B3}"/>
                </a:ext>
              </a:extLst>
            </p:cNvPr>
            <p:cNvSpPr/>
            <p:nvPr/>
          </p:nvSpPr>
          <p:spPr>
            <a:xfrm>
              <a:off x="254" y="2915285"/>
              <a:ext cx="56314" cy="22600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Arial" panose="020B0604020202020204" pitchFamily="34" charset="0"/>
                  <a:ea typeface="Arial" panose="020B0604020202020204" pitchFamily="34" charset="0"/>
                </a:rPr>
                <a:t> </a:t>
              </a:r>
            </a:p>
          </p:txBody>
        </p:sp>
        <p:sp>
          <p:nvSpPr>
            <p:cNvPr id="16" name="Rectangle 15">
              <a:extLst>
                <a:ext uri="{FF2B5EF4-FFF2-40B4-BE49-F238E27FC236}">
                  <a16:creationId xmlns:a16="http://schemas.microsoft.com/office/drawing/2014/main" id="{AD50493F-F494-462D-A151-F067C75F0AA7}"/>
                </a:ext>
              </a:extLst>
            </p:cNvPr>
            <p:cNvSpPr/>
            <p:nvPr/>
          </p:nvSpPr>
          <p:spPr>
            <a:xfrm>
              <a:off x="254" y="3392552"/>
              <a:ext cx="56314" cy="22600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Arial" panose="020B0604020202020204" pitchFamily="34" charset="0"/>
                  <a:ea typeface="Arial" panose="020B0604020202020204" pitchFamily="34" charset="0"/>
                </a:rPr>
                <a:t> </a:t>
              </a:r>
            </a:p>
          </p:txBody>
        </p:sp>
        <p:sp>
          <p:nvSpPr>
            <p:cNvPr id="17" name="Rectangle 16">
              <a:extLst>
                <a:ext uri="{FF2B5EF4-FFF2-40B4-BE49-F238E27FC236}">
                  <a16:creationId xmlns:a16="http://schemas.microsoft.com/office/drawing/2014/main" id="{BA77CD47-0369-4C54-B3CC-EC4BB8EB8B76}"/>
                </a:ext>
              </a:extLst>
            </p:cNvPr>
            <p:cNvSpPr/>
            <p:nvPr/>
          </p:nvSpPr>
          <p:spPr>
            <a:xfrm>
              <a:off x="254" y="3871087"/>
              <a:ext cx="56314" cy="22600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Arial" panose="020B0604020202020204" pitchFamily="34" charset="0"/>
                  <a:ea typeface="Arial" panose="020B0604020202020204" pitchFamily="34" charset="0"/>
                </a:rPr>
                <a:t> </a:t>
              </a:r>
            </a:p>
          </p:txBody>
        </p:sp>
        <p:sp>
          <p:nvSpPr>
            <p:cNvPr id="18" name="Rectangle 17">
              <a:extLst>
                <a:ext uri="{FF2B5EF4-FFF2-40B4-BE49-F238E27FC236}">
                  <a16:creationId xmlns:a16="http://schemas.microsoft.com/office/drawing/2014/main" id="{625A39DA-33DE-47EE-BE31-B1DA2A84672A}"/>
                </a:ext>
              </a:extLst>
            </p:cNvPr>
            <p:cNvSpPr/>
            <p:nvPr/>
          </p:nvSpPr>
          <p:spPr>
            <a:xfrm>
              <a:off x="254" y="4348100"/>
              <a:ext cx="56314" cy="22600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Arial" panose="020B0604020202020204" pitchFamily="34" charset="0"/>
                  <a:ea typeface="Arial" panose="020B0604020202020204" pitchFamily="34" charset="0"/>
                </a:rPr>
                <a:t> </a:t>
              </a:r>
            </a:p>
          </p:txBody>
        </p:sp>
        <p:sp>
          <p:nvSpPr>
            <p:cNvPr id="19" name="Rectangle 18">
              <a:extLst>
                <a:ext uri="{FF2B5EF4-FFF2-40B4-BE49-F238E27FC236}">
                  <a16:creationId xmlns:a16="http://schemas.microsoft.com/office/drawing/2014/main" id="{6CFE5B43-57D8-4BCD-81A5-A1D7805B7D37}"/>
                </a:ext>
              </a:extLst>
            </p:cNvPr>
            <p:cNvSpPr/>
            <p:nvPr/>
          </p:nvSpPr>
          <p:spPr>
            <a:xfrm>
              <a:off x="254" y="4825112"/>
              <a:ext cx="56314" cy="22600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Arial" panose="020B0604020202020204" pitchFamily="34" charset="0"/>
                  <a:ea typeface="Arial" panose="020B0604020202020204" pitchFamily="34" charset="0"/>
                </a:rPr>
                <a:t> </a:t>
              </a:r>
            </a:p>
          </p:txBody>
        </p:sp>
      </p:grpSp>
      <p:grpSp>
        <p:nvGrpSpPr>
          <p:cNvPr id="20" name="Group 19">
            <a:extLst>
              <a:ext uri="{FF2B5EF4-FFF2-40B4-BE49-F238E27FC236}">
                <a16:creationId xmlns:a16="http://schemas.microsoft.com/office/drawing/2014/main" id="{FB1042E9-18EB-46D0-BBAF-5514860A909A}"/>
              </a:ext>
            </a:extLst>
          </p:cNvPr>
          <p:cNvGrpSpPr/>
          <p:nvPr/>
        </p:nvGrpSpPr>
        <p:grpSpPr>
          <a:xfrm>
            <a:off x="8520081" y="1019580"/>
            <a:ext cx="1489773" cy="1501853"/>
            <a:chOff x="0" y="0"/>
            <a:chExt cx="5484876" cy="5082540"/>
          </a:xfrm>
        </p:grpSpPr>
        <p:pic>
          <p:nvPicPr>
            <p:cNvPr id="21" name="Picture 20">
              <a:extLst>
                <a:ext uri="{FF2B5EF4-FFF2-40B4-BE49-F238E27FC236}">
                  <a16:creationId xmlns:a16="http://schemas.microsoft.com/office/drawing/2014/main" id="{76C153A5-1046-41DC-B53B-3DC4EA35E336}"/>
                </a:ext>
              </a:extLst>
            </p:cNvPr>
            <p:cNvPicPr/>
            <p:nvPr/>
          </p:nvPicPr>
          <p:blipFill>
            <a:blip r:embed="rId3"/>
            <a:stretch>
              <a:fillRect/>
            </a:stretch>
          </p:blipFill>
          <p:spPr>
            <a:xfrm>
              <a:off x="0" y="0"/>
              <a:ext cx="5484876" cy="50825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2" name="Rectangle 21">
              <a:extLst>
                <a:ext uri="{FF2B5EF4-FFF2-40B4-BE49-F238E27FC236}">
                  <a16:creationId xmlns:a16="http://schemas.microsoft.com/office/drawing/2014/main" id="{D774AB27-5592-42CC-854D-EED433063385}"/>
                </a:ext>
              </a:extLst>
            </p:cNvPr>
            <p:cNvSpPr/>
            <p:nvPr/>
          </p:nvSpPr>
          <p:spPr>
            <a:xfrm>
              <a:off x="254" y="325628"/>
              <a:ext cx="56314" cy="22600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Arial" panose="020B0604020202020204" pitchFamily="34" charset="0"/>
                  <a:ea typeface="Arial" panose="020B0604020202020204" pitchFamily="34" charset="0"/>
                </a:rPr>
                <a:t> </a:t>
              </a:r>
            </a:p>
          </p:txBody>
        </p:sp>
        <p:sp>
          <p:nvSpPr>
            <p:cNvPr id="23" name="Rectangle 22">
              <a:extLst>
                <a:ext uri="{FF2B5EF4-FFF2-40B4-BE49-F238E27FC236}">
                  <a16:creationId xmlns:a16="http://schemas.microsoft.com/office/drawing/2014/main" id="{A48D83EC-275D-4DB7-BBA0-92D304BFAF5D}"/>
                </a:ext>
              </a:extLst>
            </p:cNvPr>
            <p:cNvSpPr/>
            <p:nvPr/>
          </p:nvSpPr>
          <p:spPr>
            <a:xfrm>
              <a:off x="254" y="804164"/>
              <a:ext cx="56314" cy="22600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Arial" panose="020B0604020202020204" pitchFamily="34" charset="0"/>
                  <a:ea typeface="Arial" panose="020B0604020202020204" pitchFamily="34" charset="0"/>
                </a:rPr>
                <a:t> </a:t>
              </a:r>
            </a:p>
          </p:txBody>
        </p:sp>
        <p:sp>
          <p:nvSpPr>
            <p:cNvPr id="24" name="Rectangle 23">
              <a:extLst>
                <a:ext uri="{FF2B5EF4-FFF2-40B4-BE49-F238E27FC236}">
                  <a16:creationId xmlns:a16="http://schemas.microsoft.com/office/drawing/2014/main" id="{EE1313A2-B0F9-4379-B67F-0A494815DFEC}"/>
                </a:ext>
              </a:extLst>
            </p:cNvPr>
            <p:cNvSpPr/>
            <p:nvPr/>
          </p:nvSpPr>
          <p:spPr>
            <a:xfrm>
              <a:off x="254" y="1281557"/>
              <a:ext cx="56314" cy="22600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Arial" panose="020B0604020202020204" pitchFamily="34" charset="0"/>
                  <a:ea typeface="Arial" panose="020B0604020202020204" pitchFamily="34" charset="0"/>
                </a:rPr>
                <a:t> </a:t>
              </a:r>
            </a:p>
          </p:txBody>
        </p:sp>
        <p:sp>
          <p:nvSpPr>
            <p:cNvPr id="25" name="Rectangle 24">
              <a:extLst>
                <a:ext uri="{FF2B5EF4-FFF2-40B4-BE49-F238E27FC236}">
                  <a16:creationId xmlns:a16="http://schemas.microsoft.com/office/drawing/2014/main" id="{37C365A1-FC9A-4745-B178-55BDBA2FDA90}"/>
                </a:ext>
              </a:extLst>
            </p:cNvPr>
            <p:cNvSpPr/>
            <p:nvPr/>
          </p:nvSpPr>
          <p:spPr>
            <a:xfrm>
              <a:off x="254" y="1758569"/>
              <a:ext cx="56314" cy="22600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Arial" panose="020B0604020202020204" pitchFamily="34" charset="0"/>
                  <a:ea typeface="Arial" panose="020B0604020202020204" pitchFamily="34" charset="0"/>
                </a:rPr>
                <a:t> </a:t>
              </a:r>
            </a:p>
          </p:txBody>
        </p:sp>
        <p:sp>
          <p:nvSpPr>
            <p:cNvPr id="26" name="Rectangle 25">
              <a:extLst>
                <a:ext uri="{FF2B5EF4-FFF2-40B4-BE49-F238E27FC236}">
                  <a16:creationId xmlns:a16="http://schemas.microsoft.com/office/drawing/2014/main" id="{F8F7BB06-F8C0-440D-BA5B-FFA572B71594}"/>
                </a:ext>
              </a:extLst>
            </p:cNvPr>
            <p:cNvSpPr/>
            <p:nvPr/>
          </p:nvSpPr>
          <p:spPr>
            <a:xfrm>
              <a:off x="254" y="2237105"/>
              <a:ext cx="56314" cy="22600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Arial" panose="020B0604020202020204" pitchFamily="34" charset="0"/>
                  <a:ea typeface="Arial" panose="020B0604020202020204" pitchFamily="34" charset="0"/>
                </a:rPr>
                <a:t> </a:t>
              </a:r>
            </a:p>
          </p:txBody>
        </p:sp>
        <p:sp>
          <p:nvSpPr>
            <p:cNvPr id="27" name="Rectangle 26">
              <a:extLst>
                <a:ext uri="{FF2B5EF4-FFF2-40B4-BE49-F238E27FC236}">
                  <a16:creationId xmlns:a16="http://schemas.microsoft.com/office/drawing/2014/main" id="{5F7BDF95-E3CE-4CDE-A487-C076BF304893}"/>
                </a:ext>
              </a:extLst>
            </p:cNvPr>
            <p:cNvSpPr/>
            <p:nvPr/>
          </p:nvSpPr>
          <p:spPr>
            <a:xfrm>
              <a:off x="254" y="2714117"/>
              <a:ext cx="56314" cy="22600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Arial" panose="020B0604020202020204" pitchFamily="34" charset="0"/>
                  <a:ea typeface="Arial" panose="020B0604020202020204" pitchFamily="34" charset="0"/>
                </a:rPr>
                <a:t> </a:t>
              </a:r>
            </a:p>
          </p:txBody>
        </p:sp>
        <p:sp>
          <p:nvSpPr>
            <p:cNvPr id="28" name="Rectangle 27">
              <a:extLst>
                <a:ext uri="{FF2B5EF4-FFF2-40B4-BE49-F238E27FC236}">
                  <a16:creationId xmlns:a16="http://schemas.microsoft.com/office/drawing/2014/main" id="{2C18D0C8-5675-4533-90B5-5F0107DD2446}"/>
                </a:ext>
              </a:extLst>
            </p:cNvPr>
            <p:cNvSpPr/>
            <p:nvPr/>
          </p:nvSpPr>
          <p:spPr>
            <a:xfrm>
              <a:off x="254" y="3191383"/>
              <a:ext cx="56314" cy="22600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Arial" panose="020B0604020202020204" pitchFamily="34" charset="0"/>
                  <a:ea typeface="Arial" panose="020B0604020202020204" pitchFamily="34" charset="0"/>
                </a:rPr>
                <a:t> </a:t>
              </a:r>
            </a:p>
          </p:txBody>
        </p:sp>
        <p:sp>
          <p:nvSpPr>
            <p:cNvPr id="29" name="Rectangle 28">
              <a:extLst>
                <a:ext uri="{FF2B5EF4-FFF2-40B4-BE49-F238E27FC236}">
                  <a16:creationId xmlns:a16="http://schemas.microsoft.com/office/drawing/2014/main" id="{3260CE18-DB08-4E79-AC64-F66BEBE0EE94}"/>
                </a:ext>
              </a:extLst>
            </p:cNvPr>
            <p:cNvSpPr/>
            <p:nvPr/>
          </p:nvSpPr>
          <p:spPr>
            <a:xfrm>
              <a:off x="254" y="3669919"/>
              <a:ext cx="56314" cy="22600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Arial" panose="020B0604020202020204" pitchFamily="34" charset="0"/>
                  <a:ea typeface="Arial" panose="020B0604020202020204" pitchFamily="34" charset="0"/>
                </a:rPr>
                <a:t> </a:t>
              </a:r>
            </a:p>
          </p:txBody>
        </p:sp>
        <p:sp>
          <p:nvSpPr>
            <p:cNvPr id="30" name="Rectangle 29">
              <a:extLst>
                <a:ext uri="{FF2B5EF4-FFF2-40B4-BE49-F238E27FC236}">
                  <a16:creationId xmlns:a16="http://schemas.microsoft.com/office/drawing/2014/main" id="{E7EC6C52-65F7-4976-84C6-08982C328167}"/>
                </a:ext>
              </a:extLst>
            </p:cNvPr>
            <p:cNvSpPr/>
            <p:nvPr/>
          </p:nvSpPr>
          <p:spPr>
            <a:xfrm>
              <a:off x="254" y="4146931"/>
              <a:ext cx="56314" cy="22600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Arial" panose="020B0604020202020204" pitchFamily="34" charset="0"/>
                  <a:ea typeface="Arial" panose="020B0604020202020204" pitchFamily="34" charset="0"/>
                </a:rPr>
                <a:t> </a:t>
              </a:r>
            </a:p>
          </p:txBody>
        </p:sp>
        <p:sp>
          <p:nvSpPr>
            <p:cNvPr id="31" name="Rectangle 30">
              <a:extLst>
                <a:ext uri="{FF2B5EF4-FFF2-40B4-BE49-F238E27FC236}">
                  <a16:creationId xmlns:a16="http://schemas.microsoft.com/office/drawing/2014/main" id="{B002DBA1-085C-4529-A109-14578162BF95}"/>
                </a:ext>
              </a:extLst>
            </p:cNvPr>
            <p:cNvSpPr/>
            <p:nvPr/>
          </p:nvSpPr>
          <p:spPr>
            <a:xfrm>
              <a:off x="254" y="4623944"/>
              <a:ext cx="56314" cy="22600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Arial" panose="020B0604020202020204" pitchFamily="34" charset="0"/>
                  <a:ea typeface="Arial" panose="020B0604020202020204" pitchFamily="34" charset="0"/>
                </a:rPr>
                <a:t> </a:t>
              </a:r>
            </a:p>
          </p:txBody>
        </p:sp>
      </p:grpSp>
      <p:grpSp>
        <p:nvGrpSpPr>
          <p:cNvPr id="32" name="Group 31">
            <a:extLst>
              <a:ext uri="{FF2B5EF4-FFF2-40B4-BE49-F238E27FC236}">
                <a16:creationId xmlns:a16="http://schemas.microsoft.com/office/drawing/2014/main" id="{DF982B5A-15D3-4D6F-95F8-549B8757C3F8}"/>
              </a:ext>
            </a:extLst>
          </p:cNvPr>
          <p:cNvGrpSpPr/>
          <p:nvPr/>
        </p:nvGrpSpPr>
        <p:grpSpPr>
          <a:xfrm>
            <a:off x="6606710" y="2718122"/>
            <a:ext cx="1523383" cy="1599033"/>
            <a:chOff x="0" y="0"/>
            <a:chExt cx="5486400" cy="5244591"/>
          </a:xfrm>
        </p:grpSpPr>
        <p:pic>
          <p:nvPicPr>
            <p:cNvPr id="33" name="Picture 32">
              <a:extLst>
                <a:ext uri="{FF2B5EF4-FFF2-40B4-BE49-F238E27FC236}">
                  <a16:creationId xmlns:a16="http://schemas.microsoft.com/office/drawing/2014/main" id="{378E1246-6281-421E-887B-6FA3436C6914}"/>
                </a:ext>
              </a:extLst>
            </p:cNvPr>
            <p:cNvPicPr/>
            <p:nvPr/>
          </p:nvPicPr>
          <p:blipFill>
            <a:blip r:embed="rId4"/>
            <a:stretch>
              <a:fillRect/>
            </a:stretch>
          </p:blipFill>
          <p:spPr>
            <a:xfrm>
              <a:off x="0" y="46227"/>
              <a:ext cx="5486400" cy="51983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4" name="Rectangle 33">
              <a:extLst>
                <a:ext uri="{FF2B5EF4-FFF2-40B4-BE49-F238E27FC236}">
                  <a16:creationId xmlns:a16="http://schemas.microsoft.com/office/drawing/2014/main" id="{E7BC9E8A-FF6F-40AF-B8C8-B94E56F458F9}"/>
                </a:ext>
              </a:extLst>
            </p:cNvPr>
            <p:cNvSpPr/>
            <p:nvPr/>
          </p:nvSpPr>
          <p:spPr>
            <a:xfrm>
              <a:off x="254" y="0"/>
              <a:ext cx="56314" cy="22600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Arial" panose="020B0604020202020204" pitchFamily="34" charset="0"/>
                  <a:ea typeface="Arial" panose="020B0604020202020204" pitchFamily="34" charset="0"/>
                </a:rPr>
                <a:t> </a:t>
              </a:r>
            </a:p>
          </p:txBody>
        </p:sp>
        <p:sp>
          <p:nvSpPr>
            <p:cNvPr id="35" name="Rectangle 34">
              <a:extLst>
                <a:ext uri="{FF2B5EF4-FFF2-40B4-BE49-F238E27FC236}">
                  <a16:creationId xmlns:a16="http://schemas.microsoft.com/office/drawing/2014/main" id="{B96E3A6F-2C71-4C99-8A41-996D2A78430E}"/>
                </a:ext>
              </a:extLst>
            </p:cNvPr>
            <p:cNvSpPr/>
            <p:nvPr/>
          </p:nvSpPr>
          <p:spPr>
            <a:xfrm>
              <a:off x="254" y="477012"/>
              <a:ext cx="56314" cy="22600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Arial" panose="020B0604020202020204" pitchFamily="34" charset="0"/>
                  <a:ea typeface="Arial" panose="020B0604020202020204" pitchFamily="34" charset="0"/>
                </a:rPr>
                <a:t> </a:t>
              </a:r>
            </a:p>
          </p:txBody>
        </p:sp>
        <p:sp>
          <p:nvSpPr>
            <p:cNvPr id="36" name="Rectangle 35">
              <a:extLst>
                <a:ext uri="{FF2B5EF4-FFF2-40B4-BE49-F238E27FC236}">
                  <a16:creationId xmlns:a16="http://schemas.microsoft.com/office/drawing/2014/main" id="{9473A0A4-D1C5-4B83-8AA1-9734D96AD279}"/>
                </a:ext>
              </a:extLst>
            </p:cNvPr>
            <p:cNvSpPr/>
            <p:nvPr/>
          </p:nvSpPr>
          <p:spPr>
            <a:xfrm>
              <a:off x="254" y="955548"/>
              <a:ext cx="56314" cy="22600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Arial" panose="020B0604020202020204" pitchFamily="34" charset="0"/>
                  <a:ea typeface="Arial" panose="020B0604020202020204" pitchFamily="34" charset="0"/>
                </a:rPr>
                <a:t> </a:t>
              </a:r>
            </a:p>
          </p:txBody>
        </p:sp>
        <p:sp>
          <p:nvSpPr>
            <p:cNvPr id="37" name="Rectangle 36">
              <a:extLst>
                <a:ext uri="{FF2B5EF4-FFF2-40B4-BE49-F238E27FC236}">
                  <a16:creationId xmlns:a16="http://schemas.microsoft.com/office/drawing/2014/main" id="{F2D1653B-A827-4C0C-930D-E8AE269FE3BB}"/>
                </a:ext>
              </a:extLst>
            </p:cNvPr>
            <p:cNvSpPr/>
            <p:nvPr/>
          </p:nvSpPr>
          <p:spPr>
            <a:xfrm>
              <a:off x="254" y="1432941"/>
              <a:ext cx="56314" cy="22600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Arial" panose="020B0604020202020204" pitchFamily="34" charset="0"/>
                  <a:ea typeface="Arial" panose="020B0604020202020204" pitchFamily="34" charset="0"/>
                </a:rPr>
                <a:t> </a:t>
              </a:r>
            </a:p>
          </p:txBody>
        </p:sp>
        <p:sp>
          <p:nvSpPr>
            <p:cNvPr id="38" name="Rectangle 37">
              <a:extLst>
                <a:ext uri="{FF2B5EF4-FFF2-40B4-BE49-F238E27FC236}">
                  <a16:creationId xmlns:a16="http://schemas.microsoft.com/office/drawing/2014/main" id="{C03C27ED-CC12-48F0-BED8-AA46B2C7E355}"/>
                </a:ext>
              </a:extLst>
            </p:cNvPr>
            <p:cNvSpPr/>
            <p:nvPr/>
          </p:nvSpPr>
          <p:spPr>
            <a:xfrm>
              <a:off x="254" y="1909953"/>
              <a:ext cx="56314" cy="22600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Arial" panose="020B0604020202020204" pitchFamily="34" charset="0"/>
                  <a:ea typeface="Arial" panose="020B0604020202020204" pitchFamily="34" charset="0"/>
                </a:rPr>
                <a:t> </a:t>
              </a:r>
            </a:p>
          </p:txBody>
        </p:sp>
        <p:sp>
          <p:nvSpPr>
            <p:cNvPr id="39" name="Rectangle 38">
              <a:extLst>
                <a:ext uri="{FF2B5EF4-FFF2-40B4-BE49-F238E27FC236}">
                  <a16:creationId xmlns:a16="http://schemas.microsoft.com/office/drawing/2014/main" id="{0D035EDB-FD57-4866-A07D-892AC1BB7CEC}"/>
                </a:ext>
              </a:extLst>
            </p:cNvPr>
            <p:cNvSpPr/>
            <p:nvPr/>
          </p:nvSpPr>
          <p:spPr>
            <a:xfrm>
              <a:off x="254" y="2388489"/>
              <a:ext cx="56314" cy="22600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Arial" panose="020B0604020202020204" pitchFamily="34" charset="0"/>
                  <a:ea typeface="Arial" panose="020B0604020202020204" pitchFamily="34" charset="0"/>
                </a:rPr>
                <a:t> </a:t>
              </a:r>
            </a:p>
          </p:txBody>
        </p:sp>
        <p:sp>
          <p:nvSpPr>
            <p:cNvPr id="40" name="Rectangle 39">
              <a:extLst>
                <a:ext uri="{FF2B5EF4-FFF2-40B4-BE49-F238E27FC236}">
                  <a16:creationId xmlns:a16="http://schemas.microsoft.com/office/drawing/2014/main" id="{BB334712-0BF2-4AD6-B979-015131E55306}"/>
                </a:ext>
              </a:extLst>
            </p:cNvPr>
            <p:cNvSpPr/>
            <p:nvPr/>
          </p:nvSpPr>
          <p:spPr>
            <a:xfrm>
              <a:off x="254" y="2865501"/>
              <a:ext cx="56314" cy="22600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Arial" panose="020B0604020202020204" pitchFamily="34" charset="0"/>
                  <a:ea typeface="Arial" panose="020B0604020202020204" pitchFamily="34" charset="0"/>
                </a:rPr>
                <a:t> </a:t>
              </a:r>
            </a:p>
          </p:txBody>
        </p:sp>
        <p:sp>
          <p:nvSpPr>
            <p:cNvPr id="41" name="Rectangle 40">
              <a:extLst>
                <a:ext uri="{FF2B5EF4-FFF2-40B4-BE49-F238E27FC236}">
                  <a16:creationId xmlns:a16="http://schemas.microsoft.com/office/drawing/2014/main" id="{3F64B248-25C9-481A-9808-3025CE4035DD}"/>
                </a:ext>
              </a:extLst>
            </p:cNvPr>
            <p:cNvSpPr/>
            <p:nvPr/>
          </p:nvSpPr>
          <p:spPr>
            <a:xfrm>
              <a:off x="254" y="3342767"/>
              <a:ext cx="56314" cy="22600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Arial" panose="020B0604020202020204" pitchFamily="34" charset="0"/>
                  <a:ea typeface="Arial" panose="020B0604020202020204" pitchFamily="34" charset="0"/>
                </a:rPr>
                <a:t> </a:t>
              </a:r>
            </a:p>
          </p:txBody>
        </p:sp>
        <p:sp>
          <p:nvSpPr>
            <p:cNvPr id="42" name="Rectangle 41">
              <a:extLst>
                <a:ext uri="{FF2B5EF4-FFF2-40B4-BE49-F238E27FC236}">
                  <a16:creationId xmlns:a16="http://schemas.microsoft.com/office/drawing/2014/main" id="{A62B855D-606A-4F49-A251-E8977E3FF6EA}"/>
                </a:ext>
              </a:extLst>
            </p:cNvPr>
            <p:cNvSpPr/>
            <p:nvPr/>
          </p:nvSpPr>
          <p:spPr>
            <a:xfrm>
              <a:off x="254" y="3821303"/>
              <a:ext cx="56314" cy="22600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Arial" panose="020B0604020202020204" pitchFamily="34" charset="0"/>
                  <a:ea typeface="Arial" panose="020B0604020202020204" pitchFamily="34" charset="0"/>
                </a:rPr>
                <a:t> </a:t>
              </a:r>
            </a:p>
          </p:txBody>
        </p:sp>
        <p:sp>
          <p:nvSpPr>
            <p:cNvPr id="43" name="Rectangle 42">
              <a:extLst>
                <a:ext uri="{FF2B5EF4-FFF2-40B4-BE49-F238E27FC236}">
                  <a16:creationId xmlns:a16="http://schemas.microsoft.com/office/drawing/2014/main" id="{B7F31559-3047-4EE6-A382-25281098F4F6}"/>
                </a:ext>
              </a:extLst>
            </p:cNvPr>
            <p:cNvSpPr/>
            <p:nvPr/>
          </p:nvSpPr>
          <p:spPr>
            <a:xfrm>
              <a:off x="254" y="4298315"/>
              <a:ext cx="56314" cy="22600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Arial" panose="020B0604020202020204" pitchFamily="34" charset="0"/>
                  <a:ea typeface="Arial" panose="020B0604020202020204" pitchFamily="34" charset="0"/>
                </a:rPr>
                <a:t> </a:t>
              </a:r>
            </a:p>
          </p:txBody>
        </p:sp>
        <p:sp>
          <p:nvSpPr>
            <p:cNvPr id="44" name="Rectangle 43">
              <a:extLst>
                <a:ext uri="{FF2B5EF4-FFF2-40B4-BE49-F238E27FC236}">
                  <a16:creationId xmlns:a16="http://schemas.microsoft.com/office/drawing/2014/main" id="{C27E3C18-9E55-4B6B-A2EA-8CDB27945D59}"/>
                </a:ext>
              </a:extLst>
            </p:cNvPr>
            <p:cNvSpPr/>
            <p:nvPr/>
          </p:nvSpPr>
          <p:spPr>
            <a:xfrm>
              <a:off x="254" y="4775327"/>
              <a:ext cx="56314" cy="22600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Arial" panose="020B0604020202020204" pitchFamily="34" charset="0"/>
                  <a:ea typeface="Arial" panose="020B0604020202020204" pitchFamily="34" charset="0"/>
                </a:rPr>
                <a:t> </a:t>
              </a:r>
            </a:p>
          </p:txBody>
        </p:sp>
      </p:grpSp>
      <p:pic>
        <p:nvPicPr>
          <p:cNvPr id="58" name="Picture 57" descr="CSS - Wikipedia">
            <a:extLst>
              <a:ext uri="{FF2B5EF4-FFF2-40B4-BE49-F238E27FC236}">
                <a16:creationId xmlns:a16="http://schemas.microsoft.com/office/drawing/2014/main" id="{E02A9A15-C5E4-4F72-A791-04B5F1C12EF4}"/>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50545" y="4549236"/>
            <a:ext cx="1559426" cy="14977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9" name="Picture 58">
            <a:extLst>
              <a:ext uri="{FF2B5EF4-FFF2-40B4-BE49-F238E27FC236}">
                <a16:creationId xmlns:a16="http://schemas.microsoft.com/office/drawing/2014/main" id="{578DCF26-1DE5-40FF-B0C7-FD8DD2CE7388}"/>
              </a:ext>
            </a:extLst>
          </p:cNvPr>
          <p:cNvPicPr/>
          <p:nvPr/>
        </p:nvPicPr>
        <p:blipFill>
          <a:blip r:embed="rId6"/>
          <a:stretch>
            <a:fillRect/>
          </a:stretch>
        </p:blipFill>
        <p:spPr>
          <a:xfrm>
            <a:off x="3525337" y="4549235"/>
            <a:ext cx="1633084" cy="14977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a:extLst>
              <a:ext uri="{FF2B5EF4-FFF2-40B4-BE49-F238E27FC236}">
                <a16:creationId xmlns:a16="http://schemas.microsoft.com/office/drawing/2014/main" id="{CAFBF3B8-0570-4E2E-BA9F-EE768A10098E}"/>
              </a:ext>
            </a:extLst>
          </p:cNvPr>
          <p:cNvPicPr>
            <a:picLocks noChangeAspect="1"/>
          </p:cNvPicPr>
          <p:nvPr/>
        </p:nvPicPr>
        <p:blipFill>
          <a:blip r:embed="rId7"/>
          <a:stretch>
            <a:fillRect/>
          </a:stretch>
        </p:blipFill>
        <p:spPr>
          <a:xfrm>
            <a:off x="1850545" y="1019580"/>
            <a:ext cx="4547079" cy="32960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0" name="Picture 59">
            <a:extLst>
              <a:ext uri="{FF2B5EF4-FFF2-40B4-BE49-F238E27FC236}">
                <a16:creationId xmlns:a16="http://schemas.microsoft.com/office/drawing/2014/main" id="{CF2868A3-69AE-40D2-A151-DFA4B2B8FBA3}"/>
              </a:ext>
            </a:extLst>
          </p:cNvPr>
          <p:cNvPicPr/>
          <p:nvPr/>
        </p:nvPicPr>
        <p:blipFill>
          <a:blip r:embed="rId8"/>
          <a:stretch>
            <a:fillRect/>
          </a:stretch>
        </p:blipFill>
        <p:spPr>
          <a:xfrm>
            <a:off x="8520080" y="2730717"/>
            <a:ext cx="1523383" cy="15849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1" name="Picture 60" descr="Jquery Icon Png #402038 - Free Icons Library">
            <a:extLst>
              <a:ext uri="{FF2B5EF4-FFF2-40B4-BE49-F238E27FC236}">
                <a16:creationId xmlns:a16="http://schemas.microsoft.com/office/drawing/2014/main" id="{F306B0EC-3D15-4333-8BAD-AD484B8713C8}"/>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316286" y="4549235"/>
            <a:ext cx="1559427" cy="15203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3" name="Picture 62">
            <a:extLst>
              <a:ext uri="{FF2B5EF4-FFF2-40B4-BE49-F238E27FC236}">
                <a16:creationId xmlns:a16="http://schemas.microsoft.com/office/drawing/2014/main" id="{74D459D3-85F2-4052-9759-BBAC7AAF5FB2}"/>
              </a:ext>
            </a:extLst>
          </p:cNvPr>
          <p:cNvPicPr/>
          <p:nvPr/>
        </p:nvPicPr>
        <p:blipFill>
          <a:blip r:embed="rId10" cstate="print">
            <a:extLst>
              <a:ext uri="{28A0092B-C50C-407E-A947-70E740481C1C}">
                <a14:useLocalDpi xmlns:a14="http://schemas.microsoft.com/office/drawing/2010/main" val="0"/>
              </a:ext>
            </a:extLst>
          </a:blip>
          <a:stretch>
            <a:fillRect/>
          </a:stretch>
        </p:blipFill>
        <p:spPr>
          <a:xfrm>
            <a:off x="8744047" y="4515014"/>
            <a:ext cx="1597407" cy="1531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4" name="Picture 63" descr="Splash Vector Graphics on your Responsive Site - HTML5 Rocks">
            <a:extLst>
              <a:ext uri="{FF2B5EF4-FFF2-40B4-BE49-F238E27FC236}">
                <a16:creationId xmlns:a16="http://schemas.microsoft.com/office/drawing/2014/main" id="{98660A8C-A76F-42EE-8A35-679B6D926362}"/>
              </a:ext>
            </a:extLst>
          </p:cNvPr>
          <p:cNvPicPr>
            <a:picLocks noChangeAspect="1"/>
          </p:cNvPicPr>
          <p:nvPr/>
        </p:nvPicPr>
        <p:blipFill rotWithShape="1">
          <a:blip r:embed="rId11">
            <a:extLst>
              <a:ext uri="{28A0092B-C50C-407E-A947-70E740481C1C}">
                <a14:useLocalDpi xmlns:a14="http://schemas.microsoft.com/office/drawing/2010/main" val="0"/>
              </a:ext>
            </a:extLst>
          </a:blip>
          <a:srcRect t="16876" b="18267"/>
          <a:stretch/>
        </p:blipFill>
        <p:spPr bwMode="auto">
          <a:xfrm>
            <a:off x="6995597" y="4536695"/>
            <a:ext cx="1597407" cy="1531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664227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8BEDFF7-FE5F-4931-8097-52784A0FDC3F}"/>
              </a:ext>
            </a:extLst>
          </p:cNvPr>
          <p:cNvSpPr/>
          <p:nvPr/>
        </p:nvSpPr>
        <p:spPr>
          <a:xfrm flipV="1">
            <a:off x="1480621" y="841523"/>
            <a:ext cx="648608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TextBox 11">
            <a:extLst>
              <a:ext uri="{FF2B5EF4-FFF2-40B4-BE49-F238E27FC236}">
                <a16:creationId xmlns:a16="http://schemas.microsoft.com/office/drawing/2014/main" id="{D638CBEA-B5A4-4B8D-B20E-15EA0FBB3716}"/>
              </a:ext>
            </a:extLst>
          </p:cNvPr>
          <p:cNvSpPr txBox="1"/>
          <p:nvPr/>
        </p:nvSpPr>
        <p:spPr>
          <a:xfrm>
            <a:off x="1560632" y="156496"/>
            <a:ext cx="7046158" cy="707886"/>
          </a:xfrm>
          <a:prstGeom prst="rect">
            <a:avLst/>
          </a:prstGeom>
          <a:noFill/>
        </p:spPr>
        <p:txBody>
          <a:bodyPr wrap="square" rtlCol="0">
            <a:spAutoFit/>
          </a:bodyPr>
          <a:lstStyle/>
          <a:p>
            <a:r>
              <a:rPr lang="en-PH" sz="4000" b="1" dirty="0">
                <a:latin typeface="Book Antiqua" panose="02040602050305030304" pitchFamily="18" charset="0"/>
                <a:cs typeface="Arial" panose="020B0604020202020204" pitchFamily="34" charset="0"/>
              </a:rPr>
              <a:t>How the System will work</a:t>
            </a:r>
          </a:p>
        </p:txBody>
      </p:sp>
      <p:sp>
        <p:nvSpPr>
          <p:cNvPr id="5" name="TextBox 4">
            <a:extLst>
              <a:ext uri="{FF2B5EF4-FFF2-40B4-BE49-F238E27FC236}">
                <a16:creationId xmlns:a16="http://schemas.microsoft.com/office/drawing/2014/main" id="{AFE5F9B9-1D4C-498B-93E2-821C59DE28DE}"/>
              </a:ext>
            </a:extLst>
          </p:cNvPr>
          <p:cNvSpPr txBox="1"/>
          <p:nvPr/>
        </p:nvSpPr>
        <p:spPr>
          <a:xfrm>
            <a:off x="1878385" y="1235014"/>
            <a:ext cx="8072437" cy="171136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1" dirty="0"/>
              <a:t>Human Resource software makes it possible to employ information technology to manage a wide range of Human Resource tasks.  An HRMS often includes the capabilities of a human capital management system and encompasses all aspects of an HRIS.   </a:t>
            </a:r>
          </a:p>
        </p:txBody>
      </p:sp>
      <p:sp>
        <p:nvSpPr>
          <p:cNvPr id="7" name="TextBox 6">
            <a:extLst>
              <a:ext uri="{FF2B5EF4-FFF2-40B4-BE49-F238E27FC236}">
                <a16:creationId xmlns:a16="http://schemas.microsoft.com/office/drawing/2014/main" id="{CC05EC87-38E2-4DB9-9A13-F0F5F4EE3841}"/>
              </a:ext>
            </a:extLst>
          </p:cNvPr>
          <p:cNvSpPr txBox="1"/>
          <p:nvPr/>
        </p:nvSpPr>
        <p:spPr>
          <a:xfrm>
            <a:off x="1878385" y="3055938"/>
            <a:ext cx="7615237" cy="171136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1" dirty="0"/>
              <a:t>The HR manager will serve as the project's "functional lead" for human resources, offering input on people processes, KPIs(Key Performance Indicator), and needs for various HRMS services, such as recordkeeping, onboarding, training, performance management, and HR reports.   </a:t>
            </a:r>
          </a:p>
        </p:txBody>
      </p:sp>
    </p:spTree>
    <p:extLst>
      <p:ext uri="{BB962C8B-B14F-4D97-AF65-F5344CB8AC3E}">
        <p14:creationId xmlns:p14="http://schemas.microsoft.com/office/powerpoint/2010/main" val="158206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5"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2E2C71-BCA1-47C3-AC19-2C45928CFC56}"/>
              </a:ext>
            </a:extLst>
          </p:cNvPr>
          <p:cNvSpPr txBox="1"/>
          <p:nvPr/>
        </p:nvSpPr>
        <p:spPr>
          <a:xfrm flipH="1">
            <a:off x="2915469" y="2368295"/>
            <a:ext cx="6861519" cy="1754326"/>
          </a:xfrm>
          <a:prstGeom prst="rect">
            <a:avLst/>
          </a:prstGeom>
          <a:noFill/>
        </p:spPr>
        <p:txBody>
          <a:bodyPr wrap="square" rtlCol="0">
            <a:spAutoFit/>
          </a:bodyPr>
          <a:lstStyle/>
          <a:p>
            <a:pPr algn="ctr"/>
            <a:r>
              <a:rPr lang="en-PH" sz="5400" b="1" dirty="0">
                <a:solidFill>
                  <a:schemeClr val="accent1">
                    <a:lumMod val="50000"/>
                  </a:schemeClr>
                </a:solidFill>
                <a:latin typeface="Book Antiqua" panose="02040602050305030304" pitchFamily="18" charset="0"/>
              </a:rPr>
              <a:t>CHAPTER IV</a:t>
            </a:r>
          </a:p>
          <a:p>
            <a:pPr algn="ctr"/>
            <a:r>
              <a:rPr lang="en-PH" sz="5400" b="1" dirty="0">
                <a:solidFill>
                  <a:schemeClr val="accent1">
                    <a:lumMod val="50000"/>
                  </a:schemeClr>
                </a:solidFill>
                <a:latin typeface="Book Antiqua" panose="02040602050305030304" pitchFamily="18" charset="0"/>
              </a:rPr>
              <a:t>METHODOLOGY</a:t>
            </a:r>
          </a:p>
        </p:txBody>
      </p:sp>
      <p:sp>
        <p:nvSpPr>
          <p:cNvPr id="7" name="Rectangle 6">
            <a:extLst>
              <a:ext uri="{FF2B5EF4-FFF2-40B4-BE49-F238E27FC236}">
                <a16:creationId xmlns:a16="http://schemas.microsoft.com/office/drawing/2014/main" id="{D1FE275F-9C2B-4D71-9C50-BD62B5FA33B4}"/>
              </a:ext>
            </a:extLst>
          </p:cNvPr>
          <p:cNvSpPr/>
          <p:nvPr/>
        </p:nvSpPr>
        <p:spPr>
          <a:xfrm>
            <a:off x="3303498" y="4210668"/>
            <a:ext cx="5973033"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239589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16" presetClass="entr" presetSubtype="21"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8BEDFF7-FE5F-4931-8097-52784A0FDC3F}"/>
              </a:ext>
            </a:extLst>
          </p:cNvPr>
          <p:cNvSpPr/>
          <p:nvPr/>
        </p:nvSpPr>
        <p:spPr>
          <a:xfrm flipV="1">
            <a:off x="1480621" y="841523"/>
            <a:ext cx="5811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TextBox 11">
            <a:extLst>
              <a:ext uri="{FF2B5EF4-FFF2-40B4-BE49-F238E27FC236}">
                <a16:creationId xmlns:a16="http://schemas.microsoft.com/office/drawing/2014/main" id="{D638CBEA-B5A4-4B8D-B20E-15EA0FBB3716}"/>
              </a:ext>
            </a:extLst>
          </p:cNvPr>
          <p:cNvSpPr txBox="1"/>
          <p:nvPr/>
        </p:nvSpPr>
        <p:spPr>
          <a:xfrm>
            <a:off x="1480622" y="139703"/>
            <a:ext cx="8746590" cy="707886"/>
          </a:xfrm>
          <a:prstGeom prst="rect">
            <a:avLst/>
          </a:prstGeom>
          <a:noFill/>
        </p:spPr>
        <p:txBody>
          <a:bodyPr wrap="square" rtlCol="0">
            <a:spAutoFit/>
          </a:bodyPr>
          <a:lstStyle/>
          <a:p>
            <a:r>
              <a:rPr lang="en-PH" sz="4000" b="1" dirty="0">
                <a:latin typeface="Book Antiqua" panose="02040602050305030304" pitchFamily="18" charset="0"/>
                <a:cs typeface="Arial" panose="020B0604020202020204" pitchFamily="34" charset="0"/>
              </a:rPr>
              <a:t>Research Methods Used</a:t>
            </a:r>
          </a:p>
        </p:txBody>
      </p:sp>
      <p:grpSp>
        <p:nvGrpSpPr>
          <p:cNvPr id="3" name="Group 2">
            <a:extLst>
              <a:ext uri="{FF2B5EF4-FFF2-40B4-BE49-F238E27FC236}">
                <a16:creationId xmlns:a16="http://schemas.microsoft.com/office/drawing/2014/main" id="{DDCB8C8C-6FD3-4C15-9965-41221329DE81}"/>
              </a:ext>
            </a:extLst>
          </p:cNvPr>
          <p:cNvGrpSpPr/>
          <p:nvPr/>
        </p:nvGrpSpPr>
        <p:grpSpPr>
          <a:xfrm>
            <a:off x="3790657" y="1178790"/>
            <a:ext cx="4610686" cy="4500419"/>
            <a:chOff x="2761665" y="1178790"/>
            <a:chExt cx="4610686" cy="4500419"/>
          </a:xfrm>
        </p:grpSpPr>
        <p:sp>
          <p:nvSpPr>
            <p:cNvPr id="7" name="Rectangle: Folded Corner 6">
              <a:extLst>
                <a:ext uri="{FF2B5EF4-FFF2-40B4-BE49-F238E27FC236}">
                  <a16:creationId xmlns:a16="http://schemas.microsoft.com/office/drawing/2014/main" id="{E807D443-F09D-4D76-A17B-FD2B37F2080E}"/>
                </a:ext>
              </a:extLst>
            </p:cNvPr>
            <p:cNvSpPr/>
            <p:nvPr/>
          </p:nvSpPr>
          <p:spPr>
            <a:xfrm>
              <a:off x="2761665" y="1178790"/>
              <a:ext cx="4610686" cy="4500419"/>
            </a:xfrm>
            <a:prstGeom prst="foldedCorner">
              <a:avLst/>
            </a:prstGeom>
            <a:solidFill>
              <a:schemeClr val="accent1">
                <a:lumMod val="40000"/>
                <a:lumOff val="6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 name="TextBox 4">
              <a:extLst>
                <a:ext uri="{FF2B5EF4-FFF2-40B4-BE49-F238E27FC236}">
                  <a16:creationId xmlns:a16="http://schemas.microsoft.com/office/drawing/2014/main" id="{7E2F23CC-7A99-4681-8B4A-FE98DEB83CCD}"/>
                </a:ext>
              </a:extLst>
            </p:cNvPr>
            <p:cNvSpPr txBox="1"/>
            <p:nvPr/>
          </p:nvSpPr>
          <p:spPr>
            <a:xfrm>
              <a:off x="2999275" y="1407657"/>
              <a:ext cx="4293065" cy="3785652"/>
            </a:xfrm>
            <a:prstGeom prst="rect">
              <a:avLst/>
            </a:prstGeom>
            <a:noFill/>
          </p:spPr>
          <p:txBody>
            <a:bodyPr wrap="square">
              <a:spAutoFit/>
            </a:bodyPr>
            <a:lstStyle/>
            <a:p>
              <a:r>
                <a:rPr lang="en-PH" sz="2400" dirty="0">
                  <a:latin typeface="Arial" panose="020B0604020202020204" pitchFamily="34" charset="0"/>
                  <a:ea typeface="Times New Roman" panose="02020603050405020304" pitchFamily="18" charset="0"/>
                  <a:cs typeface="Arial" panose="020B0604020202020204" pitchFamily="34" charset="0"/>
                </a:rPr>
                <a:t>The researchers conducted the descriptive and developmental research that is required for the proposed project. The proposed project is a web-based system called Human Resource Management System with Data Analytics and Decision Support System</a:t>
              </a:r>
              <a:endParaRPr lang="en-US" sz="24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15093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8BEDFF7-FE5F-4931-8097-52784A0FDC3F}"/>
              </a:ext>
            </a:extLst>
          </p:cNvPr>
          <p:cNvSpPr/>
          <p:nvPr/>
        </p:nvSpPr>
        <p:spPr>
          <a:xfrm flipV="1">
            <a:off x="1478716" y="847588"/>
            <a:ext cx="619081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TextBox 11">
            <a:extLst>
              <a:ext uri="{FF2B5EF4-FFF2-40B4-BE49-F238E27FC236}">
                <a16:creationId xmlns:a16="http://schemas.microsoft.com/office/drawing/2014/main" id="{D638CBEA-B5A4-4B8D-B20E-15EA0FBB3716}"/>
              </a:ext>
            </a:extLst>
          </p:cNvPr>
          <p:cNvSpPr txBox="1"/>
          <p:nvPr/>
        </p:nvSpPr>
        <p:spPr>
          <a:xfrm>
            <a:off x="1480622" y="139703"/>
            <a:ext cx="8746590" cy="707886"/>
          </a:xfrm>
          <a:prstGeom prst="rect">
            <a:avLst/>
          </a:prstGeom>
          <a:noFill/>
        </p:spPr>
        <p:txBody>
          <a:bodyPr wrap="square" rtlCol="0">
            <a:spAutoFit/>
          </a:bodyPr>
          <a:lstStyle/>
          <a:p>
            <a:r>
              <a:rPr lang="en-PH" sz="4000" b="1" dirty="0">
                <a:latin typeface="Book Antiqua" panose="02040602050305030304" pitchFamily="18" charset="0"/>
                <a:cs typeface="Arial" panose="020B0604020202020204" pitchFamily="34" charset="0"/>
              </a:rPr>
              <a:t>Developmental Approach</a:t>
            </a:r>
          </a:p>
        </p:txBody>
      </p:sp>
      <p:pic>
        <p:nvPicPr>
          <p:cNvPr id="8" name="Picture 7">
            <a:extLst>
              <a:ext uri="{FF2B5EF4-FFF2-40B4-BE49-F238E27FC236}">
                <a16:creationId xmlns:a16="http://schemas.microsoft.com/office/drawing/2014/main" id="{6163211C-EC33-4533-A45C-B7F0AC701E81}"/>
              </a:ext>
            </a:extLst>
          </p:cNvPr>
          <p:cNvPicPr/>
          <p:nvPr/>
        </p:nvPicPr>
        <p:blipFill rotWithShape="1">
          <a:blip r:embed="rId2">
            <a:extLst>
              <a:ext uri="{28A0092B-C50C-407E-A947-70E740481C1C}">
                <a14:useLocalDpi xmlns:a14="http://schemas.microsoft.com/office/drawing/2010/main" val="0"/>
              </a:ext>
            </a:extLst>
          </a:blip>
          <a:srcRect l="26324" r="33174"/>
          <a:stretch/>
        </p:blipFill>
        <p:spPr>
          <a:xfrm>
            <a:off x="4901565" y="2289179"/>
            <a:ext cx="2388870" cy="2279641"/>
          </a:xfrm>
          <a:prstGeom prst="ellipse">
            <a:avLst/>
          </a:prstGeom>
          <a:ln w="63500" cap="rnd">
            <a:solidFill>
              <a:schemeClr val="accent1">
                <a:lumMod val="75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cxnSp>
        <p:nvCxnSpPr>
          <p:cNvPr id="4" name="Straight Arrow Connector 3">
            <a:extLst>
              <a:ext uri="{FF2B5EF4-FFF2-40B4-BE49-F238E27FC236}">
                <a16:creationId xmlns:a16="http://schemas.microsoft.com/office/drawing/2014/main" id="{23C05120-B17D-49F0-93D5-AF49FC5787B2}"/>
              </a:ext>
            </a:extLst>
          </p:cNvPr>
          <p:cNvCxnSpPr>
            <a:cxnSpLocks/>
          </p:cNvCxnSpPr>
          <p:nvPr/>
        </p:nvCxnSpPr>
        <p:spPr>
          <a:xfrm flipV="1">
            <a:off x="6799824" y="2076053"/>
            <a:ext cx="271934" cy="3807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2F489AFA-B488-41F0-9FB6-DE02C7AB4BA7}"/>
              </a:ext>
            </a:extLst>
          </p:cNvPr>
          <p:cNvCxnSpPr>
            <a:cxnSpLocks/>
          </p:cNvCxnSpPr>
          <p:nvPr/>
        </p:nvCxnSpPr>
        <p:spPr>
          <a:xfrm>
            <a:off x="7344110" y="3428999"/>
            <a:ext cx="49915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0BC38D07-AC96-4EF2-B2E6-B350BCA974D3}"/>
              </a:ext>
            </a:extLst>
          </p:cNvPr>
          <p:cNvCxnSpPr>
            <a:cxnSpLocks/>
          </p:cNvCxnSpPr>
          <p:nvPr/>
        </p:nvCxnSpPr>
        <p:spPr>
          <a:xfrm flipH="1" flipV="1">
            <a:off x="5258030" y="2076053"/>
            <a:ext cx="216794" cy="3388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16954D4C-CE7F-4ED9-9621-37459FAB8BA5}"/>
              </a:ext>
            </a:extLst>
          </p:cNvPr>
          <p:cNvCxnSpPr>
            <a:cxnSpLocks/>
          </p:cNvCxnSpPr>
          <p:nvPr/>
        </p:nvCxnSpPr>
        <p:spPr>
          <a:xfrm>
            <a:off x="6751226" y="4430264"/>
            <a:ext cx="238921" cy="3516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CC8C6CBE-5BFC-4E86-B70C-57087538D02A}"/>
              </a:ext>
            </a:extLst>
          </p:cNvPr>
          <p:cNvCxnSpPr>
            <a:cxnSpLocks/>
          </p:cNvCxnSpPr>
          <p:nvPr/>
        </p:nvCxnSpPr>
        <p:spPr>
          <a:xfrm flipH="1">
            <a:off x="5021894" y="4336522"/>
            <a:ext cx="294093" cy="2695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C82BB1D3-C9B7-493D-B31C-86A5FECE9445}"/>
              </a:ext>
            </a:extLst>
          </p:cNvPr>
          <p:cNvCxnSpPr>
            <a:cxnSpLocks/>
          </p:cNvCxnSpPr>
          <p:nvPr/>
        </p:nvCxnSpPr>
        <p:spPr>
          <a:xfrm flipH="1">
            <a:off x="4424017" y="3348612"/>
            <a:ext cx="42387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1" name="Group 30">
            <a:extLst>
              <a:ext uri="{FF2B5EF4-FFF2-40B4-BE49-F238E27FC236}">
                <a16:creationId xmlns:a16="http://schemas.microsoft.com/office/drawing/2014/main" id="{7425D7CD-9692-4FAC-AEAC-2775FA0D7BC6}"/>
              </a:ext>
            </a:extLst>
          </p:cNvPr>
          <p:cNvGrpSpPr/>
          <p:nvPr/>
        </p:nvGrpSpPr>
        <p:grpSpPr>
          <a:xfrm>
            <a:off x="3740311" y="1041617"/>
            <a:ext cx="2182242" cy="1008675"/>
            <a:chOff x="4385018" y="899110"/>
            <a:chExt cx="1791283" cy="1008675"/>
          </a:xfrm>
        </p:grpSpPr>
        <p:sp>
          <p:nvSpPr>
            <p:cNvPr id="29" name="Rectangle: Rounded Corners 28">
              <a:extLst>
                <a:ext uri="{FF2B5EF4-FFF2-40B4-BE49-F238E27FC236}">
                  <a16:creationId xmlns:a16="http://schemas.microsoft.com/office/drawing/2014/main" id="{58116970-E0D9-4CFC-A199-C5B83FFDAB8F}"/>
                </a:ext>
              </a:extLst>
            </p:cNvPr>
            <p:cNvSpPr/>
            <p:nvPr/>
          </p:nvSpPr>
          <p:spPr>
            <a:xfrm>
              <a:off x="4385018" y="1091952"/>
              <a:ext cx="1791283" cy="815833"/>
            </a:xfrm>
            <a:prstGeom prst="roundRect">
              <a:avLst/>
            </a:prstGeom>
            <a:solidFill>
              <a:schemeClr val="accent1">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ctr"/>
              <a:r>
                <a:rPr lang="en-US" b="1" dirty="0">
                  <a:solidFill>
                    <a:schemeClr val="tx1"/>
                  </a:solidFill>
                  <a:latin typeface="Calibri" panose="020F0502020204030204" pitchFamily="34" charset="0"/>
                  <a:ea typeface="Calibri" panose="020F0502020204030204" pitchFamily="34" charset="0"/>
                  <a:cs typeface="Times New Roman" panose="02020603050405020304" pitchFamily="18" charset="0"/>
                </a:rPr>
                <a:t>Requirements</a:t>
              </a:r>
              <a:endParaRPr lang="en-PH" dirty="0">
                <a:solidFill>
                  <a:schemeClr val="tx1"/>
                </a:solidFill>
              </a:endParaRPr>
            </a:p>
          </p:txBody>
        </p:sp>
        <p:sp>
          <p:nvSpPr>
            <p:cNvPr id="30" name="Oval 29">
              <a:extLst>
                <a:ext uri="{FF2B5EF4-FFF2-40B4-BE49-F238E27FC236}">
                  <a16:creationId xmlns:a16="http://schemas.microsoft.com/office/drawing/2014/main" id="{4F3D0285-8FBE-40BF-B23F-DBDDFB929CEB}"/>
                </a:ext>
              </a:extLst>
            </p:cNvPr>
            <p:cNvSpPr/>
            <p:nvPr/>
          </p:nvSpPr>
          <p:spPr>
            <a:xfrm>
              <a:off x="4492073" y="899110"/>
              <a:ext cx="622077" cy="554119"/>
            </a:xfrm>
            <a:prstGeom prst="ellipse">
              <a:avLst/>
            </a:prstGeom>
            <a:solidFill>
              <a:schemeClr val="accent1">
                <a:lumMod val="40000"/>
                <a:lumOff val="6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400" b="1" dirty="0">
                  <a:solidFill>
                    <a:schemeClr val="tx1"/>
                  </a:solidFill>
                </a:rPr>
                <a:t>0</a:t>
              </a:r>
              <a:r>
                <a:rPr lang="en-PH" sz="2800" b="1" dirty="0">
                  <a:solidFill>
                    <a:schemeClr val="tx1"/>
                  </a:solidFill>
                </a:rPr>
                <a:t>1</a:t>
              </a:r>
              <a:endParaRPr lang="en-PH" sz="2400" b="1" dirty="0">
                <a:solidFill>
                  <a:schemeClr val="tx1"/>
                </a:solidFill>
              </a:endParaRPr>
            </a:p>
          </p:txBody>
        </p:sp>
      </p:grpSp>
      <p:grpSp>
        <p:nvGrpSpPr>
          <p:cNvPr id="32" name="Group 31">
            <a:extLst>
              <a:ext uri="{FF2B5EF4-FFF2-40B4-BE49-F238E27FC236}">
                <a16:creationId xmlns:a16="http://schemas.microsoft.com/office/drawing/2014/main" id="{20E26FDC-4072-4EE4-B019-AA3C5E711F1B}"/>
              </a:ext>
            </a:extLst>
          </p:cNvPr>
          <p:cNvGrpSpPr/>
          <p:nvPr/>
        </p:nvGrpSpPr>
        <p:grpSpPr>
          <a:xfrm>
            <a:off x="6252989" y="1041617"/>
            <a:ext cx="2182242" cy="1008675"/>
            <a:chOff x="4385018" y="899110"/>
            <a:chExt cx="1791283" cy="1008675"/>
          </a:xfrm>
        </p:grpSpPr>
        <p:sp>
          <p:nvSpPr>
            <p:cNvPr id="33" name="Rectangle: Rounded Corners 32">
              <a:extLst>
                <a:ext uri="{FF2B5EF4-FFF2-40B4-BE49-F238E27FC236}">
                  <a16:creationId xmlns:a16="http://schemas.microsoft.com/office/drawing/2014/main" id="{AF5C89C3-4905-41F6-BCB1-C6C89FA17AF6}"/>
                </a:ext>
              </a:extLst>
            </p:cNvPr>
            <p:cNvSpPr/>
            <p:nvPr/>
          </p:nvSpPr>
          <p:spPr>
            <a:xfrm>
              <a:off x="4385018" y="1091952"/>
              <a:ext cx="1791283" cy="815833"/>
            </a:xfrm>
            <a:prstGeom prst="roundRect">
              <a:avLst/>
            </a:prstGeom>
            <a:solidFill>
              <a:schemeClr val="accent1">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         </a:t>
              </a:r>
              <a:r>
                <a:rPr lang="en-PH" b="1" dirty="0">
                  <a:solidFill>
                    <a:schemeClr val="tx1"/>
                  </a:solidFill>
                </a:rPr>
                <a:t>Design</a:t>
              </a:r>
            </a:p>
            <a:p>
              <a:pPr algn="ctr"/>
              <a:r>
                <a:rPr lang="en-PH" b="1" dirty="0">
                  <a:solidFill>
                    <a:schemeClr val="tx1"/>
                  </a:solidFill>
                </a:rPr>
                <a:t>Software Design</a:t>
              </a:r>
            </a:p>
          </p:txBody>
        </p:sp>
        <p:sp>
          <p:nvSpPr>
            <p:cNvPr id="34" name="Oval 33">
              <a:extLst>
                <a:ext uri="{FF2B5EF4-FFF2-40B4-BE49-F238E27FC236}">
                  <a16:creationId xmlns:a16="http://schemas.microsoft.com/office/drawing/2014/main" id="{7BC66F06-5CAE-452F-8224-9A6FE3B960EF}"/>
                </a:ext>
              </a:extLst>
            </p:cNvPr>
            <p:cNvSpPr/>
            <p:nvPr/>
          </p:nvSpPr>
          <p:spPr>
            <a:xfrm>
              <a:off x="4492073" y="899110"/>
              <a:ext cx="622077" cy="554119"/>
            </a:xfrm>
            <a:prstGeom prst="ellipse">
              <a:avLst/>
            </a:prstGeom>
            <a:solidFill>
              <a:schemeClr val="accent1">
                <a:lumMod val="40000"/>
                <a:lumOff val="6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400" b="1" dirty="0">
                  <a:solidFill>
                    <a:schemeClr val="tx1"/>
                  </a:solidFill>
                </a:rPr>
                <a:t>0</a:t>
              </a:r>
              <a:r>
                <a:rPr lang="en-PH" sz="2800" b="1" dirty="0">
                  <a:solidFill>
                    <a:schemeClr val="tx1"/>
                  </a:solidFill>
                </a:rPr>
                <a:t>2</a:t>
              </a:r>
              <a:endParaRPr lang="en-PH" sz="2400" b="1" dirty="0">
                <a:solidFill>
                  <a:schemeClr val="tx1"/>
                </a:solidFill>
              </a:endParaRPr>
            </a:p>
          </p:txBody>
        </p:sp>
      </p:grpSp>
      <p:grpSp>
        <p:nvGrpSpPr>
          <p:cNvPr id="35" name="Group 34">
            <a:extLst>
              <a:ext uri="{FF2B5EF4-FFF2-40B4-BE49-F238E27FC236}">
                <a16:creationId xmlns:a16="http://schemas.microsoft.com/office/drawing/2014/main" id="{382F0717-120C-43D2-9A2B-CDCCE383E521}"/>
              </a:ext>
            </a:extLst>
          </p:cNvPr>
          <p:cNvGrpSpPr/>
          <p:nvPr/>
        </p:nvGrpSpPr>
        <p:grpSpPr>
          <a:xfrm>
            <a:off x="7896939" y="2844274"/>
            <a:ext cx="2182242" cy="1008675"/>
            <a:chOff x="4385018" y="899110"/>
            <a:chExt cx="1791283" cy="1008675"/>
          </a:xfrm>
        </p:grpSpPr>
        <p:sp>
          <p:nvSpPr>
            <p:cNvPr id="36" name="Rectangle: Rounded Corners 35">
              <a:extLst>
                <a:ext uri="{FF2B5EF4-FFF2-40B4-BE49-F238E27FC236}">
                  <a16:creationId xmlns:a16="http://schemas.microsoft.com/office/drawing/2014/main" id="{354C5FF8-4C3A-4225-9E7D-1769844C7F3E}"/>
                </a:ext>
              </a:extLst>
            </p:cNvPr>
            <p:cNvSpPr/>
            <p:nvPr/>
          </p:nvSpPr>
          <p:spPr>
            <a:xfrm>
              <a:off x="4385018" y="1091952"/>
              <a:ext cx="1791283" cy="815833"/>
            </a:xfrm>
            <a:prstGeom prst="roundRect">
              <a:avLst/>
            </a:prstGeom>
            <a:solidFill>
              <a:schemeClr val="accent1">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   </a:t>
              </a:r>
            </a:p>
            <a:p>
              <a:pPr algn="ctr"/>
              <a:r>
                <a:rPr lang="en-PH" dirty="0"/>
                <a:t>           </a:t>
              </a:r>
              <a:r>
                <a:rPr lang="en-PH" b="1" dirty="0">
                  <a:solidFill>
                    <a:schemeClr val="tx1"/>
                  </a:solidFill>
                </a:rPr>
                <a:t>Software Development</a:t>
              </a:r>
            </a:p>
          </p:txBody>
        </p:sp>
        <p:sp>
          <p:nvSpPr>
            <p:cNvPr id="37" name="Oval 36">
              <a:extLst>
                <a:ext uri="{FF2B5EF4-FFF2-40B4-BE49-F238E27FC236}">
                  <a16:creationId xmlns:a16="http://schemas.microsoft.com/office/drawing/2014/main" id="{91D87B44-CCD2-4B8F-87DD-3D1BA2492267}"/>
                </a:ext>
              </a:extLst>
            </p:cNvPr>
            <p:cNvSpPr/>
            <p:nvPr/>
          </p:nvSpPr>
          <p:spPr>
            <a:xfrm>
              <a:off x="4492073" y="899110"/>
              <a:ext cx="622077" cy="554119"/>
            </a:xfrm>
            <a:prstGeom prst="ellipse">
              <a:avLst/>
            </a:prstGeom>
            <a:solidFill>
              <a:schemeClr val="accent1">
                <a:lumMod val="40000"/>
                <a:lumOff val="6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400" b="1" dirty="0">
                  <a:solidFill>
                    <a:schemeClr val="tx1"/>
                  </a:solidFill>
                </a:rPr>
                <a:t>03</a:t>
              </a:r>
            </a:p>
          </p:txBody>
        </p:sp>
      </p:grpSp>
      <p:grpSp>
        <p:nvGrpSpPr>
          <p:cNvPr id="39" name="Group 38">
            <a:extLst>
              <a:ext uri="{FF2B5EF4-FFF2-40B4-BE49-F238E27FC236}">
                <a16:creationId xmlns:a16="http://schemas.microsoft.com/office/drawing/2014/main" id="{3665B3AE-F2FC-4BE7-88B5-3EFF0A4862AF}"/>
              </a:ext>
            </a:extLst>
          </p:cNvPr>
          <p:cNvGrpSpPr/>
          <p:nvPr/>
        </p:nvGrpSpPr>
        <p:grpSpPr>
          <a:xfrm>
            <a:off x="2176565" y="2844274"/>
            <a:ext cx="2182242" cy="1008675"/>
            <a:chOff x="4385018" y="899110"/>
            <a:chExt cx="1791283" cy="1008675"/>
          </a:xfrm>
        </p:grpSpPr>
        <p:sp>
          <p:nvSpPr>
            <p:cNvPr id="40" name="Rectangle: Rounded Corners 39">
              <a:extLst>
                <a:ext uri="{FF2B5EF4-FFF2-40B4-BE49-F238E27FC236}">
                  <a16:creationId xmlns:a16="http://schemas.microsoft.com/office/drawing/2014/main" id="{21E339C0-B6D7-4BC6-983D-24BED461E351}"/>
                </a:ext>
              </a:extLst>
            </p:cNvPr>
            <p:cNvSpPr/>
            <p:nvPr/>
          </p:nvSpPr>
          <p:spPr>
            <a:xfrm>
              <a:off x="4385018" y="1091952"/>
              <a:ext cx="1791283" cy="815833"/>
            </a:xfrm>
            <a:prstGeom prst="roundRect">
              <a:avLst/>
            </a:prstGeom>
            <a:solidFill>
              <a:schemeClr val="accent1">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ctr"/>
              <a:r>
                <a:rPr lang="en-US" b="1" dirty="0">
                  <a:solidFill>
                    <a:schemeClr val="tx1"/>
                  </a:solidFill>
                  <a:latin typeface="Calibri" panose="020F0502020204030204" pitchFamily="34" charset="0"/>
                  <a:ea typeface="Calibri" panose="020F0502020204030204" pitchFamily="34" charset="0"/>
                  <a:cs typeface="Times New Roman" panose="02020603050405020304" pitchFamily="18" charset="0"/>
                </a:rPr>
                <a:t>Review</a:t>
              </a:r>
              <a:endParaRPr lang="en-PH" dirty="0">
                <a:solidFill>
                  <a:schemeClr val="tx1"/>
                </a:solidFill>
              </a:endParaRPr>
            </a:p>
          </p:txBody>
        </p:sp>
        <p:sp>
          <p:nvSpPr>
            <p:cNvPr id="41" name="Oval 40">
              <a:extLst>
                <a:ext uri="{FF2B5EF4-FFF2-40B4-BE49-F238E27FC236}">
                  <a16:creationId xmlns:a16="http://schemas.microsoft.com/office/drawing/2014/main" id="{12C98064-07C1-44F9-9714-6D0F0CFB978D}"/>
                </a:ext>
              </a:extLst>
            </p:cNvPr>
            <p:cNvSpPr/>
            <p:nvPr/>
          </p:nvSpPr>
          <p:spPr>
            <a:xfrm>
              <a:off x="4492073" y="899110"/>
              <a:ext cx="622077" cy="554119"/>
            </a:xfrm>
            <a:prstGeom prst="ellipse">
              <a:avLst/>
            </a:prstGeom>
            <a:solidFill>
              <a:schemeClr val="accent1">
                <a:lumMod val="40000"/>
                <a:lumOff val="6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400" b="1" dirty="0">
                  <a:solidFill>
                    <a:schemeClr val="tx1"/>
                  </a:solidFill>
                </a:rPr>
                <a:t>06</a:t>
              </a:r>
            </a:p>
          </p:txBody>
        </p:sp>
      </p:grpSp>
      <p:grpSp>
        <p:nvGrpSpPr>
          <p:cNvPr id="42" name="Group 41">
            <a:extLst>
              <a:ext uri="{FF2B5EF4-FFF2-40B4-BE49-F238E27FC236}">
                <a16:creationId xmlns:a16="http://schemas.microsoft.com/office/drawing/2014/main" id="{DD4B10AA-B698-483D-BDEA-8B2C5EEA0674}"/>
              </a:ext>
            </a:extLst>
          </p:cNvPr>
          <p:cNvGrpSpPr/>
          <p:nvPr/>
        </p:nvGrpSpPr>
        <p:grpSpPr>
          <a:xfrm>
            <a:off x="3613470" y="4462239"/>
            <a:ext cx="2182242" cy="1008675"/>
            <a:chOff x="4385018" y="899110"/>
            <a:chExt cx="1791283" cy="1008675"/>
          </a:xfrm>
        </p:grpSpPr>
        <p:sp>
          <p:nvSpPr>
            <p:cNvPr id="43" name="Rectangle: Rounded Corners 42">
              <a:extLst>
                <a:ext uri="{FF2B5EF4-FFF2-40B4-BE49-F238E27FC236}">
                  <a16:creationId xmlns:a16="http://schemas.microsoft.com/office/drawing/2014/main" id="{F9A25ABE-9983-486A-93FB-CFD0916E841A}"/>
                </a:ext>
              </a:extLst>
            </p:cNvPr>
            <p:cNvSpPr/>
            <p:nvPr/>
          </p:nvSpPr>
          <p:spPr>
            <a:xfrm>
              <a:off x="4385018" y="1091952"/>
              <a:ext cx="1791283" cy="815833"/>
            </a:xfrm>
            <a:prstGeom prst="roundRect">
              <a:avLst/>
            </a:prstGeom>
            <a:solidFill>
              <a:schemeClr val="accent1">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p>
            <a:p>
              <a:pPr algn="ctr"/>
              <a:r>
                <a:rPr lang="en-US" b="1" dirty="0">
                  <a:solidFill>
                    <a:schemeClr val="tx1"/>
                  </a:solidFill>
                  <a:latin typeface="Calibri" panose="020F0502020204030204" pitchFamily="34" charset="0"/>
                  <a:ea typeface="Calibri" panose="020F0502020204030204" pitchFamily="34" charset="0"/>
                  <a:cs typeface="Times New Roman" panose="02020603050405020304" pitchFamily="18" charset="0"/>
                </a:rPr>
                <a:t> Deployment</a:t>
              </a:r>
              <a:endParaRPr lang="en-PH" dirty="0">
                <a:solidFill>
                  <a:schemeClr val="tx1"/>
                </a:solidFill>
              </a:endParaRPr>
            </a:p>
          </p:txBody>
        </p:sp>
        <p:sp>
          <p:nvSpPr>
            <p:cNvPr id="44" name="Oval 43">
              <a:extLst>
                <a:ext uri="{FF2B5EF4-FFF2-40B4-BE49-F238E27FC236}">
                  <a16:creationId xmlns:a16="http://schemas.microsoft.com/office/drawing/2014/main" id="{279235A9-64F3-44B3-9726-D69D2A6A1816}"/>
                </a:ext>
              </a:extLst>
            </p:cNvPr>
            <p:cNvSpPr/>
            <p:nvPr/>
          </p:nvSpPr>
          <p:spPr>
            <a:xfrm>
              <a:off x="4492073" y="899110"/>
              <a:ext cx="622077" cy="554119"/>
            </a:xfrm>
            <a:prstGeom prst="ellipse">
              <a:avLst/>
            </a:prstGeom>
            <a:solidFill>
              <a:schemeClr val="accent1">
                <a:lumMod val="40000"/>
                <a:lumOff val="6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400" b="1" dirty="0">
                  <a:solidFill>
                    <a:schemeClr val="tx1"/>
                  </a:solidFill>
                </a:rPr>
                <a:t>05</a:t>
              </a:r>
            </a:p>
          </p:txBody>
        </p:sp>
      </p:grpSp>
      <p:grpSp>
        <p:nvGrpSpPr>
          <p:cNvPr id="45" name="Group 44">
            <a:extLst>
              <a:ext uri="{FF2B5EF4-FFF2-40B4-BE49-F238E27FC236}">
                <a16:creationId xmlns:a16="http://schemas.microsoft.com/office/drawing/2014/main" id="{CAF30ABE-B51D-4414-A273-B7150C80076C}"/>
              </a:ext>
            </a:extLst>
          </p:cNvPr>
          <p:cNvGrpSpPr/>
          <p:nvPr/>
        </p:nvGrpSpPr>
        <p:grpSpPr>
          <a:xfrm>
            <a:off x="5980637" y="4606105"/>
            <a:ext cx="2182242" cy="1008675"/>
            <a:chOff x="4385018" y="899110"/>
            <a:chExt cx="1791283" cy="1008675"/>
          </a:xfrm>
        </p:grpSpPr>
        <p:sp>
          <p:nvSpPr>
            <p:cNvPr id="46" name="Rectangle: Rounded Corners 45">
              <a:extLst>
                <a:ext uri="{FF2B5EF4-FFF2-40B4-BE49-F238E27FC236}">
                  <a16:creationId xmlns:a16="http://schemas.microsoft.com/office/drawing/2014/main" id="{ACA9AD09-1C20-437E-8CEC-11C058251277}"/>
                </a:ext>
              </a:extLst>
            </p:cNvPr>
            <p:cNvSpPr/>
            <p:nvPr/>
          </p:nvSpPr>
          <p:spPr>
            <a:xfrm>
              <a:off x="4385018" y="1091952"/>
              <a:ext cx="1791283" cy="815833"/>
            </a:xfrm>
            <a:prstGeom prst="roundRect">
              <a:avLst/>
            </a:prstGeom>
            <a:solidFill>
              <a:schemeClr val="accent1">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p>
            <a:p>
              <a:pPr algn="ctr"/>
              <a:r>
                <a:rPr lang="en-US" b="1" dirty="0">
                  <a:solidFill>
                    <a:schemeClr val="tx1"/>
                  </a:solidFill>
                  <a:latin typeface="Calibri" panose="020F0502020204030204" pitchFamily="34" charset="0"/>
                  <a:ea typeface="Calibri" panose="020F0502020204030204" pitchFamily="34" charset="0"/>
                  <a:cs typeface="Times New Roman" panose="02020603050405020304" pitchFamily="18" charset="0"/>
                </a:rPr>
                <a:t>Testing</a:t>
              </a:r>
              <a:endParaRPr lang="en-PH" dirty="0">
                <a:solidFill>
                  <a:schemeClr val="tx1"/>
                </a:solidFill>
              </a:endParaRPr>
            </a:p>
          </p:txBody>
        </p:sp>
        <p:sp>
          <p:nvSpPr>
            <p:cNvPr id="47" name="Oval 46">
              <a:extLst>
                <a:ext uri="{FF2B5EF4-FFF2-40B4-BE49-F238E27FC236}">
                  <a16:creationId xmlns:a16="http://schemas.microsoft.com/office/drawing/2014/main" id="{A3F73413-BC43-47F9-B068-1F256BF5645F}"/>
                </a:ext>
              </a:extLst>
            </p:cNvPr>
            <p:cNvSpPr/>
            <p:nvPr/>
          </p:nvSpPr>
          <p:spPr>
            <a:xfrm>
              <a:off x="4492073" y="899110"/>
              <a:ext cx="622077" cy="554119"/>
            </a:xfrm>
            <a:prstGeom prst="ellipse">
              <a:avLst/>
            </a:prstGeom>
            <a:solidFill>
              <a:schemeClr val="accent1">
                <a:lumMod val="40000"/>
                <a:lumOff val="6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400" b="1" dirty="0">
                  <a:solidFill>
                    <a:schemeClr val="tx1"/>
                  </a:solidFill>
                </a:rPr>
                <a:t>04</a:t>
              </a:r>
            </a:p>
          </p:txBody>
        </p:sp>
      </p:grpSp>
    </p:spTree>
    <p:extLst>
      <p:ext uri="{BB962C8B-B14F-4D97-AF65-F5344CB8AC3E}">
        <p14:creationId xmlns:p14="http://schemas.microsoft.com/office/powerpoint/2010/main" val="4138547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childTnLst>
                          </p:cTn>
                        </p:par>
                        <p:par>
                          <p:cTn id="19" fill="hold">
                            <p:stCondLst>
                              <p:cond delay="500"/>
                            </p:stCondLst>
                            <p:childTnLst>
                              <p:par>
                                <p:cTn id="20" presetID="22" presetClass="entr" presetSubtype="4"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par>
                          <p:cTn id="23" fill="hold">
                            <p:stCondLst>
                              <p:cond delay="1000"/>
                            </p:stCondLst>
                            <p:childTnLst>
                              <p:par>
                                <p:cTn id="24" presetID="53" presetClass="entr" presetSubtype="16"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500" fill="hold"/>
                                        <p:tgtEl>
                                          <p:spTgt spid="31"/>
                                        </p:tgtEl>
                                        <p:attrNameLst>
                                          <p:attrName>ppt_w</p:attrName>
                                        </p:attrNameLst>
                                      </p:cBhvr>
                                      <p:tavLst>
                                        <p:tav tm="0">
                                          <p:val>
                                            <p:fltVal val="0"/>
                                          </p:val>
                                        </p:tav>
                                        <p:tav tm="100000">
                                          <p:val>
                                            <p:strVal val="#ppt_w"/>
                                          </p:val>
                                        </p:tav>
                                      </p:tavLst>
                                    </p:anim>
                                    <p:anim calcmode="lin" valueType="num">
                                      <p:cBhvr>
                                        <p:cTn id="27" dur="500" fill="hold"/>
                                        <p:tgtEl>
                                          <p:spTgt spid="31"/>
                                        </p:tgtEl>
                                        <p:attrNameLst>
                                          <p:attrName>ppt_h</p:attrName>
                                        </p:attrNameLst>
                                      </p:cBhvr>
                                      <p:tavLst>
                                        <p:tav tm="0">
                                          <p:val>
                                            <p:fltVal val="0"/>
                                          </p:val>
                                        </p:tav>
                                        <p:tav tm="100000">
                                          <p:val>
                                            <p:strVal val="#ppt_h"/>
                                          </p:val>
                                        </p:tav>
                                      </p:tavLst>
                                    </p:anim>
                                    <p:animEffect transition="in" filter="fade">
                                      <p:cBhvr>
                                        <p:cTn id="28" dur="500"/>
                                        <p:tgtEl>
                                          <p:spTgt spid="31"/>
                                        </p:tgtEl>
                                      </p:cBhvr>
                                    </p:animEffect>
                                  </p:childTnLst>
                                </p:cTn>
                              </p:par>
                            </p:childTnLst>
                          </p:cTn>
                        </p:par>
                        <p:par>
                          <p:cTn id="29" fill="hold">
                            <p:stCondLst>
                              <p:cond delay="1500"/>
                            </p:stCondLst>
                            <p:childTnLst>
                              <p:par>
                                <p:cTn id="30" presetID="22" presetClass="entr" presetSubtype="4"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00"/>
                                        <p:tgtEl>
                                          <p:spTgt spid="4"/>
                                        </p:tgtEl>
                                      </p:cBhvr>
                                    </p:animEffect>
                                  </p:childTnLst>
                                </p:cTn>
                              </p:par>
                            </p:childTnLst>
                          </p:cTn>
                        </p:par>
                        <p:par>
                          <p:cTn id="33" fill="hold">
                            <p:stCondLst>
                              <p:cond delay="2000"/>
                            </p:stCondLst>
                            <p:childTnLst>
                              <p:par>
                                <p:cTn id="34" presetID="53" presetClass="entr" presetSubtype="16" fill="hold" nodeType="after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p:cTn id="36" dur="500" fill="hold"/>
                                        <p:tgtEl>
                                          <p:spTgt spid="32"/>
                                        </p:tgtEl>
                                        <p:attrNameLst>
                                          <p:attrName>ppt_w</p:attrName>
                                        </p:attrNameLst>
                                      </p:cBhvr>
                                      <p:tavLst>
                                        <p:tav tm="0">
                                          <p:val>
                                            <p:fltVal val="0"/>
                                          </p:val>
                                        </p:tav>
                                        <p:tav tm="100000">
                                          <p:val>
                                            <p:strVal val="#ppt_w"/>
                                          </p:val>
                                        </p:tav>
                                      </p:tavLst>
                                    </p:anim>
                                    <p:anim calcmode="lin" valueType="num">
                                      <p:cBhvr>
                                        <p:cTn id="37" dur="500" fill="hold"/>
                                        <p:tgtEl>
                                          <p:spTgt spid="32"/>
                                        </p:tgtEl>
                                        <p:attrNameLst>
                                          <p:attrName>ppt_h</p:attrName>
                                        </p:attrNameLst>
                                      </p:cBhvr>
                                      <p:tavLst>
                                        <p:tav tm="0">
                                          <p:val>
                                            <p:fltVal val="0"/>
                                          </p:val>
                                        </p:tav>
                                        <p:tav tm="100000">
                                          <p:val>
                                            <p:strVal val="#ppt_h"/>
                                          </p:val>
                                        </p:tav>
                                      </p:tavLst>
                                    </p:anim>
                                    <p:animEffect transition="in" filter="fade">
                                      <p:cBhvr>
                                        <p:cTn id="38" dur="500"/>
                                        <p:tgtEl>
                                          <p:spTgt spid="32"/>
                                        </p:tgtEl>
                                      </p:cBhvr>
                                    </p:animEffect>
                                  </p:childTnLst>
                                </p:cTn>
                              </p:par>
                            </p:childTnLst>
                          </p:cTn>
                        </p:par>
                        <p:par>
                          <p:cTn id="39" fill="hold">
                            <p:stCondLst>
                              <p:cond delay="2500"/>
                            </p:stCondLst>
                            <p:childTnLst>
                              <p:par>
                                <p:cTn id="40" presetID="22" presetClass="entr" presetSubtype="8" fill="hold"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par>
                          <p:cTn id="43" fill="hold">
                            <p:stCondLst>
                              <p:cond delay="3000"/>
                            </p:stCondLst>
                            <p:childTnLst>
                              <p:par>
                                <p:cTn id="44" presetID="53" presetClass="entr" presetSubtype="16" fill="hold" nodeType="afterEffect">
                                  <p:stCondLst>
                                    <p:cond delay="0"/>
                                  </p:stCondLst>
                                  <p:childTnLst>
                                    <p:set>
                                      <p:cBhvr>
                                        <p:cTn id="45" dur="1" fill="hold">
                                          <p:stCondLst>
                                            <p:cond delay="0"/>
                                          </p:stCondLst>
                                        </p:cTn>
                                        <p:tgtEl>
                                          <p:spTgt spid="35"/>
                                        </p:tgtEl>
                                        <p:attrNameLst>
                                          <p:attrName>style.visibility</p:attrName>
                                        </p:attrNameLst>
                                      </p:cBhvr>
                                      <p:to>
                                        <p:strVal val="visible"/>
                                      </p:to>
                                    </p:set>
                                    <p:anim calcmode="lin" valueType="num">
                                      <p:cBhvr>
                                        <p:cTn id="46" dur="500" fill="hold"/>
                                        <p:tgtEl>
                                          <p:spTgt spid="35"/>
                                        </p:tgtEl>
                                        <p:attrNameLst>
                                          <p:attrName>ppt_w</p:attrName>
                                        </p:attrNameLst>
                                      </p:cBhvr>
                                      <p:tavLst>
                                        <p:tav tm="0">
                                          <p:val>
                                            <p:fltVal val="0"/>
                                          </p:val>
                                        </p:tav>
                                        <p:tav tm="100000">
                                          <p:val>
                                            <p:strVal val="#ppt_w"/>
                                          </p:val>
                                        </p:tav>
                                      </p:tavLst>
                                    </p:anim>
                                    <p:anim calcmode="lin" valueType="num">
                                      <p:cBhvr>
                                        <p:cTn id="47" dur="500" fill="hold"/>
                                        <p:tgtEl>
                                          <p:spTgt spid="35"/>
                                        </p:tgtEl>
                                        <p:attrNameLst>
                                          <p:attrName>ppt_h</p:attrName>
                                        </p:attrNameLst>
                                      </p:cBhvr>
                                      <p:tavLst>
                                        <p:tav tm="0">
                                          <p:val>
                                            <p:fltVal val="0"/>
                                          </p:val>
                                        </p:tav>
                                        <p:tav tm="100000">
                                          <p:val>
                                            <p:strVal val="#ppt_h"/>
                                          </p:val>
                                        </p:tav>
                                      </p:tavLst>
                                    </p:anim>
                                    <p:animEffect transition="in" filter="fade">
                                      <p:cBhvr>
                                        <p:cTn id="48" dur="500"/>
                                        <p:tgtEl>
                                          <p:spTgt spid="35"/>
                                        </p:tgtEl>
                                      </p:cBhvr>
                                    </p:animEffect>
                                  </p:childTnLst>
                                </p:cTn>
                              </p:par>
                            </p:childTnLst>
                          </p:cTn>
                        </p:par>
                        <p:par>
                          <p:cTn id="49" fill="hold">
                            <p:stCondLst>
                              <p:cond delay="3500"/>
                            </p:stCondLst>
                            <p:childTnLst>
                              <p:par>
                                <p:cTn id="50" presetID="22" presetClass="entr" presetSubtype="1" fill="hold"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up)">
                                      <p:cBhvr>
                                        <p:cTn id="52" dur="500"/>
                                        <p:tgtEl>
                                          <p:spTgt spid="18"/>
                                        </p:tgtEl>
                                      </p:cBhvr>
                                    </p:animEffect>
                                  </p:childTnLst>
                                </p:cTn>
                              </p:par>
                            </p:childTnLst>
                          </p:cTn>
                        </p:par>
                        <p:par>
                          <p:cTn id="53" fill="hold">
                            <p:stCondLst>
                              <p:cond delay="4000"/>
                            </p:stCondLst>
                            <p:childTnLst>
                              <p:par>
                                <p:cTn id="54" presetID="53" presetClass="entr" presetSubtype="16" fill="hold" nodeType="afterEffect">
                                  <p:stCondLst>
                                    <p:cond delay="0"/>
                                  </p:stCondLst>
                                  <p:childTnLst>
                                    <p:set>
                                      <p:cBhvr>
                                        <p:cTn id="55" dur="1" fill="hold">
                                          <p:stCondLst>
                                            <p:cond delay="0"/>
                                          </p:stCondLst>
                                        </p:cTn>
                                        <p:tgtEl>
                                          <p:spTgt spid="45"/>
                                        </p:tgtEl>
                                        <p:attrNameLst>
                                          <p:attrName>style.visibility</p:attrName>
                                        </p:attrNameLst>
                                      </p:cBhvr>
                                      <p:to>
                                        <p:strVal val="visible"/>
                                      </p:to>
                                    </p:set>
                                    <p:anim calcmode="lin" valueType="num">
                                      <p:cBhvr>
                                        <p:cTn id="56" dur="500" fill="hold"/>
                                        <p:tgtEl>
                                          <p:spTgt spid="45"/>
                                        </p:tgtEl>
                                        <p:attrNameLst>
                                          <p:attrName>ppt_w</p:attrName>
                                        </p:attrNameLst>
                                      </p:cBhvr>
                                      <p:tavLst>
                                        <p:tav tm="0">
                                          <p:val>
                                            <p:fltVal val="0"/>
                                          </p:val>
                                        </p:tav>
                                        <p:tav tm="100000">
                                          <p:val>
                                            <p:strVal val="#ppt_w"/>
                                          </p:val>
                                        </p:tav>
                                      </p:tavLst>
                                    </p:anim>
                                    <p:anim calcmode="lin" valueType="num">
                                      <p:cBhvr>
                                        <p:cTn id="57" dur="500" fill="hold"/>
                                        <p:tgtEl>
                                          <p:spTgt spid="45"/>
                                        </p:tgtEl>
                                        <p:attrNameLst>
                                          <p:attrName>ppt_h</p:attrName>
                                        </p:attrNameLst>
                                      </p:cBhvr>
                                      <p:tavLst>
                                        <p:tav tm="0">
                                          <p:val>
                                            <p:fltVal val="0"/>
                                          </p:val>
                                        </p:tav>
                                        <p:tav tm="100000">
                                          <p:val>
                                            <p:strVal val="#ppt_h"/>
                                          </p:val>
                                        </p:tav>
                                      </p:tavLst>
                                    </p:anim>
                                    <p:animEffect transition="in" filter="fade">
                                      <p:cBhvr>
                                        <p:cTn id="58" dur="500"/>
                                        <p:tgtEl>
                                          <p:spTgt spid="45"/>
                                        </p:tgtEl>
                                      </p:cBhvr>
                                    </p:animEffect>
                                  </p:childTnLst>
                                </p:cTn>
                              </p:par>
                            </p:childTnLst>
                          </p:cTn>
                        </p:par>
                        <p:par>
                          <p:cTn id="59" fill="hold">
                            <p:stCondLst>
                              <p:cond delay="4500"/>
                            </p:stCondLst>
                            <p:childTnLst>
                              <p:par>
                                <p:cTn id="60" presetID="22" presetClass="entr" presetSubtype="4" fill="hold" nodeType="after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ipe(down)">
                                      <p:cBhvr>
                                        <p:cTn id="62" dur="500"/>
                                        <p:tgtEl>
                                          <p:spTgt spid="20"/>
                                        </p:tgtEl>
                                      </p:cBhvr>
                                    </p:animEffect>
                                  </p:childTnLst>
                                </p:cTn>
                              </p:par>
                            </p:childTnLst>
                          </p:cTn>
                        </p:par>
                        <p:par>
                          <p:cTn id="63" fill="hold">
                            <p:stCondLst>
                              <p:cond delay="5000"/>
                            </p:stCondLst>
                            <p:childTnLst>
                              <p:par>
                                <p:cTn id="64" presetID="53" presetClass="entr" presetSubtype="16" fill="hold" nodeType="afterEffect">
                                  <p:stCondLst>
                                    <p:cond delay="0"/>
                                  </p:stCondLst>
                                  <p:childTnLst>
                                    <p:set>
                                      <p:cBhvr>
                                        <p:cTn id="65" dur="1" fill="hold">
                                          <p:stCondLst>
                                            <p:cond delay="0"/>
                                          </p:stCondLst>
                                        </p:cTn>
                                        <p:tgtEl>
                                          <p:spTgt spid="42"/>
                                        </p:tgtEl>
                                        <p:attrNameLst>
                                          <p:attrName>style.visibility</p:attrName>
                                        </p:attrNameLst>
                                      </p:cBhvr>
                                      <p:to>
                                        <p:strVal val="visible"/>
                                      </p:to>
                                    </p:set>
                                    <p:anim calcmode="lin" valueType="num">
                                      <p:cBhvr>
                                        <p:cTn id="66" dur="500" fill="hold"/>
                                        <p:tgtEl>
                                          <p:spTgt spid="42"/>
                                        </p:tgtEl>
                                        <p:attrNameLst>
                                          <p:attrName>ppt_w</p:attrName>
                                        </p:attrNameLst>
                                      </p:cBhvr>
                                      <p:tavLst>
                                        <p:tav tm="0">
                                          <p:val>
                                            <p:fltVal val="0"/>
                                          </p:val>
                                        </p:tav>
                                        <p:tav tm="100000">
                                          <p:val>
                                            <p:strVal val="#ppt_w"/>
                                          </p:val>
                                        </p:tav>
                                      </p:tavLst>
                                    </p:anim>
                                    <p:anim calcmode="lin" valueType="num">
                                      <p:cBhvr>
                                        <p:cTn id="67" dur="500" fill="hold"/>
                                        <p:tgtEl>
                                          <p:spTgt spid="42"/>
                                        </p:tgtEl>
                                        <p:attrNameLst>
                                          <p:attrName>ppt_h</p:attrName>
                                        </p:attrNameLst>
                                      </p:cBhvr>
                                      <p:tavLst>
                                        <p:tav tm="0">
                                          <p:val>
                                            <p:fltVal val="0"/>
                                          </p:val>
                                        </p:tav>
                                        <p:tav tm="100000">
                                          <p:val>
                                            <p:strVal val="#ppt_h"/>
                                          </p:val>
                                        </p:tav>
                                      </p:tavLst>
                                    </p:anim>
                                    <p:animEffect transition="in" filter="fade">
                                      <p:cBhvr>
                                        <p:cTn id="68" dur="500"/>
                                        <p:tgtEl>
                                          <p:spTgt spid="42"/>
                                        </p:tgtEl>
                                      </p:cBhvr>
                                    </p:animEffect>
                                  </p:childTnLst>
                                </p:cTn>
                              </p:par>
                            </p:childTnLst>
                          </p:cTn>
                        </p:par>
                        <p:par>
                          <p:cTn id="69" fill="hold">
                            <p:stCondLst>
                              <p:cond delay="5500"/>
                            </p:stCondLst>
                            <p:childTnLst>
                              <p:par>
                                <p:cTn id="70" presetID="22" presetClass="entr" presetSubtype="2" fill="hold" nodeType="after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wipe(right)">
                                      <p:cBhvr>
                                        <p:cTn id="72" dur="500"/>
                                        <p:tgtEl>
                                          <p:spTgt spid="25"/>
                                        </p:tgtEl>
                                      </p:cBhvr>
                                    </p:animEffect>
                                  </p:childTnLst>
                                </p:cTn>
                              </p:par>
                            </p:childTnLst>
                          </p:cTn>
                        </p:par>
                        <p:par>
                          <p:cTn id="73" fill="hold">
                            <p:stCondLst>
                              <p:cond delay="6000"/>
                            </p:stCondLst>
                            <p:childTnLst>
                              <p:par>
                                <p:cTn id="74" presetID="53" presetClass="entr" presetSubtype="16" fill="hold" nodeType="afterEffect">
                                  <p:stCondLst>
                                    <p:cond delay="0"/>
                                  </p:stCondLst>
                                  <p:childTnLst>
                                    <p:set>
                                      <p:cBhvr>
                                        <p:cTn id="75" dur="1" fill="hold">
                                          <p:stCondLst>
                                            <p:cond delay="0"/>
                                          </p:stCondLst>
                                        </p:cTn>
                                        <p:tgtEl>
                                          <p:spTgt spid="39"/>
                                        </p:tgtEl>
                                        <p:attrNameLst>
                                          <p:attrName>style.visibility</p:attrName>
                                        </p:attrNameLst>
                                      </p:cBhvr>
                                      <p:to>
                                        <p:strVal val="visible"/>
                                      </p:to>
                                    </p:set>
                                    <p:anim calcmode="lin" valueType="num">
                                      <p:cBhvr>
                                        <p:cTn id="76" dur="500" fill="hold"/>
                                        <p:tgtEl>
                                          <p:spTgt spid="39"/>
                                        </p:tgtEl>
                                        <p:attrNameLst>
                                          <p:attrName>ppt_w</p:attrName>
                                        </p:attrNameLst>
                                      </p:cBhvr>
                                      <p:tavLst>
                                        <p:tav tm="0">
                                          <p:val>
                                            <p:fltVal val="0"/>
                                          </p:val>
                                        </p:tav>
                                        <p:tav tm="100000">
                                          <p:val>
                                            <p:strVal val="#ppt_w"/>
                                          </p:val>
                                        </p:tav>
                                      </p:tavLst>
                                    </p:anim>
                                    <p:anim calcmode="lin" valueType="num">
                                      <p:cBhvr>
                                        <p:cTn id="77" dur="500" fill="hold"/>
                                        <p:tgtEl>
                                          <p:spTgt spid="39"/>
                                        </p:tgtEl>
                                        <p:attrNameLst>
                                          <p:attrName>ppt_h</p:attrName>
                                        </p:attrNameLst>
                                      </p:cBhvr>
                                      <p:tavLst>
                                        <p:tav tm="0">
                                          <p:val>
                                            <p:fltVal val="0"/>
                                          </p:val>
                                        </p:tav>
                                        <p:tav tm="100000">
                                          <p:val>
                                            <p:strVal val="#ppt_h"/>
                                          </p:val>
                                        </p:tav>
                                      </p:tavLst>
                                    </p:anim>
                                    <p:animEffect transition="in" filter="fade">
                                      <p:cBhvr>
                                        <p:cTn id="7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8BEDFF7-FE5F-4931-8097-52784A0FDC3F}"/>
              </a:ext>
            </a:extLst>
          </p:cNvPr>
          <p:cNvSpPr/>
          <p:nvPr/>
        </p:nvSpPr>
        <p:spPr>
          <a:xfrm flipV="1">
            <a:off x="1480621" y="841522"/>
            <a:ext cx="10076073"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TextBox 11">
            <a:extLst>
              <a:ext uri="{FF2B5EF4-FFF2-40B4-BE49-F238E27FC236}">
                <a16:creationId xmlns:a16="http://schemas.microsoft.com/office/drawing/2014/main" id="{D638CBEA-B5A4-4B8D-B20E-15EA0FBB3716}"/>
              </a:ext>
            </a:extLst>
          </p:cNvPr>
          <p:cNvSpPr txBox="1"/>
          <p:nvPr/>
        </p:nvSpPr>
        <p:spPr>
          <a:xfrm>
            <a:off x="1480622" y="139703"/>
            <a:ext cx="10285392" cy="707886"/>
          </a:xfrm>
          <a:prstGeom prst="rect">
            <a:avLst/>
          </a:prstGeom>
          <a:noFill/>
        </p:spPr>
        <p:txBody>
          <a:bodyPr wrap="square" rtlCol="0">
            <a:spAutoFit/>
          </a:bodyPr>
          <a:lstStyle/>
          <a:p>
            <a:r>
              <a:rPr lang="en-US" sz="4000" b="1" dirty="0">
                <a:latin typeface="Book Antiqua" panose="02040602050305030304" pitchFamily="18" charset="0"/>
              </a:rPr>
              <a:t>Operational Diagram/Conceptual Diagram</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687419" y="1549408"/>
            <a:ext cx="5662476" cy="38891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81046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8BEDFF7-FE5F-4931-8097-52784A0FDC3F}"/>
              </a:ext>
            </a:extLst>
          </p:cNvPr>
          <p:cNvSpPr/>
          <p:nvPr/>
        </p:nvSpPr>
        <p:spPr>
          <a:xfrm flipV="1">
            <a:off x="1480621" y="841521"/>
            <a:ext cx="814812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TextBox 11">
            <a:extLst>
              <a:ext uri="{FF2B5EF4-FFF2-40B4-BE49-F238E27FC236}">
                <a16:creationId xmlns:a16="http://schemas.microsoft.com/office/drawing/2014/main" id="{D638CBEA-B5A4-4B8D-B20E-15EA0FBB3716}"/>
              </a:ext>
            </a:extLst>
          </p:cNvPr>
          <p:cNvSpPr txBox="1"/>
          <p:nvPr/>
        </p:nvSpPr>
        <p:spPr>
          <a:xfrm>
            <a:off x="1480622" y="139703"/>
            <a:ext cx="10285392" cy="707886"/>
          </a:xfrm>
          <a:prstGeom prst="rect">
            <a:avLst/>
          </a:prstGeom>
          <a:noFill/>
        </p:spPr>
        <p:txBody>
          <a:bodyPr wrap="square" rtlCol="0">
            <a:spAutoFit/>
          </a:bodyPr>
          <a:lstStyle/>
          <a:p>
            <a:r>
              <a:rPr lang="en-US" sz="4000" b="1" dirty="0">
                <a:latin typeface="Book Antiqua" panose="02040602050305030304" pitchFamily="18" charset="0"/>
              </a:rPr>
              <a:t>Population and Sampling Scheme</a:t>
            </a:r>
          </a:p>
        </p:txBody>
      </p:sp>
      <p:sp>
        <p:nvSpPr>
          <p:cNvPr id="5" name="TextBox 4">
            <a:extLst>
              <a:ext uri="{FF2B5EF4-FFF2-40B4-BE49-F238E27FC236}">
                <a16:creationId xmlns:a16="http://schemas.microsoft.com/office/drawing/2014/main" id="{0ED021A0-AEF5-452F-B61F-881EB81A9EC8}"/>
              </a:ext>
            </a:extLst>
          </p:cNvPr>
          <p:cNvSpPr txBox="1"/>
          <p:nvPr/>
        </p:nvSpPr>
        <p:spPr>
          <a:xfrm>
            <a:off x="1892146" y="1265892"/>
            <a:ext cx="6877279" cy="646331"/>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ea typeface="Times New Roman" panose="02020603050405020304" pitchFamily="18" charset="0"/>
                <a:cs typeface="Arial" panose="020B0604020202020204" pitchFamily="34" charset="0"/>
              </a:rPr>
              <a:t>Researchers can collect data fast and conveniently using the convenience sampling technique</a:t>
            </a:r>
            <a:endParaRPr lang="en-US"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D958ECC9-B8F0-4B16-92C4-AD9A5B9548CD}"/>
              </a:ext>
            </a:extLst>
          </p:cNvPr>
          <p:cNvSpPr txBox="1"/>
          <p:nvPr/>
        </p:nvSpPr>
        <p:spPr>
          <a:xfrm>
            <a:off x="1892147" y="2000605"/>
            <a:ext cx="6877280" cy="923330"/>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ea typeface="Times New Roman" panose="02020603050405020304" pitchFamily="18" charset="0"/>
                <a:cs typeface="Arial" panose="020B0604020202020204" pitchFamily="34" charset="0"/>
              </a:rPr>
              <a:t>This method allows researchers and responders to communicate with one another based on their individual needs and willingness</a:t>
            </a:r>
            <a:endParaRPr lang="en-US"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CB87C63C-B8EA-4BB7-900C-69C4814F4B7D}"/>
              </a:ext>
            </a:extLst>
          </p:cNvPr>
          <p:cNvSpPr txBox="1"/>
          <p:nvPr/>
        </p:nvSpPr>
        <p:spPr>
          <a:xfrm>
            <a:off x="1892146" y="3009437"/>
            <a:ext cx="6877278" cy="646331"/>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ea typeface="Times New Roman" panose="02020603050405020304" pitchFamily="18" charset="0"/>
                <a:cs typeface="Arial" panose="020B0604020202020204" pitchFamily="34" charset="0"/>
              </a:rPr>
              <a:t>The researcher will elicit replies from a random sample of participants</a:t>
            </a:r>
            <a:endParaRPr lang="en-US"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770BF3F0-E8D5-41AB-8A61-0247C17892A9}"/>
              </a:ext>
            </a:extLst>
          </p:cNvPr>
          <p:cNvSpPr txBox="1"/>
          <p:nvPr/>
        </p:nvSpPr>
        <p:spPr>
          <a:xfrm>
            <a:off x="1892146" y="3741270"/>
            <a:ext cx="6877278" cy="923330"/>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ea typeface="Times New Roman" panose="02020603050405020304" pitchFamily="18" charset="0"/>
                <a:cs typeface="Arial" panose="020B0604020202020204" pitchFamily="34" charset="0"/>
              </a:rPr>
              <a:t>Researchers will choose participants at random from a pool of people who have knowledge and experience relevant to the study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4275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5" grpId="0"/>
      <p:bldP spid="7" grpId="0"/>
      <p:bldP spid="9"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8BEDFF7-FE5F-4931-8097-52784A0FDC3F}"/>
              </a:ext>
            </a:extLst>
          </p:cNvPr>
          <p:cNvSpPr/>
          <p:nvPr/>
        </p:nvSpPr>
        <p:spPr>
          <a:xfrm>
            <a:off x="1480622" y="786034"/>
            <a:ext cx="6947283"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TextBox 11">
            <a:extLst>
              <a:ext uri="{FF2B5EF4-FFF2-40B4-BE49-F238E27FC236}">
                <a16:creationId xmlns:a16="http://schemas.microsoft.com/office/drawing/2014/main" id="{D638CBEA-B5A4-4B8D-B20E-15EA0FBB3716}"/>
              </a:ext>
            </a:extLst>
          </p:cNvPr>
          <p:cNvSpPr txBox="1"/>
          <p:nvPr/>
        </p:nvSpPr>
        <p:spPr>
          <a:xfrm>
            <a:off x="1480622" y="139703"/>
            <a:ext cx="6870164" cy="646331"/>
          </a:xfrm>
          <a:prstGeom prst="rect">
            <a:avLst/>
          </a:prstGeom>
          <a:noFill/>
        </p:spPr>
        <p:txBody>
          <a:bodyPr wrap="square" rtlCol="0">
            <a:spAutoFit/>
          </a:bodyPr>
          <a:lstStyle/>
          <a:p>
            <a:r>
              <a:rPr lang="en-US" sz="3600" b="1" dirty="0">
                <a:latin typeface="Book Antiqua" panose="02040602050305030304" pitchFamily="18" charset="0"/>
              </a:rPr>
              <a:t>Description of the Respondents</a:t>
            </a:r>
          </a:p>
        </p:txBody>
      </p:sp>
      <p:sp>
        <p:nvSpPr>
          <p:cNvPr id="5" name="TextBox 4">
            <a:extLst>
              <a:ext uri="{FF2B5EF4-FFF2-40B4-BE49-F238E27FC236}">
                <a16:creationId xmlns:a16="http://schemas.microsoft.com/office/drawing/2014/main" id="{AAF9C65E-4E2E-4917-81D0-9040AEE58B38}"/>
              </a:ext>
            </a:extLst>
          </p:cNvPr>
          <p:cNvSpPr txBox="1"/>
          <p:nvPr/>
        </p:nvSpPr>
        <p:spPr>
          <a:xfrm>
            <a:off x="2938749" y="1704726"/>
            <a:ext cx="6097836" cy="400110"/>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PH" altLang="en-US" sz="2000" b="1" i="0" u="none"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Distribution of the Respondents</a:t>
            </a:r>
            <a:endParaRPr kumimoji="0" lang="en-PH" altLang="en-US" sz="3200" b="0" i="0" u="none" strike="noStrike" cap="none" normalizeH="0" baseline="0" dirty="0">
              <a:ln>
                <a:noFill/>
              </a:ln>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75C15AEA-266F-40DB-BE32-6EFF12CCD3A6}"/>
              </a:ext>
            </a:extLst>
          </p:cNvPr>
          <p:cNvGraphicFramePr>
            <a:graphicFrameLocks noGrp="1"/>
          </p:cNvGraphicFramePr>
          <p:nvPr>
            <p:extLst>
              <p:ext uri="{D42A27DB-BD31-4B8C-83A1-F6EECF244321}">
                <p14:modId xmlns:p14="http://schemas.microsoft.com/office/powerpoint/2010/main" val="1427359355"/>
              </p:ext>
            </p:extLst>
          </p:nvPr>
        </p:nvGraphicFramePr>
        <p:xfrm>
          <a:off x="3359785" y="2368114"/>
          <a:ext cx="5472430" cy="1637030"/>
        </p:xfrm>
        <a:graphic>
          <a:graphicData uri="http://schemas.openxmlformats.org/drawingml/2006/table">
            <a:tbl>
              <a:tblPr firstRow="1" firstCol="1" bandRow="1">
                <a:tableStyleId>{5C22544A-7EE6-4342-B048-85BDC9FD1C3A}</a:tableStyleId>
              </a:tblPr>
              <a:tblGrid>
                <a:gridCol w="1823720">
                  <a:extLst>
                    <a:ext uri="{9D8B030D-6E8A-4147-A177-3AD203B41FA5}">
                      <a16:colId xmlns:a16="http://schemas.microsoft.com/office/drawing/2014/main" val="310280329"/>
                    </a:ext>
                  </a:extLst>
                </a:gridCol>
                <a:gridCol w="1824355">
                  <a:extLst>
                    <a:ext uri="{9D8B030D-6E8A-4147-A177-3AD203B41FA5}">
                      <a16:colId xmlns:a16="http://schemas.microsoft.com/office/drawing/2014/main" val="4237528565"/>
                    </a:ext>
                  </a:extLst>
                </a:gridCol>
                <a:gridCol w="1824355">
                  <a:extLst>
                    <a:ext uri="{9D8B030D-6E8A-4147-A177-3AD203B41FA5}">
                      <a16:colId xmlns:a16="http://schemas.microsoft.com/office/drawing/2014/main" val="152631927"/>
                    </a:ext>
                  </a:extLst>
                </a:gridCol>
              </a:tblGrid>
              <a:tr h="405130">
                <a:tc>
                  <a:txBody>
                    <a:bodyPr/>
                    <a:lstStyle/>
                    <a:p>
                      <a:pPr marL="0" marR="0" algn="ctr">
                        <a:lnSpc>
                          <a:spcPct val="200000"/>
                        </a:lnSpc>
                        <a:spcBef>
                          <a:spcPts val="0"/>
                        </a:spcBef>
                        <a:spcAft>
                          <a:spcPts val="0"/>
                        </a:spcAft>
                      </a:pPr>
                      <a:r>
                        <a:rPr lang="en-PH" sz="1200">
                          <a:effectLst/>
                        </a:rPr>
                        <a:t>Respondents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PH" sz="1200" dirty="0">
                          <a:effectLst/>
                        </a:rPr>
                        <a:t>Sample Size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PH" sz="1200">
                          <a:effectLst/>
                        </a:rPr>
                        <a:t>Percentage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52541758"/>
                  </a:ext>
                </a:extLst>
              </a:tr>
              <a:tr h="408305">
                <a:tc>
                  <a:txBody>
                    <a:bodyPr/>
                    <a:lstStyle/>
                    <a:p>
                      <a:pPr marL="0" marR="0" algn="ctr">
                        <a:lnSpc>
                          <a:spcPct val="200000"/>
                        </a:lnSpc>
                        <a:spcBef>
                          <a:spcPts val="0"/>
                        </a:spcBef>
                        <a:spcAft>
                          <a:spcPts val="0"/>
                        </a:spcAft>
                      </a:pPr>
                      <a:r>
                        <a:rPr lang="en-PH" sz="1200" dirty="0">
                          <a:effectLst/>
                          <a:latin typeface="Calibri" panose="020F0502020204030204" pitchFamily="34" charset="0"/>
                          <a:ea typeface="Times New Roman" panose="02020603050405020304" pitchFamily="18" charset="0"/>
                          <a:cs typeface="Times New Roman" panose="02020603050405020304" pitchFamily="18" charset="0"/>
                        </a:rPr>
                        <a:t>HR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PH" sz="1200" dirty="0">
                          <a:effectLst/>
                          <a:latin typeface="Calibri" panose="020F0502020204030204" pitchFamily="34" charset="0"/>
                          <a:ea typeface="Times New Roman" panose="02020603050405020304" pitchFamily="18" charset="0"/>
                          <a:cs typeface="Times New Roman" panose="02020603050405020304" pitchFamily="18" charset="0"/>
                        </a:rPr>
                        <a:t>5</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PH" sz="1200" dirty="0">
                          <a:effectLst/>
                        </a:rPr>
                        <a:t>16.67%</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41835561"/>
                  </a:ext>
                </a:extLst>
              </a:tr>
              <a:tr h="405130">
                <a:tc>
                  <a:txBody>
                    <a:bodyPr/>
                    <a:lstStyle/>
                    <a:p>
                      <a:pPr marL="0" marR="0" algn="ctr">
                        <a:lnSpc>
                          <a:spcPct val="200000"/>
                        </a:lnSpc>
                        <a:spcBef>
                          <a:spcPts val="0"/>
                        </a:spcBef>
                        <a:spcAft>
                          <a:spcPts val="0"/>
                        </a:spcAft>
                      </a:pPr>
                      <a:r>
                        <a:rPr lang="en-PH" sz="1200" dirty="0">
                          <a:effectLst/>
                        </a:rPr>
                        <a:t>Employee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PH" sz="1200" dirty="0">
                          <a:effectLst/>
                        </a:rPr>
                        <a:t>25</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PH" sz="1200" dirty="0">
                          <a:effectLst/>
                        </a:rPr>
                        <a:t>83.33%</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05338205"/>
                  </a:ext>
                </a:extLst>
              </a:tr>
              <a:tr h="418465">
                <a:tc>
                  <a:txBody>
                    <a:bodyPr/>
                    <a:lstStyle/>
                    <a:p>
                      <a:pPr marL="0" marR="0" algn="just">
                        <a:lnSpc>
                          <a:spcPct val="200000"/>
                        </a:lnSpc>
                        <a:spcBef>
                          <a:spcPts val="0"/>
                        </a:spcBef>
                        <a:spcAft>
                          <a:spcPts val="0"/>
                        </a:spcAft>
                      </a:pPr>
                      <a:r>
                        <a:rPr lang="en-PH" sz="1200" dirty="0">
                          <a:effectLst/>
                        </a:rPr>
                        <a:t>Total</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PH" sz="1200" dirty="0">
                          <a:effectLst/>
                        </a:rPr>
                        <a:t>30</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PH" sz="1200" dirty="0">
                          <a:effectLst/>
                        </a:rPr>
                        <a:t>100%</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57247156"/>
                  </a:ext>
                </a:extLst>
              </a:tr>
            </a:tbl>
          </a:graphicData>
        </a:graphic>
      </p:graphicFrame>
    </p:spTree>
    <p:extLst>
      <p:ext uri="{BB962C8B-B14F-4D97-AF65-F5344CB8AC3E}">
        <p14:creationId xmlns:p14="http://schemas.microsoft.com/office/powerpoint/2010/main" val="77964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8BEDFF7-FE5F-4931-8097-52784A0FDC3F}"/>
              </a:ext>
            </a:extLst>
          </p:cNvPr>
          <p:cNvSpPr/>
          <p:nvPr/>
        </p:nvSpPr>
        <p:spPr>
          <a:xfrm flipV="1">
            <a:off x="1480621" y="841521"/>
            <a:ext cx="5040495"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TextBox 11">
            <a:extLst>
              <a:ext uri="{FF2B5EF4-FFF2-40B4-BE49-F238E27FC236}">
                <a16:creationId xmlns:a16="http://schemas.microsoft.com/office/drawing/2014/main" id="{D638CBEA-B5A4-4B8D-B20E-15EA0FBB3716}"/>
              </a:ext>
            </a:extLst>
          </p:cNvPr>
          <p:cNvSpPr txBox="1"/>
          <p:nvPr/>
        </p:nvSpPr>
        <p:spPr>
          <a:xfrm>
            <a:off x="1480622" y="139703"/>
            <a:ext cx="10285392" cy="707886"/>
          </a:xfrm>
          <a:prstGeom prst="rect">
            <a:avLst/>
          </a:prstGeom>
          <a:noFill/>
        </p:spPr>
        <p:txBody>
          <a:bodyPr wrap="square" rtlCol="0">
            <a:spAutoFit/>
          </a:bodyPr>
          <a:lstStyle/>
          <a:p>
            <a:r>
              <a:rPr lang="en-US" sz="4000" b="1" dirty="0">
                <a:latin typeface="Book Antiqua" panose="02040602050305030304" pitchFamily="18" charset="0"/>
              </a:rPr>
              <a:t>Research Instrument</a:t>
            </a:r>
          </a:p>
        </p:txBody>
      </p:sp>
      <p:sp>
        <p:nvSpPr>
          <p:cNvPr id="8" name="TextBox 7">
            <a:extLst>
              <a:ext uri="{FF2B5EF4-FFF2-40B4-BE49-F238E27FC236}">
                <a16:creationId xmlns:a16="http://schemas.microsoft.com/office/drawing/2014/main" id="{17101EBC-C23C-47BC-895F-AC8AE062D695}"/>
              </a:ext>
            </a:extLst>
          </p:cNvPr>
          <p:cNvSpPr txBox="1"/>
          <p:nvPr/>
        </p:nvSpPr>
        <p:spPr>
          <a:xfrm>
            <a:off x="1892145" y="1265892"/>
            <a:ext cx="7444359"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research instrument for this study will be survey questionnaires</a:t>
            </a:r>
          </a:p>
        </p:txBody>
      </p:sp>
      <p:sp>
        <p:nvSpPr>
          <p:cNvPr id="9" name="TextBox 8">
            <a:extLst>
              <a:ext uri="{FF2B5EF4-FFF2-40B4-BE49-F238E27FC236}">
                <a16:creationId xmlns:a16="http://schemas.microsoft.com/office/drawing/2014/main" id="{0ECE6DA1-C931-498F-AA69-C885336C2416}"/>
              </a:ext>
            </a:extLst>
          </p:cNvPr>
          <p:cNvSpPr txBox="1"/>
          <p:nvPr/>
        </p:nvSpPr>
        <p:spPr>
          <a:xfrm>
            <a:off x="1892142" y="1806187"/>
            <a:ext cx="7191700" cy="923330"/>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Research instrument enables both researchers and respondents to acquire and provide data in a straightforward and timely manner without taking up too much of each other's time. </a:t>
            </a:r>
          </a:p>
        </p:txBody>
      </p:sp>
      <p:sp>
        <p:nvSpPr>
          <p:cNvPr id="10" name="TextBox 9">
            <a:extLst>
              <a:ext uri="{FF2B5EF4-FFF2-40B4-BE49-F238E27FC236}">
                <a16:creationId xmlns:a16="http://schemas.microsoft.com/office/drawing/2014/main" id="{CD10285C-7BC9-40DB-95D4-722CA01AA9E8}"/>
              </a:ext>
            </a:extLst>
          </p:cNvPr>
          <p:cNvSpPr txBox="1"/>
          <p:nvPr/>
        </p:nvSpPr>
        <p:spPr>
          <a:xfrm>
            <a:off x="1892142" y="2960858"/>
            <a:ext cx="7191700" cy="1200329"/>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survey questionnaires will ask about the dependability of the Human Resource Management System with Data Analytics and Decision Support System, as well as the functionality of the web-based system</a:t>
            </a:r>
          </a:p>
        </p:txBody>
      </p:sp>
      <p:sp>
        <p:nvSpPr>
          <p:cNvPr id="14" name="TextBox 13">
            <a:extLst>
              <a:ext uri="{FF2B5EF4-FFF2-40B4-BE49-F238E27FC236}">
                <a16:creationId xmlns:a16="http://schemas.microsoft.com/office/drawing/2014/main" id="{53FAFAB0-2988-4EAF-92F9-CB37CED4125D}"/>
              </a:ext>
            </a:extLst>
          </p:cNvPr>
          <p:cNvSpPr txBox="1"/>
          <p:nvPr/>
        </p:nvSpPr>
        <p:spPr>
          <a:xfrm>
            <a:off x="1892145" y="4392528"/>
            <a:ext cx="7444359" cy="646331"/>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researchers will also ask about how useful the web-based system is and the benefits of utilizing it.</a:t>
            </a:r>
          </a:p>
        </p:txBody>
      </p:sp>
    </p:spTree>
    <p:extLst>
      <p:ext uri="{BB962C8B-B14F-4D97-AF65-F5344CB8AC3E}">
        <p14:creationId xmlns:p14="http://schemas.microsoft.com/office/powerpoint/2010/main" val="97726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8" grpId="0"/>
      <p:bldP spid="9" grpId="0"/>
      <p:bldP spid="10" grpId="0"/>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8BEDFF7-FE5F-4931-8097-52784A0FDC3F}"/>
              </a:ext>
            </a:extLst>
          </p:cNvPr>
          <p:cNvSpPr/>
          <p:nvPr/>
        </p:nvSpPr>
        <p:spPr>
          <a:xfrm flipV="1">
            <a:off x="1480622" y="841521"/>
            <a:ext cx="6039116"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TextBox 11">
            <a:extLst>
              <a:ext uri="{FF2B5EF4-FFF2-40B4-BE49-F238E27FC236}">
                <a16:creationId xmlns:a16="http://schemas.microsoft.com/office/drawing/2014/main" id="{D638CBEA-B5A4-4B8D-B20E-15EA0FBB3716}"/>
              </a:ext>
            </a:extLst>
          </p:cNvPr>
          <p:cNvSpPr txBox="1"/>
          <p:nvPr/>
        </p:nvSpPr>
        <p:spPr>
          <a:xfrm>
            <a:off x="1480622" y="139703"/>
            <a:ext cx="10285392" cy="707886"/>
          </a:xfrm>
          <a:prstGeom prst="rect">
            <a:avLst/>
          </a:prstGeom>
          <a:noFill/>
        </p:spPr>
        <p:txBody>
          <a:bodyPr wrap="square" rtlCol="0">
            <a:spAutoFit/>
          </a:bodyPr>
          <a:lstStyle/>
          <a:p>
            <a:r>
              <a:rPr lang="en-US" sz="4000" b="1" dirty="0">
                <a:latin typeface="Book Antiqua" panose="02040602050305030304" pitchFamily="18" charset="0"/>
              </a:rPr>
              <a:t>Validation of Instrument</a:t>
            </a:r>
          </a:p>
        </p:txBody>
      </p:sp>
      <p:sp>
        <p:nvSpPr>
          <p:cNvPr id="4" name="TextBox 3">
            <a:extLst>
              <a:ext uri="{FF2B5EF4-FFF2-40B4-BE49-F238E27FC236}">
                <a16:creationId xmlns:a16="http://schemas.microsoft.com/office/drawing/2014/main" id="{ADABD545-57E1-40B7-9C45-6D54CD9CB3A1}"/>
              </a:ext>
            </a:extLst>
          </p:cNvPr>
          <p:cNvSpPr txBox="1"/>
          <p:nvPr/>
        </p:nvSpPr>
        <p:spPr>
          <a:xfrm>
            <a:off x="1807921" y="1128303"/>
            <a:ext cx="7444359" cy="1477328"/>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Survey questionnaires will be validated by research professionals and IT instructors. The survey questionnaires must be designed in such a way that they are easy for respondents to grasp and interpret. The survey questionnaires will be open to suggestions and revision, resulting in a much more reliable and useful set of data. </a:t>
            </a:r>
          </a:p>
        </p:txBody>
      </p:sp>
    </p:spTree>
    <p:extLst>
      <p:ext uri="{BB962C8B-B14F-4D97-AF65-F5344CB8AC3E}">
        <p14:creationId xmlns:p14="http://schemas.microsoft.com/office/powerpoint/2010/main" val="2829967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2E2C71-BCA1-47C3-AC19-2C45928CFC56}"/>
              </a:ext>
            </a:extLst>
          </p:cNvPr>
          <p:cNvSpPr txBox="1"/>
          <p:nvPr/>
        </p:nvSpPr>
        <p:spPr>
          <a:xfrm flipH="1">
            <a:off x="1674932" y="139703"/>
            <a:ext cx="5689105" cy="707886"/>
          </a:xfrm>
          <a:prstGeom prst="rect">
            <a:avLst/>
          </a:prstGeom>
          <a:noFill/>
        </p:spPr>
        <p:txBody>
          <a:bodyPr wrap="square" rtlCol="0">
            <a:spAutoFit/>
          </a:bodyPr>
          <a:lstStyle/>
          <a:p>
            <a:r>
              <a:rPr lang="en-PH" sz="4000" b="1" dirty="0">
                <a:latin typeface="Book Antiqua" panose="02040602050305030304" pitchFamily="18" charset="0"/>
              </a:rPr>
              <a:t>Project Context</a:t>
            </a:r>
          </a:p>
        </p:txBody>
      </p:sp>
      <p:sp>
        <p:nvSpPr>
          <p:cNvPr id="7" name="Rectangle 6">
            <a:extLst>
              <a:ext uri="{FF2B5EF4-FFF2-40B4-BE49-F238E27FC236}">
                <a16:creationId xmlns:a16="http://schemas.microsoft.com/office/drawing/2014/main" id="{D1FE275F-9C2B-4D71-9C50-BD62B5FA33B4}"/>
              </a:ext>
            </a:extLst>
          </p:cNvPr>
          <p:cNvSpPr/>
          <p:nvPr/>
        </p:nvSpPr>
        <p:spPr>
          <a:xfrm>
            <a:off x="1674932" y="847589"/>
            <a:ext cx="374113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 name="TextBox 4">
            <a:extLst>
              <a:ext uri="{FF2B5EF4-FFF2-40B4-BE49-F238E27FC236}">
                <a16:creationId xmlns:a16="http://schemas.microsoft.com/office/drawing/2014/main" id="{7D3E63EB-89FC-4CD1-AF46-82ACA214BE6F}"/>
              </a:ext>
            </a:extLst>
          </p:cNvPr>
          <p:cNvSpPr txBox="1"/>
          <p:nvPr/>
        </p:nvSpPr>
        <p:spPr>
          <a:xfrm>
            <a:off x="1674932" y="3429000"/>
            <a:ext cx="9702311" cy="830997"/>
          </a:xfrm>
          <a:prstGeom prst="rect">
            <a:avLst/>
          </a:prstGeom>
          <a:noFill/>
        </p:spPr>
        <p:txBody>
          <a:bodyPr wrap="square">
            <a:spAutoFit/>
          </a:bodyPr>
          <a:lstStyle/>
          <a:p>
            <a:pPr marL="342900" indent="-342900" algn="just">
              <a:buFont typeface="Arial" panose="020B0604020202020204" pitchFamily="34" charset="0"/>
              <a:buChar char="•"/>
            </a:pPr>
            <a:r>
              <a:rPr lang="en-US" sz="2400" dirty="0">
                <a:ln w="9525">
                  <a:noFill/>
                  <a:prstDash val="solid"/>
                </a:ln>
                <a:latin typeface="Arial" panose="020B0604020202020204" pitchFamily="34" charset="0"/>
                <a:ea typeface="Arial" panose="020B0604020202020204" pitchFamily="34" charset="0"/>
                <a:cs typeface="Arial" panose="020B0604020202020204" pitchFamily="34" charset="0"/>
              </a:rPr>
              <a:t>Humans perform the majority of the essential knowledge processing operations and execute the processes deftly.</a:t>
            </a:r>
            <a:endParaRPr lang="en-US" sz="2400" dirty="0">
              <a:ln w="9525">
                <a:noFill/>
                <a:prstDash val="solid"/>
              </a:ln>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81D8718-03D4-4712-B464-93A7F5BF007B}"/>
              </a:ext>
            </a:extLst>
          </p:cNvPr>
          <p:cNvSpPr txBox="1"/>
          <p:nvPr/>
        </p:nvSpPr>
        <p:spPr>
          <a:xfrm>
            <a:off x="1674934" y="1310608"/>
            <a:ext cx="9702311" cy="830997"/>
          </a:xfrm>
          <a:prstGeom prst="rect">
            <a:avLst/>
          </a:prstGeom>
          <a:noFill/>
        </p:spPr>
        <p:txBody>
          <a:bodyPr wrap="square">
            <a:spAutoFit/>
          </a:bodyPr>
          <a:lstStyle/>
          <a:p>
            <a:pPr marL="285750" indent="-285750" algn="just">
              <a:buFont typeface="Arial" panose="020B0604020202020204" pitchFamily="34" charset="0"/>
              <a:buChar char="•"/>
            </a:pPr>
            <a:r>
              <a:rPr lang="en-US" sz="2400" dirty="0">
                <a:ln w="9525">
                  <a:noFill/>
                  <a:prstDash val="solid"/>
                </a:ln>
                <a:latin typeface="Arial" panose="020B0604020202020204" pitchFamily="34" charset="0"/>
                <a:ea typeface="Arial" panose="020B0604020202020204" pitchFamily="34" charset="0"/>
                <a:cs typeface="Arial" panose="020B0604020202020204" pitchFamily="34" charset="0"/>
              </a:rPr>
              <a:t>Individuals' lives and the practice of every part of the business have been transformed by technological advancements.</a:t>
            </a:r>
          </a:p>
        </p:txBody>
      </p:sp>
      <p:sp>
        <p:nvSpPr>
          <p:cNvPr id="9" name="TextBox 8">
            <a:extLst>
              <a:ext uri="{FF2B5EF4-FFF2-40B4-BE49-F238E27FC236}">
                <a16:creationId xmlns:a16="http://schemas.microsoft.com/office/drawing/2014/main" id="{321B0643-30D3-40ED-9C8C-3D7B2759651B}"/>
              </a:ext>
            </a:extLst>
          </p:cNvPr>
          <p:cNvSpPr txBox="1"/>
          <p:nvPr/>
        </p:nvSpPr>
        <p:spPr>
          <a:xfrm>
            <a:off x="1674933" y="2379850"/>
            <a:ext cx="9702311" cy="830997"/>
          </a:xfrm>
          <a:prstGeom prst="rect">
            <a:avLst/>
          </a:prstGeom>
          <a:noFill/>
        </p:spPr>
        <p:txBody>
          <a:bodyPr wrap="square">
            <a:spAutoFit/>
          </a:bodyPr>
          <a:lstStyle/>
          <a:p>
            <a:pPr marL="285750" indent="-285750" algn="just">
              <a:buFont typeface="Arial" panose="020B0604020202020204" pitchFamily="34" charset="0"/>
              <a:buChar char="•"/>
            </a:pPr>
            <a:r>
              <a:rPr lang="en-US" sz="2400" dirty="0">
                <a:ln w="9525">
                  <a:noFill/>
                  <a:prstDash val="solid"/>
                </a:ln>
                <a:latin typeface="Arial" panose="020B0604020202020204" pitchFamily="34" charset="0"/>
                <a:cs typeface="Arial" panose="020B0604020202020204" pitchFamily="34" charset="0"/>
              </a:rPr>
              <a:t>The changes are speeding up, giving the educated and elite more authority over knowledge.</a:t>
            </a:r>
          </a:p>
        </p:txBody>
      </p:sp>
    </p:spTree>
    <p:extLst>
      <p:ext uri="{BB962C8B-B14F-4D97-AF65-F5344CB8AC3E}">
        <p14:creationId xmlns:p14="http://schemas.microsoft.com/office/powerpoint/2010/main" val="736869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750"/>
                                        <p:tgtEl>
                                          <p:spTgt spid="8"/>
                                        </p:tgtEl>
                                      </p:cBhvr>
                                    </p:animEffect>
                                  </p:childTnLst>
                                </p:cTn>
                              </p:par>
                            </p:childTnLst>
                          </p:cTn>
                        </p:par>
                        <p:par>
                          <p:cTn id="16" fill="hold">
                            <p:stCondLst>
                              <p:cond delay="175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750"/>
                                        <p:tgtEl>
                                          <p:spTgt spid="9"/>
                                        </p:tgtEl>
                                      </p:cBhvr>
                                    </p:animEffect>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p:bldP spid="8"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8BEDFF7-FE5F-4931-8097-52784A0FDC3F}"/>
              </a:ext>
            </a:extLst>
          </p:cNvPr>
          <p:cNvSpPr/>
          <p:nvPr/>
        </p:nvSpPr>
        <p:spPr>
          <a:xfrm flipV="1">
            <a:off x="1480621" y="841521"/>
            <a:ext cx="646022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TextBox 11">
            <a:extLst>
              <a:ext uri="{FF2B5EF4-FFF2-40B4-BE49-F238E27FC236}">
                <a16:creationId xmlns:a16="http://schemas.microsoft.com/office/drawing/2014/main" id="{D638CBEA-B5A4-4B8D-B20E-15EA0FBB3716}"/>
              </a:ext>
            </a:extLst>
          </p:cNvPr>
          <p:cNvSpPr txBox="1"/>
          <p:nvPr/>
        </p:nvSpPr>
        <p:spPr>
          <a:xfrm>
            <a:off x="1480622" y="139703"/>
            <a:ext cx="10285392" cy="707886"/>
          </a:xfrm>
          <a:prstGeom prst="rect">
            <a:avLst/>
          </a:prstGeom>
          <a:noFill/>
        </p:spPr>
        <p:txBody>
          <a:bodyPr wrap="square" rtlCol="0">
            <a:spAutoFit/>
          </a:bodyPr>
          <a:lstStyle/>
          <a:p>
            <a:r>
              <a:rPr lang="en-US" sz="4000" b="1" dirty="0">
                <a:latin typeface="Book Antiqua" panose="02040602050305030304" pitchFamily="18" charset="0"/>
              </a:rPr>
              <a:t>Data Gathering Procedures</a:t>
            </a:r>
          </a:p>
        </p:txBody>
      </p:sp>
      <p:sp>
        <p:nvSpPr>
          <p:cNvPr id="4" name="TextBox 3">
            <a:extLst>
              <a:ext uri="{FF2B5EF4-FFF2-40B4-BE49-F238E27FC236}">
                <a16:creationId xmlns:a16="http://schemas.microsoft.com/office/drawing/2014/main" id="{65AA5509-6C06-4EC6-A448-4DB04D8BA38E}"/>
              </a:ext>
            </a:extLst>
          </p:cNvPr>
          <p:cNvSpPr txBox="1"/>
          <p:nvPr/>
        </p:nvSpPr>
        <p:spPr>
          <a:xfrm>
            <a:off x="1807921" y="1128303"/>
            <a:ext cx="7444359" cy="1200329"/>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researchers obtain the necessary information from documents, files, and publications pertinent to the subject. The information was carefully read was discovered to contain thoughts and knowledge that may assist the researchers in developing this study.</a:t>
            </a:r>
          </a:p>
        </p:txBody>
      </p:sp>
      <p:sp>
        <p:nvSpPr>
          <p:cNvPr id="5" name="TextBox 4">
            <a:extLst>
              <a:ext uri="{FF2B5EF4-FFF2-40B4-BE49-F238E27FC236}">
                <a16:creationId xmlns:a16="http://schemas.microsoft.com/office/drawing/2014/main" id="{83851918-D798-4F69-99B5-5F9DE0544859}"/>
              </a:ext>
            </a:extLst>
          </p:cNvPr>
          <p:cNvSpPr txBox="1"/>
          <p:nvPr/>
        </p:nvSpPr>
        <p:spPr>
          <a:xfrm>
            <a:off x="1807920" y="2846693"/>
            <a:ext cx="7444359" cy="923330"/>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researchers employed survey questionnaires to collect data from people, which will provide further information to the researchers, particularly in the functionality section of this study. </a:t>
            </a:r>
          </a:p>
        </p:txBody>
      </p:sp>
    </p:spTree>
    <p:extLst>
      <p:ext uri="{BB962C8B-B14F-4D97-AF65-F5344CB8AC3E}">
        <p14:creationId xmlns:p14="http://schemas.microsoft.com/office/powerpoint/2010/main" val="292973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8BEDFF7-FE5F-4931-8097-52784A0FDC3F}"/>
              </a:ext>
            </a:extLst>
          </p:cNvPr>
          <p:cNvSpPr/>
          <p:nvPr/>
        </p:nvSpPr>
        <p:spPr>
          <a:xfrm flipV="1">
            <a:off x="1480622" y="841521"/>
            <a:ext cx="50044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TextBox 11">
            <a:extLst>
              <a:ext uri="{FF2B5EF4-FFF2-40B4-BE49-F238E27FC236}">
                <a16:creationId xmlns:a16="http://schemas.microsoft.com/office/drawing/2014/main" id="{D638CBEA-B5A4-4B8D-B20E-15EA0FBB3716}"/>
              </a:ext>
            </a:extLst>
          </p:cNvPr>
          <p:cNvSpPr txBox="1"/>
          <p:nvPr/>
        </p:nvSpPr>
        <p:spPr>
          <a:xfrm>
            <a:off x="1480622" y="139703"/>
            <a:ext cx="10285392" cy="707886"/>
          </a:xfrm>
          <a:prstGeom prst="rect">
            <a:avLst/>
          </a:prstGeom>
          <a:noFill/>
        </p:spPr>
        <p:txBody>
          <a:bodyPr wrap="square" rtlCol="0">
            <a:spAutoFit/>
          </a:bodyPr>
          <a:lstStyle/>
          <a:p>
            <a:r>
              <a:rPr lang="en-US" sz="4000" b="1" dirty="0">
                <a:latin typeface="Book Antiqua" panose="02040602050305030304" pitchFamily="18" charset="0"/>
              </a:rPr>
              <a:t>Statistical Treatment</a:t>
            </a:r>
          </a:p>
        </p:txBody>
      </p:sp>
      <p:sp>
        <p:nvSpPr>
          <p:cNvPr id="4" name="TextBox 3">
            <a:extLst>
              <a:ext uri="{FF2B5EF4-FFF2-40B4-BE49-F238E27FC236}">
                <a16:creationId xmlns:a16="http://schemas.microsoft.com/office/drawing/2014/main" id="{0DDEED59-38F9-4A4A-AE11-3F78AF1BEEA8}"/>
              </a:ext>
            </a:extLst>
          </p:cNvPr>
          <p:cNvSpPr txBox="1"/>
          <p:nvPr/>
        </p:nvSpPr>
        <p:spPr>
          <a:xfrm>
            <a:off x="1807921" y="1128303"/>
            <a:ext cx="7444359" cy="1477328"/>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researcher examined the acquired data using several tools. The researcher employed statistical approaches such as weighted mean, five-point rating scale, and percentage. These analyzing statistical techniques correlate to the description of the respondent's appraisal of the suggested system</a:t>
            </a:r>
          </a:p>
        </p:txBody>
      </p:sp>
      <p:sp>
        <p:nvSpPr>
          <p:cNvPr id="5" name="TextBox 4">
            <a:extLst>
              <a:ext uri="{FF2B5EF4-FFF2-40B4-BE49-F238E27FC236}">
                <a16:creationId xmlns:a16="http://schemas.microsoft.com/office/drawing/2014/main" id="{9A8E6594-F243-4D30-82D6-AA38ABDB6632}"/>
              </a:ext>
            </a:extLst>
          </p:cNvPr>
          <p:cNvSpPr txBox="1"/>
          <p:nvPr/>
        </p:nvSpPr>
        <p:spPr>
          <a:xfrm>
            <a:off x="1807921" y="2846693"/>
            <a:ext cx="7444359" cy="2308324"/>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	The researcher employed the following statistical tools: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1. Weighted Mean</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Since the factors to be evaluated, such as Functional 	Suitability, Performance Efficiency, Usability, Reliability, Security, 	and System Maintainability, are abstract or continuous, the 	researcher employed the weighted mean.</a:t>
            </a:r>
          </a:p>
        </p:txBody>
      </p:sp>
    </p:spTree>
    <p:extLst>
      <p:ext uri="{BB962C8B-B14F-4D97-AF65-F5344CB8AC3E}">
        <p14:creationId xmlns:p14="http://schemas.microsoft.com/office/powerpoint/2010/main" val="3550633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351E016-8BA5-44EB-8A57-0CC59EA66520}"/>
              </a:ext>
            </a:extLst>
          </p:cNvPr>
          <p:cNvSpPr txBox="1"/>
          <p:nvPr/>
        </p:nvSpPr>
        <p:spPr>
          <a:xfrm>
            <a:off x="1434765" y="873295"/>
            <a:ext cx="6093994" cy="2031325"/>
          </a:xfrm>
          <a:prstGeom prst="rect">
            <a:avLst/>
          </a:prstGeom>
          <a:noFill/>
        </p:spPr>
        <p:txBody>
          <a:bodyPr wrap="square">
            <a:spAutoFit/>
          </a:bodyPr>
          <a:lstStyle/>
          <a:p>
            <a:r>
              <a:rPr lang="en-PH" dirty="0"/>
              <a:t>Formula:</a:t>
            </a:r>
          </a:p>
          <a:p>
            <a:r>
              <a:rPr lang="en-PH" dirty="0"/>
              <a:t>			𝑊𝑒𝑖𝑔ℎ𝑡𝑒𝑑 𝑀𝑒𝑎𝑛=Σ𝑓𝑥/𝑛</a:t>
            </a:r>
          </a:p>
          <a:p>
            <a:r>
              <a:rPr lang="en-PH" dirty="0"/>
              <a:t>	Where:</a:t>
            </a:r>
          </a:p>
          <a:p>
            <a:r>
              <a:rPr lang="en-PH" dirty="0"/>
              <a:t> = Summation Symbol</a:t>
            </a:r>
          </a:p>
          <a:p>
            <a:r>
              <a:rPr lang="en-PH" dirty="0"/>
              <a:t>f = frequency</a:t>
            </a:r>
          </a:p>
          <a:p>
            <a:r>
              <a:rPr lang="en-PH" dirty="0"/>
              <a:t>x = unit weight</a:t>
            </a:r>
          </a:p>
          <a:p>
            <a:r>
              <a:rPr lang="en-PH" dirty="0"/>
              <a:t>n = total number of respondents</a:t>
            </a:r>
          </a:p>
        </p:txBody>
      </p:sp>
      <p:sp>
        <p:nvSpPr>
          <p:cNvPr id="7" name="TextBox 6">
            <a:extLst>
              <a:ext uri="{FF2B5EF4-FFF2-40B4-BE49-F238E27FC236}">
                <a16:creationId xmlns:a16="http://schemas.microsoft.com/office/drawing/2014/main" id="{E727145E-5BB9-44D2-8755-56CE59E0068D}"/>
              </a:ext>
            </a:extLst>
          </p:cNvPr>
          <p:cNvSpPr txBox="1"/>
          <p:nvPr/>
        </p:nvSpPr>
        <p:spPr>
          <a:xfrm>
            <a:off x="2396288" y="3105834"/>
            <a:ext cx="7399423" cy="646331"/>
          </a:xfrm>
          <a:prstGeom prst="rect">
            <a:avLst/>
          </a:prstGeom>
          <a:noFill/>
        </p:spPr>
        <p:txBody>
          <a:bodyPr wrap="square">
            <a:spAutoFit/>
          </a:bodyPr>
          <a:lstStyle/>
          <a:p>
            <a:r>
              <a:rPr lang="en-PH" dirty="0"/>
              <a:t>Five-Point Rating Scale</a:t>
            </a:r>
          </a:p>
          <a:p>
            <a:r>
              <a:rPr lang="en-PH" dirty="0"/>
              <a:t>Table 2 displays the linguistic interpretations of the five-point rating system.</a:t>
            </a:r>
          </a:p>
        </p:txBody>
      </p:sp>
      <p:graphicFrame>
        <p:nvGraphicFramePr>
          <p:cNvPr id="10" name="Table 9">
            <a:extLst>
              <a:ext uri="{FF2B5EF4-FFF2-40B4-BE49-F238E27FC236}">
                <a16:creationId xmlns:a16="http://schemas.microsoft.com/office/drawing/2014/main" id="{27DFF55D-7423-4C6D-AF09-0215564BFC9B}"/>
              </a:ext>
            </a:extLst>
          </p:cNvPr>
          <p:cNvGraphicFramePr>
            <a:graphicFrameLocks noGrp="1"/>
          </p:cNvGraphicFramePr>
          <p:nvPr>
            <p:extLst>
              <p:ext uri="{D42A27DB-BD31-4B8C-83A1-F6EECF244321}">
                <p14:modId xmlns:p14="http://schemas.microsoft.com/office/powerpoint/2010/main" val="3812628510"/>
              </p:ext>
            </p:extLst>
          </p:nvPr>
        </p:nvGraphicFramePr>
        <p:xfrm>
          <a:off x="3581399" y="3752165"/>
          <a:ext cx="5029200" cy="1533144"/>
        </p:xfrm>
        <a:graphic>
          <a:graphicData uri="http://schemas.openxmlformats.org/drawingml/2006/table">
            <a:tbl>
              <a:tblPr firstRow="1" firstCol="1" bandRow="1">
                <a:tableStyleId>{5C22544A-7EE6-4342-B048-85BDC9FD1C3A}</a:tableStyleId>
              </a:tblPr>
              <a:tblGrid>
                <a:gridCol w="1642448">
                  <a:extLst>
                    <a:ext uri="{9D8B030D-6E8A-4147-A177-3AD203B41FA5}">
                      <a16:colId xmlns:a16="http://schemas.microsoft.com/office/drawing/2014/main" val="1658434183"/>
                    </a:ext>
                  </a:extLst>
                </a:gridCol>
                <a:gridCol w="1616983">
                  <a:extLst>
                    <a:ext uri="{9D8B030D-6E8A-4147-A177-3AD203B41FA5}">
                      <a16:colId xmlns:a16="http://schemas.microsoft.com/office/drawing/2014/main" val="1450146932"/>
                    </a:ext>
                  </a:extLst>
                </a:gridCol>
                <a:gridCol w="1769769">
                  <a:extLst>
                    <a:ext uri="{9D8B030D-6E8A-4147-A177-3AD203B41FA5}">
                      <a16:colId xmlns:a16="http://schemas.microsoft.com/office/drawing/2014/main" val="777801694"/>
                    </a:ext>
                  </a:extLst>
                </a:gridCol>
              </a:tblGrid>
              <a:tr h="0">
                <a:tc>
                  <a:txBody>
                    <a:bodyPr/>
                    <a:lstStyle/>
                    <a:p>
                      <a:pPr algn="ctr">
                        <a:lnSpc>
                          <a:spcPct val="150000"/>
                        </a:lnSpc>
                        <a:spcAft>
                          <a:spcPts val="1000"/>
                        </a:spcAft>
                      </a:pPr>
                      <a:r>
                        <a:rPr lang="en-US" sz="1200">
                          <a:effectLst/>
                        </a:rPr>
                        <a:t>Weight </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gn="ctr">
                        <a:lnSpc>
                          <a:spcPct val="150000"/>
                        </a:lnSpc>
                        <a:spcAft>
                          <a:spcPts val="1000"/>
                        </a:spcAft>
                      </a:pPr>
                      <a:r>
                        <a:rPr lang="en-US" sz="1200" dirty="0">
                          <a:effectLst/>
                        </a:rPr>
                        <a:t>Mean Value </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gn="ctr">
                        <a:lnSpc>
                          <a:spcPct val="150000"/>
                        </a:lnSpc>
                        <a:spcAft>
                          <a:spcPts val="1000"/>
                        </a:spcAft>
                      </a:pPr>
                      <a:r>
                        <a:rPr lang="en-US" sz="1200">
                          <a:effectLst/>
                        </a:rPr>
                        <a:t>Verbal Interpretation </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3272782529"/>
                  </a:ext>
                </a:extLst>
              </a:tr>
              <a:tr h="0">
                <a:tc>
                  <a:txBody>
                    <a:bodyPr/>
                    <a:lstStyle/>
                    <a:p>
                      <a:pPr algn="ctr">
                        <a:lnSpc>
                          <a:spcPct val="150000"/>
                        </a:lnSpc>
                        <a:spcAft>
                          <a:spcPts val="1000"/>
                        </a:spcAft>
                      </a:pPr>
                      <a:r>
                        <a:rPr lang="en-US" sz="1200">
                          <a:effectLst/>
                        </a:rPr>
                        <a:t>1</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gn="ctr">
                        <a:lnSpc>
                          <a:spcPct val="150000"/>
                        </a:lnSpc>
                        <a:spcAft>
                          <a:spcPts val="1000"/>
                        </a:spcAft>
                      </a:pPr>
                      <a:r>
                        <a:rPr lang="en-US" sz="1200" dirty="0">
                          <a:effectLst/>
                        </a:rPr>
                        <a:t>1.00-1.49</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gn="ctr">
                        <a:lnSpc>
                          <a:spcPct val="150000"/>
                        </a:lnSpc>
                        <a:spcAft>
                          <a:spcPts val="1000"/>
                        </a:spcAft>
                      </a:pPr>
                      <a:r>
                        <a:rPr lang="en-US" sz="1200">
                          <a:effectLst/>
                        </a:rPr>
                        <a:t>Strongly Agree</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177362867"/>
                  </a:ext>
                </a:extLst>
              </a:tr>
              <a:tr h="0">
                <a:tc>
                  <a:txBody>
                    <a:bodyPr/>
                    <a:lstStyle/>
                    <a:p>
                      <a:pPr algn="ctr">
                        <a:lnSpc>
                          <a:spcPct val="150000"/>
                        </a:lnSpc>
                        <a:spcAft>
                          <a:spcPts val="1000"/>
                        </a:spcAft>
                      </a:pPr>
                      <a:r>
                        <a:rPr lang="en-US" sz="1200">
                          <a:effectLst/>
                        </a:rPr>
                        <a:t>2</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gn="ctr">
                        <a:lnSpc>
                          <a:spcPct val="150000"/>
                        </a:lnSpc>
                        <a:spcAft>
                          <a:spcPts val="1000"/>
                        </a:spcAft>
                      </a:pPr>
                      <a:r>
                        <a:rPr lang="en-US" sz="1200">
                          <a:effectLst/>
                        </a:rPr>
                        <a:t>1.50-.2.49</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gn="ctr">
                        <a:lnSpc>
                          <a:spcPct val="150000"/>
                        </a:lnSpc>
                        <a:spcAft>
                          <a:spcPts val="1000"/>
                        </a:spcAft>
                      </a:pPr>
                      <a:r>
                        <a:rPr lang="en-US" sz="1200">
                          <a:effectLst/>
                        </a:rPr>
                        <a:t>Disagree</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410929503"/>
                  </a:ext>
                </a:extLst>
              </a:tr>
              <a:tr h="0">
                <a:tc>
                  <a:txBody>
                    <a:bodyPr/>
                    <a:lstStyle/>
                    <a:p>
                      <a:pPr algn="ctr">
                        <a:lnSpc>
                          <a:spcPct val="150000"/>
                        </a:lnSpc>
                        <a:spcAft>
                          <a:spcPts val="1000"/>
                        </a:spcAft>
                      </a:pPr>
                      <a:r>
                        <a:rPr lang="en-US" sz="1200">
                          <a:effectLst/>
                        </a:rPr>
                        <a:t>3</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gn="ctr">
                        <a:lnSpc>
                          <a:spcPct val="150000"/>
                        </a:lnSpc>
                        <a:spcAft>
                          <a:spcPts val="1000"/>
                        </a:spcAft>
                      </a:pPr>
                      <a:r>
                        <a:rPr lang="en-US" sz="1200">
                          <a:effectLst/>
                        </a:rPr>
                        <a:t>2.50-3.49</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gn="ctr">
                        <a:lnSpc>
                          <a:spcPct val="150000"/>
                        </a:lnSpc>
                        <a:spcAft>
                          <a:spcPts val="1000"/>
                        </a:spcAft>
                      </a:pPr>
                      <a:r>
                        <a:rPr lang="en-US" sz="1200">
                          <a:effectLst/>
                        </a:rPr>
                        <a:t>Fair</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607970111"/>
                  </a:ext>
                </a:extLst>
              </a:tr>
              <a:tr h="0">
                <a:tc>
                  <a:txBody>
                    <a:bodyPr/>
                    <a:lstStyle/>
                    <a:p>
                      <a:pPr algn="ctr">
                        <a:lnSpc>
                          <a:spcPct val="150000"/>
                        </a:lnSpc>
                        <a:spcAft>
                          <a:spcPts val="1000"/>
                        </a:spcAft>
                      </a:pPr>
                      <a:r>
                        <a:rPr lang="en-US" sz="1200">
                          <a:effectLst/>
                        </a:rPr>
                        <a:t>4</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gn="ctr">
                        <a:lnSpc>
                          <a:spcPct val="150000"/>
                        </a:lnSpc>
                        <a:spcAft>
                          <a:spcPts val="1000"/>
                        </a:spcAft>
                      </a:pPr>
                      <a:r>
                        <a:rPr lang="en-US" sz="1200">
                          <a:effectLst/>
                        </a:rPr>
                        <a:t>3.50-4.49</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gn="ctr">
                        <a:lnSpc>
                          <a:spcPct val="150000"/>
                        </a:lnSpc>
                        <a:spcAft>
                          <a:spcPts val="1000"/>
                        </a:spcAft>
                      </a:pPr>
                      <a:r>
                        <a:rPr lang="en-US" sz="1200">
                          <a:effectLst/>
                        </a:rPr>
                        <a:t>Agree</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588676717"/>
                  </a:ext>
                </a:extLst>
              </a:tr>
              <a:tr h="0">
                <a:tc>
                  <a:txBody>
                    <a:bodyPr/>
                    <a:lstStyle/>
                    <a:p>
                      <a:pPr algn="ctr">
                        <a:lnSpc>
                          <a:spcPct val="150000"/>
                        </a:lnSpc>
                        <a:spcAft>
                          <a:spcPts val="1000"/>
                        </a:spcAft>
                      </a:pPr>
                      <a:r>
                        <a:rPr lang="en-US" sz="1200" dirty="0">
                          <a:effectLst/>
                        </a:rPr>
                        <a:t>5</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gn="ctr">
                        <a:lnSpc>
                          <a:spcPct val="150000"/>
                        </a:lnSpc>
                        <a:spcAft>
                          <a:spcPts val="1000"/>
                        </a:spcAft>
                      </a:pPr>
                      <a:r>
                        <a:rPr lang="en-US" sz="1200">
                          <a:effectLst/>
                        </a:rPr>
                        <a:t>4.50-5.00</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gn="ctr">
                        <a:lnSpc>
                          <a:spcPct val="150000"/>
                        </a:lnSpc>
                        <a:spcAft>
                          <a:spcPts val="1000"/>
                        </a:spcAft>
                      </a:pPr>
                      <a:r>
                        <a:rPr lang="en-US" sz="1200" dirty="0">
                          <a:effectLst/>
                        </a:rPr>
                        <a:t>Strongly Agree</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326777952"/>
                  </a:ext>
                </a:extLst>
              </a:tr>
            </a:tbl>
          </a:graphicData>
        </a:graphic>
      </p:graphicFrame>
    </p:spTree>
    <p:extLst>
      <p:ext uri="{BB962C8B-B14F-4D97-AF65-F5344CB8AC3E}">
        <p14:creationId xmlns:p14="http://schemas.microsoft.com/office/powerpoint/2010/main" val="244117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left)">
                                      <p:cBhvr>
                                        <p:cTn id="10" dur="500"/>
                                        <p:tgtEl>
                                          <p:spTgt spid="5">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left)">
                                      <p:cBhvr>
                                        <p:cTn id="13" dur="500"/>
                                        <p:tgtEl>
                                          <p:spTgt spid="5">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left)">
                                      <p:cBhvr>
                                        <p:cTn id="16" dur="500"/>
                                        <p:tgtEl>
                                          <p:spTgt spid="5">
                                            <p:txEl>
                                              <p:pRg st="3" end="3"/>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wipe(left)">
                                      <p:cBhvr>
                                        <p:cTn id="19" dur="500"/>
                                        <p:tgtEl>
                                          <p:spTgt spid="5">
                                            <p:txEl>
                                              <p:pRg st="4" end="4"/>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wipe(left)">
                                      <p:cBhvr>
                                        <p:cTn id="22" dur="500"/>
                                        <p:tgtEl>
                                          <p:spTgt spid="5">
                                            <p:txEl>
                                              <p:pRg st="5" end="5"/>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wipe(left)">
                                      <p:cBhvr>
                                        <p:cTn id="25" dur="500"/>
                                        <p:tgtEl>
                                          <p:spTgt spid="5">
                                            <p:txEl>
                                              <p:pRg st="6" end="6"/>
                                            </p:txEl>
                                          </p:spTgt>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childTnLst>
                          </p:cTn>
                        </p:par>
                        <p:par>
                          <p:cTn id="30" fill="hold">
                            <p:stCondLst>
                              <p:cond delay="1000"/>
                            </p:stCondLst>
                            <p:childTnLst>
                              <p:par>
                                <p:cTn id="31" presetID="22" presetClass="entr" presetSubtype="1"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up)">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00AF010-2982-40F4-A48E-ADDFFC8A9F1F}"/>
              </a:ext>
            </a:extLst>
          </p:cNvPr>
          <p:cNvGrpSpPr/>
          <p:nvPr/>
        </p:nvGrpSpPr>
        <p:grpSpPr>
          <a:xfrm>
            <a:off x="1927274" y="787791"/>
            <a:ext cx="9183461" cy="3559956"/>
            <a:chOff x="1927274" y="787791"/>
            <a:chExt cx="9183461" cy="3559956"/>
          </a:xfrm>
        </p:grpSpPr>
        <p:sp>
          <p:nvSpPr>
            <p:cNvPr id="2" name="Rectangle: Folded Corner 1">
              <a:extLst>
                <a:ext uri="{FF2B5EF4-FFF2-40B4-BE49-F238E27FC236}">
                  <a16:creationId xmlns:a16="http://schemas.microsoft.com/office/drawing/2014/main" id="{14A43FFD-57F8-4259-9EC5-FA9B604630C5}"/>
                </a:ext>
              </a:extLst>
            </p:cNvPr>
            <p:cNvSpPr/>
            <p:nvPr/>
          </p:nvSpPr>
          <p:spPr>
            <a:xfrm>
              <a:off x="1927274" y="787791"/>
              <a:ext cx="9183461" cy="3459355"/>
            </a:xfrm>
            <a:prstGeom prst="foldedCorner">
              <a:avLst/>
            </a:prstGeom>
            <a:solidFill>
              <a:schemeClr val="accent1">
                <a:lumMod val="40000"/>
                <a:lumOff val="6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Rectangle 3">
              <a:extLst>
                <a:ext uri="{FF2B5EF4-FFF2-40B4-BE49-F238E27FC236}">
                  <a16:creationId xmlns:a16="http://schemas.microsoft.com/office/drawing/2014/main" id="{99E09A0E-36F9-49B2-BEEE-AE97ECFF3485}"/>
                </a:ext>
              </a:extLst>
            </p:cNvPr>
            <p:cNvSpPr/>
            <p:nvPr/>
          </p:nvSpPr>
          <p:spPr>
            <a:xfrm>
              <a:off x="2141029" y="999907"/>
              <a:ext cx="8969705" cy="3347840"/>
            </a:xfrm>
            <a:prstGeom prst="rect">
              <a:avLst/>
            </a:prstGeom>
          </p:spPr>
          <p:txBody>
            <a:bodyPr wrap="square">
              <a:spAutoFit/>
            </a:bodyPr>
            <a:lstStyle/>
            <a:p>
              <a:pPr marL="6350" marR="104775" indent="-6350">
                <a:lnSpc>
                  <a:spcPct val="150000"/>
                </a:lnSpc>
                <a:spcAft>
                  <a:spcPts val="5"/>
                </a:spcAft>
              </a:pPr>
              <a:r>
                <a:rPr lang="en-US" sz="2400" dirty="0">
                  <a:latin typeface="Arial" panose="020B0604020202020204" pitchFamily="34" charset="0"/>
                  <a:ea typeface="Calibri" panose="020F0502020204030204" pitchFamily="34" charset="0"/>
                  <a:cs typeface="Arial" panose="020B0604020202020204" pitchFamily="34" charset="0"/>
                </a:rPr>
                <a:t>The Percentage Formula will be used to determine the percentage of total respondents who agreed with the response to each question. This will be used primarily to increase the adoption of Human Resource Management System with Data Analytics and Decision Support System.</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6350" marR="104775" indent="-6350">
                <a:lnSpc>
                  <a:spcPct val="150000"/>
                </a:lnSpc>
                <a:spcBef>
                  <a:spcPts val="0"/>
                </a:spcBef>
                <a:spcAft>
                  <a:spcPts val="5"/>
                </a:spcAft>
              </a:pPr>
              <a:endParaRPr lang="en-US" sz="2400" dirty="0">
                <a:latin typeface="Arial" panose="020B0604020202020204" pitchFamily="34" charset="0"/>
                <a:ea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4292966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D4B99-A080-454D-B91D-C39E7ECBC81E}"/>
              </a:ext>
            </a:extLst>
          </p:cNvPr>
          <p:cNvSpPr txBox="1"/>
          <p:nvPr/>
        </p:nvSpPr>
        <p:spPr>
          <a:xfrm>
            <a:off x="2081463" y="2346158"/>
            <a:ext cx="8241632" cy="1569660"/>
          </a:xfrm>
          <a:prstGeom prst="rect">
            <a:avLst/>
          </a:prstGeom>
          <a:noFill/>
        </p:spPr>
        <p:txBody>
          <a:bodyPr wrap="square" rtlCol="0">
            <a:spAutoFit/>
          </a:bodyPr>
          <a:lstStyle/>
          <a:p>
            <a:r>
              <a:rPr lang="en-PH" sz="9600" dirty="0">
                <a:solidFill>
                  <a:srgbClr val="002060"/>
                </a:solidFill>
                <a:latin typeface="Book Antiqua" panose="02040602050305030304" pitchFamily="18" charset="0"/>
              </a:rPr>
              <a:t>THANK YOU!</a:t>
            </a:r>
          </a:p>
        </p:txBody>
      </p:sp>
    </p:spTree>
    <p:extLst>
      <p:ext uri="{BB962C8B-B14F-4D97-AF65-F5344CB8AC3E}">
        <p14:creationId xmlns:p14="http://schemas.microsoft.com/office/powerpoint/2010/main" val="102247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E56DCAC-4380-46A8-9E5A-DEB1BECCA769}"/>
              </a:ext>
            </a:extLst>
          </p:cNvPr>
          <p:cNvSpPr/>
          <p:nvPr/>
        </p:nvSpPr>
        <p:spPr>
          <a:xfrm>
            <a:off x="8323179" y="2059756"/>
            <a:ext cx="45719" cy="4098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TextBox 5">
            <a:extLst>
              <a:ext uri="{FF2B5EF4-FFF2-40B4-BE49-F238E27FC236}">
                <a16:creationId xmlns:a16="http://schemas.microsoft.com/office/drawing/2014/main" id="{452E2C71-BCA1-47C3-AC19-2C45928CFC56}"/>
              </a:ext>
            </a:extLst>
          </p:cNvPr>
          <p:cNvSpPr txBox="1"/>
          <p:nvPr/>
        </p:nvSpPr>
        <p:spPr>
          <a:xfrm flipH="1">
            <a:off x="1480619" y="179364"/>
            <a:ext cx="10236763" cy="707886"/>
          </a:xfrm>
          <a:prstGeom prst="rect">
            <a:avLst/>
          </a:prstGeom>
          <a:noFill/>
        </p:spPr>
        <p:txBody>
          <a:bodyPr wrap="square" rtlCol="0">
            <a:spAutoFit/>
          </a:bodyPr>
          <a:lstStyle/>
          <a:p>
            <a:r>
              <a:rPr lang="en-US" sz="4000" dirty="0">
                <a:ln w="9525">
                  <a:solidFill>
                    <a:schemeClr val="tx1"/>
                  </a:solidFill>
                  <a:prstDash val="solid"/>
                </a:ln>
                <a:latin typeface="Book Antiqua" panose="02040602050305030304" pitchFamily="18" charset="0"/>
                <a:ea typeface="Arial" panose="020B0604020202020204" pitchFamily="34" charset="0"/>
              </a:rPr>
              <a:t>The Human Resource Management System </a:t>
            </a:r>
            <a:endParaRPr lang="en-US" sz="4000" dirty="0">
              <a:ln w="9525">
                <a:solidFill>
                  <a:schemeClr val="tx1"/>
                </a:solidFill>
                <a:prstDash val="solid"/>
              </a:ln>
              <a:latin typeface="Book Antiqua" panose="02040602050305030304" pitchFamily="18" charset="0"/>
            </a:endParaRPr>
          </a:p>
        </p:txBody>
      </p:sp>
      <p:sp>
        <p:nvSpPr>
          <p:cNvPr id="7" name="Rectangle 6">
            <a:extLst>
              <a:ext uri="{FF2B5EF4-FFF2-40B4-BE49-F238E27FC236}">
                <a16:creationId xmlns:a16="http://schemas.microsoft.com/office/drawing/2014/main" id="{D1FE275F-9C2B-4D71-9C50-BD62B5FA33B4}"/>
              </a:ext>
            </a:extLst>
          </p:cNvPr>
          <p:cNvSpPr/>
          <p:nvPr/>
        </p:nvSpPr>
        <p:spPr>
          <a:xfrm>
            <a:off x="1480619" y="887250"/>
            <a:ext cx="994708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TextBox 7">
            <a:extLst>
              <a:ext uri="{FF2B5EF4-FFF2-40B4-BE49-F238E27FC236}">
                <a16:creationId xmlns:a16="http://schemas.microsoft.com/office/drawing/2014/main" id="{2CC6F23A-BD07-492F-B6FA-3C405A4246D5}"/>
              </a:ext>
            </a:extLst>
          </p:cNvPr>
          <p:cNvSpPr txBox="1"/>
          <p:nvPr/>
        </p:nvSpPr>
        <p:spPr>
          <a:xfrm>
            <a:off x="1885507" y="1225356"/>
            <a:ext cx="9137307" cy="830997"/>
          </a:xfrm>
          <a:prstGeom prst="rect">
            <a:avLst/>
          </a:prstGeom>
          <a:noFill/>
        </p:spPr>
        <p:txBody>
          <a:bodyPr wrap="square">
            <a:spAutoFit/>
          </a:bodyPr>
          <a:lstStyle/>
          <a:p>
            <a:pPr algn="ctr"/>
            <a:r>
              <a:rPr lang="en-US" sz="2400" dirty="0">
                <a:ln w="9525">
                  <a:solidFill>
                    <a:schemeClr val="tx1"/>
                  </a:solidFill>
                  <a:prstDash val="solid"/>
                </a:ln>
                <a:latin typeface="Arial" panose="020B0604020202020204" pitchFamily="34" charset="0"/>
                <a:ea typeface="Times New Roman" panose="02020603050405020304" pitchFamily="18" charset="0"/>
                <a:cs typeface="Arial" panose="020B0604020202020204" pitchFamily="34" charset="0"/>
              </a:rPr>
              <a:t>Current problem in the existing Human Resource Management System</a:t>
            </a:r>
            <a:endParaRPr lang="en-US" sz="2400" dirty="0">
              <a:ln w="9525">
                <a:solidFill>
                  <a:schemeClr val="tx1"/>
                </a:solidFill>
                <a:prstDash val="solid"/>
              </a:ln>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948BABDD-4D93-4377-AF69-06310C75AB45}"/>
              </a:ext>
            </a:extLst>
          </p:cNvPr>
          <p:cNvSpPr/>
          <p:nvPr/>
        </p:nvSpPr>
        <p:spPr>
          <a:xfrm>
            <a:off x="3868824" y="5339326"/>
            <a:ext cx="4454354" cy="67581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400" b="1" dirty="0">
                <a:solidFill>
                  <a:schemeClr val="tx1"/>
                </a:solidFill>
              </a:rPr>
              <a:t>Recruitment</a:t>
            </a:r>
          </a:p>
        </p:txBody>
      </p:sp>
      <p:sp>
        <p:nvSpPr>
          <p:cNvPr id="10" name="Rectangle 9">
            <a:extLst>
              <a:ext uri="{FF2B5EF4-FFF2-40B4-BE49-F238E27FC236}">
                <a16:creationId xmlns:a16="http://schemas.microsoft.com/office/drawing/2014/main" id="{2B4123EB-E7BC-4668-82BC-BA7CDEFAF672}"/>
              </a:ext>
            </a:extLst>
          </p:cNvPr>
          <p:cNvSpPr/>
          <p:nvPr/>
        </p:nvSpPr>
        <p:spPr>
          <a:xfrm>
            <a:off x="3823105" y="2059756"/>
            <a:ext cx="45719" cy="4098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Rectangle 11">
            <a:extLst>
              <a:ext uri="{FF2B5EF4-FFF2-40B4-BE49-F238E27FC236}">
                <a16:creationId xmlns:a16="http://schemas.microsoft.com/office/drawing/2014/main" id="{3A103F2F-8A49-4163-B245-54C28F837FA6}"/>
              </a:ext>
            </a:extLst>
          </p:cNvPr>
          <p:cNvSpPr/>
          <p:nvPr/>
        </p:nvSpPr>
        <p:spPr>
          <a:xfrm>
            <a:off x="3868824" y="4522835"/>
            <a:ext cx="4454354" cy="67581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400" b="1" dirty="0">
                <a:solidFill>
                  <a:schemeClr val="tx1"/>
                </a:solidFill>
                <a:latin typeface="Arial" panose="020B0604020202020204" pitchFamily="34" charset="0"/>
                <a:cs typeface="Arial" panose="020B0604020202020204" pitchFamily="34" charset="0"/>
              </a:rPr>
              <a:t>Containing Coasts</a:t>
            </a:r>
          </a:p>
        </p:txBody>
      </p:sp>
      <p:sp>
        <p:nvSpPr>
          <p:cNvPr id="13" name="Rectangle 12">
            <a:extLst>
              <a:ext uri="{FF2B5EF4-FFF2-40B4-BE49-F238E27FC236}">
                <a16:creationId xmlns:a16="http://schemas.microsoft.com/office/drawing/2014/main" id="{E883495A-A121-4021-82D2-558E68099EB6}"/>
              </a:ext>
            </a:extLst>
          </p:cNvPr>
          <p:cNvSpPr/>
          <p:nvPr/>
        </p:nvSpPr>
        <p:spPr>
          <a:xfrm>
            <a:off x="3868823" y="2887652"/>
            <a:ext cx="4454355" cy="67581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400" b="1" dirty="0">
                <a:solidFill>
                  <a:schemeClr val="tx1"/>
                </a:solidFill>
                <a:latin typeface="Arial" panose="020B0604020202020204" pitchFamily="34" charset="0"/>
                <a:cs typeface="Arial" panose="020B0604020202020204" pitchFamily="34" charset="0"/>
              </a:rPr>
              <a:t>The  HR Effectiveness Measurement</a:t>
            </a:r>
          </a:p>
        </p:txBody>
      </p:sp>
      <p:sp>
        <p:nvSpPr>
          <p:cNvPr id="14" name="Rectangle 13">
            <a:extLst>
              <a:ext uri="{FF2B5EF4-FFF2-40B4-BE49-F238E27FC236}">
                <a16:creationId xmlns:a16="http://schemas.microsoft.com/office/drawing/2014/main" id="{6B49336D-0768-4345-8BE8-8CE8C498945B}"/>
              </a:ext>
            </a:extLst>
          </p:cNvPr>
          <p:cNvSpPr/>
          <p:nvPr/>
        </p:nvSpPr>
        <p:spPr>
          <a:xfrm>
            <a:off x="3868823" y="3694939"/>
            <a:ext cx="4454355" cy="67581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400" b="1" dirty="0">
                <a:solidFill>
                  <a:schemeClr val="tx1"/>
                </a:solidFill>
              </a:rPr>
              <a:t>Managing Human Capital</a:t>
            </a:r>
          </a:p>
        </p:txBody>
      </p:sp>
      <p:sp>
        <p:nvSpPr>
          <p:cNvPr id="16" name="Rectangle 15">
            <a:extLst>
              <a:ext uri="{FF2B5EF4-FFF2-40B4-BE49-F238E27FC236}">
                <a16:creationId xmlns:a16="http://schemas.microsoft.com/office/drawing/2014/main" id="{EEDD7BAB-24B8-4497-A235-3DB12F5A628E}"/>
              </a:ext>
            </a:extLst>
          </p:cNvPr>
          <p:cNvSpPr/>
          <p:nvPr/>
        </p:nvSpPr>
        <p:spPr>
          <a:xfrm>
            <a:off x="3868822" y="2056353"/>
            <a:ext cx="4454355" cy="67581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400" b="1" dirty="0">
                <a:solidFill>
                  <a:schemeClr val="tx1"/>
                </a:solidFill>
                <a:latin typeface="Arial" panose="020B0604020202020204" pitchFamily="34" charset="0"/>
                <a:cs typeface="Arial" panose="020B0604020202020204" pitchFamily="34" charset="0"/>
              </a:rPr>
              <a:t>The Leadership Development</a:t>
            </a:r>
          </a:p>
        </p:txBody>
      </p:sp>
    </p:spTree>
    <p:extLst>
      <p:ext uri="{BB962C8B-B14F-4D97-AF65-F5344CB8AC3E}">
        <p14:creationId xmlns:p14="http://schemas.microsoft.com/office/powerpoint/2010/main" val="79036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wipe(left)">
                                      <p:cBhvr>
                                        <p:cTn id="15" dur="500"/>
                                        <p:tgtEl>
                                          <p:spTgt spid="8">
                                            <p:txEl>
                                              <p:pRg st="0" end="0"/>
                                            </p:txEl>
                                          </p:spTgt>
                                        </p:tgtEl>
                                      </p:cBhvr>
                                    </p:animEffect>
                                  </p:childTnLst>
                                </p:cTn>
                              </p:par>
                            </p:childTnLst>
                          </p:cTn>
                        </p:par>
                        <p:par>
                          <p:cTn id="16" fill="hold">
                            <p:stCondLst>
                              <p:cond delay="1500"/>
                            </p:stCondLst>
                            <p:childTnLst>
                              <p:par>
                                <p:cTn id="17" presetID="2" presetClass="entr" presetSubtype="4"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par>
                          <p:cTn id="21" fill="hold">
                            <p:stCondLst>
                              <p:cond delay="2000"/>
                            </p:stCondLst>
                            <p:childTnLst>
                              <p:par>
                                <p:cTn id="22" presetID="2" presetClass="entr" presetSubtype="4"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ppt_x"/>
                                          </p:val>
                                        </p:tav>
                                        <p:tav tm="100000">
                                          <p:val>
                                            <p:strVal val="#ppt_x"/>
                                          </p:val>
                                        </p:tav>
                                      </p:tavLst>
                                    </p:anim>
                                    <p:anim calcmode="lin" valueType="num">
                                      <p:cBhvr additive="base">
                                        <p:cTn id="25" dur="500" fill="hold"/>
                                        <p:tgtEl>
                                          <p:spTgt spid="13"/>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2" presetClass="entr" presetSubtype="4"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2" presetClass="entr" presetSubtype="4"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ppt_x"/>
                                          </p:val>
                                        </p:tav>
                                        <p:tav tm="100000">
                                          <p:val>
                                            <p:strVal val="#ppt_x"/>
                                          </p:val>
                                        </p:tav>
                                      </p:tavLst>
                                    </p:anim>
                                    <p:anim calcmode="lin" valueType="num">
                                      <p:cBhvr additive="base">
                                        <p:cTn id="35" dur="500" fill="hold"/>
                                        <p:tgtEl>
                                          <p:spTgt spid="12"/>
                                        </p:tgtEl>
                                        <p:attrNameLst>
                                          <p:attrName>ppt_y</p:attrName>
                                        </p:attrNameLst>
                                      </p:cBhvr>
                                      <p:tavLst>
                                        <p:tav tm="0">
                                          <p:val>
                                            <p:strVal val="1+#ppt_h/2"/>
                                          </p:val>
                                        </p:tav>
                                        <p:tav tm="100000">
                                          <p:val>
                                            <p:strVal val="#ppt_y"/>
                                          </p:val>
                                        </p:tav>
                                      </p:tavLst>
                                    </p:anim>
                                  </p:childTnLst>
                                </p:cTn>
                              </p:par>
                            </p:childTnLst>
                          </p:cTn>
                        </p:par>
                        <p:par>
                          <p:cTn id="36" fill="hold">
                            <p:stCondLst>
                              <p:cond delay="3500"/>
                            </p:stCondLst>
                            <p:childTnLst>
                              <p:par>
                                <p:cTn id="37" presetID="2" presetClass="entr" presetSubtype="4"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childTnLst>
                          </p:cTn>
                        </p:par>
                        <p:par>
                          <p:cTn id="41" fill="hold">
                            <p:stCondLst>
                              <p:cond delay="4000"/>
                            </p:stCondLst>
                            <p:childTnLst>
                              <p:par>
                                <p:cTn id="42" presetID="22" presetClass="entr" presetSubtype="4"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down)">
                                      <p:cBhvr>
                                        <p:cTn id="44" dur="500"/>
                                        <p:tgtEl>
                                          <p:spTgt spid="10"/>
                                        </p:tgtEl>
                                      </p:cBhvr>
                                    </p:animEffect>
                                  </p:childTnLst>
                                </p:cTn>
                              </p:par>
                            </p:childTnLst>
                          </p:cTn>
                        </p:par>
                        <p:par>
                          <p:cTn id="45" fill="hold">
                            <p:stCondLst>
                              <p:cond delay="4500"/>
                            </p:stCondLst>
                            <p:childTnLst>
                              <p:par>
                                <p:cTn id="46" presetID="22" presetClass="entr" presetSubtype="4"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down)">
                                      <p:cBhvr>
                                        <p:cTn id="4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6" grpId="0"/>
      <p:bldP spid="7" grpId="0" animBg="1"/>
      <p:bldP spid="11" grpId="0" animBg="1"/>
      <p:bldP spid="10" grpId="0" animBg="1"/>
      <p:bldP spid="12" grpId="0" animBg="1"/>
      <p:bldP spid="13" grpId="0" animBg="1"/>
      <p:bldP spid="14"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2E2C71-BCA1-47C3-AC19-2C45928CFC56}"/>
              </a:ext>
            </a:extLst>
          </p:cNvPr>
          <p:cNvSpPr txBox="1"/>
          <p:nvPr/>
        </p:nvSpPr>
        <p:spPr>
          <a:xfrm flipH="1">
            <a:off x="1480622" y="179364"/>
            <a:ext cx="5689105" cy="707886"/>
          </a:xfrm>
          <a:prstGeom prst="rect">
            <a:avLst/>
          </a:prstGeom>
          <a:noFill/>
        </p:spPr>
        <p:txBody>
          <a:bodyPr wrap="square" rtlCol="0">
            <a:spAutoFit/>
          </a:bodyPr>
          <a:lstStyle/>
          <a:p>
            <a:r>
              <a:rPr lang="en-PH" sz="4000" b="1" dirty="0">
                <a:latin typeface="Book Antiqua" panose="02040602050305030304" pitchFamily="18" charset="0"/>
              </a:rPr>
              <a:t>Data Analytics</a:t>
            </a:r>
          </a:p>
        </p:txBody>
      </p:sp>
      <p:sp>
        <p:nvSpPr>
          <p:cNvPr id="7" name="Rectangle 6">
            <a:extLst>
              <a:ext uri="{FF2B5EF4-FFF2-40B4-BE49-F238E27FC236}">
                <a16:creationId xmlns:a16="http://schemas.microsoft.com/office/drawing/2014/main" id="{D1FE275F-9C2B-4D71-9C50-BD62B5FA33B4}"/>
              </a:ext>
            </a:extLst>
          </p:cNvPr>
          <p:cNvSpPr/>
          <p:nvPr/>
        </p:nvSpPr>
        <p:spPr>
          <a:xfrm>
            <a:off x="1480623" y="887250"/>
            <a:ext cx="3654086"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22" name="Group 21">
            <a:extLst>
              <a:ext uri="{FF2B5EF4-FFF2-40B4-BE49-F238E27FC236}">
                <a16:creationId xmlns:a16="http://schemas.microsoft.com/office/drawing/2014/main" id="{4385B0EF-4574-42E8-9E11-9E6059FCCBB0}"/>
              </a:ext>
            </a:extLst>
          </p:cNvPr>
          <p:cNvGrpSpPr/>
          <p:nvPr/>
        </p:nvGrpSpPr>
        <p:grpSpPr>
          <a:xfrm>
            <a:off x="1374212" y="1748678"/>
            <a:ext cx="2802372" cy="2768065"/>
            <a:chOff x="1374212" y="1748678"/>
            <a:chExt cx="2802372" cy="2768065"/>
          </a:xfrm>
        </p:grpSpPr>
        <p:sp>
          <p:nvSpPr>
            <p:cNvPr id="15" name="Rectangle 14">
              <a:extLst>
                <a:ext uri="{FF2B5EF4-FFF2-40B4-BE49-F238E27FC236}">
                  <a16:creationId xmlns:a16="http://schemas.microsoft.com/office/drawing/2014/main" id="{49401191-EB37-4710-A301-3BD64FAAB677}"/>
                </a:ext>
              </a:extLst>
            </p:cNvPr>
            <p:cNvSpPr/>
            <p:nvPr/>
          </p:nvSpPr>
          <p:spPr>
            <a:xfrm>
              <a:off x="1374212" y="1748678"/>
              <a:ext cx="2802372" cy="2768065"/>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TextBox 10">
              <a:extLst>
                <a:ext uri="{FF2B5EF4-FFF2-40B4-BE49-F238E27FC236}">
                  <a16:creationId xmlns:a16="http://schemas.microsoft.com/office/drawing/2014/main" id="{0FD79E39-E22D-4CDF-BED5-5969C64325CF}"/>
                </a:ext>
              </a:extLst>
            </p:cNvPr>
            <p:cNvSpPr txBox="1"/>
            <p:nvPr/>
          </p:nvSpPr>
          <p:spPr>
            <a:xfrm>
              <a:off x="1534449" y="2531627"/>
              <a:ext cx="2493061" cy="1323439"/>
            </a:xfrm>
            <a:prstGeom prst="rect">
              <a:avLst/>
            </a:prstGeom>
            <a:noFill/>
          </p:spPr>
          <p:txBody>
            <a:bodyPr wrap="square" rtlCol="0">
              <a:spAutoFit/>
            </a:bodyPr>
            <a:lstStyle/>
            <a:p>
              <a:r>
                <a:rPr lang="en-PH" sz="2000" dirty="0">
                  <a:latin typeface="Arial" panose="020B0604020202020204" pitchFamily="34" charset="0"/>
                  <a:cs typeface="Arial" panose="020B0604020202020204" pitchFamily="34" charset="0"/>
                </a:rPr>
                <a:t>The science of studying raw data in order to draw conclusions.</a:t>
              </a:r>
            </a:p>
          </p:txBody>
        </p:sp>
      </p:grpSp>
      <p:grpSp>
        <p:nvGrpSpPr>
          <p:cNvPr id="24" name="Group 23">
            <a:extLst>
              <a:ext uri="{FF2B5EF4-FFF2-40B4-BE49-F238E27FC236}">
                <a16:creationId xmlns:a16="http://schemas.microsoft.com/office/drawing/2014/main" id="{1AD90B44-E506-4BAC-A633-B713EAF83A68}"/>
              </a:ext>
            </a:extLst>
          </p:cNvPr>
          <p:cNvGrpSpPr/>
          <p:nvPr/>
        </p:nvGrpSpPr>
        <p:grpSpPr>
          <a:xfrm>
            <a:off x="4335412" y="1748678"/>
            <a:ext cx="2747477" cy="2768065"/>
            <a:chOff x="4318606" y="1748678"/>
            <a:chExt cx="2747477" cy="2768065"/>
          </a:xfrm>
        </p:grpSpPr>
        <p:sp>
          <p:nvSpPr>
            <p:cNvPr id="17" name="Rectangle 16">
              <a:extLst>
                <a:ext uri="{FF2B5EF4-FFF2-40B4-BE49-F238E27FC236}">
                  <a16:creationId xmlns:a16="http://schemas.microsoft.com/office/drawing/2014/main" id="{8E8A435A-B690-44F4-93C1-BC706E18CF6C}"/>
                </a:ext>
              </a:extLst>
            </p:cNvPr>
            <p:cNvSpPr/>
            <p:nvPr/>
          </p:nvSpPr>
          <p:spPr>
            <a:xfrm>
              <a:off x="4318606" y="1748678"/>
              <a:ext cx="2747477" cy="2768065"/>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TextBox 11">
              <a:extLst>
                <a:ext uri="{FF2B5EF4-FFF2-40B4-BE49-F238E27FC236}">
                  <a16:creationId xmlns:a16="http://schemas.microsoft.com/office/drawing/2014/main" id="{83443108-09D1-4346-844D-82FA23C18C10}"/>
                </a:ext>
              </a:extLst>
            </p:cNvPr>
            <p:cNvSpPr txBox="1"/>
            <p:nvPr/>
          </p:nvSpPr>
          <p:spPr>
            <a:xfrm>
              <a:off x="4467680" y="2531626"/>
              <a:ext cx="2318624" cy="1323439"/>
            </a:xfrm>
            <a:prstGeom prst="rect">
              <a:avLst/>
            </a:prstGeom>
            <a:noFill/>
          </p:spPr>
          <p:txBody>
            <a:bodyPr wrap="square" rtlCol="0">
              <a:spAutoFit/>
            </a:bodyPr>
            <a:lstStyle/>
            <a:p>
              <a:r>
                <a:rPr lang="en-PH" sz="2000" dirty="0">
                  <a:latin typeface="Arial" panose="020B0604020202020204" pitchFamily="34" charset="0"/>
                  <a:cs typeface="Arial" panose="020B0604020202020204" pitchFamily="34" charset="0"/>
                </a:rPr>
                <a:t>Data analytics can assist a company improve its performance. </a:t>
              </a:r>
            </a:p>
          </p:txBody>
        </p:sp>
      </p:grpSp>
      <p:grpSp>
        <p:nvGrpSpPr>
          <p:cNvPr id="26" name="Group 25">
            <a:extLst>
              <a:ext uri="{FF2B5EF4-FFF2-40B4-BE49-F238E27FC236}">
                <a16:creationId xmlns:a16="http://schemas.microsoft.com/office/drawing/2014/main" id="{9649328E-7A93-4B95-8377-412F442ECE90}"/>
              </a:ext>
            </a:extLst>
          </p:cNvPr>
          <p:cNvGrpSpPr/>
          <p:nvPr/>
        </p:nvGrpSpPr>
        <p:grpSpPr>
          <a:xfrm>
            <a:off x="7215157" y="1713524"/>
            <a:ext cx="3448723" cy="2768065"/>
            <a:chOff x="7215157" y="1713524"/>
            <a:chExt cx="3448723" cy="2768065"/>
          </a:xfrm>
        </p:grpSpPr>
        <p:sp>
          <p:nvSpPr>
            <p:cNvPr id="19" name="Rectangle 18">
              <a:extLst>
                <a:ext uri="{FF2B5EF4-FFF2-40B4-BE49-F238E27FC236}">
                  <a16:creationId xmlns:a16="http://schemas.microsoft.com/office/drawing/2014/main" id="{D4EC8FD9-578B-4415-91A5-451C98A6AE2F}"/>
                </a:ext>
              </a:extLst>
            </p:cNvPr>
            <p:cNvSpPr/>
            <p:nvPr/>
          </p:nvSpPr>
          <p:spPr>
            <a:xfrm>
              <a:off x="7215157" y="1713524"/>
              <a:ext cx="3448723" cy="2768065"/>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B320D648-B958-4FCC-8186-C1F2744941CC}"/>
                </a:ext>
              </a:extLst>
            </p:cNvPr>
            <p:cNvSpPr txBox="1"/>
            <p:nvPr/>
          </p:nvSpPr>
          <p:spPr>
            <a:xfrm>
              <a:off x="7366933" y="2419783"/>
              <a:ext cx="3198094" cy="1938992"/>
            </a:xfrm>
            <a:prstGeom prst="rect">
              <a:avLst/>
            </a:prstGeom>
            <a:noFill/>
          </p:spPr>
          <p:txBody>
            <a:bodyPr wrap="square" rtlCol="0">
              <a:spAutoFit/>
            </a:bodyPr>
            <a:lstStyle/>
            <a:p>
              <a:r>
                <a:rPr lang="en-PH" sz="2000" dirty="0">
                  <a:latin typeface="Arial" panose="020B0604020202020204" pitchFamily="34" charset="0"/>
                  <a:cs typeface="Arial" panose="020B0604020202020204" pitchFamily="34" charset="0"/>
                </a:rPr>
                <a:t>HR Analytics gives firms data-backed  insight into what’s working and what isn’t, allowing them to improve and prepare for the future more efficiently.</a:t>
              </a:r>
            </a:p>
          </p:txBody>
        </p:sp>
      </p:grpSp>
      <p:grpSp>
        <p:nvGrpSpPr>
          <p:cNvPr id="21" name="Group 20">
            <a:extLst>
              <a:ext uri="{FF2B5EF4-FFF2-40B4-BE49-F238E27FC236}">
                <a16:creationId xmlns:a16="http://schemas.microsoft.com/office/drawing/2014/main" id="{79AF846D-41ED-4175-A809-281BCEEDCDBD}"/>
              </a:ext>
            </a:extLst>
          </p:cNvPr>
          <p:cNvGrpSpPr/>
          <p:nvPr/>
        </p:nvGrpSpPr>
        <p:grpSpPr>
          <a:xfrm>
            <a:off x="1533040" y="1171276"/>
            <a:ext cx="1266092" cy="1248507"/>
            <a:chOff x="1533040" y="1171276"/>
            <a:chExt cx="1266092" cy="1248507"/>
          </a:xfrm>
        </p:grpSpPr>
        <p:sp>
          <p:nvSpPr>
            <p:cNvPr id="16" name="Oval 15">
              <a:extLst>
                <a:ext uri="{FF2B5EF4-FFF2-40B4-BE49-F238E27FC236}">
                  <a16:creationId xmlns:a16="http://schemas.microsoft.com/office/drawing/2014/main" id="{051F36CC-1C5E-43D0-A079-1979835BA239}"/>
                </a:ext>
              </a:extLst>
            </p:cNvPr>
            <p:cNvSpPr/>
            <p:nvPr/>
          </p:nvSpPr>
          <p:spPr>
            <a:xfrm>
              <a:off x="1533040" y="1171276"/>
              <a:ext cx="1266092" cy="1248507"/>
            </a:xfrm>
            <a:prstGeom prst="ellipse">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026" name="Picture 2" descr="See the source image">
              <a:extLst>
                <a:ext uri="{FF2B5EF4-FFF2-40B4-BE49-F238E27FC236}">
                  <a16:creationId xmlns:a16="http://schemas.microsoft.com/office/drawing/2014/main" id="{2F797D0E-F391-46EB-9B04-C555701BA87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588720" y="1215681"/>
              <a:ext cx="1157431" cy="115743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grpSp>
      <p:grpSp>
        <p:nvGrpSpPr>
          <p:cNvPr id="23" name="Group 22">
            <a:extLst>
              <a:ext uri="{FF2B5EF4-FFF2-40B4-BE49-F238E27FC236}">
                <a16:creationId xmlns:a16="http://schemas.microsoft.com/office/drawing/2014/main" id="{05FF6C6D-6CFC-4EB8-A32E-329117DC71E3}"/>
              </a:ext>
            </a:extLst>
          </p:cNvPr>
          <p:cNvGrpSpPr/>
          <p:nvPr/>
        </p:nvGrpSpPr>
        <p:grpSpPr>
          <a:xfrm>
            <a:off x="4477434" y="1096346"/>
            <a:ext cx="1266092" cy="1323438"/>
            <a:chOff x="4477434" y="1171276"/>
            <a:chExt cx="1266092" cy="1248507"/>
          </a:xfrm>
        </p:grpSpPr>
        <p:sp>
          <p:nvSpPr>
            <p:cNvPr id="18" name="Oval 17">
              <a:extLst>
                <a:ext uri="{FF2B5EF4-FFF2-40B4-BE49-F238E27FC236}">
                  <a16:creationId xmlns:a16="http://schemas.microsoft.com/office/drawing/2014/main" id="{99BE3898-BC5D-442B-84A5-3139B988E2F6}"/>
                </a:ext>
              </a:extLst>
            </p:cNvPr>
            <p:cNvSpPr/>
            <p:nvPr/>
          </p:nvSpPr>
          <p:spPr>
            <a:xfrm>
              <a:off x="4477434" y="1171276"/>
              <a:ext cx="1266092" cy="1248507"/>
            </a:xfrm>
            <a:prstGeom prst="ellipse">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028" name="Picture 4" descr="See the source image">
              <a:extLst>
                <a:ext uri="{FF2B5EF4-FFF2-40B4-BE49-F238E27FC236}">
                  <a16:creationId xmlns:a16="http://schemas.microsoft.com/office/drawing/2014/main" id="{D058F3B6-DF72-47DB-9D5C-52CBF3CDD7ED}"/>
                </a:ext>
              </a:extLst>
            </p:cNvPr>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b="20000"/>
            <a:stretch/>
          </p:blipFill>
          <p:spPr bwMode="auto">
            <a:xfrm>
              <a:off x="4531757" y="1218348"/>
              <a:ext cx="1160587" cy="117839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grpSp>
      <p:grpSp>
        <p:nvGrpSpPr>
          <p:cNvPr id="25" name="Group 24">
            <a:extLst>
              <a:ext uri="{FF2B5EF4-FFF2-40B4-BE49-F238E27FC236}">
                <a16:creationId xmlns:a16="http://schemas.microsoft.com/office/drawing/2014/main" id="{B35374DC-FBDB-4958-B973-D9F0B7F1D555}"/>
              </a:ext>
            </a:extLst>
          </p:cNvPr>
          <p:cNvGrpSpPr/>
          <p:nvPr/>
        </p:nvGrpSpPr>
        <p:grpSpPr>
          <a:xfrm>
            <a:off x="7373985" y="1136122"/>
            <a:ext cx="1266092" cy="1248507"/>
            <a:chOff x="7373985" y="1136122"/>
            <a:chExt cx="1266092" cy="1248507"/>
          </a:xfrm>
        </p:grpSpPr>
        <p:sp>
          <p:nvSpPr>
            <p:cNvPr id="20" name="Oval 19">
              <a:extLst>
                <a:ext uri="{FF2B5EF4-FFF2-40B4-BE49-F238E27FC236}">
                  <a16:creationId xmlns:a16="http://schemas.microsoft.com/office/drawing/2014/main" id="{E7E817A7-EA17-4AB0-B91A-C2287A1D75B9}"/>
                </a:ext>
              </a:extLst>
            </p:cNvPr>
            <p:cNvSpPr/>
            <p:nvPr/>
          </p:nvSpPr>
          <p:spPr>
            <a:xfrm>
              <a:off x="7373985" y="1136122"/>
              <a:ext cx="1266092" cy="1248507"/>
            </a:xfrm>
            <a:prstGeom prst="ellipse">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030" name="Picture 6" descr="See the source image">
              <a:extLst>
                <a:ext uri="{FF2B5EF4-FFF2-40B4-BE49-F238E27FC236}">
                  <a16:creationId xmlns:a16="http://schemas.microsoft.com/office/drawing/2014/main" id="{371F0418-849F-4B2D-AD6E-CBA1337AB4B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866" r="9697"/>
            <a:stretch/>
          </p:blipFill>
          <p:spPr bwMode="auto">
            <a:xfrm>
              <a:off x="7444842" y="1171276"/>
              <a:ext cx="1124378" cy="1152024"/>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7438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up)">
                                      <p:cBhvr>
                                        <p:cTn id="15" dur="500"/>
                                        <p:tgtEl>
                                          <p:spTgt spid="22"/>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up)">
                                      <p:cBhvr>
                                        <p:cTn id="25" dur="500"/>
                                        <p:tgtEl>
                                          <p:spTgt spid="24"/>
                                        </p:tgtEl>
                                      </p:cBhvr>
                                    </p:animEffect>
                                  </p:childTnLst>
                                </p:cTn>
                              </p:par>
                            </p:childTnLst>
                          </p:cTn>
                        </p:par>
                        <p:par>
                          <p:cTn id="26" fill="hold">
                            <p:stCondLst>
                              <p:cond delay="2500"/>
                            </p:stCondLst>
                            <p:childTnLst>
                              <p:par>
                                <p:cTn id="27" presetID="53" presetClass="entr" presetSubtype="16" fill="hold" nodeType="after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p:cTn id="29" dur="500" fill="hold"/>
                                        <p:tgtEl>
                                          <p:spTgt spid="23"/>
                                        </p:tgtEl>
                                        <p:attrNameLst>
                                          <p:attrName>ppt_w</p:attrName>
                                        </p:attrNameLst>
                                      </p:cBhvr>
                                      <p:tavLst>
                                        <p:tav tm="0">
                                          <p:val>
                                            <p:fltVal val="0"/>
                                          </p:val>
                                        </p:tav>
                                        <p:tav tm="100000">
                                          <p:val>
                                            <p:strVal val="#ppt_w"/>
                                          </p:val>
                                        </p:tav>
                                      </p:tavLst>
                                    </p:anim>
                                    <p:anim calcmode="lin" valueType="num">
                                      <p:cBhvr>
                                        <p:cTn id="30" dur="500" fill="hold"/>
                                        <p:tgtEl>
                                          <p:spTgt spid="23"/>
                                        </p:tgtEl>
                                        <p:attrNameLst>
                                          <p:attrName>ppt_h</p:attrName>
                                        </p:attrNameLst>
                                      </p:cBhvr>
                                      <p:tavLst>
                                        <p:tav tm="0">
                                          <p:val>
                                            <p:fltVal val="0"/>
                                          </p:val>
                                        </p:tav>
                                        <p:tav tm="100000">
                                          <p:val>
                                            <p:strVal val="#ppt_h"/>
                                          </p:val>
                                        </p:tav>
                                      </p:tavLst>
                                    </p:anim>
                                    <p:animEffect transition="in" filter="fade">
                                      <p:cBhvr>
                                        <p:cTn id="31" dur="500"/>
                                        <p:tgtEl>
                                          <p:spTgt spid="23"/>
                                        </p:tgtEl>
                                      </p:cBhvr>
                                    </p:animEffect>
                                  </p:childTnLst>
                                </p:cTn>
                              </p:par>
                            </p:childTnLst>
                          </p:cTn>
                        </p:par>
                        <p:par>
                          <p:cTn id="32" fill="hold">
                            <p:stCondLst>
                              <p:cond delay="3000"/>
                            </p:stCondLst>
                            <p:childTnLst>
                              <p:par>
                                <p:cTn id="33" presetID="22" presetClass="entr" presetSubtype="1" fill="hold"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up)">
                                      <p:cBhvr>
                                        <p:cTn id="35" dur="500"/>
                                        <p:tgtEl>
                                          <p:spTgt spid="26"/>
                                        </p:tgtEl>
                                      </p:cBhvr>
                                    </p:animEffect>
                                  </p:childTnLst>
                                </p:cTn>
                              </p:par>
                            </p:childTnLst>
                          </p:cTn>
                        </p:par>
                        <p:par>
                          <p:cTn id="36" fill="hold">
                            <p:stCondLst>
                              <p:cond delay="3500"/>
                            </p:stCondLst>
                            <p:childTnLst>
                              <p:par>
                                <p:cTn id="37" presetID="53" presetClass="entr" presetSubtype="16"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p:cTn id="39" dur="500" fill="hold"/>
                                        <p:tgtEl>
                                          <p:spTgt spid="25"/>
                                        </p:tgtEl>
                                        <p:attrNameLst>
                                          <p:attrName>ppt_w</p:attrName>
                                        </p:attrNameLst>
                                      </p:cBhvr>
                                      <p:tavLst>
                                        <p:tav tm="0">
                                          <p:val>
                                            <p:fltVal val="0"/>
                                          </p:val>
                                        </p:tav>
                                        <p:tav tm="100000">
                                          <p:val>
                                            <p:strVal val="#ppt_w"/>
                                          </p:val>
                                        </p:tav>
                                      </p:tavLst>
                                    </p:anim>
                                    <p:anim calcmode="lin" valueType="num">
                                      <p:cBhvr>
                                        <p:cTn id="40" dur="500" fill="hold"/>
                                        <p:tgtEl>
                                          <p:spTgt spid="25"/>
                                        </p:tgtEl>
                                        <p:attrNameLst>
                                          <p:attrName>ppt_h</p:attrName>
                                        </p:attrNameLst>
                                      </p:cBhvr>
                                      <p:tavLst>
                                        <p:tav tm="0">
                                          <p:val>
                                            <p:fltVal val="0"/>
                                          </p:val>
                                        </p:tav>
                                        <p:tav tm="100000">
                                          <p:val>
                                            <p:strVal val="#ppt_h"/>
                                          </p:val>
                                        </p:tav>
                                      </p:tavLst>
                                    </p:anim>
                                    <p:animEffect transition="in" filter="fade">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EB7EB12-0FC1-4DB8-9658-E082EE829A87}"/>
              </a:ext>
            </a:extLst>
          </p:cNvPr>
          <p:cNvSpPr txBox="1"/>
          <p:nvPr/>
        </p:nvSpPr>
        <p:spPr>
          <a:xfrm>
            <a:off x="1480622" y="139703"/>
            <a:ext cx="6129046" cy="707886"/>
          </a:xfrm>
          <a:prstGeom prst="rect">
            <a:avLst/>
          </a:prstGeom>
          <a:noFill/>
        </p:spPr>
        <p:txBody>
          <a:bodyPr wrap="square" rtlCol="0">
            <a:spAutoFit/>
          </a:bodyPr>
          <a:lstStyle/>
          <a:p>
            <a:r>
              <a:rPr lang="en-PH" sz="4000" b="1" dirty="0">
                <a:latin typeface="Book Antiqua" panose="02040602050305030304" pitchFamily="18" charset="0"/>
                <a:cs typeface="Arial" panose="020B0604020202020204" pitchFamily="34" charset="0"/>
              </a:rPr>
              <a:t>Decision Support System</a:t>
            </a:r>
          </a:p>
        </p:txBody>
      </p:sp>
      <p:sp>
        <p:nvSpPr>
          <p:cNvPr id="11" name="Rectangle 10">
            <a:extLst>
              <a:ext uri="{FF2B5EF4-FFF2-40B4-BE49-F238E27FC236}">
                <a16:creationId xmlns:a16="http://schemas.microsoft.com/office/drawing/2014/main" id="{78BEDFF7-FE5F-4931-8097-52784A0FDC3F}"/>
              </a:ext>
            </a:extLst>
          </p:cNvPr>
          <p:cNvSpPr/>
          <p:nvPr/>
        </p:nvSpPr>
        <p:spPr>
          <a:xfrm flipV="1">
            <a:off x="1480621" y="841526"/>
            <a:ext cx="604973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22" name="Group 21">
            <a:extLst>
              <a:ext uri="{FF2B5EF4-FFF2-40B4-BE49-F238E27FC236}">
                <a16:creationId xmlns:a16="http://schemas.microsoft.com/office/drawing/2014/main" id="{008125EE-224A-434D-970E-0EF66DEB1118}"/>
              </a:ext>
            </a:extLst>
          </p:cNvPr>
          <p:cNvGrpSpPr/>
          <p:nvPr/>
        </p:nvGrpSpPr>
        <p:grpSpPr>
          <a:xfrm>
            <a:off x="1741356" y="1549412"/>
            <a:ext cx="9021581" cy="2447317"/>
            <a:chOff x="2071140" y="1764919"/>
            <a:chExt cx="8049719" cy="2557144"/>
          </a:xfrm>
        </p:grpSpPr>
        <p:sp>
          <p:nvSpPr>
            <p:cNvPr id="4" name="Rectangle: Rounded Corners 3">
              <a:extLst>
                <a:ext uri="{FF2B5EF4-FFF2-40B4-BE49-F238E27FC236}">
                  <a16:creationId xmlns:a16="http://schemas.microsoft.com/office/drawing/2014/main" id="{8AAE59F0-EF7B-4277-B4B2-554C8D5382B5}"/>
                </a:ext>
              </a:extLst>
            </p:cNvPr>
            <p:cNvSpPr/>
            <p:nvPr/>
          </p:nvSpPr>
          <p:spPr>
            <a:xfrm>
              <a:off x="2071140" y="1764919"/>
              <a:ext cx="8049719" cy="2557144"/>
            </a:xfrm>
            <a:prstGeom prst="roundRect">
              <a:avLst/>
            </a:prstGeom>
            <a:solidFill>
              <a:schemeClr val="accent1">
                <a:lumMod val="60000"/>
                <a:lumOff val="40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n-PH" sz="2400" b="1" dirty="0">
                  <a:solidFill>
                    <a:schemeClr val="tx1"/>
                  </a:solidFill>
                  <a:latin typeface="Arial" panose="020B0604020202020204" pitchFamily="34" charset="0"/>
                  <a:cs typeface="Arial" panose="020B0604020202020204" pitchFamily="34" charset="0"/>
                </a:rPr>
                <a:t>A system and application that assist managerial  decision –makers in making timely and accurate       decisions by levering data and models to handle semi-structured and unstructured changes.</a:t>
              </a:r>
            </a:p>
          </p:txBody>
        </p:sp>
        <p:sp>
          <p:nvSpPr>
            <p:cNvPr id="14" name="Oval 13">
              <a:extLst>
                <a:ext uri="{FF2B5EF4-FFF2-40B4-BE49-F238E27FC236}">
                  <a16:creationId xmlns:a16="http://schemas.microsoft.com/office/drawing/2014/main" id="{714D4B91-D3C9-4416-980C-CB2C1FCE8237}"/>
                </a:ext>
              </a:extLst>
            </p:cNvPr>
            <p:cNvSpPr/>
            <p:nvPr/>
          </p:nvSpPr>
          <p:spPr>
            <a:xfrm>
              <a:off x="2312714" y="2090258"/>
              <a:ext cx="179882" cy="1648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Oval 14">
              <a:extLst>
                <a:ext uri="{FF2B5EF4-FFF2-40B4-BE49-F238E27FC236}">
                  <a16:creationId xmlns:a16="http://schemas.microsoft.com/office/drawing/2014/main" id="{E8830B61-5C89-4735-A1AB-61B7091D01BB}"/>
                </a:ext>
              </a:extLst>
            </p:cNvPr>
            <p:cNvSpPr/>
            <p:nvPr/>
          </p:nvSpPr>
          <p:spPr>
            <a:xfrm>
              <a:off x="2310984" y="2342667"/>
              <a:ext cx="179882" cy="1648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 name="Oval 15">
              <a:extLst>
                <a:ext uri="{FF2B5EF4-FFF2-40B4-BE49-F238E27FC236}">
                  <a16:creationId xmlns:a16="http://schemas.microsoft.com/office/drawing/2014/main" id="{03604378-8A36-45DD-BA12-9CDEBDE0AE44}"/>
                </a:ext>
              </a:extLst>
            </p:cNvPr>
            <p:cNvSpPr/>
            <p:nvPr/>
          </p:nvSpPr>
          <p:spPr>
            <a:xfrm>
              <a:off x="2310984" y="2595076"/>
              <a:ext cx="179882" cy="1648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 name="Oval 16">
              <a:extLst>
                <a:ext uri="{FF2B5EF4-FFF2-40B4-BE49-F238E27FC236}">
                  <a16:creationId xmlns:a16="http://schemas.microsoft.com/office/drawing/2014/main" id="{98D64F5C-F83C-490D-938C-B2D5516B8278}"/>
                </a:ext>
              </a:extLst>
            </p:cNvPr>
            <p:cNvSpPr/>
            <p:nvPr/>
          </p:nvSpPr>
          <p:spPr>
            <a:xfrm>
              <a:off x="2310984" y="3349084"/>
              <a:ext cx="179882" cy="1648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8" name="Oval 17">
              <a:extLst>
                <a:ext uri="{FF2B5EF4-FFF2-40B4-BE49-F238E27FC236}">
                  <a16:creationId xmlns:a16="http://schemas.microsoft.com/office/drawing/2014/main" id="{C901740A-7A2A-4DCC-B797-054748F7CF7A}"/>
                </a:ext>
              </a:extLst>
            </p:cNvPr>
            <p:cNvSpPr/>
            <p:nvPr/>
          </p:nvSpPr>
          <p:spPr>
            <a:xfrm>
              <a:off x="2310984" y="3099894"/>
              <a:ext cx="179882" cy="1648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 name="Oval 18">
              <a:extLst>
                <a:ext uri="{FF2B5EF4-FFF2-40B4-BE49-F238E27FC236}">
                  <a16:creationId xmlns:a16="http://schemas.microsoft.com/office/drawing/2014/main" id="{9BEDD7B1-97D0-4B19-A231-8729BF8B8233}"/>
                </a:ext>
              </a:extLst>
            </p:cNvPr>
            <p:cNvSpPr/>
            <p:nvPr/>
          </p:nvSpPr>
          <p:spPr>
            <a:xfrm>
              <a:off x="2310984" y="2847485"/>
              <a:ext cx="179882" cy="1648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 name="Oval 19">
              <a:extLst>
                <a:ext uri="{FF2B5EF4-FFF2-40B4-BE49-F238E27FC236}">
                  <a16:creationId xmlns:a16="http://schemas.microsoft.com/office/drawing/2014/main" id="{9B9F4C7B-44F0-459A-9C07-F68CD1921E2D}"/>
                </a:ext>
              </a:extLst>
            </p:cNvPr>
            <p:cNvSpPr/>
            <p:nvPr/>
          </p:nvSpPr>
          <p:spPr>
            <a:xfrm>
              <a:off x="2310984" y="3593216"/>
              <a:ext cx="179882" cy="1648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 name="Oval 20">
              <a:extLst>
                <a:ext uri="{FF2B5EF4-FFF2-40B4-BE49-F238E27FC236}">
                  <a16:creationId xmlns:a16="http://schemas.microsoft.com/office/drawing/2014/main" id="{9C296535-4DC4-440B-89E8-3CDE51B4B419}"/>
                </a:ext>
              </a:extLst>
            </p:cNvPr>
            <p:cNvSpPr/>
            <p:nvPr/>
          </p:nvSpPr>
          <p:spPr>
            <a:xfrm>
              <a:off x="2310984" y="3837348"/>
              <a:ext cx="179882" cy="1648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Tree>
    <p:extLst>
      <p:ext uri="{BB962C8B-B14F-4D97-AF65-F5344CB8AC3E}">
        <p14:creationId xmlns:p14="http://schemas.microsoft.com/office/powerpoint/2010/main" val="357598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EB7EB12-0FC1-4DB8-9658-E082EE829A87}"/>
              </a:ext>
            </a:extLst>
          </p:cNvPr>
          <p:cNvSpPr txBox="1"/>
          <p:nvPr/>
        </p:nvSpPr>
        <p:spPr>
          <a:xfrm>
            <a:off x="1480621" y="105940"/>
            <a:ext cx="9021580" cy="707886"/>
          </a:xfrm>
          <a:prstGeom prst="rect">
            <a:avLst/>
          </a:prstGeom>
          <a:noFill/>
        </p:spPr>
        <p:txBody>
          <a:bodyPr wrap="square" rtlCol="0">
            <a:spAutoFit/>
          </a:bodyPr>
          <a:lstStyle/>
          <a:p>
            <a:r>
              <a:rPr lang="en-US" sz="4000" b="1" dirty="0">
                <a:ln w="9525">
                  <a:noFill/>
                  <a:prstDash val="solid"/>
                </a:ln>
                <a:latin typeface="Book Antiqua" panose="02040602050305030304" pitchFamily="18" charset="0"/>
                <a:ea typeface="Arial" panose="020B0604020202020204" pitchFamily="34" charset="0"/>
              </a:rPr>
              <a:t>Purpose and Description of the Study</a:t>
            </a:r>
            <a:endParaRPr lang="en-US" sz="4000" b="1" dirty="0">
              <a:ln w="9525">
                <a:noFill/>
                <a:prstDash val="solid"/>
              </a:ln>
              <a:latin typeface="Book Antiqua" panose="02040602050305030304" pitchFamily="18" charset="0"/>
              <a:ea typeface="Times New Roman" panose="02020603050405020304" pitchFamily="18" charset="0"/>
            </a:endParaRPr>
          </a:p>
        </p:txBody>
      </p:sp>
      <p:sp>
        <p:nvSpPr>
          <p:cNvPr id="11" name="Rectangle 10">
            <a:extLst>
              <a:ext uri="{FF2B5EF4-FFF2-40B4-BE49-F238E27FC236}">
                <a16:creationId xmlns:a16="http://schemas.microsoft.com/office/drawing/2014/main" id="{78BEDFF7-FE5F-4931-8097-52784A0FDC3F}"/>
              </a:ext>
            </a:extLst>
          </p:cNvPr>
          <p:cNvSpPr/>
          <p:nvPr/>
        </p:nvSpPr>
        <p:spPr>
          <a:xfrm flipV="1">
            <a:off x="1480620" y="813826"/>
            <a:ext cx="8907563" cy="73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5" name="Group 4">
            <a:extLst>
              <a:ext uri="{FF2B5EF4-FFF2-40B4-BE49-F238E27FC236}">
                <a16:creationId xmlns:a16="http://schemas.microsoft.com/office/drawing/2014/main" id="{B50373B6-51AC-4C90-9199-0ECC6832FC27}"/>
              </a:ext>
            </a:extLst>
          </p:cNvPr>
          <p:cNvGrpSpPr/>
          <p:nvPr/>
        </p:nvGrpSpPr>
        <p:grpSpPr>
          <a:xfrm>
            <a:off x="1574367" y="2113845"/>
            <a:ext cx="3368966" cy="3930329"/>
            <a:chOff x="1374212" y="1281201"/>
            <a:chExt cx="2802372" cy="3554772"/>
          </a:xfrm>
        </p:grpSpPr>
        <p:sp>
          <p:nvSpPr>
            <p:cNvPr id="3" name="Rectangle: Top Corners Rounded 2">
              <a:extLst>
                <a:ext uri="{FF2B5EF4-FFF2-40B4-BE49-F238E27FC236}">
                  <a16:creationId xmlns:a16="http://schemas.microsoft.com/office/drawing/2014/main" id="{87EBB4A3-C912-4040-ACD5-A14681BF469A}"/>
                </a:ext>
              </a:extLst>
            </p:cNvPr>
            <p:cNvSpPr/>
            <p:nvPr/>
          </p:nvSpPr>
          <p:spPr>
            <a:xfrm>
              <a:off x="1374212" y="1281201"/>
              <a:ext cx="2802372" cy="773428"/>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24" name="Group 23">
              <a:extLst>
                <a:ext uri="{FF2B5EF4-FFF2-40B4-BE49-F238E27FC236}">
                  <a16:creationId xmlns:a16="http://schemas.microsoft.com/office/drawing/2014/main" id="{E61C35F3-67BD-4727-8A79-C5612F664768}"/>
                </a:ext>
              </a:extLst>
            </p:cNvPr>
            <p:cNvGrpSpPr/>
            <p:nvPr/>
          </p:nvGrpSpPr>
          <p:grpSpPr>
            <a:xfrm>
              <a:off x="1374212" y="2067908"/>
              <a:ext cx="2802372" cy="2768065"/>
              <a:chOff x="1374212" y="1748678"/>
              <a:chExt cx="2802372" cy="2768065"/>
            </a:xfrm>
          </p:grpSpPr>
          <p:sp>
            <p:nvSpPr>
              <p:cNvPr id="25" name="Rectangle 24">
                <a:extLst>
                  <a:ext uri="{FF2B5EF4-FFF2-40B4-BE49-F238E27FC236}">
                    <a16:creationId xmlns:a16="http://schemas.microsoft.com/office/drawing/2014/main" id="{C581E824-93AE-418B-8F7C-C595443D3BF7}"/>
                  </a:ext>
                </a:extLst>
              </p:cNvPr>
              <p:cNvSpPr/>
              <p:nvPr/>
            </p:nvSpPr>
            <p:spPr>
              <a:xfrm>
                <a:off x="1374212" y="1748678"/>
                <a:ext cx="2802372" cy="2768065"/>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6" name="TextBox 25">
                <a:extLst>
                  <a:ext uri="{FF2B5EF4-FFF2-40B4-BE49-F238E27FC236}">
                    <a16:creationId xmlns:a16="http://schemas.microsoft.com/office/drawing/2014/main" id="{A66138B5-D159-463A-9C6A-8CB54128CBC5}"/>
                  </a:ext>
                </a:extLst>
              </p:cNvPr>
              <p:cNvSpPr txBox="1"/>
              <p:nvPr/>
            </p:nvSpPr>
            <p:spPr>
              <a:xfrm>
                <a:off x="1528867" y="2476174"/>
                <a:ext cx="2493061" cy="1938992"/>
              </a:xfrm>
              <a:prstGeom prst="rect">
                <a:avLst/>
              </a:prstGeom>
              <a:noFill/>
            </p:spPr>
            <p:txBody>
              <a:bodyPr wrap="square" rtlCol="0">
                <a:spAutoFit/>
              </a:bodyPr>
              <a:lstStyle/>
              <a:p>
                <a:r>
                  <a:rPr lang="en-PH" sz="2000" dirty="0">
                    <a:latin typeface="Arial" panose="020B0604020202020204" pitchFamily="34" charset="0"/>
                    <a:cs typeface="Arial" panose="020B0604020202020204" pitchFamily="34" charset="0"/>
                  </a:rPr>
                  <a:t>To provide a system that can be handle the information of the employee and the activities that they do everyday.</a:t>
                </a:r>
              </a:p>
            </p:txBody>
          </p:sp>
        </p:grpSp>
        <p:sp>
          <p:nvSpPr>
            <p:cNvPr id="28" name="Oval 27">
              <a:extLst>
                <a:ext uri="{FF2B5EF4-FFF2-40B4-BE49-F238E27FC236}">
                  <a16:creationId xmlns:a16="http://schemas.microsoft.com/office/drawing/2014/main" id="{8BC607B5-F5CB-4FE0-9AC1-C624236C8D12}"/>
                </a:ext>
              </a:extLst>
            </p:cNvPr>
            <p:cNvSpPr/>
            <p:nvPr/>
          </p:nvSpPr>
          <p:spPr>
            <a:xfrm>
              <a:off x="2142352" y="1445320"/>
              <a:ext cx="1212322" cy="1336805"/>
            </a:xfrm>
            <a:prstGeom prst="ellipse">
              <a:avLst/>
            </a:prstGeom>
            <a:solidFill>
              <a:schemeClr val="bg2">
                <a:lumMod val="5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7" name="Group 6">
            <a:extLst>
              <a:ext uri="{FF2B5EF4-FFF2-40B4-BE49-F238E27FC236}">
                <a16:creationId xmlns:a16="http://schemas.microsoft.com/office/drawing/2014/main" id="{C80EAC8B-9B78-4CB6-987A-783B1523D968}"/>
              </a:ext>
            </a:extLst>
          </p:cNvPr>
          <p:cNvGrpSpPr/>
          <p:nvPr/>
        </p:nvGrpSpPr>
        <p:grpSpPr>
          <a:xfrm>
            <a:off x="5128465" y="1191800"/>
            <a:ext cx="3656304" cy="4474400"/>
            <a:chOff x="4981508" y="1251893"/>
            <a:chExt cx="3656304" cy="4474400"/>
          </a:xfrm>
        </p:grpSpPr>
        <p:sp>
          <p:nvSpPr>
            <p:cNvPr id="31" name="Rectangle: Top Corners Rounded 30">
              <a:extLst>
                <a:ext uri="{FF2B5EF4-FFF2-40B4-BE49-F238E27FC236}">
                  <a16:creationId xmlns:a16="http://schemas.microsoft.com/office/drawing/2014/main" id="{00FA7A37-AD94-4A3C-83E5-63BA10BAF509}"/>
                </a:ext>
              </a:extLst>
            </p:cNvPr>
            <p:cNvSpPr/>
            <p:nvPr/>
          </p:nvSpPr>
          <p:spPr>
            <a:xfrm>
              <a:off x="4981509" y="1251893"/>
              <a:ext cx="3656303" cy="806039"/>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4" name="Rectangle 33">
              <a:extLst>
                <a:ext uri="{FF2B5EF4-FFF2-40B4-BE49-F238E27FC236}">
                  <a16:creationId xmlns:a16="http://schemas.microsoft.com/office/drawing/2014/main" id="{E8D1C3AB-4EE3-490E-A16C-715C1C8AE796}"/>
                </a:ext>
              </a:extLst>
            </p:cNvPr>
            <p:cNvSpPr/>
            <p:nvPr/>
          </p:nvSpPr>
          <p:spPr>
            <a:xfrm>
              <a:off x="4981508" y="2057932"/>
              <a:ext cx="3656303" cy="3668361"/>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35" name="TextBox 34">
              <a:extLst>
                <a:ext uri="{FF2B5EF4-FFF2-40B4-BE49-F238E27FC236}">
                  <a16:creationId xmlns:a16="http://schemas.microsoft.com/office/drawing/2014/main" id="{08C37D7D-FE57-41E1-AC81-937D4FFA71EF}"/>
                </a:ext>
              </a:extLst>
            </p:cNvPr>
            <p:cNvSpPr txBox="1"/>
            <p:nvPr/>
          </p:nvSpPr>
          <p:spPr>
            <a:xfrm>
              <a:off x="5125175" y="2863971"/>
              <a:ext cx="3368966" cy="2862322"/>
            </a:xfrm>
            <a:prstGeom prst="rect">
              <a:avLst/>
            </a:prstGeom>
            <a:noFill/>
          </p:spPr>
          <p:txBody>
            <a:bodyPr wrap="square" rtlCol="0">
              <a:spAutoFit/>
            </a:bodyPr>
            <a:lstStyle/>
            <a:p>
              <a:r>
                <a:rPr lang="en-PH" sz="2000" dirty="0">
                  <a:latin typeface="Arial" panose="020B0604020202020204" pitchFamily="34" charset="0"/>
                  <a:cs typeface="Arial" panose="020B0604020202020204" pitchFamily="34" charset="0"/>
                </a:rPr>
                <a:t>To reduce the manual workload of these administrative activities, organizations began to electronically automate many of these processes by introducing specialized human resource management system.</a:t>
              </a:r>
            </a:p>
          </p:txBody>
        </p:sp>
        <p:sp>
          <p:nvSpPr>
            <p:cNvPr id="33" name="Oval 32">
              <a:extLst>
                <a:ext uri="{FF2B5EF4-FFF2-40B4-BE49-F238E27FC236}">
                  <a16:creationId xmlns:a16="http://schemas.microsoft.com/office/drawing/2014/main" id="{D79AC751-E4E7-416A-9B36-CC71C878F927}"/>
                </a:ext>
              </a:extLst>
            </p:cNvPr>
            <p:cNvSpPr/>
            <p:nvPr/>
          </p:nvSpPr>
          <p:spPr>
            <a:xfrm>
              <a:off x="6060150" y="1410385"/>
              <a:ext cx="1499017" cy="1383511"/>
            </a:xfrm>
            <a:prstGeom prst="ellipse">
              <a:avLst/>
            </a:prstGeom>
            <a:solidFill>
              <a:schemeClr val="bg2">
                <a:lumMod val="5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Tree>
    <p:extLst>
      <p:ext uri="{BB962C8B-B14F-4D97-AF65-F5344CB8AC3E}">
        <p14:creationId xmlns:p14="http://schemas.microsoft.com/office/powerpoint/2010/main" val="3551434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500"/>
                                        <p:tgtEl>
                                          <p:spTgt spid="5"/>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EB7EB12-0FC1-4DB8-9658-E082EE829A87}"/>
              </a:ext>
            </a:extLst>
          </p:cNvPr>
          <p:cNvSpPr txBox="1"/>
          <p:nvPr/>
        </p:nvSpPr>
        <p:spPr>
          <a:xfrm>
            <a:off x="1480622" y="139703"/>
            <a:ext cx="6129046" cy="707886"/>
          </a:xfrm>
          <a:prstGeom prst="rect">
            <a:avLst/>
          </a:prstGeom>
          <a:noFill/>
        </p:spPr>
        <p:txBody>
          <a:bodyPr wrap="square" rtlCol="0">
            <a:spAutoFit/>
          </a:bodyPr>
          <a:lstStyle/>
          <a:p>
            <a:r>
              <a:rPr lang="en-PH" sz="4000" b="1" dirty="0">
                <a:latin typeface="Book Antiqua" panose="02040602050305030304" pitchFamily="18" charset="0"/>
                <a:cs typeface="Arial" panose="020B0604020202020204" pitchFamily="34" charset="0"/>
              </a:rPr>
              <a:t>Objectives of the Study</a:t>
            </a:r>
          </a:p>
        </p:txBody>
      </p:sp>
      <p:sp>
        <p:nvSpPr>
          <p:cNvPr id="11" name="Rectangle 10">
            <a:extLst>
              <a:ext uri="{FF2B5EF4-FFF2-40B4-BE49-F238E27FC236}">
                <a16:creationId xmlns:a16="http://schemas.microsoft.com/office/drawing/2014/main" id="{78BEDFF7-FE5F-4931-8097-52784A0FDC3F}"/>
              </a:ext>
            </a:extLst>
          </p:cNvPr>
          <p:cNvSpPr/>
          <p:nvPr/>
        </p:nvSpPr>
        <p:spPr>
          <a:xfrm flipV="1">
            <a:off x="1480621" y="841525"/>
            <a:ext cx="563361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Rectangle: Rounded Corners 3">
            <a:extLst>
              <a:ext uri="{FF2B5EF4-FFF2-40B4-BE49-F238E27FC236}">
                <a16:creationId xmlns:a16="http://schemas.microsoft.com/office/drawing/2014/main" id="{8AAE59F0-EF7B-4277-B4B2-554C8D5382B5}"/>
              </a:ext>
            </a:extLst>
          </p:cNvPr>
          <p:cNvSpPr/>
          <p:nvPr/>
        </p:nvSpPr>
        <p:spPr>
          <a:xfrm>
            <a:off x="1741356" y="1549412"/>
            <a:ext cx="9329918" cy="2447317"/>
          </a:xfrm>
          <a:prstGeom prst="roundRect">
            <a:avLst/>
          </a:prstGeom>
          <a:solidFill>
            <a:schemeClr val="accent1">
              <a:lumMod val="60000"/>
              <a:lumOff val="40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The major purpose of this paper is to give Data Analytics and a Decision Support System to administrators to reduce their efforts in tracking everyday occurrences such as information, employee performance, and employees.</a:t>
            </a:r>
            <a:endParaRPr lang="en-PH" sz="20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9323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EB7EB12-0FC1-4DB8-9658-E082EE829A87}"/>
              </a:ext>
            </a:extLst>
          </p:cNvPr>
          <p:cNvSpPr txBox="1"/>
          <p:nvPr/>
        </p:nvSpPr>
        <p:spPr>
          <a:xfrm>
            <a:off x="1480622" y="139703"/>
            <a:ext cx="6129046" cy="707886"/>
          </a:xfrm>
          <a:prstGeom prst="rect">
            <a:avLst/>
          </a:prstGeom>
          <a:noFill/>
        </p:spPr>
        <p:txBody>
          <a:bodyPr wrap="square" rtlCol="0">
            <a:spAutoFit/>
          </a:bodyPr>
          <a:lstStyle/>
          <a:p>
            <a:r>
              <a:rPr lang="en-PH" sz="4000" b="1" dirty="0">
                <a:latin typeface="Book Antiqua" panose="02040602050305030304" pitchFamily="18" charset="0"/>
                <a:cs typeface="Arial" panose="020B0604020202020204" pitchFamily="34" charset="0"/>
              </a:rPr>
              <a:t>Objectives of the Study</a:t>
            </a:r>
          </a:p>
        </p:txBody>
      </p:sp>
      <p:sp>
        <p:nvSpPr>
          <p:cNvPr id="11" name="Rectangle 10">
            <a:extLst>
              <a:ext uri="{FF2B5EF4-FFF2-40B4-BE49-F238E27FC236}">
                <a16:creationId xmlns:a16="http://schemas.microsoft.com/office/drawing/2014/main" id="{78BEDFF7-FE5F-4931-8097-52784A0FDC3F}"/>
              </a:ext>
            </a:extLst>
          </p:cNvPr>
          <p:cNvSpPr/>
          <p:nvPr/>
        </p:nvSpPr>
        <p:spPr>
          <a:xfrm flipV="1">
            <a:off x="1480621" y="841525"/>
            <a:ext cx="563361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Rectangle 2">
            <a:extLst>
              <a:ext uri="{FF2B5EF4-FFF2-40B4-BE49-F238E27FC236}">
                <a16:creationId xmlns:a16="http://schemas.microsoft.com/office/drawing/2014/main" id="{935DC29C-9619-46AD-A474-A097CB078E40}"/>
              </a:ext>
            </a:extLst>
          </p:cNvPr>
          <p:cNvSpPr/>
          <p:nvPr/>
        </p:nvSpPr>
        <p:spPr>
          <a:xfrm>
            <a:off x="1480621" y="3657082"/>
            <a:ext cx="9548465"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Rectangle 5">
            <a:extLst>
              <a:ext uri="{FF2B5EF4-FFF2-40B4-BE49-F238E27FC236}">
                <a16:creationId xmlns:a16="http://schemas.microsoft.com/office/drawing/2014/main" id="{475DDB7E-BF50-446A-9279-54AC0569CB16}"/>
              </a:ext>
            </a:extLst>
          </p:cNvPr>
          <p:cNvSpPr/>
          <p:nvPr/>
        </p:nvSpPr>
        <p:spPr>
          <a:xfrm>
            <a:off x="1480621" y="1088004"/>
            <a:ext cx="1909693" cy="256907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b="1" dirty="0">
                <a:solidFill>
                  <a:schemeClr val="tx1"/>
                </a:solidFill>
                <a:latin typeface="Arial" panose="020B0604020202020204" pitchFamily="34" charset="0"/>
                <a:cs typeface="Arial" panose="020B0604020202020204" pitchFamily="34" charset="0"/>
              </a:rPr>
              <a:t>To make a web platform for the organization.</a:t>
            </a:r>
          </a:p>
        </p:txBody>
      </p:sp>
      <p:sp>
        <p:nvSpPr>
          <p:cNvPr id="13" name="Rectangle 12">
            <a:extLst>
              <a:ext uri="{FF2B5EF4-FFF2-40B4-BE49-F238E27FC236}">
                <a16:creationId xmlns:a16="http://schemas.microsoft.com/office/drawing/2014/main" id="{8E5281A6-A961-4A3B-92E1-DA8A4B41CE8A}"/>
              </a:ext>
            </a:extLst>
          </p:cNvPr>
          <p:cNvSpPr/>
          <p:nvPr/>
        </p:nvSpPr>
        <p:spPr>
          <a:xfrm>
            <a:off x="3390314" y="3702801"/>
            <a:ext cx="1909693" cy="257875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To create events for the employee to interact with the admin and other employees. </a:t>
            </a:r>
          </a:p>
          <a:p>
            <a:pPr marR="0" lvl="0" algn="ctr">
              <a:lnSpc>
                <a:spcPct val="200000"/>
              </a:lnSpc>
              <a:spcBef>
                <a:spcPts val="0"/>
              </a:spcBef>
              <a:spcAft>
                <a:spcPts val="0"/>
              </a:spcAft>
            </a:pPr>
            <a:endParaRPr lang="en-US" sz="1400" b="1" dirty="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0ECE77F7-8E33-4A43-8791-BDA1CD01907F}"/>
              </a:ext>
            </a:extLst>
          </p:cNvPr>
          <p:cNvSpPr/>
          <p:nvPr/>
        </p:nvSpPr>
        <p:spPr>
          <a:xfrm>
            <a:off x="5300007" y="1068177"/>
            <a:ext cx="1909693" cy="258890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r>
              <a:rPr lang="en-US" b="1" dirty="0">
                <a:solidFill>
                  <a:schemeClr val="tx1"/>
                </a:solidFill>
              </a:rPr>
              <a:t>To create a connection among employee and management using chatbot. </a:t>
            </a:r>
          </a:p>
          <a:p>
            <a:pPr marR="0" lvl="0" algn="ctr">
              <a:lnSpc>
                <a:spcPct val="200000"/>
              </a:lnSpc>
              <a:spcBef>
                <a:spcPts val="0"/>
              </a:spcBef>
              <a:spcAft>
                <a:spcPts val="1000"/>
              </a:spcAft>
            </a:pPr>
            <a:endParaRPr lang="en-US" sz="1600" b="1" dirty="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E3F0B185-81D3-4F60-81CA-8A1BF1004036}"/>
              </a:ext>
            </a:extLst>
          </p:cNvPr>
          <p:cNvSpPr/>
          <p:nvPr/>
        </p:nvSpPr>
        <p:spPr>
          <a:xfrm>
            <a:off x="7209700" y="3702801"/>
            <a:ext cx="1909693" cy="257875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r>
              <a:rPr lang="en-US" b="1" dirty="0">
                <a:solidFill>
                  <a:schemeClr val="tx1"/>
                </a:solidFill>
              </a:rPr>
              <a:t>To create an employee information, attendance, Salary, etc. </a:t>
            </a:r>
          </a:p>
          <a:p>
            <a:pPr marR="0" lvl="0" algn="ctr">
              <a:lnSpc>
                <a:spcPct val="200000"/>
              </a:lnSpc>
              <a:spcBef>
                <a:spcPts val="0"/>
              </a:spcBef>
              <a:spcAft>
                <a:spcPts val="1000"/>
              </a:spcAft>
            </a:pPr>
            <a:endParaRPr lang="en-US" sz="1400" b="1" dirty="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693940B1-1734-4387-B8E5-B6518E3955E7}"/>
              </a:ext>
            </a:extLst>
          </p:cNvPr>
          <p:cNvSpPr/>
          <p:nvPr/>
        </p:nvSpPr>
        <p:spPr>
          <a:xfrm>
            <a:off x="9119393" y="1073252"/>
            <a:ext cx="1909693" cy="257875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ctr">
              <a:lnSpc>
                <a:spcPct val="200000"/>
              </a:lnSpc>
              <a:spcBef>
                <a:spcPts val="0"/>
              </a:spcBef>
              <a:spcAft>
                <a:spcPts val="1000"/>
              </a:spcAft>
            </a:pPr>
            <a:r>
              <a:rPr lang="en-US" sz="1200" b="1" dirty="0">
                <a:solidFill>
                  <a:schemeClr val="tx1"/>
                </a:solidFill>
                <a:latin typeface="Arial" panose="020B0604020202020204" pitchFamily="34" charset="0"/>
                <a:ea typeface="Arial" panose="020B0604020202020204" pitchFamily="34" charset="0"/>
                <a:cs typeface="Arial" panose="020B0604020202020204" pitchFamily="34" charset="0"/>
              </a:rPr>
              <a:t>To evaluate the developed Human Resource Management System with Data Analytics and Decision Support System using ISO/IEC 25010.</a:t>
            </a:r>
            <a:endParaRPr lang="en-US" sz="1200" b="1" dirty="0">
              <a:solidFill>
                <a:schemeClr val="tx1"/>
              </a:solidFill>
              <a:effectLst/>
              <a:latin typeface="Arial" panose="020B0604020202020204" pitchFamily="34" charset="0"/>
              <a:ea typeface="Arial" panose="020B0604020202020204" pitchFamily="34" charset="0"/>
              <a:cs typeface="Arial" panose="020B0604020202020204" pitchFamily="34" charset="0"/>
            </a:endParaRPr>
          </a:p>
        </p:txBody>
      </p:sp>
      <p:sp>
        <p:nvSpPr>
          <p:cNvPr id="17" name="Isosceles Triangle 16">
            <a:extLst>
              <a:ext uri="{FF2B5EF4-FFF2-40B4-BE49-F238E27FC236}">
                <a16:creationId xmlns:a16="http://schemas.microsoft.com/office/drawing/2014/main" id="{E8F3F588-AE68-416B-84B6-3369FD4E05FB}"/>
              </a:ext>
            </a:extLst>
          </p:cNvPr>
          <p:cNvSpPr/>
          <p:nvPr/>
        </p:nvSpPr>
        <p:spPr>
          <a:xfrm>
            <a:off x="3390314" y="2519036"/>
            <a:ext cx="1909693" cy="113296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0" dirty="0">
                <a:solidFill>
                  <a:schemeClr val="tx1"/>
                </a:solidFill>
              </a:rPr>
              <a:t>2</a:t>
            </a:r>
          </a:p>
        </p:txBody>
      </p:sp>
      <p:sp>
        <p:nvSpPr>
          <p:cNvPr id="20" name="Isosceles Triangle 19">
            <a:extLst>
              <a:ext uri="{FF2B5EF4-FFF2-40B4-BE49-F238E27FC236}">
                <a16:creationId xmlns:a16="http://schemas.microsoft.com/office/drawing/2014/main" id="{28ED4F54-E43E-4789-83AE-32101EF94E7F}"/>
              </a:ext>
            </a:extLst>
          </p:cNvPr>
          <p:cNvSpPr/>
          <p:nvPr/>
        </p:nvSpPr>
        <p:spPr>
          <a:xfrm>
            <a:off x="7209700" y="2516004"/>
            <a:ext cx="1909693" cy="113296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0" dirty="0">
                <a:solidFill>
                  <a:schemeClr val="tx1"/>
                </a:solidFill>
              </a:rPr>
              <a:t>4</a:t>
            </a:r>
          </a:p>
        </p:txBody>
      </p:sp>
      <p:sp>
        <p:nvSpPr>
          <p:cNvPr id="8" name="Flowchart: Merge 7">
            <a:extLst>
              <a:ext uri="{FF2B5EF4-FFF2-40B4-BE49-F238E27FC236}">
                <a16:creationId xmlns:a16="http://schemas.microsoft.com/office/drawing/2014/main" id="{E94EBF9E-C848-483C-A98A-49EB8A097FDC}"/>
              </a:ext>
            </a:extLst>
          </p:cNvPr>
          <p:cNvSpPr/>
          <p:nvPr/>
        </p:nvSpPr>
        <p:spPr>
          <a:xfrm>
            <a:off x="1480621" y="3710909"/>
            <a:ext cx="1909693" cy="1086173"/>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0" dirty="0">
                <a:solidFill>
                  <a:schemeClr val="tx1"/>
                </a:solidFill>
              </a:rPr>
              <a:t>1</a:t>
            </a:r>
          </a:p>
        </p:txBody>
      </p:sp>
      <p:sp>
        <p:nvSpPr>
          <p:cNvPr id="21" name="Flowchart: Merge 20">
            <a:extLst>
              <a:ext uri="{FF2B5EF4-FFF2-40B4-BE49-F238E27FC236}">
                <a16:creationId xmlns:a16="http://schemas.microsoft.com/office/drawing/2014/main" id="{583E5461-56B1-45EB-8CB8-2CA7DB498471}"/>
              </a:ext>
            </a:extLst>
          </p:cNvPr>
          <p:cNvSpPr/>
          <p:nvPr/>
        </p:nvSpPr>
        <p:spPr>
          <a:xfrm>
            <a:off x="5300007" y="3710909"/>
            <a:ext cx="1909693" cy="1086173"/>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0" dirty="0">
                <a:solidFill>
                  <a:schemeClr val="tx1"/>
                </a:solidFill>
              </a:rPr>
              <a:t>3</a:t>
            </a:r>
          </a:p>
        </p:txBody>
      </p:sp>
      <p:sp>
        <p:nvSpPr>
          <p:cNvPr id="22" name="Flowchart: Merge 21">
            <a:extLst>
              <a:ext uri="{FF2B5EF4-FFF2-40B4-BE49-F238E27FC236}">
                <a16:creationId xmlns:a16="http://schemas.microsoft.com/office/drawing/2014/main" id="{62997C2F-2652-4367-8663-F943368C8C90}"/>
              </a:ext>
            </a:extLst>
          </p:cNvPr>
          <p:cNvSpPr/>
          <p:nvPr/>
        </p:nvSpPr>
        <p:spPr>
          <a:xfrm>
            <a:off x="9119393" y="3694693"/>
            <a:ext cx="1909693" cy="110239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0" dirty="0">
                <a:solidFill>
                  <a:schemeClr val="tx1"/>
                </a:solidFill>
              </a:rPr>
              <a:t>5</a:t>
            </a:r>
          </a:p>
        </p:txBody>
      </p:sp>
    </p:spTree>
    <p:extLst>
      <p:ext uri="{BB962C8B-B14F-4D97-AF65-F5344CB8AC3E}">
        <p14:creationId xmlns:p14="http://schemas.microsoft.com/office/powerpoint/2010/main" val="2899167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up)">
                                      <p:cBhvr>
                                        <p:cTn id="24" dur="500"/>
                                        <p:tgtEl>
                                          <p:spTgt spid="13"/>
                                        </p:tgtEl>
                                      </p:cBhvr>
                                    </p:animEffect>
                                  </p:childTnLst>
                                </p:cTn>
                              </p:par>
                            </p:childTnLst>
                          </p:cTn>
                        </p:par>
                        <p:par>
                          <p:cTn id="25" fill="hold">
                            <p:stCondLst>
                              <p:cond delay="1500"/>
                            </p:stCondLst>
                            <p:childTnLst>
                              <p:par>
                                <p:cTn id="26" presetID="22" presetClass="entr" presetSubtype="4"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down)">
                                      <p:cBhvr>
                                        <p:cTn id="28" dur="500"/>
                                        <p:tgtEl>
                                          <p:spTgt spid="17"/>
                                        </p:tgtEl>
                                      </p:cBhvr>
                                    </p:animEffect>
                                  </p:childTnLst>
                                </p:cTn>
                              </p:par>
                            </p:childTnLst>
                          </p:cTn>
                        </p:par>
                        <p:par>
                          <p:cTn id="29" fill="hold">
                            <p:stCondLst>
                              <p:cond delay="2000"/>
                            </p:stCondLst>
                            <p:childTnLst>
                              <p:par>
                                <p:cTn id="30" presetID="22" presetClass="entr" presetSubtype="4"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par>
                          <p:cTn id="33" fill="hold">
                            <p:stCondLst>
                              <p:cond delay="2500"/>
                            </p:stCondLst>
                            <p:childTnLst>
                              <p:par>
                                <p:cTn id="34" presetID="22" presetClass="entr" presetSubtype="1"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up)">
                                      <p:cBhvr>
                                        <p:cTn id="36" dur="500"/>
                                        <p:tgtEl>
                                          <p:spTgt spid="21"/>
                                        </p:tgtEl>
                                      </p:cBhvr>
                                    </p:animEffect>
                                  </p:childTnLst>
                                </p:cTn>
                              </p:par>
                            </p:childTnLst>
                          </p:cTn>
                        </p:par>
                        <p:par>
                          <p:cTn id="37" fill="hold">
                            <p:stCondLst>
                              <p:cond delay="3000"/>
                            </p:stCondLst>
                            <p:childTnLst>
                              <p:par>
                                <p:cTn id="38" presetID="22" presetClass="entr" presetSubtype="1"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up)">
                                      <p:cBhvr>
                                        <p:cTn id="40" dur="500"/>
                                        <p:tgtEl>
                                          <p:spTgt spid="15"/>
                                        </p:tgtEl>
                                      </p:cBhvr>
                                    </p:animEffect>
                                  </p:childTnLst>
                                </p:cTn>
                              </p:par>
                            </p:childTnLst>
                          </p:cTn>
                        </p:par>
                        <p:par>
                          <p:cTn id="41" fill="hold">
                            <p:stCondLst>
                              <p:cond delay="3500"/>
                            </p:stCondLst>
                            <p:childTnLst>
                              <p:par>
                                <p:cTn id="42" presetID="22" presetClass="entr" presetSubtype="4" fill="hold" grpId="0" nodeType="after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down)">
                                      <p:cBhvr>
                                        <p:cTn id="44" dur="500"/>
                                        <p:tgtEl>
                                          <p:spTgt spid="20"/>
                                        </p:tgtEl>
                                      </p:cBhvr>
                                    </p:animEffect>
                                  </p:childTnLst>
                                </p:cTn>
                              </p:par>
                            </p:childTnLst>
                          </p:cTn>
                        </p:par>
                        <p:par>
                          <p:cTn id="45" fill="hold">
                            <p:stCondLst>
                              <p:cond delay="4000"/>
                            </p:stCondLst>
                            <p:childTnLst>
                              <p:par>
                                <p:cTn id="46" presetID="22" presetClass="entr" presetSubtype="4"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down)">
                                      <p:cBhvr>
                                        <p:cTn id="48" dur="500"/>
                                        <p:tgtEl>
                                          <p:spTgt spid="16"/>
                                        </p:tgtEl>
                                      </p:cBhvr>
                                    </p:animEffect>
                                  </p:childTnLst>
                                </p:cTn>
                              </p:par>
                            </p:childTnLst>
                          </p:cTn>
                        </p:par>
                        <p:par>
                          <p:cTn id="49" fill="hold">
                            <p:stCondLst>
                              <p:cond delay="4500"/>
                            </p:stCondLst>
                            <p:childTnLst>
                              <p:par>
                                <p:cTn id="50" presetID="22" presetClass="entr" presetSubtype="1" fill="hold" grpId="0" nodeType="after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wipe(up)">
                                      <p:cBhvr>
                                        <p:cTn id="5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6" grpId="0" animBg="1"/>
      <p:bldP spid="13" grpId="0" animBg="1"/>
      <p:bldP spid="14" grpId="0" animBg="1"/>
      <p:bldP spid="15" grpId="0" animBg="1"/>
      <p:bldP spid="16" grpId="0" animBg="1"/>
      <p:bldP spid="17" grpId="0" animBg="1"/>
      <p:bldP spid="20" grpId="0" animBg="1"/>
      <p:bldP spid="8" grpId="0" animBg="1"/>
      <p:bldP spid="21" grpId="0" animBg="1"/>
      <p:bldP spid="2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580</TotalTime>
  <Words>1937</Words>
  <Application>Microsoft Office PowerPoint</Application>
  <PresentationFormat>Widescreen</PresentationFormat>
  <Paragraphs>221</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Berlin Sans FB Demi</vt:lpstr>
      <vt:lpstr>Book Antiqua</vt:lpstr>
      <vt:lpstr>Calibri</vt:lpstr>
      <vt:lpstr>Corbel</vt:lpstr>
      <vt:lpstr>Segoe UI Historic</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Estiva</dc:creator>
  <cp:lastModifiedBy>daniel arago</cp:lastModifiedBy>
  <cp:revision>19</cp:revision>
  <dcterms:created xsi:type="dcterms:W3CDTF">2021-08-17T03:17:02Z</dcterms:created>
  <dcterms:modified xsi:type="dcterms:W3CDTF">2021-12-15T16:18:27Z</dcterms:modified>
</cp:coreProperties>
</file>