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62" r:id="rId4"/>
    <p:sldId id="260" r:id="rId5"/>
    <p:sldId id="261"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ske, John" initials="OJ" lastIdx="9" clrIdx="0">
    <p:extLst>
      <p:ext uri="{19B8F6BF-5375-455C-9EA6-DF929625EA0E}">
        <p15:presenceInfo xmlns:p15="http://schemas.microsoft.com/office/powerpoint/2012/main" userId="S::joleske@fullsail.com::1114301b-3afe-46ec-9bde-f08a418861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4CE"/>
    <a:srgbClr val="B64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C809E-F521-4CC1-BED0-8AB30C4064CF}" v="478" dt="2022-10-21T01:49:32.652"/>
    <p1510:client id="{88F15DC8-D4BE-0195-9A61-F59B2D198591}" v="1081" dt="2022-10-20T01:08:43.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88484" autoAdjust="0"/>
  </p:normalViewPr>
  <p:slideViewPr>
    <p:cSldViewPr>
      <p:cViewPr varScale="1">
        <p:scale>
          <a:sx n="101" d="100"/>
          <a:sy n="101" d="100"/>
        </p:scale>
        <p:origin x="10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8T13:48:33.993" idx="1">
    <p:pos x="4064" y="1264"/>
    <p:text>Replace with image that you want to represent the game</p:text>
    <p:extLst>
      <p:ext uri="{C676402C-5697-4E1C-873F-D02D1690AC5C}">
        <p15:threadingInfo xmlns:p15="http://schemas.microsoft.com/office/powerpoint/2012/main" timeZoneBias="300"/>
      </p:ext>
    </p:extLst>
  </p:cm>
  <p:cm authorId="1" dt="2021-12-18T13:53:47.984" idx="5">
    <p:pos x="4896" y="3216"/>
    <p:text>Replace this with the best short description you can write of your game 
How do you plan to describe this project on your resume?</p:text>
    <p:extLst>
      <p:ext uri="{C676402C-5697-4E1C-873F-D02D1690AC5C}">
        <p15:threadingInfo xmlns:p15="http://schemas.microsoft.com/office/powerpoint/2012/main" timeZoneBias="300"/>
      </p:ext>
    </p:extLst>
  </p:cm>
  <p:cm authorId="1" dt="2021-12-18T13:53:58.132" idx="6">
    <p:pos x="5328" y="240"/>
    <p:text>Replace these with your team name and game name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8T13:48:54.914" idx="2">
    <p:pos x="3984" y="1008"/>
    <p:text>Replace with image of the team. If a group image is not possible have each team member submit their own images for the slide</p:text>
    <p:extLst>
      <p:ext uri="{C676402C-5697-4E1C-873F-D02D1690AC5C}">
        <p15:threadingInfo xmlns:p15="http://schemas.microsoft.com/office/powerpoint/2012/main" timeZoneBias="300"/>
      </p:ext>
    </p:extLst>
  </p:cm>
  <p:cm authorId="1" dt="2021-12-18T13:51:30.498" idx="4">
    <p:pos x="4896" y="3024"/>
    <p:text>Each student team member details how they contributed to the project.
Items here should be like the items you would be willing to endorse each other on LinkedIn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8T13:49:53.931" idx="3">
    <p:pos x="5285" y="1104"/>
    <p:text>Replace with images from each of the project milestones
Prototype: Half way through PP2
First Playable: End of PP2
Alpha: Halfway through PP3
Final: What the game looks like today</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8T14:20:40.555" idx="7">
    <p:pos x="5472" y="1008"/>
    <p:text>“Advice I wish someone would have told me” or “advice I wish I would have listened to” when we started this project</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8T14:22:03.768" idx="8">
    <p:pos x="5472" y="1008"/>
    <p:text>What went well on the project?
What was easier than you expected?
What turned out exactly the way you wanted it to?
What turned out differently but better than what you intended?</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8T14:22:21.197" idx="9">
    <p:pos x="5472" y="1008"/>
    <p:text>What went poorly on the project?
What was harder than you expected?
What turned out really differently the way you wanted it to for the worse?
What turned out exactly the way you intended wasn’t and good in practice?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85B2C-1D39-4048-967F-A1F6A22C9ACA}" type="datetimeFigureOut">
              <a:rPr lang="en-US" smtClean="0"/>
              <a:pPr/>
              <a:t>10/21/2022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8BC9D-39CB-4A22-95C8-221047EFB469}" type="slidenum">
              <a:rPr lang="en-US" smtClean="0"/>
              <a:pPr/>
              <a:t>‹#›</a:t>
            </a:fld>
            <a:endParaRPr lang="en-US"/>
          </a:p>
        </p:txBody>
      </p:sp>
    </p:spTree>
    <p:extLst>
      <p:ext uri="{BB962C8B-B14F-4D97-AF65-F5344CB8AC3E}">
        <p14:creationId xmlns:p14="http://schemas.microsoft.com/office/powerpoint/2010/main" val="188077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8BC9D-39CB-4A22-95C8-221047EFB469}" type="slidenum">
              <a:rPr lang="en-US" smtClean="0"/>
              <a:pPr/>
              <a:t>1</a:t>
            </a:fld>
            <a:endParaRPr lang="en-US"/>
          </a:p>
        </p:txBody>
      </p:sp>
    </p:spTree>
    <p:extLst>
      <p:ext uri="{BB962C8B-B14F-4D97-AF65-F5344CB8AC3E}">
        <p14:creationId xmlns:p14="http://schemas.microsoft.com/office/powerpoint/2010/main" val="396876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Prototype = PP2 first milestone</a:t>
            </a:r>
          </a:p>
          <a:p>
            <a:r>
              <a:rPr lang="en-US" dirty="0"/>
              <a:t>First Playable = PP2 final milestone</a:t>
            </a:r>
          </a:p>
          <a:p>
            <a:r>
              <a:rPr lang="en-US" dirty="0"/>
              <a:t>Alpha = PP3 alpha milestone</a:t>
            </a:r>
          </a:p>
          <a:p>
            <a:r>
              <a:rPr lang="en-US" dirty="0"/>
              <a:t>Final = </a:t>
            </a:r>
            <a:r>
              <a:rPr lang="en-US"/>
              <a:t>Game today </a:t>
            </a:r>
          </a:p>
        </p:txBody>
      </p:sp>
      <p:sp>
        <p:nvSpPr>
          <p:cNvPr id="4" name="Slide Number Placeholder 3"/>
          <p:cNvSpPr>
            <a:spLocks noGrp="1"/>
          </p:cNvSpPr>
          <p:nvPr>
            <p:ph type="sldNum" sz="quarter" idx="5"/>
          </p:nvPr>
        </p:nvSpPr>
        <p:spPr/>
        <p:txBody>
          <a:bodyPr/>
          <a:lstStyle/>
          <a:p>
            <a:fld id="{D6F8BC9D-39CB-4A22-95C8-221047EFB469}" type="slidenum">
              <a:rPr lang="en-US" smtClean="0"/>
              <a:pPr/>
              <a:t>3</a:t>
            </a:fld>
            <a:endParaRPr lang="en-US"/>
          </a:p>
        </p:txBody>
      </p:sp>
    </p:spTree>
    <p:extLst>
      <p:ext uri="{BB962C8B-B14F-4D97-AF65-F5344CB8AC3E}">
        <p14:creationId xmlns:p14="http://schemas.microsoft.com/office/powerpoint/2010/main" val="364387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5B548D-CB1A-4257-9AB2-49DC217BF5FB}"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94337-D6BD-467C-A815-F34C8AAA87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B548D-CB1A-4257-9AB2-49DC217BF5FB}" type="datetimeFigureOut">
              <a:rPr lang="en-US" smtClean="0"/>
              <a:pPr/>
              <a:t>10/21/2022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94337-D6BD-467C-A815-F34C8AAA87F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screenshot of a video game&#10;&#10;Description automatically generated">
            <a:extLst>
              <a:ext uri="{FF2B5EF4-FFF2-40B4-BE49-F238E27FC236}">
                <a16:creationId xmlns:a16="http://schemas.microsoft.com/office/drawing/2014/main" id="{64FD9A87-EC39-834E-AA67-D5937EFFF6E6}"/>
              </a:ext>
            </a:extLst>
          </p:cNvPr>
          <p:cNvPicPr>
            <a:picLocks noChangeAspect="1"/>
          </p:cNvPicPr>
          <p:nvPr/>
        </p:nvPicPr>
        <p:blipFill rotWithShape="1">
          <a:blip r:embed="rId3"/>
          <a:srcRect b="3775"/>
          <a:stretch/>
        </p:blipFill>
        <p:spPr>
          <a:xfrm>
            <a:off x="20" y="10"/>
            <a:ext cx="9143980" cy="4201449"/>
          </a:xfrm>
          <a:prstGeom prst="rect">
            <a:avLst/>
          </a:prstGeom>
        </p:spPr>
      </p:pic>
      <p:grpSp>
        <p:nvGrpSpPr>
          <p:cNvPr id="19" name="Group 1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20" name="Freeform: Shape 1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1" name="Freeform: Shape 1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1035990" y="5781156"/>
            <a:ext cx="7062673" cy="528505"/>
          </a:xfrm>
        </p:spPr>
        <p:txBody>
          <a:bodyPr vert="horz" lIns="91440" tIns="45720" rIns="91440" bIns="45720" numCol="1" rtlCol="0" anchor="b">
            <a:noAutofit/>
          </a:bodyPr>
          <a:lstStyle/>
          <a:p>
            <a:pPr algn="l">
              <a:lnSpc>
                <a:spcPct val="90000"/>
              </a:lnSpc>
              <a:spcBef>
                <a:spcPts val="1000"/>
              </a:spcBef>
            </a:pPr>
            <a:r>
              <a:rPr lang="en-US" sz="1200" i="1" dirty="0">
                <a:solidFill>
                  <a:schemeClr val="tx2"/>
                </a:solidFill>
                <a:latin typeface="Lucida Calligraphy"/>
              </a:rPr>
              <a:t>.</a:t>
            </a:r>
            <a:endParaRPr lang="en-US" sz="1200" i="1">
              <a:solidFill>
                <a:schemeClr val="tx2"/>
              </a:solidFill>
              <a:latin typeface="Lucida Calligraphy"/>
              <a:ea typeface="Cambria"/>
            </a:endParaRPr>
          </a:p>
          <a:p>
            <a:pPr algn="l">
              <a:lnSpc>
                <a:spcPct val="90000"/>
              </a:lnSpc>
              <a:spcBef>
                <a:spcPts val="1000"/>
              </a:spcBef>
            </a:pPr>
            <a:r>
              <a:rPr lang="en-US" sz="1200" i="1" dirty="0">
                <a:solidFill>
                  <a:schemeClr val="tx2"/>
                </a:solidFill>
                <a:latin typeface="Lucida Calligraphy"/>
              </a:rPr>
              <a:t>Third person adventure game with open world concept. Main character must go on a quest to find magic water to heal his village from an epidemic. </a:t>
            </a:r>
            <a:endParaRPr lang="en-US" sz="1200" i="1">
              <a:solidFill>
                <a:schemeClr val="tx2"/>
              </a:solidFill>
              <a:latin typeface="Lucida Calligraphy"/>
              <a:ea typeface="Cambria"/>
            </a:endParaRPr>
          </a:p>
        </p:txBody>
      </p:sp>
      <p:sp>
        <p:nvSpPr>
          <p:cNvPr id="4" name="TextBox 3"/>
          <p:cNvSpPr txBox="1"/>
          <p:nvPr/>
        </p:nvSpPr>
        <p:spPr>
          <a:xfrm>
            <a:off x="2285412" y="4707863"/>
            <a:ext cx="5398431" cy="584775"/>
          </a:xfrm>
          <a:prstGeom prst="rect">
            <a:avLst/>
          </a:prstGeom>
          <a:noFill/>
        </p:spPr>
        <p:txBody>
          <a:bodyPr wrap="square" lIns="91440" tIns="45720" rIns="91440" bIns="45720" rtlCol="0" anchor="t">
            <a:spAutoFit/>
          </a:bodyPr>
          <a:lstStyle/>
          <a:p>
            <a:pPr>
              <a:spcAft>
                <a:spcPts val="600"/>
              </a:spcAft>
            </a:pPr>
            <a:r>
              <a:rPr lang="en-US" sz="3200" i="1" dirty="0">
                <a:effectLst>
                  <a:outerShdw blurRad="38100" dist="38100" dir="2700000" algn="tl">
                    <a:srgbClr val="000000">
                      <a:alpha val="43137"/>
                    </a:srgbClr>
                  </a:outerShdw>
                </a:effectLst>
                <a:latin typeface="Lucida Calligraphy"/>
              </a:rPr>
              <a:t>By The Bright Infernos</a:t>
            </a:r>
            <a:endParaRPr lang="en-US" sz="3200" i="1">
              <a:effectLst>
                <a:outerShdw blurRad="38100" dist="38100" dir="2700000" algn="tl">
                  <a:srgbClr val="000000">
                    <a:alpha val="43137"/>
                  </a:srgbClr>
                </a:outerShdw>
              </a:effectLst>
              <a:latin typeface="Lucida Calligraphy"/>
            </a:endParaRPr>
          </a:p>
        </p:txBody>
      </p:sp>
      <p:sp>
        <p:nvSpPr>
          <p:cNvPr id="6" name="Title 5"/>
          <p:cNvSpPr>
            <a:spLocks noGrp="1"/>
          </p:cNvSpPr>
          <p:nvPr>
            <p:ph type="ctrTitle"/>
          </p:nvPr>
        </p:nvSpPr>
        <p:spPr>
          <a:xfrm>
            <a:off x="418153" y="4207425"/>
            <a:ext cx="7944130" cy="1000655"/>
          </a:xfrm>
        </p:spPr>
        <p:txBody>
          <a:bodyPr vert="horz" lIns="91440" tIns="45720" rIns="91440" bIns="45720" rtlCol="0" anchor="t">
            <a:normAutofit/>
          </a:bodyPr>
          <a:lstStyle/>
          <a:p>
            <a:pPr algn="l">
              <a:lnSpc>
                <a:spcPct val="90000"/>
              </a:lnSpc>
            </a:pPr>
            <a:r>
              <a:rPr lang="en-US" sz="3500" i="1" dirty="0" err="1">
                <a:solidFill>
                  <a:schemeClr val="tx2"/>
                </a:solidFill>
                <a:effectLst>
                  <a:outerShdw blurRad="38100" dist="38100" dir="2700000" algn="tl">
                    <a:srgbClr val="000000">
                      <a:alpha val="43137"/>
                    </a:srgbClr>
                  </a:outerShdw>
                </a:effectLst>
                <a:latin typeface="Lucida Calligraphy"/>
              </a:rPr>
              <a:t>Equei</a:t>
            </a:r>
            <a:r>
              <a:rPr lang="en-US" sz="3500" i="1" dirty="0">
                <a:solidFill>
                  <a:schemeClr val="tx2"/>
                </a:solidFill>
                <a:effectLst>
                  <a:outerShdw blurRad="38100" dist="38100" dir="2700000" algn="tl">
                    <a:srgbClr val="000000">
                      <a:alpha val="43137"/>
                    </a:srgbClr>
                  </a:outerShdw>
                </a:effectLst>
                <a:latin typeface="Lucida Calligraphy"/>
              </a:rPr>
              <a:t> </a:t>
            </a:r>
            <a:r>
              <a:rPr lang="en-US" sz="3500" i="1" dirty="0" err="1">
                <a:solidFill>
                  <a:schemeClr val="tx2"/>
                </a:solidFill>
                <a:effectLst>
                  <a:outerShdw blurRad="38100" dist="38100" dir="2700000" algn="tl">
                    <a:srgbClr val="000000">
                      <a:alpha val="43137"/>
                    </a:srgbClr>
                  </a:outerShdw>
                </a:effectLst>
                <a:latin typeface="Lucida Calligraphy"/>
              </a:rPr>
              <a:t>Iter</a:t>
            </a:r>
            <a:endParaRPr lang="en-US" sz="3500" i="1">
              <a:solidFill>
                <a:schemeClr val="tx2"/>
              </a:solidFill>
              <a:effectLst>
                <a:outerShdw blurRad="38100" dist="38100" dir="2700000" algn="tl">
                  <a:srgbClr val="000000">
                    <a:alpha val="43137"/>
                  </a:srgbClr>
                </a:outerShdw>
              </a:effectLst>
              <a:latin typeface="Lucida Calligraph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2936495" y="89734"/>
            <a:ext cx="3279836" cy="1328805"/>
          </a:xfrm>
          <a:ln>
            <a:solidFill>
              <a:schemeClr val="tx1">
                <a:lumMod val="65000"/>
              </a:schemeClr>
            </a:solidFill>
          </a:ln>
        </p:spPr>
        <p:style>
          <a:lnRef idx="0">
            <a:schemeClr val="dk1"/>
          </a:lnRef>
          <a:fillRef idx="3">
            <a:schemeClr val="dk1"/>
          </a:fillRef>
          <a:effectRef idx="3">
            <a:schemeClr val="dk1"/>
          </a:effectRef>
          <a:fontRef idx="minor">
            <a:schemeClr val="lt1"/>
          </a:fontRef>
        </p:style>
        <p:txBody>
          <a:bodyPr>
            <a:normAutofit/>
          </a:bodyPr>
          <a:lstStyle/>
          <a:p>
            <a:r>
              <a:rPr lang="en-US" i="1" dirty="0">
                <a:effectLst>
                  <a:outerShdw blurRad="38100" dist="38100" dir="2700000" algn="tl">
                    <a:srgbClr val="000000">
                      <a:alpha val="43137"/>
                    </a:srgbClr>
                  </a:outerShdw>
                </a:effectLst>
                <a:latin typeface="Lucida Calligraphy"/>
              </a:rPr>
              <a:t>The Team</a:t>
            </a:r>
          </a:p>
        </p:txBody>
      </p:sp>
      <p:sp>
        <p:nvSpPr>
          <p:cNvPr id="3" name="Subtitle 2"/>
          <p:cNvSpPr>
            <a:spLocks noGrp="1"/>
          </p:cNvSpPr>
          <p:nvPr>
            <p:ph type="subTitle" idx="1"/>
          </p:nvPr>
        </p:nvSpPr>
        <p:spPr>
          <a:xfrm>
            <a:off x="118272" y="3627883"/>
            <a:ext cx="4335454" cy="1887053"/>
          </a:xfrm>
        </p:spPr>
        <p:txBody>
          <a:bodyPr vert="horz" lIns="91440" tIns="45720" rIns="91440" bIns="45720" numCol="2" rtlCol="0" anchor="t">
            <a:noAutofit/>
          </a:bodyPr>
          <a:lstStyle/>
          <a:p>
            <a:r>
              <a:rPr lang="en-US" sz="1200" i="1" u="sng" dirty="0">
                <a:solidFill>
                  <a:schemeClr val="tx1"/>
                </a:solidFill>
                <a:latin typeface="Lucida Sans Unicode"/>
                <a:cs typeface="Lucida Sans Unicode"/>
              </a:rPr>
              <a:t>Kelvin Roman Domenech</a:t>
            </a:r>
          </a:p>
          <a:p>
            <a:r>
              <a:rPr lang="en-US" sz="1200" i="1" dirty="0">
                <a:solidFill>
                  <a:schemeClr val="tx1"/>
                </a:solidFill>
                <a:latin typeface="Lucida Sans Unicode"/>
                <a:cs typeface="Lucida Sans Unicode"/>
              </a:rPr>
              <a:t>Menu Systems</a:t>
            </a:r>
          </a:p>
          <a:p>
            <a:r>
              <a:rPr lang="en-US" sz="1200" i="1" dirty="0">
                <a:solidFill>
                  <a:schemeClr val="tx1"/>
                </a:solidFill>
                <a:latin typeface="Lucida Sans Unicode"/>
                <a:ea typeface="Cambria"/>
                <a:cs typeface="Lucida Sans Unicode"/>
              </a:rPr>
              <a:t>Audio Mixer</a:t>
            </a:r>
          </a:p>
          <a:p>
            <a:r>
              <a:rPr lang="en-US" sz="1200" i="1" dirty="0">
                <a:solidFill>
                  <a:schemeClr val="tx1"/>
                </a:solidFill>
                <a:latin typeface="Lucida Sans Unicode"/>
                <a:cs typeface="Lucida Sans Unicode"/>
              </a:rPr>
              <a:t>Mini Map</a:t>
            </a:r>
          </a:p>
          <a:p>
            <a:r>
              <a:rPr lang="en-US" sz="1200" i="1" dirty="0">
                <a:solidFill>
                  <a:schemeClr val="tx1"/>
                </a:solidFill>
                <a:latin typeface="Lucida Sans Unicode"/>
                <a:cs typeface="Lucida Sans Unicode"/>
              </a:rPr>
              <a:t>Spell Particle Effects</a:t>
            </a:r>
          </a:p>
          <a:p>
            <a:endParaRPr lang="en-US" sz="1200" i="1" dirty="0">
              <a:solidFill>
                <a:schemeClr val="tx1"/>
              </a:solidFill>
              <a:latin typeface="Lucida Sans Unicode"/>
              <a:cs typeface="Lucida Sans Unicode"/>
            </a:endParaRPr>
          </a:p>
          <a:p>
            <a:endParaRPr lang="en-US" sz="1200" i="1" dirty="0">
              <a:solidFill>
                <a:schemeClr val="tx1"/>
              </a:solidFill>
              <a:latin typeface="Lucida Sans Unicode"/>
              <a:cs typeface="Lucida Sans Unicode"/>
            </a:endParaRPr>
          </a:p>
        </p:txBody>
      </p:sp>
      <p:pic>
        <p:nvPicPr>
          <p:cNvPr id="2" name="Picture 3" descr="A picture containing text&#10;&#10;Description automatically generated">
            <a:extLst>
              <a:ext uri="{FF2B5EF4-FFF2-40B4-BE49-F238E27FC236}">
                <a16:creationId xmlns:a16="http://schemas.microsoft.com/office/drawing/2014/main" id="{685F3D83-04DF-E28C-D501-CEB5317C34DB}"/>
              </a:ext>
            </a:extLst>
          </p:cNvPr>
          <p:cNvPicPr>
            <a:picLocks noChangeAspect="1"/>
          </p:cNvPicPr>
          <p:nvPr/>
        </p:nvPicPr>
        <p:blipFill>
          <a:blip r:embed="rId2"/>
          <a:stretch>
            <a:fillRect/>
          </a:stretch>
        </p:blipFill>
        <p:spPr>
          <a:xfrm>
            <a:off x="4421751" y="2544774"/>
            <a:ext cx="847725" cy="885825"/>
          </a:xfrm>
          <a:prstGeom prst="rect">
            <a:avLst/>
          </a:prstGeom>
        </p:spPr>
      </p:pic>
      <p:pic>
        <p:nvPicPr>
          <p:cNvPr id="4" name="Picture 4">
            <a:extLst>
              <a:ext uri="{FF2B5EF4-FFF2-40B4-BE49-F238E27FC236}">
                <a16:creationId xmlns:a16="http://schemas.microsoft.com/office/drawing/2014/main" id="{537BBF44-6F79-9428-2EE9-87571058B1F4}"/>
              </a:ext>
            </a:extLst>
          </p:cNvPr>
          <p:cNvPicPr>
            <a:picLocks noChangeAspect="1"/>
          </p:cNvPicPr>
          <p:nvPr/>
        </p:nvPicPr>
        <p:blipFill>
          <a:blip r:embed="rId3"/>
          <a:stretch>
            <a:fillRect/>
          </a:stretch>
        </p:blipFill>
        <p:spPr>
          <a:xfrm>
            <a:off x="7824622" y="2608655"/>
            <a:ext cx="838200" cy="828675"/>
          </a:xfrm>
          <a:prstGeom prst="rect">
            <a:avLst/>
          </a:prstGeom>
        </p:spPr>
      </p:pic>
      <p:pic>
        <p:nvPicPr>
          <p:cNvPr id="5" name="Picture 6">
            <a:extLst>
              <a:ext uri="{FF2B5EF4-FFF2-40B4-BE49-F238E27FC236}">
                <a16:creationId xmlns:a16="http://schemas.microsoft.com/office/drawing/2014/main" id="{4080A07C-16C4-C3B0-2394-5D209326B175}"/>
              </a:ext>
            </a:extLst>
          </p:cNvPr>
          <p:cNvPicPr>
            <a:picLocks noChangeAspect="1"/>
          </p:cNvPicPr>
          <p:nvPr/>
        </p:nvPicPr>
        <p:blipFill>
          <a:blip r:embed="rId4"/>
          <a:stretch>
            <a:fillRect/>
          </a:stretch>
        </p:blipFill>
        <p:spPr>
          <a:xfrm>
            <a:off x="2659865" y="2600526"/>
            <a:ext cx="876300" cy="809625"/>
          </a:xfrm>
          <a:prstGeom prst="rect">
            <a:avLst/>
          </a:prstGeom>
        </p:spPr>
      </p:pic>
      <p:pic>
        <p:nvPicPr>
          <p:cNvPr id="7" name="Picture 7">
            <a:extLst>
              <a:ext uri="{FF2B5EF4-FFF2-40B4-BE49-F238E27FC236}">
                <a16:creationId xmlns:a16="http://schemas.microsoft.com/office/drawing/2014/main" id="{D1876A32-120B-F6DA-4587-C4F5EAC1C152}"/>
              </a:ext>
            </a:extLst>
          </p:cNvPr>
          <p:cNvPicPr>
            <a:picLocks noChangeAspect="1"/>
          </p:cNvPicPr>
          <p:nvPr/>
        </p:nvPicPr>
        <p:blipFill>
          <a:blip r:embed="rId5"/>
          <a:stretch>
            <a:fillRect/>
          </a:stretch>
        </p:blipFill>
        <p:spPr>
          <a:xfrm>
            <a:off x="723550" y="2603892"/>
            <a:ext cx="847725" cy="838200"/>
          </a:xfrm>
          <a:prstGeom prst="rect">
            <a:avLst/>
          </a:prstGeom>
        </p:spPr>
      </p:pic>
      <p:pic>
        <p:nvPicPr>
          <p:cNvPr id="8" name="Picture 8" descr="A person wearing headphones&#10;&#10;Description automatically generated">
            <a:extLst>
              <a:ext uri="{FF2B5EF4-FFF2-40B4-BE49-F238E27FC236}">
                <a16:creationId xmlns:a16="http://schemas.microsoft.com/office/drawing/2014/main" id="{D99A2CCA-4FBF-09D9-9B03-D29AA3781EE1}"/>
              </a:ext>
            </a:extLst>
          </p:cNvPr>
          <p:cNvPicPr>
            <a:picLocks noChangeAspect="1"/>
          </p:cNvPicPr>
          <p:nvPr/>
        </p:nvPicPr>
        <p:blipFill>
          <a:blip r:embed="rId6"/>
          <a:stretch>
            <a:fillRect/>
          </a:stretch>
        </p:blipFill>
        <p:spPr>
          <a:xfrm>
            <a:off x="6212784" y="2572651"/>
            <a:ext cx="866775" cy="847725"/>
          </a:xfrm>
          <a:prstGeom prst="rect">
            <a:avLst/>
          </a:prstGeom>
        </p:spPr>
      </p:pic>
      <p:sp>
        <p:nvSpPr>
          <p:cNvPr id="10" name="TextBox 9">
            <a:extLst>
              <a:ext uri="{FF2B5EF4-FFF2-40B4-BE49-F238E27FC236}">
                <a16:creationId xmlns:a16="http://schemas.microsoft.com/office/drawing/2014/main" id="{1A733BA0-AC53-79E7-A135-B892EA699873}"/>
              </a:ext>
            </a:extLst>
          </p:cNvPr>
          <p:cNvSpPr txBox="1"/>
          <p:nvPr/>
        </p:nvSpPr>
        <p:spPr>
          <a:xfrm>
            <a:off x="7398957" y="3424584"/>
            <a:ext cx="1601732" cy="1791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pPr>
            <a:endParaRPr lang="en-US" sz="1200" dirty="0">
              <a:ea typeface="+mn-lt"/>
              <a:cs typeface="+mn-lt"/>
            </a:endParaRPr>
          </a:p>
          <a:p>
            <a:pPr algn="ctr">
              <a:spcBef>
                <a:spcPct val="20000"/>
              </a:spcBef>
            </a:pPr>
            <a:r>
              <a:rPr lang="en-US" sz="1200" i="1" u="sng" dirty="0">
                <a:latin typeface="Lucida Sans Unicode"/>
                <a:cs typeface="Lucida Sans Unicode"/>
              </a:rPr>
              <a:t>K-Ci Herzer</a:t>
            </a:r>
            <a:endParaRPr lang="en-US" sz="1200" dirty="0">
              <a:ea typeface="+mn-lt"/>
              <a:cs typeface="+mn-lt"/>
            </a:endParaRPr>
          </a:p>
          <a:p>
            <a:pPr algn="ctr">
              <a:spcBef>
                <a:spcPct val="20000"/>
              </a:spcBef>
            </a:pPr>
            <a:r>
              <a:rPr lang="en-US" sz="1200" i="1" dirty="0">
                <a:latin typeface="Lucida Sans Unicode"/>
                <a:cs typeface="Lucida Sans Unicode"/>
              </a:rPr>
              <a:t>Enemy AI Systems</a:t>
            </a:r>
            <a:endParaRPr lang="en-US" sz="1200" dirty="0">
              <a:ea typeface="+mn-lt"/>
              <a:cs typeface="+mn-lt"/>
            </a:endParaRPr>
          </a:p>
          <a:p>
            <a:pPr algn="ctr">
              <a:spcBef>
                <a:spcPct val="20000"/>
              </a:spcBef>
            </a:pPr>
            <a:r>
              <a:rPr lang="en-US" sz="1200" i="1" dirty="0">
                <a:latin typeface="Lucida Sans Unicode"/>
                <a:cs typeface="Lucida Sans Unicode"/>
              </a:rPr>
              <a:t>Enemy Animations</a:t>
            </a:r>
          </a:p>
          <a:p>
            <a:pPr algn="ctr">
              <a:spcBef>
                <a:spcPct val="20000"/>
              </a:spcBef>
            </a:pPr>
            <a:r>
              <a:rPr lang="en-US" sz="1200" i="1" dirty="0">
                <a:latin typeface="Lucida Sans Unicode"/>
                <a:cs typeface="Lucida Sans Unicode"/>
              </a:rPr>
              <a:t>Scene Music</a:t>
            </a:r>
            <a:endParaRPr lang="en-US" sz="1200" dirty="0">
              <a:ea typeface="+mn-lt"/>
              <a:cs typeface="+mn-lt"/>
            </a:endParaRPr>
          </a:p>
          <a:p>
            <a:pPr algn="ctr">
              <a:spcBef>
                <a:spcPct val="20000"/>
              </a:spcBef>
            </a:pPr>
            <a:endParaRPr lang="en-US" sz="1200" dirty="0">
              <a:ea typeface="+mn-lt"/>
              <a:cs typeface="+mn-lt"/>
            </a:endParaRPr>
          </a:p>
          <a:p>
            <a:pPr algn="ctr">
              <a:spcBef>
                <a:spcPct val="20000"/>
              </a:spcBef>
            </a:pPr>
            <a:endParaRPr lang="en-US" sz="1200" dirty="0">
              <a:ea typeface="+mn-lt"/>
              <a:cs typeface="+mn-lt"/>
            </a:endParaRPr>
          </a:p>
          <a:p>
            <a:endParaRPr lang="en-US" sz="1200" dirty="0">
              <a:ea typeface="Cambria"/>
            </a:endParaRPr>
          </a:p>
        </p:txBody>
      </p:sp>
      <p:sp>
        <p:nvSpPr>
          <p:cNvPr id="12" name="Subtitle 2">
            <a:extLst>
              <a:ext uri="{FF2B5EF4-FFF2-40B4-BE49-F238E27FC236}">
                <a16:creationId xmlns:a16="http://schemas.microsoft.com/office/drawing/2014/main" id="{9DE99C53-03ED-9C4A-8898-10805EEA78FD}"/>
              </a:ext>
            </a:extLst>
          </p:cNvPr>
          <p:cNvSpPr txBox="1">
            <a:spLocks/>
          </p:cNvSpPr>
          <p:nvPr/>
        </p:nvSpPr>
        <p:spPr>
          <a:xfrm>
            <a:off x="2283059" y="2470978"/>
            <a:ext cx="3082126" cy="3246296"/>
          </a:xfrm>
          <a:prstGeom prst="rect">
            <a:avLst/>
          </a:prstGeom>
        </p:spPr>
        <p:txBody>
          <a:bodyPr vert="horz" lIns="91440" tIns="45720" rIns="91440" bIns="45720" numCol="2"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200" i="1" u="sng" dirty="0">
                <a:solidFill>
                  <a:schemeClr val="tx1"/>
                </a:solidFill>
                <a:latin typeface="Lucida Sans Unicode"/>
                <a:cs typeface="Lucida Sans Unicode"/>
              </a:rPr>
              <a:t>Ashtyn Lane</a:t>
            </a:r>
            <a:endParaRPr lang="en-US" sz="1200" i="1" u="sng" dirty="0">
              <a:solidFill>
                <a:schemeClr val="tx1"/>
              </a:solidFill>
              <a:latin typeface="Lucida Sans Unicode"/>
              <a:ea typeface="Cambria"/>
              <a:cs typeface="Lucida Sans Unicode"/>
            </a:endParaRPr>
          </a:p>
          <a:p>
            <a:r>
              <a:rPr lang="en-US" sz="1200" i="1" dirty="0">
                <a:solidFill>
                  <a:schemeClr val="tx1"/>
                </a:solidFill>
                <a:latin typeface="Lucida Sans Unicode"/>
                <a:cs typeface="Lucida Sans Unicode"/>
              </a:rPr>
              <a:t>Checkpoint System</a:t>
            </a:r>
          </a:p>
          <a:p>
            <a:r>
              <a:rPr lang="en-US" sz="1200" i="1" dirty="0">
                <a:solidFill>
                  <a:schemeClr val="tx1"/>
                </a:solidFill>
                <a:latin typeface="Lucida Sans Unicode"/>
                <a:cs typeface="Lucida Sans Unicode"/>
              </a:rPr>
              <a:t>Level-Up System</a:t>
            </a:r>
          </a:p>
          <a:p>
            <a:r>
              <a:rPr lang="en-US" sz="1200" i="1" dirty="0">
                <a:solidFill>
                  <a:schemeClr val="tx1"/>
                </a:solidFill>
                <a:latin typeface="Lucida Sans Unicode"/>
                <a:cs typeface="Lucida Sans Unicode"/>
              </a:rPr>
              <a:t>Terrain</a:t>
            </a:r>
            <a:endParaRPr lang="en-US" i="1" dirty="0">
              <a:solidFill>
                <a:schemeClr val="tx1"/>
              </a:solidFill>
              <a:latin typeface="Lucida Sans Unicode"/>
              <a:cs typeface="Lucida Sans Unicode"/>
            </a:endParaRPr>
          </a:p>
        </p:txBody>
      </p:sp>
      <p:sp>
        <p:nvSpPr>
          <p:cNvPr id="13" name="TextBox 12">
            <a:extLst>
              <a:ext uri="{FF2B5EF4-FFF2-40B4-BE49-F238E27FC236}">
                <a16:creationId xmlns:a16="http://schemas.microsoft.com/office/drawing/2014/main" id="{D3AE5142-01AE-32AF-6766-460B691B6077}"/>
              </a:ext>
            </a:extLst>
          </p:cNvPr>
          <p:cNvSpPr txBox="1"/>
          <p:nvPr/>
        </p:nvSpPr>
        <p:spPr>
          <a:xfrm>
            <a:off x="4236601" y="2771442"/>
            <a:ext cx="1363888" cy="2234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pPr>
            <a:endParaRPr lang="en-US" sz="1200" dirty="0">
              <a:ea typeface="+mn-lt"/>
              <a:cs typeface="+mn-lt"/>
            </a:endParaRPr>
          </a:p>
          <a:p>
            <a:pPr algn="ctr">
              <a:spcBef>
                <a:spcPct val="20000"/>
              </a:spcBef>
            </a:pPr>
            <a:endParaRPr lang="en-US" sz="1200" dirty="0">
              <a:ea typeface="+mn-lt"/>
              <a:cs typeface="+mn-lt"/>
            </a:endParaRPr>
          </a:p>
          <a:p>
            <a:pPr algn="ctr">
              <a:spcBef>
                <a:spcPct val="20000"/>
              </a:spcBef>
            </a:pPr>
            <a:endParaRPr lang="en-US" sz="1200" dirty="0">
              <a:ea typeface="+mn-lt"/>
              <a:cs typeface="+mn-lt"/>
            </a:endParaRPr>
          </a:p>
          <a:p>
            <a:pPr algn="ctr">
              <a:spcBef>
                <a:spcPct val="20000"/>
              </a:spcBef>
            </a:pPr>
            <a:endParaRPr lang="en-US" sz="1200" dirty="0">
              <a:ea typeface="+mn-lt"/>
              <a:cs typeface="+mn-lt"/>
            </a:endParaRPr>
          </a:p>
          <a:p>
            <a:pPr algn="ctr">
              <a:spcBef>
                <a:spcPct val="20000"/>
              </a:spcBef>
            </a:pPr>
            <a:r>
              <a:rPr lang="en-US" sz="1200" i="1" u="sng" dirty="0">
                <a:latin typeface="Lucida Sans Unicode"/>
                <a:cs typeface="Lucida Sans Unicode"/>
              </a:rPr>
              <a:t>Ryan Durham</a:t>
            </a:r>
            <a:endParaRPr lang="en-US" sz="1200" dirty="0">
              <a:ea typeface="+mn-lt"/>
              <a:cs typeface="+mn-lt"/>
            </a:endParaRPr>
          </a:p>
          <a:p>
            <a:pPr algn="ctr">
              <a:spcBef>
                <a:spcPct val="20000"/>
              </a:spcBef>
            </a:pPr>
            <a:r>
              <a:rPr lang="en-US" sz="1200" i="1" dirty="0">
                <a:latin typeface="Lucida Sans Unicode"/>
                <a:cs typeface="Lucida Sans Unicode"/>
              </a:rPr>
              <a:t>Save System</a:t>
            </a:r>
            <a:endParaRPr lang="en-US" sz="1200" dirty="0">
              <a:ea typeface="+mn-lt"/>
              <a:cs typeface="+mn-lt"/>
            </a:endParaRPr>
          </a:p>
          <a:p>
            <a:pPr algn="ctr">
              <a:spcBef>
                <a:spcPct val="20000"/>
              </a:spcBef>
            </a:pPr>
            <a:r>
              <a:rPr lang="en-US" sz="1200" i="1" dirty="0">
                <a:latin typeface="Lucida Sans Unicode"/>
                <a:cs typeface="Lucida Sans Unicode"/>
              </a:rPr>
              <a:t>Quest System</a:t>
            </a:r>
            <a:endParaRPr lang="en-US" sz="1200" dirty="0">
              <a:ea typeface="+mn-lt"/>
              <a:cs typeface="+mn-lt"/>
            </a:endParaRPr>
          </a:p>
          <a:p>
            <a:pPr algn="ctr">
              <a:spcBef>
                <a:spcPct val="20000"/>
              </a:spcBef>
            </a:pPr>
            <a:r>
              <a:rPr lang="en-US" sz="1200" i="1" dirty="0">
                <a:latin typeface="Lucida Sans Unicode"/>
                <a:ea typeface="+mn-lt"/>
                <a:cs typeface="Lucida Sans Unicode"/>
              </a:rPr>
              <a:t>Dialog System</a:t>
            </a:r>
          </a:p>
          <a:p>
            <a:pPr algn="ctr">
              <a:spcBef>
                <a:spcPct val="20000"/>
              </a:spcBef>
            </a:pPr>
            <a:endParaRPr lang="en-US" sz="1200" dirty="0">
              <a:ea typeface="+mn-lt"/>
              <a:cs typeface="+mn-lt"/>
            </a:endParaRPr>
          </a:p>
          <a:p>
            <a:endParaRPr lang="en-US" sz="1200" dirty="0">
              <a:ea typeface="+mn-lt"/>
              <a:cs typeface="+mn-lt"/>
            </a:endParaRPr>
          </a:p>
        </p:txBody>
      </p:sp>
      <p:sp>
        <p:nvSpPr>
          <p:cNvPr id="14" name="TextBox 13">
            <a:extLst>
              <a:ext uri="{FF2B5EF4-FFF2-40B4-BE49-F238E27FC236}">
                <a16:creationId xmlns:a16="http://schemas.microsoft.com/office/drawing/2014/main" id="{9BE20DE8-5990-B094-7806-19268E6FDF15}"/>
              </a:ext>
            </a:extLst>
          </p:cNvPr>
          <p:cNvSpPr txBox="1"/>
          <p:nvPr/>
        </p:nvSpPr>
        <p:spPr>
          <a:xfrm>
            <a:off x="5869458" y="3212755"/>
            <a:ext cx="155342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pPr>
            <a:endParaRPr lang="en-US" sz="1200" dirty="0">
              <a:ea typeface="+mn-lt"/>
              <a:cs typeface="+mn-lt"/>
            </a:endParaRPr>
          </a:p>
          <a:p>
            <a:pPr algn="ctr">
              <a:spcBef>
                <a:spcPct val="20000"/>
              </a:spcBef>
            </a:pPr>
            <a:endParaRPr lang="en-US" sz="1200" dirty="0">
              <a:ea typeface="+mn-lt"/>
              <a:cs typeface="+mn-lt"/>
            </a:endParaRPr>
          </a:p>
          <a:p>
            <a:pPr algn="ctr">
              <a:spcBef>
                <a:spcPct val="20000"/>
              </a:spcBef>
            </a:pPr>
            <a:r>
              <a:rPr lang="en-US" sz="1200" i="1" u="sng" dirty="0" err="1">
                <a:latin typeface="Lucida Sans Unicode"/>
                <a:cs typeface="Lucida Sans Unicode"/>
              </a:rPr>
              <a:t>LaTrae</a:t>
            </a:r>
            <a:r>
              <a:rPr lang="en-US" sz="1200" i="1" u="sng" dirty="0">
                <a:latin typeface="Lucida Sans Unicode"/>
                <a:cs typeface="Lucida Sans Unicode"/>
              </a:rPr>
              <a:t>’ Swann</a:t>
            </a:r>
            <a:endParaRPr lang="en-US" sz="1200" dirty="0">
              <a:ea typeface="+mn-lt"/>
              <a:cs typeface="+mn-lt"/>
            </a:endParaRPr>
          </a:p>
          <a:p>
            <a:pPr algn="ctr">
              <a:spcBef>
                <a:spcPct val="20000"/>
              </a:spcBef>
            </a:pPr>
            <a:r>
              <a:rPr lang="en-US" sz="1200" i="1" dirty="0">
                <a:latin typeface="Lucida Sans Unicode"/>
                <a:cs typeface="Lucida Sans Unicode"/>
              </a:rPr>
              <a:t>Spell System</a:t>
            </a:r>
            <a:endParaRPr lang="en-US" sz="1200" dirty="0">
              <a:ea typeface="+mn-lt"/>
              <a:cs typeface="+mn-lt"/>
            </a:endParaRPr>
          </a:p>
          <a:p>
            <a:pPr algn="ctr">
              <a:spcBef>
                <a:spcPct val="20000"/>
              </a:spcBef>
            </a:pPr>
            <a:r>
              <a:rPr lang="en-US" sz="1200" i="1" dirty="0">
                <a:latin typeface="Lucida Sans Unicode"/>
                <a:ea typeface="+mn-lt"/>
                <a:cs typeface="Lucida Sans Unicode"/>
              </a:rPr>
              <a:t>Weapon Switch</a:t>
            </a:r>
          </a:p>
          <a:p>
            <a:pPr algn="ctr">
              <a:spcBef>
                <a:spcPct val="20000"/>
              </a:spcBef>
            </a:pPr>
            <a:endParaRPr lang="en-US" sz="1200" dirty="0">
              <a:latin typeface="Cambria"/>
              <a:ea typeface="+mn-lt"/>
              <a:cs typeface="Lucida Sans Unicode"/>
            </a:endParaRPr>
          </a:p>
          <a:p>
            <a:endParaRPr lang="en-US" sz="1200" dirty="0">
              <a:ea typeface="Cambria"/>
            </a:endParaRPr>
          </a:p>
        </p:txBody>
      </p:sp>
    </p:spTree>
    <p:extLst>
      <p:ext uri="{BB962C8B-B14F-4D97-AF65-F5344CB8AC3E}">
        <p14:creationId xmlns:p14="http://schemas.microsoft.com/office/powerpoint/2010/main" val="421976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0" y="3886201"/>
            <a:ext cx="8534400" cy="3505199"/>
          </a:xfrm>
        </p:spPr>
        <p:txBody>
          <a:bodyPr numCol="2">
            <a:normAutofit fontScale="92500" lnSpcReduction="10000"/>
          </a:bodyPr>
          <a:lstStyle/>
          <a:p>
            <a:pPr algn="r"/>
            <a:r>
              <a:rPr lang="en-US" sz="2000" b="1" dirty="0">
                <a:effectLst>
                  <a:outerShdw blurRad="38100" dist="38100" dir="2700000" algn="tl">
                    <a:srgbClr val="000000">
                      <a:alpha val="43137"/>
                    </a:srgbClr>
                  </a:outerShdw>
                </a:effectLst>
              </a:rPr>
              <a:t>Prototype</a:t>
            </a:r>
          </a:p>
          <a:p>
            <a:pPr algn="r"/>
            <a:endParaRPr lang="en-US" sz="2000" b="1" dirty="0">
              <a:effectLst>
                <a:outerShdw blurRad="38100" dist="38100" dir="2700000" algn="tl">
                  <a:srgbClr val="000000">
                    <a:alpha val="43137"/>
                  </a:srgbClr>
                </a:outerShdw>
              </a:effectLst>
            </a:endParaRPr>
          </a:p>
          <a:p>
            <a:pPr algn="r">
              <a:buNone/>
            </a:pPr>
            <a:endParaRPr lang="en-US" sz="2000" b="1" dirty="0">
              <a:effectLst>
                <a:outerShdw blurRad="38100" dist="38100" dir="2700000" algn="tl">
                  <a:srgbClr val="000000">
                    <a:alpha val="43137"/>
                  </a:srgbClr>
                </a:outerShdw>
              </a:effectLst>
            </a:endParaRPr>
          </a:p>
          <a:p>
            <a:pPr algn="r">
              <a:buNone/>
            </a:pP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r>
              <a:rPr lang="en-US" sz="2000" b="1" dirty="0">
                <a:effectLst>
                  <a:outerShdw blurRad="38100" dist="38100" dir="2700000" algn="tl">
                    <a:srgbClr val="000000">
                      <a:alpha val="43137"/>
                    </a:srgbClr>
                  </a:outerShdw>
                </a:effectLst>
              </a:rPr>
              <a:t>Alpha</a:t>
            </a:r>
          </a:p>
          <a:p>
            <a:pPr algn="r"/>
            <a:endParaRPr lang="en-US" sz="2000" b="1" dirty="0">
              <a:effectLst>
                <a:outerShdw blurRad="38100" dist="38100" dir="2700000" algn="tl">
                  <a:srgbClr val="000000">
                    <a:alpha val="43137"/>
                  </a:srgbClr>
                </a:outerShdw>
              </a:effectLst>
            </a:endParaRPr>
          </a:p>
          <a:p>
            <a:pPr algn="r"/>
            <a:r>
              <a:rPr lang="en-US" sz="2000" b="1" dirty="0">
                <a:effectLst>
                  <a:outerShdw blurRad="38100" dist="38100" dir="2700000" algn="tl">
                    <a:srgbClr val="000000">
                      <a:alpha val="43137"/>
                    </a:srgbClr>
                  </a:outerShdw>
                </a:effectLst>
              </a:rPr>
              <a:t>First Playable</a:t>
            </a: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buNone/>
            </a:pPr>
            <a:endParaRPr lang="en-US" sz="2000" b="1" dirty="0">
              <a:effectLst>
                <a:outerShdw blurRad="38100" dist="38100" dir="2700000" algn="tl">
                  <a:srgbClr val="000000">
                    <a:alpha val="43137"/>
                  </a:srgbClr>
                </a:outerShdw>
              </a:effectLst>
            </a:endParaRPr>
          </a:p>
          <a:p>
            <a:pPr algn="r">
              <a:buNone/>
            </a:pPr>
            <a:endParaRPr lang="en-US" sz="2000" b="1" dirty="0">
              <a:effectLst>
                <a:outerShdw blurRad="38100" dist="38100" dir="2700000" algn="tl">
                  <a:srgbClr val="000000">
                    <a:alpha val="43137"/>
                  </a:srgbClr>
                </a:outerShdw>
              </a:effectLst>
            </a:endParaRPr>
          </a:p>
          <a:p>
            <a:pPr algn="r"/>
            <a:endParaRPr lang="en-US" sz="2000" b="1" dirty="0">
              <a:effectLst>
                <a:outerShdw blurRad="38100" dist="38100" dir="2700000" algn="tl">
                  <a:srgbClr val="000000">
                    <a:alpha val="43137"/>
                  </a:srgbClr>
                </a:outerShdw>
              </a:effectLst>
            </a:endParaRPr>
          </a:p>
          <a:p>
            <a:pPr algn="r"/>
            <a:r>
              <a:rPr lang="en-US" sz="2000" b="1" dirty="0">
                <a:effectLst>
                  <a:outerShdw blurRad="38100" dist="38100" dir="2700000" algn="tl">
                    <a:srgbClr val="000000">
                      <a:alpha val="43137"/>
                    </a:srgbClr>
                  </a:outerShdw>
                </a:effectLst>
              </a:rPr>
              <a:t>Final</a:t>
            </a:r>
          </a:p>
          <a:p>
            <a:pPr algn="r"/>
            <a:endParaRPr lang="en-US" sz="2000"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Progress</a:t>
            </a:r>
          </a:p>
        </p:txBody>
      </p:sp>
      <p:pic>
        <p:nvPicPr>
          <p:cNvPr id="4" name="Picture 4" descr="A screenshot of a video game&#10;&#10;Description automatically generated">
            <a:extLst>
              <a:ext uri="{FF2B5EF4-FFF2-40B4-BE49-F238E27FC236}">
                <a16:creationId xmlns:a16="http://schemas.microsoft.com/office/drawing/2014/main" id="{545A5DA8-B218-8DD9-2D84-E22E20C70183}"/>
              </a:ext>
            </a:extLst>
          </p:cNvPr>
          <p:cNvPicPr>
            <a:picLocks noChangeAspect="1"/>
          </p:cNvPicPr>
          <p:nvPr/>
        </p:nvPicPr>
        <p:blipFill>
          <a:blip r:embed="rId3"/>
          <a:stretch>
            <a:fillRect/>
          </a:stretch>
        </p:blipFill>
        <p:spPr>
          <a:xfrm>
            <a:off x="605481" y="1740647"/>
            <a:ext cx="3669956" cy="2061595"/>
          </a:xfrm>
          <a:prstGeom prst="rect">
            <a:avLst/>
          </a:prstGeom>
        </p:spPr>
      </p:pic>
      <p:pic>
        <p:nvPicPr>
          <p:cNvPr id="5" name="Picture 5">
            <a:extLst>
              <a:ext uri="{FF2B5EF4-FFF2-40B4-BE49-F238E27FC236}">
                <a16:creationId xmlns:a16="http://schemas.microsoft.com/office/drawing/2014/main" id="{0DB7A409-83D0-5A78-5D99-F7E60126C26E}"/>
              </a:ext>
            </a:extLst>
          </p:cNvPr>
          <p:cNvPicPr>
            <a:picLocks noChangeAspect="1"/>
          </p:cNvPicPr>
          <p:nvPr/>
        </p:nvPicPr>
        <p:blipFill>
          <a:blip r:embed="rId4"/>
          <a:stretch>
            <a:fillRect/>
          </a:stretch>
        </p:blipFill>
        <p:spPr>
          <a:xfrm>
            <a:off x="4956825" y="4354756"/>
            <a:ext cx="3511084" cy="1952603"/>
          </a:xfrm>
          <a:prstGeom prst="rect">
            <a:avLst/>
          </a:prstGeom>
        </p:spPr>
      </p:pic>
      <p:pic>
        <p:nvPicPr>
          <p:cNvPr id="6" name="Picture 6" descr="A screenshot of a video game&#10;&#10;Description automatically generated">
            <a:extLst>
              <a:ext uri="{FF2B5EF4-FFF2-40B4-BE49-F238E27FC236}">
                <a16:creationId xmlns:a16="http://schemas.microsoft.com/office/drawing/2014/main" id="{EC7577D0-74B0-EEBD-F677-56A68C597BBC}"/>
              </a:ext>
            </a:extLst>
          </p:cNvPr>
          <p:cNvPicPr>
            <a:picLocks noChangeAspect="1"/>
          </p:cNvPicPr>
          <p:nvPr/>
        </p:nvPicPr>
        <p:blipFill>
          <a:blip r:embed="rId5"/>
          <a:stretch>
            <a:fillRect/>
          </a:stretch>
        </p:blipFill>
        <p:spPr>
          <a:xfrm>
            <a:off x="4744995" y="1741442"/>
            <a:ext cx="3669956" cy="2060004"/>
          </a:xfrm>
          <a:prstGeom prst="rect">
            <a:avLst/>
          </a:prstGeom>
        </p:spPr>
      </p:pic>
      <p:pic>
        <p:nvPicPr>
          <p:cNvPr id="7" name="Picture 8" descr="A screenshot of a video game&#10;&#10;Description automatically generated">
            <a:extLst>
              <a:ext uri="{FF2B5EF4-FFF2-40B4-BE49-F238E27FC236}">
                <a16:creationId xmlns:a16="http://schemas.microsoft.com/office/drawing/2014/main" id="{CA0AF453-EB06-F4BE-9F74-685C37522951}"/>
              </a:ext>
            </a:extLst>
          </p:cNvPr>
          <p:cNvPicPr>
            <a:picLocks noChangeAspect="1"/>
          </p:cNvPicPr>
          <p:nvPr/>
        </p:nvPicPr>
        <p:blipFill>
          <a:blip r:embed="rId6"/>
          <a:stretch>
            <a:fillRect/>
          </a:stretch>
        </p:blipFill>
        <p:spPr>
          <a:xfrm>
            <a:off x="605481" y="4355400"/>
            <a:ext cx="3696436" cy="19777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215" y="205886"/>
            <a:ext cx="2686480" cy="1143000"/>
          </a:xfrm>
          <a:ln>
            <a:solidFill>
              <a:schemeClr val="tx1">
                <a:lumMod val="65000"/>
              </a:schemeClr>
            </a:solidFill>
          </a:ln>
        </p:spPr>
        <p:txBody>
          <a:bodyPr/>
          <a:lstStyle/>
          <a:p>
            <a:r>
              <a:rPr lang="en-US" dirty="0">
                <a:effectLst>
                  <a:outerShdw blurRad="38100" dist="38100" dir="2700000" algn="tl">
                    <a:srgbClr val="000000">
                      <a:alpha val="43137"/>
                    </a:srgbClr>
                  </a:outerShdw>
                </a:effectLst>
              </a:rPr>
              <a:t>Tips/Tricks</a:t>
            </a:r>
          </a:p>
        </p:txBody>
      </p:sp>
      <p:sp>
        <p:nvSpPr>
          <p:cNvPr id="3" name="Content Placeholder 2"/>
          <p:cNvSpPr>
            <a:spLocks noGrp="1"/>
          </p:cNvSpPr>
          <p:nvPr>
            <p:ph idx="1"/>
          </p:nvPr>
        </p:nvSpPr>
        <p:spPr>
          <a:xfrm>
            <a:off x="414230" y="1505667"/>
            <a:ext cx="8229600" cy="5093165"/>
          </a:xfrm>
        </p:spPr>
        <p:txBody>
          <a:bodyPr vert="horz" lIns="91440" tIns="45720" rIns="91440" bIns="45720" rtlCol="0" anchor="t">
            <a:normAutofit fontScale="62500" lnSpcReduction="20000"/>
          </a:bodyPr>
          <a:lstStyle/>
          <a:p>
            <a:r>
              <a:rPr lang="en-US" dirty="0"/>
              <a:t>Time Management</a:t>
            </a:r>
            <a:endParaRPr lang="en-US" dirty="0">
              <a:ea typeface="Cambria"/>
            </a:endParaRPr>
          </a:p>
          <a:p>
            <a:pPr lvl="1"/>
            <a:r>
              <a:rPr lang="en-US" dirty="0">
                <a:ea typeface="Cambria"/>
              </a:rPr>
              <a:t>Be smart with your time. Over-estimate how long something will take you and get started as soon as you can. Pace yourself during the week to make sure that you don't have to rush to get things done the day the build is due.</a:t>
            </a:r>
          </a:p>
          <a:p>
            <a:r>
              <a:rPr lang="en-US" dirty="0"/>
              <a:t>Don't go overboard on downloading assets</a:t>
            </a:r>
            <a:endParaRPr lang="en-US" dirty="0">
              <a:ea typeface="Cambria"/>
            </a:endParaRPr>
          </a:p>
          <a:p>
            <a:pPr lvl="1"/>
            <a:r>
              <a:rPr lang="en-US" dirty="0">
                <a:ea typeface="Cambria"/>
              </a:rPr>
              <a:t>Assets take up a lot of space/memory. Be conscious of what you are downloading and how much memory it uses. Git LFS has a limited amount of data you can push/pull before you have to start paying.</a:t>
            </a:r>
          </a:p>
          <a:p>
            <a:r>
              <a:rPr lang="en-US" dirty="0">
                <a:ea typeface="Cambria"/>
              </a:rPr>
              <a:t>Don't assume the player will know everything you do</a:t>
            </a:r>
          </a:p>
          <a:p>
            <a:pPr lvl="1"/>
            <a:r>
              <a:rPr lang="en-US" dirty="0">
                <a:ea typeface="Cambria"/>
              </a:rPr>
              <a:t>While it's easy for developers to test their own game because they know how it should work, there may be something that a new player would find confusing. Approach your play tests as someone who has never played the game before and see if it is easy to follow/complete.</a:t>
            </a:r>
          </a:p>
          <a:p>
            <a:r>
              <a:rPr lang="en-US" dirty="0"/>
              <a:t>Communicate</a:t>
            </a:r>
            <a:endParaRPr lang="en-US" dirty="0">
              <a:ea typeface="Cambria"/>
            </a:endParaRPr>
          </a:p>
          <a:p>
            <a:pPr lvl="1"/>
            <a:r>
              <a:rPr lang="en-US" dirty="0">
                <a:ea typeface="Cambria"/>
              </a:rPr>
              <a:t>Communication is key in group projects. Keep your team mates up to date on what you are working on, what issues you are encountering, and help others with their issues if you can. If you are going to miss a meeting, let everyone know. Nothing is more frustrating than a team member that just disappears.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Went Right</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Scheduled Meetings</a:t>
            </a:r>
          </a:p>
          <a:p>
            <a:pPr lvl="1"/>
            <a:r>
              <a:rPr lang="en-US" dirty="0">
                <a:ea typeface="Cambria"/>
              </a:rPr>
              <a:t>We were able to keep each other up to date on progress and help others when we could.</a:t>
            </a:r>
          </a:p>
          <a:p>
            <a:pPr lvl="1"/>
            <a:endParaRPr lang="en-US" dirty="0">
              <a:ea typeface="Cambria"/>
            </a:endParaRPr>
          </a:p>
          <a:p>
            <a:r>
              <a:rPr lang="en-US" dirty="0">
                <a:ea typeface="Cambria"/>
              </a:rPr>
              <a:t>Particle system spells</a:t>
            </a:r>
          </a:p>
          <a:p>
            <a:pPr lvl="1"/>
            <a:r>
              <a:rPr lang="en-US" dirty="0">
                <a:ea typeface="Cambria"/>
              </a:rPr>
              <a:t>Spells were easier to create than expected.</a:t>
            </a:r>
          </a:p>
          <a:p>
            <a:pPr lvl="1"/>
            <a:endParaRPr lang="en-US" dirty="0">
              <a:ea typeface="Cambria"/>
            </a:endParaRPr>
          </a:p>
          <a:p>
            <a:r>
              <a:rPr lang="en-US" dirty="0">
                <a:ea typeface="Cambria"/>
              </a:rPr>
              <a:t>Checkpoint System</a:t>
            </a:r>
          </a:p>
          <a:p>
            <a:pPr lvl="1"/>
            <a:r>
              <a:rPr lang="en-US" dirty="0">
                <a:ea typeface="Cambria"/>
              </a:rPr>
              <a:t>The checkpoint campfire system was easier to do than anticipated</a:t>
            </a:r>
          </a:p>
          <a:p>
            <a:pPr lvl="1"/>
            <a:endParaRPr lang="en-US" dirty="0">
              <a:ea typeface="Cambria"/>
            </a:endParaRPr>
          </a:p>
          <a:p>
            <a:endParaRPr lang="en-US" dirty="0">
              <a:ea typeface="Cambria"/>
            </a:endParaRPr>
          </a:p>
          <a:p>
            <a:pPr lvl="1"/>
            <a:endParaRPr lang="en-US" dirty="0">
              <a:ea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Went Wrong</a:t>
            </a:r>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r>
              <a:rPr lang="en-US" dirty="0">
                <a:ea typeface="Cambria"/>
              </a:rPr>
              <a:t>Unequal work put in</a:t>
            </a:r>
          </a:p>
          <a:p>
            <a:pPr lvl="1"/>
            <a:r>
              <a:rPr lang="en-US" dirty="0">
                <a:ea typeface="Cambria"/>
              </a:rPr>
              <a:t>Some team-mates did not put forth as much effort as others causing a section of the game to be incomplete. </a:t>
            </a:r>
            <a:endParaRPr lang="en-US" dirty="0"/>
          </a:p>
          <a:p>
            <a:endParaRPr lang="en-US" dirty="0"/>
          </a:p>
          <a:p>
            <a:r>
              <a:rPr lang="en-US" dirty="0">
                <a:ea typeface="Cambria"/>
              </a:rPr>
              <a:t>Larger game concept</a:t>
            </a:r>
            <a:endParaRPr lang="en-US" dirty="0"/>
          </a:p>
          <a:p>
            <a:pPr lvl="1"/>
            <a:r>
              <a:rPr lang="en-US" dirty="0"/>
              <a:t>While this shouldn't have been much of a problem with 5 of us, due to some work not getting done, the larger work loaded prevented the rest of us from having extra time left over to pick up the slack.</a:t>
            </a:r>
            <a:endParaRPr lang="en-US" dirty="0">
              <a:ea typeface="Cambria"/>
            </a:endParaRPr>
          </a:p>
          <a:p>
            <a:endParaRPr lang="en-US" dirty="0"/>
          </a:p>
          <a:p>
            <a:r>
              <a:rPr lang="en-US" dirty="0">
                <a:ea typeface="Cambria"/>
              </a:rPr>
              <a:t>Knockback</a:t>
            </a:r>
          </a:p>
          <a:p>
            <a:pPr lvl="1"/>
            <a:r>
              <a:rPr lang="en-US" dirty="0"/>
              <a:t>The knockback effect was not </a:t>
            </a:r>
            <a:r>
              <a:rPr lang="en-US" dirty="0" err="1"/>
              <a:t>lerping</a:t>
            </a:r>
            <a:r>
              <a:rPr lang="en-US" dirty="0"/>
              <a:t> the way it was supposed to causing it to look like the player and enemies are just teleporting backwards.</a:t>
            </a:r>
          </a:p>
          <a:p>
            <a:endParaRPr lang="en-US" dirty="0"/>
          </a:p>
          <a:p>
            <a:r>
              <a:rPr lang="en-US" dirty="0">
                <a:ea typeface="Cambria"/>
              </a:rPr>
              <a:t>Rocky start</a:t>
            </a:r>
          </a:p>
          <a:p>
            <a:pPr lvl="1"/>
            <a:r>
              <a:rPr lang="en-US" dirty="0">
                <a:ea typeface="Cambria"/>
              </a:rPr>
              <a:t>Due to curriculum changes, our original plan was thrown out and we had to start from scratch in the last month.</a:t>
            </a:r>
          </a:p>
        </p:txBody>
      </p:sp>
    </p:spTree>
  </p:cSld>
  <p:clrMapOvr>
    <a:masterClrMapping/>
  </p:clrMapOvr>
</p:sld>
</file>

<file path=ppt/theme/theme1.xml><?xml version="1.0" encoding="utf-8"?>
<a:theme xmlns:a="http://schemas.openxmlformats.org/drawingml/2006/main" name="Office Them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323</Words>
  <Application>Microsoft Office PowerPoint</Application>
  <PresentationFormat>On-screen Show (4:3)</PresentationFormat>
  <Paragraphs>83</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Equei Iter</vt:lpstr>
      <vt:lpstr>The Team</vt:lpstr>
      <vt:lpstr>Progress</vt:lpstr>
      <vt:lpstr>Tips/Tricks</vt:lpstr>
      <vt:lpstr>What Went Right</vt:lpstr>
      <vt:lpstr>What Went Wrong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Alexander Garcia</dc:creator>
  <cp:lastModifiedBy>Ashtyn Lane</cp:lastModifiedBy>
  <cp:revision>393</cp:revision>
  <dcterms:created xsi:type="dcterms:W3CDTF">2012-05-22T15:12:24Z</dcterms:created>
  <dcterms:modified xsi:type="dcterms:W3CDTF">2022-10-21T21:05:08Z</dcterms:modified>
</cp:coreProperties>
</file>