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97" r:id="rId4"/>
    <p:sldId id="299" r:id="rId5"/>
    <p:sldId id="300" r:id="rId6"/>
    <p:sldId id="302" r:id="rId7"/>
    <p:sldId id="303" r:id="rId8"/>
    <p:sldId id="306" r:id="rId9"/>
    <p:sldId id="307" r:id="rId10"/>
    <p:sldId id="308" r:id="rId11"/>
    <p:sldId id="317" r:id="rId12"/>
    <p:sldId id="318" r:id="rId13"/>
    <p:sldId id="319" r:id="rId14"/>
    <p:sldId id="268" r:id="rId15"/>
    <p:sldId id="269" r:id="rId16"/>
    <p:sldId id="271" r:id="rId17"/>
    <p:sldId id="272" r:id="rId18"/>
    <p:sldId id="273" r:id="rId19"/>
    <p:sldId id="309" r:id="rId20"/>
    <p:sldId id="310" r:id="rId21"/>
    <p:sldId id="311" r:id="rId22"/>
    <p:sldId id="312" r:id="rId23"/>
    <p:sldId id="320" r:id="rId24"/>
    <p:sldId id="31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51F2C"/>
    <a:srgbClr val="C2464C"/>
    <a:srgbClr val="321C24"/>
    <a:srgbClr val="B41C24"/>
    <a:srgbClr val="ED1C24"/>
    <a:srgbClr val="D61C24"/>
    <a:srgbClr val="334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6058" autoAdjust="0"/>
  </p:normalViewPr>
  <p:slideViewPr>
    <p:cSldViewPr>
      <p:cViewPr varScale="1">
        <p:scale>
          <a:sx n="46" d="100"/>
          <a:sy n="46" d="100"/>
        </p:scale>
        <p:origin x="173" y="3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009e4213b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009e4213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46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009e4213b_5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009e4213b_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07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2009e4213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2009e4213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72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009e4213b_5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009e4213b_5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382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2009e4213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2009e4213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408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831221" y="1985533"/>
            <a:ext cx="22721600" cy="547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13867"/>
            </a:lvl1pPr>
            <a:lvl2pPr lvl="1" algn="ctr">
              <a:spcBef>
                <a:spcPts val="0"/>
              </a:spcBef>
              <a:spcAft>
                <a:spcPts val="0"/>
              </a:spcAft>
              <a:buSzPts val="5200"/>
              <a:buNone/>
              <a:defRPr sz="13867"/>
            </a:lvl2pPr>
            <a:lvl3pPr lvl="2" algn="ctr">
              <a:spcBef>
                <a:spcPts val="0"/>
              </a:spcBef>
              <a:spcAft>
                <a:spcPts val="0"/>
              </a:spcAft>
              <a:buSzPts val="5200"/>
              <a:buNone/>
              <a:defRPr sz="13867"/>
            </a:lvl3pPr>
            <a:lvl4pPr lvl="3" algn="ctr">
              <a:spcBef>
                <a:spcPts val="0"/>
              </a:spcBef>
              <a:spcAft>
                <a:spcPts val="0"/>
              </a:spcAft>
              <a:buSzPts val="5200"/>
              <a:buNone/>
              <a:defRPr sz="13867"/>
            </a:lvl4pPr>
            <a:lvl5pPr lvl="4" algn="ctr">
              <a:spcBef>
                <a:spcPts val="0"/>
              </a:spcBef>
              <a:spcAft>
                <a:spcPts val="0"/>
              </a:spcAft>
              <a:buSzPts val="5200"/>
              <a:buNone/>
              <a:defRPr sz="13867"/>
            </a:lvl5pPr>
            <a:lvl6pPr lvl="5" algn="ctr">
              <a:spcBef>
                <a:spcPts val="0"/>
              </a:spcBef>
              <a:spcAft>
                <a:spcPts val="0"/>
              </a:spcAft>
              <a:buSzPts val="5200"/>
              <a:buNone/>
              <a:defRPr sz="13867"/>
            </a:lvl6pPr>
            <a:lvl7pPr lvl="6" algn="ctr">
              <a:spcBef>
                <a:spcPts val="0"/>
              </a:spcBef>
              <a:spcAft>
                <a:spcPts val="0"/>
              </a:spcAft>
              <a:buSzPts val="5200"/>
              <a:buNone/>
              <a:defRPr sz="13867"/>
            </a:lvl7pPr>
            <a:lvl8pPr lvl="7" algn="ctr">
              <a:spcBef>
                <a:spcPts val="0"/>
              </a:spcBef>
              <a:spcAft>
                <a:spcPts val="0"/>
              </a:spcAft>
              <a:buSzPts val="5200"/>
              <a:buNone/>
              <a:defRPr sz="13867"/>
            </a:lvl8pPr>
            <a:lvl9pPr lvl="8" algn="ctr">
              <a:spcBef>
                <a:spcPts val="0"/>
              </a:spcBef>
              <a:spcAft>
                <a:spcPts val="0"/>
              </a:spcAft>
              <a:buSzPts val="5200"/>
              <a:buNone/>
              <a:defRPr sz="13867"/>
            </a:lvl9pPr>
          </a:lstStyle>
          <a:p>
            <a:endParaRPr/>
          </a:p>
        </p:txBody>
      </p:sp>
      <p:sp>
        <p:nvSpPr>
          <p:cNvPr id="11" name="Google Shape;11;p2"/>
          <p:cNvSpPr txBox="1">
            <a:spLocks noGrp="1"/>
          </p:cNvSpPr>
          <p:nvPr>
            <p:ph type="subTitle" idx="1"/>
          </p:nvPr>
        </p:nvSpPr>
        <p:spPr>
          <a:xfrm>
            <a:off x="831200" y="7557667"/>
            <a:ext cx="22721600" cy="2113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7467"/>
            </a:lvl1pPr>
            <a:lvl2pPr lvl="1" algn="ctr">
              <a:lnSpc>
                <a:spcPct val="100000"/>
              </a:lnSpc>
              <a:spcBef>
                <a:spcPts val="0"/>
              </a:spcBef>
              <a:spcAft>
                <a:spcPts val="0"/>
              </a:spcAft>
              <a:buSzPts val="2800"/>
              <a:buNone/>
              <a:defRPr sz="7467"/>
            </a:lvl2pPr>
            <a:lvl3pPr lvl="2" algn="ctr">
              <a:lnSpc>
                <a:spcPct val="100000"/>
              </a:lnSpc>
              <a:spcBef>
                <a:spcPts val="0"/>
              </a:spcBef>
              <a:spcAft>
                <a:spcPts val="0"/>
              </a:spcAft>
              <a:buSzPts val="2800"/>
              <a:buNone/>
              <a:defRPr sz="7467"/>
            </a:lvl3pPr>
            <a:lvl4pPr lvl="3" algn="ctr">
              <a:lnSpc>
                <a:spcPct val="100000"/>
              </a:lnSpc>
              <a:spcBef>
                <a:spcPts val="0"/>
              </a:spcBef>
              <a:spcAft>
                <a:spcPts val="0"/>
              </a:spcAft>
              <a:buSzPts val="2800"/>
              <a:buNone/>
              <a:defRPr sz="7467"/>
            </a:lvl4pPr>
            <a:lvl5pPr lvl="4" algn="ctr">
              <a:lnSpc>
                <a:spcPct val="100000"/>
              </a:lnSpc>
              <a:spcBef>
                <a:spcPts val="0"/>
              </a:spcBef>
              <a:spcAft>
                <a:spcPts val="0"/>
              </a:spcAft>
              <a:buSzPts val="2800"/>
              <a:buNone/>
              <a:defRPr sz="7467"/>
            </a:lvl5pPr>
            <a:lvl6pPr lvl="5" algn="ctr">
              <a:lnSpc>
                <a:spcPct val="100000"/>
              </a:lnSpc>
              <a:spcBef>
                <a:spcPts val="0"/>
              </a:spcBef>
              <a:spcAft>
                <a:spcPts val="0"/>
              </a:spcAft>
              <a:buSzPts val="2800"/>
              <a:buNone/>
              <a:defRPr sz="7467"/>
            </a:lvl6pPr>
            <a:lvl7pPr lvl="6" algn="ctr">
              <a:lnSpc>
                <a:spcPct val="100000"/>
              </a:lnSpc>
              <a:spcBef>
                <a:spcPts val="0"/>
              </a:spcBef>
              <a:spcAft>
                <a:spcPts val="0"/>
              </a:spcAft>
              <a:buSzPts val="2800"/>
              <a:buNone/>
              <a:defRPr sz="7467"/>
            </a:lvl7pPr>
            <a:lvl8pPr lvl="7" algn="ctr">
              <a:lnSpc>
                <a:spcPct val="100000"/>
              </a:lnSpc>
              <a:spcBef>
                <a:spcPts val="0"/>
              </a:spcBef>
              <a:spcAft>
                <a:spcPts val="0"/>
              </a:spcAft>
              <a:buSzPts val="2800"/>
              <a:buNone/>
              <a:defRPr sz="7467"/>
            </a:lvl8pPr>
            <a:lvl9pPr lvl="8" algn="ctr">
              <a:lnSpc>
                <a:spcPct val="100000"/>
              </a:lnSpc>
              <a:spcBef>
                <a:spcPts val="0"/>
              </a:spcBef>
              <a:spcAft>
                <a:spcPts val="0"/>
              </a:spcAft>
              <a:buSzPts val="2800"/>
              <a:buNone/>
              <a:defRPr sz="7467"/>
            </a:lvl9pPr>
          </a:lstStyle>
          <a:p>
            <a:endParaRPr/>
          </a:p>
        </p:txBody>
      </p:sp>
      <p:sp>
        <p:nvSpPr>
          <p:cNvPr id="12" name="Google Shape;12;p2"/>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1345184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31200" y="5735600"/>
            <a:ext cx="22721600" cy="2244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9600"/>
            </a:lvl1pPr>
            <a:lvl2pPr lvl="1" algn="ctr">
              <a:spcBef>
                <a:spcPts val="0"/>
              </a:spcBef>
              <a:spcAft>
                <a:spcPts val="0"/>
              </a:spcAft>
              <a:buSzPts val="3600"/>
              <a:buNone/>
              <a:defRPr sz="9600"/>
            </a:lvl2pPr>
            <a:lvl3pPr lvl="2" algn="ctr">
              <a:spcBef>
                <a:spcPts val="0"/>
              </a:spcBef>
              <a:spcAft>
                <a:spcPts val="0"/>
              </a:spcAft>
              <a:buSzPts val="3600"/>
              <a:buNone/>
              <a:defRPr sz="9600"/>
            </a:lvl3pPr>
            <a:lvl4pPr lvl="3" algn="ctr">
              <a:spcBef>
                <a:spcPts val="0"/>
              </a:spcBef>
              <a:spcAft>
                <a:spcPts val="0"/>
              </a:spcAft>
              <a:buSzPts val="3600"/>
              <a:buNone/>
              <a:defRPr sz="9600"/>
            </a:lvl4pPr>
            <a:lvl5pPr lvl="4" algn="ctr">
              <a:spcBef>
                <a:spcPts val="0"/>
              </a:spcBef>
              <a:spcAft>
                <a:spcPts val="0"/>
              </a:spcAft>
              <a:buSzPts val="3600"/>
              <a:buNone/>
              <a:defRPr sz="9600"/>
            </a:lvl5pPr>
            <a:lvl6pPr lvl="5" algn="ctr">
              <a:spcBef>
                <a:spcPts val="0"/>
              </a:spcBef>
              <a:spcAft>
                <a:spcPts val="0"/>
              </a:spcAft>
              <a:buSzPts val="3600"/>
              <a:buNone/>
              <a:defRPr sz="9600"/>
            </a:lvl6pPr>
            <a:lvl7pPr lvl="6" algn="ctr">
              <a:spcBef>
                <a:spcPts val="0"/>
              </a:spcBef>
              <a:spcAft>
                <a:spcPts val="0"/>
              </a:spcAft>
              <a:buSzPts val="3600"/>
              <a:buNone/>
              <a:defRPr sz="9600"/>
            </a:lvl7pPr>
            <a:lvl8pPr lvl="7" algn="ctr">
              <a:spcBef>
                <a:spcPts val="0"/>
              </a:spcBef>
              <a:spcAft>
                <a:spcPts val="0"/>
              </a:spcAft>
              <a:buSzPts val="3600"/>
              <a:buNone/>
              <a:defRPr sz="9600"/>
            </a:lvl8pPr>
            <a:lvl9pPr lvl="8" algn="ctr">
              <a:spcBef>
                <a:spcPts val="0"/>
              </a:spcBef>
              <a:spcAft>
                <a:spcPts val="0"/>
              </a:spcAft>
              <a:buSzPts val="3600"/>
              <a:buNone/>
              <a:defRPr sz="9600"/>
            </a:lvl9pPr>
          </a:lstStyle>
          <a:p>
            <a:endParaRPr/>
          </a:p>
        </p:txBody>
      </p:sp>
      <p:sp>
        <p:nvSpPr>
          <p:cNvPr id="15" name="Google Shape;15;p3"/>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4259091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831200" y="1186733"/>
            <a:ext cx="22721600" cy="1527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831200" y="3073267"/>
            <a:ext cx="22721600" cy="9110400"/>
          </a:xfrm>
          <a:prstGeom prst="rect">
            <a:avLst/>
          </a:prstGeom>
        </p:spPr>
        <p:txBody>
          <a:bodyPr spcFirstLastPara="1" wrap="square" lIns="91425" tIns="91425" rIns="91425" bIns="91425" anchor="t" anchorCtr="0">
            <a:normAutofit/>
          </a:bodyPr>
          <a:lstStyle>
            <a:lvl1pPr marL="1219215" lvl="0" indent="-914411">
              <a:spcBef>
                <a:spcPts val="0"/>
              </a:spcBef>
              <a:spcAft>
                <a:spcPts val="0"/>
              </a:spcAft>
              <a:buSzPts val="1800"/>
              <a:buChar char="●"/>
              <a:defRPr/>
            </a:lvl1pPr>
            <a:lvl2pPr marL="2438430" lvl="1" indent="-846677">
              <a:spcBef>
                <a:spcPts val="0"/>
              </a:spcBef>
              <a:spcAft>
                <a:spcPts val="0"/>
              </a:spcAft>
              <a:buSzPts val="1400"/>
              <a:buChar char="○"/>
              <a:defRPr/>
            </a:lvl2pPr>
            <a:lvl3pPr marL="3657646" lvl="2" indent="-846677">
              <a:spcBef>
                <a:spcPts val="0"/>
              </a:spcBef>
              <a:spcAft>
                <a:spcPts val="0"/>
              </a:spcAft>
              <a:buSzPts val="1400"/>
              <a:buChar char="■"/>
              <a:defRPr/>
            </a:lvl3pPr>
            <a:lvl4pPr marL="4876861" lvl="3" indent="-846677">
              <a:spcBef>
                <a:spcPts val="0"/>
              </a:spcBef>
              <a:spcAft>
                <a:spcPts val="0"/>
              </a:spcAft>
              <a:buSzPts val="1400"/>
              <a:buChar char="●"/>
              <a:defRPr/>
            </a:lvl4pPr>
            <a:lvl5pPr marL="6096076" lvl="4" indent="-846677">
              <a:spcBef>
                <a:spcPts val="0"/>
              </a:spcBef>
              <a:spcAft>
                <a:spcPts val="0"/>
              </a:spcAft>
              <a:buSzPts val="1400"/>
              <a:buChar char="○"/>
              <a:defRPr/>
            </a:lvl5pPr>
            <a:lvl6pPr marL="7315291" lvl="5" indent="-846677">
              <a:spcBef>
                <a:spcPts val="0"/>
              </a:spcBef>
              <a:spcAft>
                <a:spcPts val="0"/>
              </a:spcAft>
              <a:buSzPts val="1400"/>
              <a:buChar char="■"/>
              <a:defRPr/>
            </a:lvl6pPr>
            <a:lvl7pPr marL="8534507" lvl="6" indent="-846677">
              <a:spcBef>
                <a:spcPts val="0"/>
              </a:spcBef>
              <a:spcAft>
                <a:spcPts val="0"/>
              </a:spcAft>
              <a:buSzPts val="1400"/>
              <a:buChar char="●"/>
              <a:defRPr/>
            </a:lvl7pPr>
            <a:lvl8pPr marL="9753722" lvl="7" indent="-846677">
              <a:spcBef>
                <a:spcPts val="0"/>
              </a:spcBef>
              <a:spcAft>
                <a:spcPts val="0"/>
              </a:spcAft>
              <a:buSzPts val="1400"/>
              <a:buChar char="○"/>
              <a:defRPr/>
            </a:lvl8pPr>
            <a:lvl9pPr marL="10972937" lvl="8" indent="-846677">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822329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200" y="1186733"/>
            <a:ext cx="22721600" cy="1527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831200" y="3073267"/>
            <a:ext cx="10666400" cy="9110400"/>
          </a:xfrm>
          <a:prstGeom prst="rect">
            <a:avLst/>
          </a:prstGeom>
        </p:spPr>
        <p:txBody>
          <a:bodyPr spcFirstLastPara="1" wrap="square" lIns="91425" tIns="91425" rIns="91425" bIns="91425" anchor="t" anchorCtr="0">
            <a:normAutofit/>
          </a:bodyPr>
          <a:lstStyle>
            <a:lvl1pPr marL="1219215" lvl="0" indent="-846677">
              <a:spcBef>
                <a:spcPts val="0"/>
              </a:spcBef>
              <a:spcAft>
                <a:spcPts val="0"/>
              </a:spcAft>
              <a:buSzPts val="1400"/>
              <a:buChar char="●"/>
              <a:defRPr sz="3733"/>
            </a:lvl1pPr>
            <a:lvl2pPr marL="2438430" lvl="1" indent="-812810">
              <a:spcBef>
                <a:spcPts val="0"/>
              </a:spcBef>
              <a:spcAft>
                <a:spcPts val="0"/>
              </a:spcAft>
              <a:buSzPts val="1200"/>
              <a:buChar char="○"/>
              <a:defRPr sz="3200"/>
            </a:lvl2pPr>
            <a:lvl3pPr marL="3657646" lvl="2" indent="-812810">
              <a:spcBef>
                <a:spcPts val="0"/>
              </a:spcBef>
              <a:spcAft>
                <a:spcPts val="0"/>
              </a:spcAft>
              <a:buSzPts val="1200"/>
              <a:buChar char="■"/>
              <a:defRPr sz="3200"/>
            </a:lvl3pPr>
            <a:lvl4pPr marL="4876861" lvl="3" indent="-812810">
              <a:spcBef>
                <a:spcPts val="0"/>
              </a:spcBef>
              <a:spcAft>
                <a:spcPts val="0"/>
              </a:spcAft>
              <a:buSzPts val="1200"/>
              <a:buChar char="●"/>
              <a:defRPr sz="3200"/>
            </a:lvl4pPr>
            <a:lvl5pPr marL="6096076" lvl="4" indent="-812810">
              <a:spcBef>
                <a:spcPts val="0"/>
              </a:spcBef>
              <a:spcAft>
                <a:spcPts val="0"/>
              </a:spcAft>
              <a:buSzPts val="1200"/>
              <a:buChar char="○"/>
              <a:defRPr sz="3200"/>
            </a:lvl5pPr>
            <a:lvl6pPr marL="7315291" lvl="5" indent="-812810">
              <a:spcBef>
                <a:spcPts val="0"/>
              </a:spcBef>
              <a:spcAft>
                <a:spcPts val="0"/>
              </a:spcAft>
              <a:buSzPts val="1200"/>
              <a:buChar char="■"/>
              <a:defRPr sz="3200"/>
            </a:lvl6pPr>
            <a:lvl7pPr marL="8534507" lvl="6" indent="-812810">
              <a:spcBef>
                <a:spcPts val="0"/>
              </a:spcBef>
              <a:spcAft>
                <a:spcPts val="0"/>
              </a:spcAft>
              <a:buSzPts val="1200"/>
              <a:buChar char="●"/>
              <a:defRPr sz="3200"/>
            </a:lvl7pPr>
            <a:lvl8pPr marL="9753722" lvl="7" indent="-812810">
              <a:spcBef>
                <a:spcPts val="0"/>
              </a:spcBef>
              <a:spcAft>
                <a:spcPts val="0"/>
              </a:spcAft>
              <a:buSzPts val="1200"/>
              <a:buChar char="○"/>
              <a:defRPr sz="3200"/>
            </a:lvl8pPr>
            <a:lvl9pPr marL="10972937" lvl="8" indent="-812810">
              <a:spcBef>
                <a:spcPts val="0"/>
              </a:spcBef>
              <a:spcAft>
                <a:spcPts val="0"/>
              </a:spcAft>
              <a:buSzPts val="1200"/>
              <a:buChar char="■"/>
              <a:defRPr sz="3200"/>
            </a:lvl9pPr>
          </a:lstStyle>
          <a:p>
            <a:endParaRPr/>
          </a:p>
        </p:txBody>
      </p:sp>
      <p:sp>
        <p:nvSpPr>
          <p:cNvPr id="23" name="Google Shape;23;p5"/>
          <p:cNvSpPr txBox="1">
            <a:spLocks noGrp="1"/>
          </p:cNvSpPr>
          <p:nvPr>
            <p:ph type="body" idx="2"/>
          </p:nvPr>
        </p:nvSpPr>
        <p:spPr>
          <a:xfrm>
            <a:off x="12886400" y="3073267"/>
            <a:ext cx="10666400" cy="9110400"/>
          </a:xfrm>
          <a:prstGeom prst="rect">
            <a:avLst/>
          </a:prstGeom>
        </p:spPr>
        <p:txBody>
          <a:bodyPr spcFirstLastPara="1" wrap="square" lIns="91425" tIns="91425" rIns="91425" bIns="91425" anchor="t" anchorCtr="0">
            <a:normAutofit/>
          </a:bodyPr>
          <a:lstStyle>
            <a:lvl1pPr marL="1219215" lvl="0" indent="-846677">
              <a:spcBef>
                <a:spcPts val="0"/>
              </a:spcBef>
              <a:spcAft>
                <a:spcPts val="0"/>
              </a:spcAft>
              <a:buSzPts val="1400"/>
              <a:buChar char="●"/>
              <a:defRPr sz="3733"/>
            </a:lvl1pPr>
            <a:lvl2pPr marL="2438430" lvl="1" indent="-812810">
              <a:spcBef>
                <a:spcPts val="0"/>
              </a:spcBef>
              <a:spcAft>
                <a:spcPts val="0"/>
              </a:spcAft>
              <a:buSzPts val="1200"/>
              <a:buChar char="○"/>
              <a:defRPr sz="3200"/>
            </a:lvl2pPr>
            <a:lvl3pPr marL="3657646" lvl="2" indent="-812810">
              <a:spcBef>
                <a:spcPts val="0"/>
              </a:spcBef>
              <a:spcAft>
                <a:spcPts val="0"/>
              </a:spcAft>
              <a:buSzPts val="1200"/>
              <a:buChar char="■"/>
              <a:defRPr sz="3200"/>
            </a:lvl3pPr>
            <a:lvl4pPr marL="4876861" lvl="3" indent="-812810">
              <a:spcBef>
                <a:spcPts val="0"/>
              </a:spcBef>
              <a:spcAft>
                <a:spcPts val="0"/>
              </a:spcAft>
              <a:buSzPts val="1200"/>
              <a:buChar char="●"/>
              <a:defRPr sz="3200"/>
            </a:lvl4pPr>
            <a:lvl5pPr marL="6096076" lvl="4" indent="-812810">
              <a:spcBef>
                <a:spcPts val="0"/>
              </a:spcBef>
              <a:spcAft>
                <a:spcPts val="0"/>
              </a:spcAft>
              <a:buSzPts val="1200"/>
              <a:buChar char="○"/>
              <a:defRPr sz="3200"/>
            </a:lvl5pPr>
            <a:lvl6pPr marL="7315291" lvl="5" indent="-812810">
              <a:spcBef>
                <a:spcPts val="0"/>
              </a:spcBef>
              <a:spcAft>
                <a:spcPts val="0"/>
              </a:spcAft>
              <a:buSzPts val="1200"/>
              <a:buChar char="■"/>
              <a:defRPr sz="3200"/>
            </a:lvl6pPr>
            <a:lvl7pPr marL="8534507" lvl="6" indent="-812810">
              <a:spcBef>
                <a:spcPts val="0"/>
              </a:spcBef>
              <a:spcAft>
                <a:spcPts val="0"/>
              </a:spcAft>
              <a:buSzPts val="1200"/>
              <a:buChar char="●"/>
              <a:defRPr sz="3200"/>
            </a:lvl7pPr>
            <a:lvl8pPr marL="9753722" lvl="7" indent="-812810">
              <a:spcBef>
                <a:spcPts val="0"/>
              </a:spcBef>
              <a:spcAft>
                <a:spcPts val="0"/>
              </a:spcAft>
              <a:buSzPts val="1200"/>
              <a:buChar char="○"/>
              <a:defRPr sz="3200"/>
            </a:lvl8pPr>
            <a:lvl9pPr marL="10972937" lvl="8" indent="-812810">
              <a:spcBef>
                <a:spcPts val="0"/>
              </a:spcBef>
              <a:spcAft>
                <a:spcPts val="0"/>
              </a:spcAft>
              <a:buSzPts val="1200"/>
              <a:buChar char="■"/>
              <a:defRPr sz="3200"/>
            </a:lvl9pPr>
          </a:lstStyle>
          <a:p>
            <a:endParaRPr/>
          </a:p>
        </p:txBody>
      </p:sp>
      <p:sp>
        <p:nvSpPr>
          <p:cNvPr id="24" name="Google Shape;24;p5"/>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976416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31200" y="1186733"/>
            <a:ext cx="22721600" cy="1527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1878625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31200" y="1481600"/>
            <a:ext cx="7488000" cy="20152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6400"/>
            </a:lvl1pPr>
            <a:lvl2pPr lvl="1">
              <a:spcBef>
                <a:spcPts val="0"/>
              </a:spcBef>
              <a:spcAft>
                <a:spcPts val="0"/>
              </a:spcAft>
              <a:buSzPts val="2400"/>
              <a:buNone/>
              <a:defRPr sz="6400"/>
            </a:lvl2pPr>
            <a:lvl3pPr lvl="2">
              <a:spcBef>
                <a:spcPts val="0"/>
              </a:spcBef>
              <a:spcAft>
                <a:spcPts val="0"/>
              </a:spcAft>
              <a:buSzPts val="2400"/>
              <a:buNone/>
              <a:defRPr sz="6400"/>
            </a:lvl3pPr>
            <a:lvl4pPr lvl="3">
              <a:spcBef>
                <a:spcPts val="0"/>
              </a:spcBef>
              <a:spcAft>
                <a:spcPts val="0"/>
              </a:spcAft>
              <a:buSzPts val="2400"/>
              <a:buNone/>
              <a:defRPr sz="6400"/>
            </a:lvl4pPr>
            <a:lvl5pPr lvl="4">
              <a:spcBef>
                <a:spcPts val="0"/>
              </a:spcBef>
              <a:spcAft>
                <a:spcPts val="0"/>
              </a:spcAft>
              <a:buSzPts val="2400"/>
              <a:buNone/>
              <a:defRPr sz="6400"/>
            </a:lvl5pPr>
            <a:lvl6pPr lvl="5">
              <a:spcBef>
                <a:spcPts val="0"/>
              </a:spcBef>
              <a:spcAft>
                <a:spcPts val="0"/>
              </a:spcAft>
              <a:buSzPts val="2400"/>
              <a:buNone/>
              <a:defRPr sz="6400"/>
            </a:lvl6pPr>
            <a:lvl7pPr lvl="6">
              <a:spcBef>
                <a:spcPts val="0"/>
              </a:spcBef>
              <a:spcAft>
                <a:spcPts val="0"/>
              </a:spcAft>
              <a:buSzPts val="2400"/>
              <a:buNone/>
              <a:defRPr sz="6400"/>
            </a:lvl7pPr>
            <a:lvl8pPr lvl="7">
              <a:spcBef>
                <a:spcPts val="0"/>
              </a:spcBef>
              <a:spcAft>
                <a:spcPts val="0"/>
              </a:spcAft>
              <a:buSzPts val="2400"/>
              <a:buNone/>
              <a:defRPr sz="6400"/>
            </a:lvl8pPr>
            <a:lvl9pPr lvl="8">
              <a:spcBef>
                <a:spcPts val="0"/>
              </a:spcBef>
              <a:spcAft>
                <a:spcPts val="0"/>
              </a:spcAft>
              <a:buSzPts val="2400"/>
              <a:buNone/>
              <a:defRPr sz="6400"/>
            </a:lvl9pPr>
          </a:lstStyle>
          <a:p>
            <a:endParaRPr/>
          </a:p>
        </p:txBody>
      </p:sp>
      <p:sp>
        <p:nvSpPr>
          <p:cNvPr id="30" name="Google Shape;30;p7"/>
          <p:cNvSpPr txBox="1">
            <a:spLocks noGrp="1"/>
          </p:cNvSpPr>
          <p:nvPr>
            <p:ph type="body" idx="1"/>
          </p:nvPr>
        </p:nvSpPr>
        <p:spPr>
          <a:xfrm>
            <a:off x="831200" y="3705600"/>
            <a:ext cx="7488000" cy="8478400"/>
          </a:xfrm>
          <a:prstGeom prst="rect">
            <a:avLst/>
          </a:prstGeom>
        </p:spPr>
        <p:txBody>
          <a:bodyPr spcFirstLastPara="1" wrap="square" lIns="91425" tIns="91425" rIns="91425" bIns="91425" anchor="t" anchorCtr="0">
            <a:normAutofit/>
          </a:bodyPr>
          <a:lstStyle>
            <a:lvl1pPr marL="1219215" lvl="0" indent="-812810">
              <a:spcBef>
                <a:spcPts val="0"/>
              </a:spcBef>
              <a:spcAft>
                <a:spcPts val="0"/>
              </a:spcAft>
              <a:buSzPts val="1200"/>
              <a:buChar char="●"/>
              <a:defRPr sz="3200"/>
            </a:lvl1pPr>
            <a:lvl2pPr marL="2438430" lvl="1" indent="-812810">
              <a:spcBef>
                <a:spcPts val="0"/>
              </a:spcBef>
              <a:spcAft>
                <a:spcPts val="0"/>
              </a:spcAft>
              <a:buSzPts val="1200"/>
              <a:buChar char="○"/>
              <a:defRPr sz="3200"/>
            </a:lvl2pPr>
            <a:lvl3pPr marL="3657646" lvl="2" indent="-812810">
              <a:spcBef>
                <a:spcPts val="0"/>
              </a:spcBef>
              <a:spcAft>
                <a:spcPts val="0"/>
              </a:spcAft>
              <a:buSzPts val="1200"/>
              <a:buChar char="■"/>
              <a:defRPr sz="3200"/>
            </a:lvl3pPr>
            <a:lvl4pPr marL="4876861" lvl="3" indent="-812810">
              <a:spcBef>
                <a:spcPts val="0"/>
              </a:spcBef>
              <a:spcAft>
                <a:spcPts val="0"/>
              </a:spcAft>
              <a:buSzPts val="1200"/>
              <a:buChar char="●"/>
              <a:defRPr sz="3200"/>
            </a:lvl4pPr>
            <a:lvl5pPr marL="6096076" lvl="4" indent="-812810">
              <a:spcBef>
                <a:spcPts val="0"/>
              </a:spcBef>
              <a:spcAft>
                <a:spcPts val="0"/>
              </a:spcAft>
              <a:buSzPts val="1200"/>
              <a:buChar char="○"/>
              <a:defRPr sz="3200"/>
            </a:lvl5pPr>
            <a:lvl6pPr marL="7315291" lvl="5" indent="-812810">
              <a:spcBef>
                <a:spcPts val="0"/>
              </a:spcBef>
              <a:spcAft>
                <a:spcPts val="0"/>
              </a:spcAft>
              <a:buSzPts val="1200"/>
              <a:buChar char="■"/>
              <a:defRPr sz="3200"/>
            </a:lvl6pPr>
            <a:lvl7pPr marL="8534507" lvl="6" indent="-812810">
              <a:spcBef>
                <a:spcPts val="0"/>
              </a:spcBef>
              <a:spcAft>
                <a:spcPts val="0"/>
              </a:spcAft>
              <a:buSzPts val="1200"/>
              <a:buChar char="●"/>
              <a:defRPr sz="3200"/>
            </a:lvl7pPr>
            <a:lvl8pPr marL="9753722" lvl="7" indent="-812810">
              <a:spcBef>
                <a:spcPts val="0"/>
              </a:spcBef>
              <a:spcAft>
                <a:spcPts val="0"/>
              </a:spcAft>
              <a:buSzPts val="1200"/>
              <a:buChar char="○"/>
              <a:defRPr sz="3200"/>
            </a:lvl8pPr>
            <a:lvl9pPr marL="10972937" lvl="8" indent="-812810">
              <a:spcBef>
                <a:spcPts val="0"/>
              </a:spcBef>
              <a:spcAft>
                <a:spcPts val="0"/>
              </a:spcAft>
              <a:buSzPts val="1200"/>
              <a:buChar char="■"/>
              <a:defRPr sz="3200"/>
            </a:lvl9pPr>
          </a:lstStyle>
          <a:p>
            <a:endParaRPr/>
          </a:p>
        </p:txBody>
      </p:sp>
      <p:sp>
        <p:nvSpPr>
          <p:cNvPr id="31" name="Google Shape;31;p7"/>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941479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307333" y="1200400"/>
            <a:ext cx="16980800" cy="10908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12800"/>
            </a:lvl1pPr>
            <a:lvl2pPr lvl="1">
              <a:spcBef>
                <a:spcPts val="0"/>
              </a:spcBef>
              <a:spcAft>
                <a:spcPts val="0"/>
              </a:spcAft>
              <a:buSzPts val="4800"/>
              <a:buNone/>
              <a:defRPr sz="12800"/>
            </a:lvl2pPr>
            <a:lvl3pPr lvl="2">
              <a:spcBef>
                <a:spcPts val="0"/>
              </a:spcBef>
              <a:spcAft>
                <a:spcPts val="0"/>
              </a:spcAft>
              <a:buSzPts val="4800"/>
              <a:buNone/>
              <a:defRPr sz="12800"/>
            </a:lvl3pPr>
            <a:lvl4pPr lvl="3">
              <a:spcBef>
                <a:spcPts val="0"/>
              </a:spcBef>
              <a:spcAft>
                <a:spcPts val="0"/>
              </a:spcAft>
              <a:buSzPts val="4800"/>
              <a:buNone/>
              <a:defRPr sz="12800"/>
            </a:lvl4pPr>
            <a:lvl5pPr lvl="4">
              <a:spcBef>
                <a:spcPts val="0"/>
              </a:spcBef>
              <a:spcAft>
                <a:spcPts val="0"/>
              </a:spcAft>
              <a:buSzPts val="4800"/>
              <a:buNone/>
              <a:defRPr sz="12800"/>
            </a:lvl5pPr>
            <a:lvl6pPr lvl="5">
              <a:spcBef>
                <a:spcPts val="0"/>
              </a:spcBef>
              <a:spcAft>
                <a:spcPts val="0"/>
              </a:spcAft>
              <a:buSzPts val="4800"/>
              <a:buNone/>
              <a:defRPr sz="12800"/>
            </a:lvl6pPr>
            <a:lvl7pPr lvl="6">
              <a:spcBef>
                <a:spcPts val="0"/>
              </a:spcBef>
              <a:spcAft>
                <a:spcPts val="0"/>
              </a:spcAft>
              <a:buSzPts val="4800"/>
              <a:buNone/>
              <a:defRPr sz="12800"/>
            </a:lvl7pPr>
            <a:lvl8pPr lvl="7">
              <a:spcBef>
                <a:spcPts val="0"/>
              </a:spcBef>
              <a:spcAft>
                <a:spcPts val="0"/>
              </a:spcAft>
              <a:buSzPts val="4800"/>
              <a:buNone/>
              <a:defRPr sz="12800"/>
            </a:lvl8pPr>
            <a:lvl9pPr lvl="8">
              <a:spcBef>
                <a:spcPts val="0"/>
              </a:spcBef>
              <a:spcAft>
                <a:spcPts val="0"/>
              </a:spcAft>
              <a:buSzPts val="4800"/>
              <a:buNone/>
              <a:defRPr sz="12800"/>
            </a:lvl9pPr>
          </a:lstStyle>
          <a:p>
            <a:endParaRPr/>
          </a:p>
        </p:txBody>
      </p:sp>
      <p:sp>
        <p:nvSpPr>
          <p:cNvPr id="34" name="Google Shape;34;p8"/>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126818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12192000" y="-333"/>
            <a:ext cx="12192000" cy="13716000"/>
          </a:xfrm>
          <a:prstGeom prst="rect">
            <a:avLst/>
          </a:prstGeom>
          <a:solidFill>
            <a:schemeClr val="lt2"/>
          </a:solidFill>
          <a:ln>
            <a:noFill/>
          </a:ln>
        </p:spPr>
        <p:txBody>
          <a:bodyPr spcFirstLastPara="1" wrap="square" lIns="243800" tIns="243800" rIns="243800" bIns="243800" anchor="ctr" anchorCtr="0">
            <a:noAutofit/>
          </a:bodyPr>
          <a:lstStyle/>
          <a:p>
            <a:pPr marL="0" lvl="0" indent="0" algn="l" rtl="0">
              <a:spcBef>
                <a:spcPts val="0"/>
              </a:spcBef>
              <a:spcAft>
                <a:spcPts val="0"/>
              </a:spcAft>
              <a:buNone/>
            </a:pPr>
            <a:endParaRPr sz="13334"/>
          </a:p>
        </p:txBody>
      </p:sp>
      <p:sp>
        <p:nvSpPr>
          <p:cNvPr id="37" name="Google Shape;37;p9"/>
          <p:cNvSpPr txBox="1">
            <a:spLocks noGrp="1"/>
          </p:cNvSpPr>
          <p:nvPr>
            <p:ph type="title"/>
          </p:nvPr>
        </p:nvSpPr>
        <p:spPr>
          <a:xfrm>
            <a:off x="708000" y="3288467"/>
            <a:ext cx="10787200" cy="3952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11200"/>
            </a:lvl1pPr>
            <a:lvl2pPr lvl="1" algn="ctr">
              <a:spcBef>
                <a:spcPts val="0"/>
              </a:spcBef>
              <a:spcAft>
                <a:spcPts val="0"/>
              </a:spcAft>
              <a:buSzPts val="4200"/>
              <a:buNone/>
              <a:defRPr sz="11200"/>
            </a:lvl2pPr>
            <a:lvl3pPr lvl="2" algn="ctr">
              <a:spcBef>
                <a:spcPts val="0"/>
              </a:spcBef>
              <a:spcAft>
                <a:spcPts val="0"/>
              </a:spcAft>
              <a:buSzPts val="4200"/>
              <a:buNone/>
              <a:defRPr sz="11200"/>
            </a:lvl3pPr>
            <a:lvl4pPr lvl="3" algn="ctr">
              <a:spcBef>
                <a:spcPts val="0"/>
              </a:spcBef>
              <a:spcAft>
                <a:spcPts val="0"/>
              </a:spcAft>
              <a:buSzPts val="4200"/>
              <a:buNone/>
              <a:defRPr sz="11200"/>
            </a:lvl4pPr>
            <a:lvl5pPr lvl="4" algn="ctr">
              <a:spcBef>
                <a:spcPts val="0"/>
              </a:spcBef>
              <a:spcAft>
                <a:spcPts val="0"/>
              </a:spcAft>
              <a:buSzPts val="4200"/>
              <a:buNone/>
              <a:defRPr sz="11200"/>
            </a:lvl5pPr>
            <a:lvl6pPr lvl="5" algn="ctr">
              <a:spcBef>
                <a:spcPts val="0"/>
              </a:spcBef>
              <a:spcAft>
                <a:spcPts val="0"/>
              </a:spcAft>
              <a:buSzPts val="4200"/>
              <a:buNone/>
              <a:defRPr sz="11200"/>
            </a:lvl6pPr>
            <a:lvl7pPr lvl="6" algn="ctr">
              <a:spcBef>
                <a:spcPts val="0"/>
              </a:spcBef>
              <a:spcAft>
                <a:spcPts val="0"/>
              </a:spcAft>
              <a:buSzPts val="4200"/>
              <a:buNone/>
              <a:defRPr sz="11200"/>
            </a:lvl7pPr>
            <a:lvl8pPr lvl="7" algn="ctr">
              <a:spcBef>
                <a:spcPts val="0"/>
              </a:spcBef>
              <a:spcAft>
                <a:spcPts val="0"/>
              </a:spcAft>
              <a:buSzPts val="4200"/>
              <a:buNone/>
              <a:defRPr sz="11200"/>
            </a:lvl8pPr>
            <a:lvl9pPr lvl="8" algn="ctr">
              <a:spcBef>
                <a:spcPts val="0"/>
              </a:spcBef>
              <a:spcAft>
                <a:spcPts val="0"/>
              </a:spcAft>
              <a:buSzPts val="4200"/>
              <a:buNone/>
              <a:defRPr sz="11200"/>
            </a:lvl9pPr>
          </a:lstStyle>
          <a:p>
            <a:endParaRPr/>
          </a:p>
        </p:txBody>
      </p:sp>
      <p:sp>
        <p:nvSpPr>
          <p:cNvPr id="38" name="Google Shape;38;p9"/>
          <p:cNvSpPr txBox="1">
            <a:spLocks noGrp="1"/>
          </p:cNvSpPr>
          <p:nvPr>
            <p:ph type="subTitle" idx="1"/>
          </p:nvPr>
        </p:nvSpPr>
        <p:spPr>
          <a:xfrm>
            <a:off x="708000" y="7474867"/>
            <a:ext cx="10787200" cy="3293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5600"/>
            </a:lvl1pPr>
            <a:lvl2pPr lvl="1" algn="ctr">
              <a:lnSpc>
                <a:spcPct val="100000"/>
              </a:lnSpc>
              <a:spcBef>
                <a:spcPts val="0"/>
              </a:spcBef>
              <a:spcAft>
                <a:spcPts val="0"/>
              </a:spcAft>
              <a:buSzPts val="2100"/>
              <a:buNone/>
              <a:defRPr sz="5600"/>
            </a:lvl2pPr>
            <a:lvl3pPr lvl="2" algn="ctr">
              <a:lnSpc>
                <a:spcPct val="100000"/>
              </a:lnSpc>
              <a:spcBef>
                <a:spcPts val="0"/>
              </a:spcBef>
              <a:spcAft>
                <a:spcPts val="0"/>
              </a:spcAft>
              <a:buSzPts val="2100"/>
              <a:buNone/>
              <a:defRPr sz="5600"/>
            </a:lvl3pPr>
            <a:lvl4pPr lvl="3" algn="ctr">
              <a:lnSpc>
                <a:spcPct val="100000"/>
              </a:lnSpc>
              <a:spcBef>
                <a:spcPts val="0"/>
              </a:spcBef>
              <a:spcAft>
                <a:spcPts val="0"/>
              </a:spcAft>
              <a:buSzPts val="2100"/>
              <a:buNone/>
              <a:defRPr sz="5600"/>
            </a:lvl4pPr>
            <a:lvl5pPr lvl="4" algn="ctr">
              <a:lnSpc>
                <a:spcPct val="100000"/>
              </a:lnSpc>
              <a:spcBef>
                <a:spcPts val="0"/>
              </a:spcBef>
              <a:spcAft>
                <a:spcPts val="0"/>
              </a:spcAft>
              <a:buSzPts val="2100"/>
              <a:buNone/>
              <a:defRPr sz="5600"/>
            </a:lvl5pPr>
            <a:lvl6pPr lvl="5" algn="ctr">
              <a:lnSpc>
                <a:spcPct val="100000"/>
              </a:lnSpc>
              <a:spcBef>
                <a:spcPts val="0"/>
              </a:spcBef>
              <a:spcAft>
                <a:spcPts val="0"/>
              </a:spcAft>
              <a:buSzPts val="2100"/>
              <a:buNone/>
              <a:defRPr sz="5600"/>
            </a:lvl6pPr>
            <a:lvl7pPr lvl="6" algn="ctr">
              <a:lnSpc>
                <a:spcPct val="100000"/>
              </a:lnSpc>
              <a:spcBef>
                <a:spcPts val="0"/>
              </a:spcBef>
              <a:spcAft>
                <a:spcPts val="0"/>
              </a:spcAft>
              <a:buSzPts val="2100"/>
              <a:buNone/>
              <a:defRPr sz="5600"/>
            </a:lvl7pPr>
            <a:lvl8pPr lvl="7" algn="ctr">
              <a:lnSpc>
                <a:spcPct val="100000"/>
              </a:lnSpc>
              <a:spcBef>
                <a:spcPts val="0"/>
              </a:spcBef>
              <a:spcAft>
                <a:spcPts val="0"/>
              </a:spcAft>
              <a:buSzPts val="2100"/>
              <a:buNone/>
              <a:defRPr sz="5600"/>
            </a:lvl8pPr>
            <a:lvl9pPr lvl="8" algn="ctr">
              <a:lnSpc>
                <a:spcPct val="100000"/>
              </a:lnSpc>
              <a:spcBef>
                <a:spcPts val="0"/>
              </a:spcBef>
              <a:spcAft>
                <a:spcPts val="0"/>
              </a:spcAft>
              <a:buSzPts val="2100"/>
              <a:buNone/>
              <a:defRPr sz="5600"/>
            </a:lvl9pPr>
          </a:lstStyle>
          <a:p>
            <a:endParaRPr/>
          </a:p>
        </p:txBody>
      </p:sp>
      <p:sp>
        <p:nvSpPr>
          <p:cNvPr id="39" name="Google Shape;39;p9"/>
          <p:cNvSpPr txBox="1">
            <a:spLocks noGrp="1"/>
          </p:cNvSpPr>
          <p:nvPr>
            <p:ph type="body" idx="2"/>
          </p:nvPr>
        </p:nvSpPr>
        <p:spPr>
          <a:xfrm>
            <a:off x="13172000" y="1930867"/>
            <a:ext cx="10232000" cy="9853600"/>
          </a:xfrm>
          <a:prstGeom prst="rect">
            <a:avLst/>
          </a:prstGeom>
        </p:spPr>
        <p:txBody>
          <a:bodyPr spcFirstLastPara="1" wrap="square" lIns="91425" tIns="91425" rIns="91425" bIns="91425" anchor="ctr" anchorCtr="0">
            <a:normAutofit/>
          </a:bodyPr>
          <a:lstStyle>
            <a:lvl1pPr marL="1219215" lvl="0" indent="-914411">
              <a:spcBef>
                <a:spcPts val="0"/>
              </a:spcBef>
              <a:spcAft>
                <a:spcPts val="0"/>
              </a:spcAft>
              <a:buSzPts val="1800"/>
              <a:buChar char="●"/>
              <a:defRPr/>
            </a:lvl1pPr>
            <a:lvl2pPr marL="2438430" lvl="1" indent="-846677">
              <a:spcBef>
                <a:spcPts val="0"/>
              </a:spcBef>
              <a:spcAft>
                <a:spcPts val="0"/>
              </a:spcAft>
              <a:buSzPts val="1400"/>
              <a:buChar char="○"/>
              <a:defRPr/>
            </a:lvl2pPr>
            <a:lvl3pPr marL="3657646" lvl="2" indent="-846677">
              <a:spcBef>
                <a:spcPts val="0"/>
              </a:spcBef>
              <a:spcAft>
                <a:spcPts val="0"/>
              </a:spcAft>
              <a:buSzPts val="1400"/>
              <a:buChar char="■"/>
              <a:defRPr/>
            </a:lvl3pPr>
            <a:lvl4pPr marL="4876861" lvl="3" indent="-846677">
              <a:spcBef>
                <a:spcPts val="0"/>
              </a:spcBef>
              <a:spcAft>
                <a:spcPts val="0"/>
              </a:spcAft>
              <a:buSzPts val="1400"/>
              <a:buChar char="●"/>
              <a:defRPr/>
            </a:lvl4pPr>
            <a:lvl5pPr marL="6096076" lvl="4" indent="-846677">
              <a:spcBef>
                <a:spcPts val="0"/>
              </a:spcBef>
              <a:spcAft>
                <a:spcPts val="0"/>
              </a:spcAft>
              <a:buSzPts val="1400"/>
              <a:buChar char="○"/>
              <a:defRPr/>
            </a:lvl5pPr>
            <a:lvl6pPr marL="7315291" lvl="5" indent="-846677">
              <a:spcBef>
                <a:spcPts val="0"/>
              </a:spcBef>
              <a:spcAft>
                <a:spcPts val="0"/>
              </a:spcAft>
              <a:buSzPts val="1400"/>
              <a:buChar char="■"/>
              <a:defRPr/>
            </a:lvl6pPr>
            <a:lvl7pPr marL="8534507" lvl="6" indent="-846677">
              <a:spcBef>
                <a:spcPts val="0"/>
              </a:spcBef>
              <a:spcAft>
                <a:spcPts val="0"/>
              </a:spcAft>
              <a:buSzPts val="1400"/>
              <a:buChar char="●"/>
              <a:defRPr/>
            </a:lvl7pPr>
            <a:lvl8pPr marL="9753722" lvl="7" indent="-846677">
              <a:spcBef>
                <a:spcPts val="0"/>
              </a:spcBef>
              <a:spcAft>
                <a:spcPts val="0"/>
              </a:spcAft>
              <a:buSzPts val="1400"/>
              <a:buChar char="○"/>
              <a:defRPr/>
            </a:lvl8pPr>
            <a:lvl9pPr marL="10972937" lvl="8" indent="-846677">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73175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831200" y="11281533"/>
            <a:ext cx="15996800" cy="1613600"/>
          </a:xfrm>
          <a:prstGeom prst="rect">
            <a:avLst/>
          </a:prstGeom>
        </p:spPr>
        <p:txBody>
          <a:bodyPr spcFirstLastPara="1" wrap="square" lIns="91425" tIns="91425" rIns="91425" bIns="91425" anchor="ctr" anchorCtr="0">
            <a:normAutofit/>
          </a:bodyPr>
          <a:lstStyle>
            <a:lvl1pPr marL="1219215" lvl="0" indent="-609608">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179642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831200" y="2949667"/>
            <a:ext cx="22721600" cy="5236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32000"/>
            </a:lvl1pPr>
            <a:lvl2pPr lvl="1" algn="ctr">
              <a:spcBef>
                <a:spcPts val="0"/>
              </a:spcBef>
              <a:spcAft>
                <a:spcPts val="0"/>
              </a:spcAft>
              <a:buSzPts val="12000"/>
              <a:buNone/>
              <a:defRPr sz="32000"/>
            </a:lvl2pPr>
            <a:lvl3pPr lvl="2" algn="ctr">
              <a:spcBef>
                <a:spcPts val="0"/>
              </a:spcBef>
              <a:spcAft>
                <a:spcPts val="0"/>
              </a:spcAft>
              <a:buSzPts val="12000"/>
              <a:buNone/>
              <a:defRPr sz="32000"/>
            </a:lvl3pPr>
            <a:lvl4pPr lvl="3" algn="ctr">
              <a:spcBef>
                <a:spcPts val="0"/>
              </a:spcBef>
              <a:spcAft>
                <a:spcPts val="0"/>
              </a:spcAft>
              <a:buSzPts val="12000"/>
              <a:buNone/>
              <a:defRPr sz="32000"/>
            </a:lvl4pPr>
            <a:lvl5pPr lvl="4" algn="ctr">
              <a:spcBef>
                <a:spcPts val="0"/>
              </a:spcBef>
              <a:spcAft>
                <a:spcPts val="0"/>
              </a:spcAft>
              <a:buSzPts val="12000"/>
              <a:buNone/>
              <a:defRPr sz="32000"/>
            </a:lvl5pPr>
            <a:lvl6pPr lvl="5" algn="ctr">
              <a:spcBef>
                <a:spcPts val="0"/>
              </a:spcBef>
              <a:spcAft>
                <a:spcPts val="0"/>
              </a:spcAft>
              <a:buSzPts val="12000"/>
              <a:buNone/>
              <a:defRPr sz="32000"/>
            </a:lvl6pPr>
            <a:lvl7pPr lvl="6" algn="ctr">
              <a:spcBef>
                <a:spcPts val="0"/>
              </a:spcBef>
              <a:spcAft>
                <a:spcPts val="0"/>
              </a:spcAft>
              <a:buSzPts val="12000"/>
              <a:buNone/>
              <a:defRPr sz="32000"/>
            </a:lvl7pPr>
            <a:lvl8pPr lvl="7" algn="ctr">
              <a:spcBef>
                <a:spcPts val="0"/>
              </a:spcBef>
              <a:spcAft>
                <a:spcPts val="0"/>
              </a:spcAft>
              <a:buSzPts val="12000"/>
              <a:buNone/>
              <a:defRPr sz="32000"/>
            </a:lvl8pPr>
            <a:lvl9pPr lvl="8" algn="ctr">
              <a:spcBef>
                <a:spcPts val="0"/>
              </a:spcBef>
              <a:spcAft>
                <a:spcPts val="0"/>
              </a:spcAft>
              <a:buSzPts val="12000"/>
              <a:buNone/>
              <a:defRPr sz="32000"/>
            </a:lvl9pPr>
          </a:lstStyle>
          <a:p>
            <a:r>
              <a:t>xx%</a:t>
            </a:r>
          </a:p>
        </p:txBody>
      </p:sp>
      <p:sp>
        <p:nvSpPr>
          <p:cNvPr id="46" name="Google Shape;46;p11"/>
          <p:cNvSpPr txBox="1">
            <a:spLocks noGrp="1"/>
          </p:cNvSpPr>
          <p:nvPr>
            <p:ph type="body" idx="1"/>
          </p:nvPr>
        </p:nvSpPr>
        <p:spPr>
          <a:xfrm>
            <a:off x="831200" y="8405933"/>
            <a:ext cx="22721600" cy="3468800"/>
          </a:xfrm>
          <a:prstGeom prst="rect">
            <a:avLst/>
          </a:prstGeom>
        </p:spPr>
        <p:txBody>
          <a:bodyPr spcFirstLastPara="1" wrap="square" lIns="91425" tIns="91425" rIns="91425" bIns="91425" anchor="t" anchorCtr="0">
            <a:normAutofit/>
          </a:bodyPr>
          <a:lstStyle>
            <a:lvl1pPr marL="1219215" lvl="0" indent="-914411" algn="ctr">
              <a:spcBef>
                <a:spcPts val="0"/>
              </a:spcBef>
              <a:spcAft>
                <a:spcPts val="0"/>
              </a:spcAft>
              <a:buSzPts val="1800"/>
              <a:buChar char="●"/>
              <a:defRPr/>
            </a:lvl1pPr>
            <a:lvl2pPr marL="2438430" lvl="1" indent="-846677" algn="ctr">
              <a:spcBef>
                <a:spcPts val="0"/>
              </a:spcBef>
              <a:spcAft>
                <a:spcPts val="0"/>
              </a:spcAft>
              <a:buSzPts val="1400"/>
              <a:buChar char="○"/>
              <a:defRPr/>
            </a:lvl2pPr>
            <a:lvl3pPr marL="3657646" lvl="2" indent="-846677" algn="ctr">
              <a:spcBef>
                <a:spcPts val="0"/>
              </a:spcBef>
              <a:spcAft>
                <a:spcPts val="0"/>
              </a:spcAft>
              <a:buSzPts val="1400"/>
              <a:buChar char="■"/>
              <a:defRPr/>
            </a:lvl3pPr>
            <a:lvl4pPr marL="4876861" lvl="3" indent="-846677" algn="ctr">
              <a:spcBef>
                <a:spcPts val="0"/>
              </a:spcBef>
              <a:spcAft>
                <a:spcPts val="0"/>
              </a:spcAft>
              <a:buSzPts val="1400"/>
              <a:buChar char="●"/>
              <a:defRPr/>
            </a:lvl4pPr>
            <a:lvl5pPr marL="6096076" lvl="4" indent="-846677" algn="ctr">
              <a:spcBef>
                <a:spcPts val="0"/>
              </a:spcBef>
              <a:spcAft>
                <a:spcPts val="0"/>
              </a:spcAft>
              <a:buSzPts val="1400"/>
              <a:buChar char="○"/>
              <a:defRPr/>
            </a:lvl5pPr>
            <a:lvl6pPr marL="7315291" lvl="5" indent="-846677" algn="ctr">
              <a:spcBef>
                <a:spcPts val="0"/>
              </a:spcBef>
              <a:spcAft>
                <a:spcPts val="0"/>
              </a:spcAft>
              <a:buSzPts val="1400"/>
              <a:buChar char="■"/>
              <a:defRPr/>
            </a:lvl6pPr>
            <a:lvl7pPr marL="8534507" lvl="6" indent="-846677" algn="ctr">
              <a:spcBef>
                <a:spcPts val="0"/>
              </a:spcBef>
              <a:spcAft>
                <a:spcPts val="0"/>
              </a:spcAft>
              <a:buSzPts val="1400"/>
              <a:buChar char="●"/>
              <a:defRPr/>
            </a:lvl7pPr>
            <a:lvl8pPr marL="9753722" lvl="7" indent="-846677" algn="ctr">
              <a:spcBef>
                <a:spcPts val="0"/>
              </a:spcBef>
              <a:spcAft>
                <a:spcPts val="0"/>
              </a:spcAft>
              <a:buSzPts val="1400"/>
              <a:buChar char="○"/>
              <a:defRPr/>
            </a:lvl8pPr>
            <a:lvl9pPr marL="10972937" lvl="8" indent="-846677"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3286361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2593221" y="12435245"/>
            <a:ext cx="1463200" cy="104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40819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3"/>
            <a:ext cx="22721600" cy="1527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831200" y="3073267"/>
            <a:ext cx="22721600" cy="9110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22593221" y="12435245"/>
            <a:ext cx="1463200" cy="1049600"/>
          </a:xfrm>
          <a:prstGeom prst="rect">
            <a:avLst/>
          </a:prstGeom>
          <a:noFill/>
          <a:ln>
            <a:noFill/>
          </a:ln>
        </p:spPr>
        <p:txBody>
          <a:bodyPr spcFirstLastPara="1" wrap="square" lIns="91425" tIns="91425" rIns="91425" bIns="91425" anchor="ctr" anchorCtr="0">
            <a:normAutofit/>
          </a:bodyPr>
          <a:lstStyle>
            <a:lvl1pPr lvl="0" algn="r">
              <a:buNone/>
              <a:defRPr sz="2667">
                <a:solidFill>
                  <a:schemeClr val="dk2"/>
                </a:solidFill>
              </a:defRPr>
            </a:lvl1pPr>
            <a:lvl2pPr lvl="1" algn="r">
              <a:buNone/>
              <a:defRPr sz="2667">
                <a:solidFill>
                  <a:schemeClr val="dk2"/>
                </a:solidFill>
              </a:defRPr>
            </a:lvl2pPr>
            <a:lvl3pPr lvl="2" algn="r">
              <a:buNone/>
              <a:defRPr sz="2667">
                <a:solidFill>
                  <a:schemeClr val="dk2"/>
                </a:solidFill>
              </a:defRPr>
            </a:lvl3pPr>
            <a:lvl4pPr lvl="3" algn="r">
              <a:buNone/>
              <a:defRPr sz="2667">
                <a:solidFill>
                  <a:schemeClr val="dk2"/>
                </a:solidFill>
              </a:defRPr>
            </a:lvl4pPr>
            <a:lvl5pPr lvl="4" algn="r">
              <a:buNone/>
              <a:defRPr sz="2667">
                <a:solidFill>
                  <a:schemeClr val="dk2"/>
                </a:solidFill>
              </a:defRPr>
            </a:lvl5pPr>
            <a:lvl6pPr lvl="5" algn="r">
              <a:buNone/>
              <a:defRPr sz="2667">
                <a:solidFill>
                  <a:schemeClr val="dk2"/>
                </a:solidFill>
              </a:defRPr>
            </a:lvl6pPr>
            <a:lvl7pPr lvl="6" algn="r">
              <a:buNone/>
              <a:defRPr sz="2667">
                <a:solidFill>
                  <a:schemeClr val="dk2"/>
                </a:solidFill>
              </a:defRPr>
            </a:lvl7pPr>
            <a:lvl8pPr lvl="7" algn="r">
              <a:buNone/>
              <a:defRPr sz="2667">
                <a:solidFill>
                  <a:schemeClr val="dk2"/>
                </a:solidFill>
              </a:defRPr>
            </a:lvl8pPr>
            <a:lvl9pPr lvl="8" algn="r">
              <a:buNone/>
              <a:defRPr sz="2667">
                <a:solidFill>
                  <a:schemeClr val="dk2"/>
                </a:solidFill>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69682765"/>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73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1F2C"/>
        </a:solidFill>
        <a:effectLst/>
      </p:bgPr>
    </p:bg>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4" name="Название подразделения,  лаборатории, факультета и т.д."/>
          <p:cNvSpPr txBox="1"/>
          <p:nvPr/>
        </p:nvSpPr>
        <p:spPr>
          <a:xfrm>
            <a:off x="7116915" y="1847447"/>
            <a:ext cx="9443423" cy="790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endParaRPr dirty="0"/>
          </a:p>
        </p:txBody>
      </p:sp>
      <p:sp>
        <p:nvSpPr>
          <p:cNvPr id="55" name="Москва, 2017"/>
          <p:cNvSpPr txBox="1"/>
          <p:nvPr/>
        </p:nvSpPr>
        <p:spPr>
          <a:xfrm>
            <a:off x="10391120" y="12063664"/>
            <a:ext cx="9443424" cy="10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lang="en-GB" b="1" dirty="0">
                <a:solidFill>
                  <a:schemeClr val="tx1"/>
                </a:solidFill>
              </a:rPr>
              <a:t>HSE, 2023
</a:t>
            </a:r>
            <a:endParaRPr b="1" dirty="0">
              <a:solidFill>
                <a:schemeClr val="tx1"/>
              </a:solidFill>
            </a:endParaRPr>
          </a:p>
        </p:txBody>
      </p:sp>
      <p:pic>
        <p:nvPicPr>
          <p:cNvPr id="8" name="Google Shape;69;p15">
            <a:extLst>
              <a:ext uri="{FF2B5EF4-FFF2-40B4-BE49-F238E27FC236}">
                <a16:creationId xmlns:a16="http://schemas.microsoft.com/office/drawing/2014/main" id="{D6B59036-BB0F-43DF-A97C-AB30938FE763}"/>
              </a:ext>
            </a:extLst>
          </p:cNvPr>
          <p:cNvPicPr preferRelativeResize="0"/>
          <p:nvPr/>
        </p:nvPicPr>
        <p:blipFill>
          <a:blip r:embed="rId2">
            <a:alphaModFix/>
          </a:blip>
          <a:stretch>
            <a:fillRect/>
          </a:stretch>
        </p:blipFill>
        <p:spPr>
          <a:xfrm>
            <a:off x="-4874030" y="-3378054"/>
            <a:ext cx="464832" cy="910754"/>
          </a:xfrm>
          <a:prstGeom prst="rect">
            <a:avLst/>
          </a:prstGeom>
          <a:noFill/>
          <a:ln>
            <a:noFill/>
          </a:ln>
        </p:spPr>
      </p:pic>
      <p:sp>
        <p:nvSpPr>
          <p:cNvPr id="2" name="TextBox 1">
            <a:extLst>
              <a:ext uri="{FF2B5EF4-FFF2-40B4-BE49-F238E27FC236}">
                <a16:creationId xmlns:a16="http://schemas.microsoft.com/office/drawing/2014/main" id="{9DB45266-51A2-5FF5-3A80-2AAC57A0A12B}"/>
              </a:ext>
            </a:extLst>
          </p:cNvPr>
          <p:cNvSpPr txBox="1"/>
          <p:nvPr/>
        </p:nvSpPr>
        <p:spPr>
          <a:xfrm>
            <a:off x="8377118" y="9756903"/>
            <a:ext cx="134624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GB" sz="3200" dirty="0"/>
              <a:t>Analysis prepared by: </a:t>
            </a:r>
            <a:r>
              <a:rPr lang="en-GB" sz="3200" dirty="0" err="1"/>
              <a:t>Skobelev</a:t>
            </a:r>
            <a:r>
              <a:rPr lang="en-GB" sz="3200" dirty="0"/>
              <a:t> Aleksandr</a:t>
            </a:r>
            <a:endParaRPr kumimoji="0" lang="ru-RU" sz="3200" b="0" i="0" u="none" strike="noStrike" cap="none" spc="0" normalizeH="0" baseline="0" dirty="0">
              <a:ln>
                <a:noFill/>
              </a:ln>
              <a:solidFill>
                <a:srgbClr val="000000"/>
              </a:solidFill>
              <a:effectLst/>
              <a:uFillTx/>
              <a:sym typeface="Helvetica Light"/>
            </a:endParaRPr>
          </a:p>
        </p:txBody>
      </p:sp>
      <p:sp>
        <p:nvSpPr>
          <p:cNvPr id="3" name="TextBox 2"/>
          <p:cNvSpPr txBox="1"/>
          <p:nvPr/>
        </p:nvSpPr>
        <p:spPr>
          <a:xfrm>
            <a:off x="8519592" y="4292943"/>
            <a:ext cx="13177464" cy="2175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defTabSz="821531" rtl="0" fontAlgn="auto" latinLnBrk="0" hangingPunct="0">
              <a:lnSpc>
                <a:spcPct val="100000"/>
              </a:lnSpc>
              <a:spcBef>
                <a:spcPts val="0"/>
              </a:spcBef>
              <a:spcAft>
                <a:spcPts val="0"/>
              </a:spcAft>
              <a:buClrTx/>
              <a:buSzTx/>
              <a:buFontTx/>
              <a:buNone/>
              <a:tabLst/>
            </a:pPr>
            <a:r>
              <a:rPr kumimoji="0" lang="en-GB" sz="6600" b="1" i="0" u="none" strike="noStrike" cap="none" spc="0" normalizeH="0" baseline="0" dirty="0">
                <a:ln>
                  <a:noFill/>
                </a:ln>
                <a:solidFill>
                  <a:srgbClr val="000000"/>
                </a:solidFill>
                <a:effectLst/>
                <a:uFillTx/>
                <a:latin typeface="+mj-lt"/>
                <a:ea typeface="+mj-ea"/>
                <a:cs typeface="+mj-cs"/>
                <a:sym typeface="Helvetica Light"/>
              </a:rPr>
              <a:t>A</a:t>
            </a:r>
            <a:r>
              <a:rPr kumimoji="0" lang="en-US" sz="6600" b="1" i="0" u="none" strike="noStrike" cap="none" spc="0" normalizeH="0" baseline="0" dirty="0" err="1">
                <a:ln>
                  <a:noFill/>
                </a:ln>
                <a:solidFill>
                  <a:srgbClr val="000000"/>
                </a:solidFill>
                <a:effectLst/>
                <a:uFillTx/>
                <a:latin typeface="+mj-lt"/>
                <a:ea typeface="+mj-ea"/>
                <a:cs typeface="+mj-cs"/>
                <a:sym typeface="Helvetica Light"/>
              </a:rPr>
              <a:t>nalysis</a:t>
            </a:r>
            <a:r>
              <a:rPr kumimoji="0" lang="en-US" sz="6600" b="1" i="0" u="none" strike="noStrike" cap="none" spc="0" normalizeH="0" baseline="0" dirty="0">
                <a:ln>
                  <a:noFill/>
                </a:ln>
                <a:solidFill>
                  <a:srgbClr val="000000"/>
                </a:solidFill>
                <a:effectLst/>
                <a:uFillTx/>
                <a:latin typeface="+mj-lt"/>
                <a:ea typeface="+mj-ea"/>
                <a:cs typeface="+mj-cs"/>
                <a:sym typeface="Helvetica Light"/>
              </a:rPr>
              <a:t> of financial indicators of creditworthiness</a:t>
            </a:r>
            <a:endParaRPr kumimoji="0" lang="ru-RU" sz="6600" b="1" i="0" u="none" strike="noStrike" cap="none" spc="0" normalizeH="0" baseline="0" dirty="0">
              <a:ln>
                <a:noFill/>
              </a:ln>
              <a:solidFill>
                <a:srgbClr val="000000"/>
              </a:solidFill>
              <a:effectLst/>
              <a:uFillTx/>
              <a:latin typeface="+mj-lt"/>
              <a:ea typeface="+mj-ea"/>
              <a:cs typeface="+mj-cs"/>
              <a:sym typeface="Helvetica Light"/>
            </a:endParaRPr>
          </a:p>
        </p:txBody>
      </p:sp>
      <p:pic>
        <p:nvPicPr>
          <p:cNvPr id="9"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464139" y="4960415"/>
            <a:ext cx="8277860" cy="36836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fontAlgn="base"/>
            <a:endParaRPr lang="ru-RU" sz="4400" dirty="0"/>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Creditworthiness analysis: Sberbank methodology</a:t>
            </a:r>
            <a:endParaRPr lang="ru-RU" sz="6000" cap="all" dirty="0">
              <a:solidFill>
                <a:schemeClr val="tx1"/>
              </a:solidFill>
              <a:sym typeface="Arial Narrow"/>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3"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object 10">
                <a:extLst>
                  <a:ext uri="{FF2B5EF4-FFF2-40B4-BE49-F238E27FC236}">
                    <a16:creationId xmlns:a16="http://schemas.microsoft.com/office/drawing/2014/main" id="{B7DA1212-8168-4AA6-92C0-E7D6B21CBCB8}"/>
                  </a:ext>
                </a:extLst>
              </p:cNvPr>
              <p:cNvSpPr txBox="1"/>
              <p:nvPr/>
            </p:nvSpPr>
            <p:spPr>
              <a:xfrm>
                <a:off x="644325" y="6391051"/>
                <a:ext cx="17985747" cy="1930913"/>
              </a:xfrm>
              <a:prstGeom prst="rect">
                <a:avLst/>
              </a:prstGeom>
              <a:solidFill>
                <a:schemeClr val="bg1"/>
              </a:solidFill>
              <a:ln w="19050">
                <a:noFill/>
              </a:ln>
            </p:spPr>
            <p:txBody>
              <a:bodyPr vert="horz" wrap="square" lIns="0" tIns="261620" rIns="0" bIns="0" rtlCol="0">
                <a:spAutoFit/>
              </a:bodyPr>
              <a:lstStyle/>
              <a:p>
                <a:pPr marL="347980">
                  <a:spcBef>
                    <a:spcPts val="2060"/>
                  </a:spcBef>
                </a:pPr>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K1: </a:t>
                </a:r>
                <a14:m>
                  <m:oMath xmlns:m="http://schemas.openxmlformats.org/officeDocument/2006/math">
                    <m:r>
                      <a:rPr lang="en-US" sz="3200" b="1" i="1">
                        <a:solidFill>
                          <a:schemeClr val="tx1"/>
                        </a:solidFill>
                        <a:latin typeface="Cambria Math" panose="02040503050406030204" pitchFamily="18" charset="0"/>
                        <a:cs typeface="Verdana"/>
                      </a:rPr>
                      <m:t>𝑪𝒂𝒔𝒉</m:t>
                    </m:r>
                    <m:r>
                      <a:rPr lang="en-US" sz="3200" b="1" i="1">
                        <a:solidFill>
                          <a:schemeClr val="tx1"/>
                        </a:solidFill>
                        <a:latin typeface="Cambria Math" panose="02040503050406030204" pitchFamily="18" charset="0"/>
                        <a:cs typeface="Verdana"/>
                      </a:rPr>
                      <m:t> </m:t>
                    </m:r>
                    <m:r>
                      <a:rPr lang="en-US" sz="3200" b="1" i="1">
                        <a:solidFill>
                          <a:schemeClr val="tx1"/>
                        </a:solidFill>
                        <a:latin typeface="Cambria Math" panose="02040503050406030204" pitchFamily="18" charset="0"/>
                        <a:cs typeface="Verdana"/>
                      </a:rPr>
                      <m:t>𝑹𝒂𝒕𝒊𝒐</m:t>
                    </m:r>
                    <m:r>
                      <a:rPr lang="en-US"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𝑪𝒂𝒔𝒉</m:t>
                        </m:r>
                      </m:num>
                      <m:den>
                        <m:r>
                          <a:rPr lang="ar-AE" sz="3200" b="1" i="1">
                            <a:solidFill>
                              <a:schemeClr val="tx1"/>
                            </a:solidFill>
                            <a:latin typeface="Cambria Math" panose="02040503050406030204" pitchFamily="18" charset="0"/>
                            <a:cs typeface="Verdana"/>
                          </a:rPr>
                          <m:t>𝑺𝒉𝒐𝒓𝒕</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𝒕𝒆𝒓𝒎</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𝑫𝒊𝒇𝒇𝒆𝒓𝒆𝒅</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𝒊𝒏𝒄𝒐𝒎𝒆</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𝑭𝒖𝒕𝒖𝒓𝒆</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𝒑𝒂𝒚𝒎𝒆𝒏𝒕𝒔</m:t>
                        </m:r>
                      </m:den>
                    </m:f>
                    <m:r>
                      <a:rPr lang="ar-AE"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𝑪𝒂𝒔𝒉</m:t>
                        </m:r>
                      </m:num>
                      <m:den>
                        <m:r>
                          <a:rPr lang="ar-AE" sz="3200" b="1" i="1">
                            <a:solidFill>
                              <a:schemeClr val="tx1"/>
                            </a:solidFill>
                            <a:latin typeface="Cambria Math" panose="02040503050406030204" pitchFamily="18" charset="0"/>
                            <a:cs typeface="Verdana"/>
                          </a:rPr>
                          <m:t>𝑻𝒐𝒕𝒂𝒍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𝒄𝒖𝒓𝒓𝒆𝒏𝒕</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den>
                    </m:f>
                  </m:oMath>
                </a14:m>
                <a:endParaRPr lang="en-GB" sz="4000" b="1" dirty="0">
                  <a:solidFill>
                    <a:schemeClr val="tx1"/>
                  </a:solidFill>
                  <a:latin typeface="Verdana"/>
                  <a:cs typeface="Verdana"/>
                </a:endParaRPr>
              </a:p>
              <a:p>
                <a:pPr marL="347980">
                  <a:spcBef>
                    <a:spcPts val="2060"/>
                  </a:spcBef>
                </a:pPr>
                <a:r>
                  <a:rPr lang="ar-AE" sz="4000" b="1" dirty="0">
                    <a:solidFill>
                      <a:schemeClr val="tx1"/>
                    </a:solidFill>
                    <a:latin typeface="Verdana"/>
                    <a:cs typeface="Verdana"/>
                  </a:rPr>
                  <a:t> </a:t>
                </a:r>
              </a:p>
            </p:txBody>
          </p:sp>
        </mc:Choice>
        <mc:Fallback xmlns="">
          <p:sp>
            <p:nvSpPr>
              <p:cNvPr id="17" name="object 10">
                <a:extLst>
                  <a:ext uri="{FF2B5EF4-FFF2-40B4-BE49-F238E27FC236}">
                    <a16:creationId xmlns:a16="http://schemas.microsoft.com/office/drawing/2014/main" id="{B7DA1212-8168-4AA6-92C0-E7D6B21CBCB8}"/>
                  </a:ext>
                </a:extLst>
              </p:cNvPr>
              <p:cNvSpPr txBox="1">
                <a:spLocks noRot="1" noChangeAspect="1" noMove="1" noResize="1" noEditPoints="1" noAdjustHandles="1" noChangeArrowheads="1" noChangeShapeType="1" noTextEdit="1"/>
              </p:cNvSpPr>
              <p:nvPr/>
            </p:nvSpPr>
            <p:spPr>
              <a:xfrm>
                <a:off x="644325" y="6391051"/>
                <a:ext cx="17985747" cy="1930913"/>
              </a:xfrm>
              <a:prstGeom prst="rect">
                <a:avLst/>
              </a:prstGeom>
              <a:blipFill>
                <a:blip r:embed="rId5"/>
                <a:stretch>
                  <a:fillRect b="-14826"/>
                </a:stretch>
              </a:blipFill>
              <a:ln w="190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9" name="object 10">
                <a:extLst>
                  <a:ext uri="{FF2B5EF4-FFF2-40B4-BE49-F238E27FC236}">
                    <a16:creationId xmlns:a16="http://schemas.microsoft.com/office/drawing/2014/main" id="{D3EE9C19-8E94-42FF-AAFB-6156318B36F8}"/>
                  </a:ext>
                </a:extLst>
              </p:cNvPr>
              <p:cNvSpPr txBox="1"/>
              <p:nvPr/>
            </p:nvSpPr>
            <p:spPr>
              <a:xfrm>
                <a:off x="668296" y="7932749"/>
                <a:ext cx="23717814" cy="1046633"/>
              </a:xfrm>
              <a:prstGeom prst="rect">
                <a:avLst/>
              </a:prstGeom>
              <a:solidFill>
                <a:schemeClr val="bg1"/>
              </a:solidFill>
              <a:ln w="19050">
                <a:noFill/>
              </a:ln>
            </p:spPr>
            <p:txBody>
              <a:bodyPr vert="horz" wrap="square" lIns="0" tIns="261620" rIns="0" bIns="0" rtlCol="0">
                <a:spAutoFit/>
              </a:bodyPr>
              <a:lstStyle/>
              <a:p>
                <a:pPr marL="347980">
                  <a:spcBef>
                    <a:spcPts val="2060"/>
                  </a:spcBef>
                </a:pPr>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K2: </a:t>
                </a:r>
                <a14:m>
                  <m:oMath xmlns:m="http://schemas.openxmlformats.org/officeDocument/2006/math">
                    <m:r>
                      <a:rPr lang="en-US" sz="3200" b="1" i="1">
                        <a:solidFill>
                          <a:schemeClr val="tx1"/>
                        </a:solidFill>
                        <a:latin typeface="Cambria Math" panose="02040503050406030204" pitchFamily="18" charset="0"/>
                        <a:cs typeface="Verdana"/>
                      </a:rPr>
                      <m:t>𝑸𝒖𝒊𝒄𝒌</m:t>
                    </m:r>
                    <m:r>
                      <a:rPr lang="en-US" sz="3200" b="1" i="1">
                        <a:solidFill>
                          <a:schemeClr val="tx1"/>
                        </a:solidFill>
                        <a:latin typeface="Cambria Math" panose="02040503050406030204" pitchFamily="18" charset="0"/>
                        <a:cs typeface="Verdana"/>
                      </a:rPr>
                      <m:t> </m:t>
                    </m:r>
                    <m:r>
                      <a:rPr lang="en-US" sz="3200" b="1" i="1">
                        <a:solidFill>
                          <a:schemeClr val="tx1"/>
                        </a:solidFill>
                        <a:latin typeface="Cambria Math" panose="02040503050406030204" pitchFamily="18" charset="0"/>
                        <a:cs typeface="Verdana"/>
                      </a:rPr>
                      <m:t>𝑹𝒂𝒕𝒊𝒐</m:t>
                    </m:r>
                    <m:r>
                      <a:rPr lang="en-US"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𝑪𝒂𝒔𝒉</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𝑺𝒉𝒐𝒓𝒕</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𝒕𝒆𝒓𝒎</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𝒇𝒊𝒏𝒂𝒏𝒄𝒊𝒂𝒍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𝒊𝒏𝒗𝒆𝒔𝒕𝒎𝒆𝒏𝒕𝒔</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𝑨𝒄𝒄𝒐𝒖𝒏𝒕𝒔</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𝒓𝒆𝒄𝒆𝒊𝒗𝒂𝒃𝒍𝒆</m:t>
                        </m:r>
                      </m:num>
                      <m:den>
                        <m:r>
                          <a:rPr lang="ar-AE" sz="3200" b="1" i="1">
                            <a:solidFill>
                              <a:schemeClr val="tx1"/>
                            </a:solidFill>
                            <a:latin typeface="Cambria Math" panose="02040503050406030204" pitchFamily="18" charset="0"/>
                            <a:cs typeface="Verdana"/>
                          </a:rPr>
                          <m:t>𝑺𝒉𝒐𝒓𝒕</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𝒕𝒆𝒓𝒎</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𝑫𝒊𝒇𝒇𝒆𝒓𝒆𝒅</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𝒊𝒏𝒄𝒐𝒎𝒆</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𝑭𝒖𝒕𝒖𝒓𝒆</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𝒑𝒂𝒚𝒎𝒆𝒏𝒕𝒔</m:t>
                        </m:r>
                      </m:den>
                    </m:f>
                    <m:r>
                      <a:rPr lang="ar-AE"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𝑪𝒂𝒔𝒉</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𝑺𝒉𝒐𝒓𝒕</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𝒕𝒆𝒓𝒎</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𝒇𝒊𝒏𝒂𝒏𝒄𝒊𝒂𝒍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𝒊𝒏𝒗𝒆𝒔𝒕𝒎𝒆𝒏𝒕𝒔</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𝑨𝒄𝒄𝒐𝒖𝒏𝒕𝒔</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𝒓𝒆𝒄𝒆𝒊𝒗𝒂𝒃𝒍𝒆</m:t>
                        </m:r>
                      </m:num>
                      <m:den>
                        <m:r>
                          <a:rPr lang="ar-AE" sz="3200" b="1" i="1">
                            <a:solidFill>
                              <a:schemeClr val="tx1"/>
                            </a:solidFill>
                            <a:latin typeface="Cambria Math" panose="02040503050406030204" pitchFamily="18" charset="0"/>
                            <a:cs typeface="Verdana"/>
                          </a:rPr>
                          <m:t>𝑻𝒐𝒕𝒂𝒍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𝒄𝒖𝒓𝒓𝒆𝒏𝒕</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den>
                    </m:f>
                  </m:oMath>
                </a14:m>
                <a:r>
                  <a:rPr lang="ar-AE" sz="4000" b="1" dirty="0">
                    <a:solidFill>
                      <a:schemeClr val="tx1"/>
                    </a:solidFill>
                    <a:latin typeface="Verdana"/>
                    <a:cs typeface="Verdana"/>
                  </a:rPr>
                  <a:t> </a:t>
                </a:r>
              </a:p>
            </p:txBody>
          </p:sp>
        </mc:Choice>
        <mc:Fallback xmlns="">
          <p:sp>
            <p:nvSpPr>
              <p:cNvPr id="19" name="object 10">
                <a:extLst>
                  <a:ext uri="{FF2B5EF4-FFF2-40B4-BE49-F238E27FC236}">
                    <a16:creationId xmlns:a16="http://schemas.microsoft.com/office/drawing/2014/main" id="{D3EE9C19-8E94-42FF-AAFB-6156318B36F8}"/>
                  </a:ext>
                </a:extLst>
              </p:cNvPr>
              <p:cNvSpPr txBox="1">
                <a:spLocks noRot="1" noChangeAspect="1" noMove="1" noResize="1" noEditPoints="1" noAdjustHandles="1" noChangeArrowheads="1" noChangeShapeType="1" noTextEdit="1"/>
              </p:cNvSpPr>
              <p:nvPr/>
            </p:nvSpPr>
            <p:spPr>
              <a:xfrm>
                <a:off x="668296" y="7932749"/>
                <a:ext cx="23717814" cy="1046633"/>
              </a:xfrm>
              <a:prstGeom prst="rect">
                <a:avLst/>
              </a:prstGeom>
              <a:blipFill>
                <a:blip r:embed="rId6"/>
                <a:stretch>
                  <a:fillRect r="-540" b="-12791"/>
                </a:stretch>
              </a:blipFill>
              <a:ln w="190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object 10">
                <a:extLst>
                  <a:ext uri="{FF2B5EF4-FFF2-40B4-BE49-F238E27FC236}">
                    <a16:creationId xmlns:a16="http://schemas.microsoft.com/office/drawing/2014/main" id="{A5AF4419-A298-4067-81F8-717F80582AE5}"/>
                  </a:ext>
                </a:extLst>
              </p:cNvPr>
              <p:cNvSpPr txBox="1"/>
              <p:nvPr/>
            </p:nvSpPr>
            <p:spPr>
              <a:xfrm>
                <a:off x="875616" y="9260831"/>
                <a:ext cx="17931133" cy="1046056"/>
              </a:xfrm>
              <a:prstGeom prst="rect">
                <a:avLst/>
              </a:prstGeom>
              <a:solidFill>
                <a:schemeClr val="bg1"/>
              </a:solidFill>
              <a:ln w="19050">
                <a:noFill/>
              </a:ln>
            </p:spPr>
            <p:txBody>
              <a:bodyPr vert="horz" wrap="square" lIns="0" tIns="261620" rIns="0" bIns="0" rtlCol="0">
                <a:spAutoFit/>
              </a:bodyPr>
              <a:lstStyle/>
              <a:p>
                <a:pPr marL="347980">
                  <a:spcBef>
                    <a:spcPts val="2060"/>
                  </a:spcBef>
                </a:pPr>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K3: </a:t>
                </a:r>
                <a14:m>
                  <m:oMath xmlns:m="http://schemas.openxmlformats.org/officeDocument/2006/math">
                    <m:r>
                      <a:rPr lang="en-US" sz="3200" b="1" i="1">
                        <a:solidFill>
                          <a:schemeClr val="tx1"/>
                        </a:solidFill>
                        <a:latin typeface="Cambria Math" panose="02040503050406030204" pitchFamily="18" charset="0"/>
                        <a:cs typeface="Verdana"/>
                      </a:rPr>
                      <m:t>𝑪𝒖𝒓𝒓𝒆𝒏𝒕</m:t>
                    </m:r>
                    <m:r>
                      <a:rPr lang="en-US" sz="3200" b="1" i="1">
                        <a:solidFill>
                          <a:schemeClr val="tx1"/>
                        </a:solidFill>
                        <a:latin typeface="Cambria Math" panose="02040503050406030204" pitchFamily="18" charset="0"/>
                        <a:cs typeface="Verdana"/>
                      </a:rPr>
                      <m:t> </m:t>
                    </m:r>
                    <m:r>
                      <a:rPr lang="en-US" sz="3200" b="1" i="1">
                        <a:solidFill>
                          <a:schemeClr val="tx1"/>
                        </a:solidFill>
                        <a:latin typeface="Cambria Math" panose="02040503050406030204" pitchFamily="18" charset="0"/>
                        <a:cs typeface="Verdana"/>
                      </a:rPr>
                      <m:t>𝑹𝒂𝒕𝒊𝒐</m:t>
                    </m:r>
                    <m:r>
                      <a:rPr lang="en-US"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𝑻𝒐𝒕𝒂𝒍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𝒄𝒖𝒓𝒓𝒆𝒏𝒕</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𝒂𝒔𝒔𝒆𝒕𝒔</m:t>
                        </m:r>
                      </m:num>
                      <m:den>
                        <m:r>
                          <a:rPr lang="ar-AE" sz="3200" b="1" i="1">
                            <a:solidFill>
                              <a:schemeClr val="tx1"/>
                            </a:solidFill>
                            <a:latin typeface="Cambria Math" panose="02040503050406030204" pitchFamily="18" charset="0"/>
                            <a:cs typeface="Verdana"/>
                          </a:rPr>
                          <m:t>𝑺𝒉𝒐𝒓𝒕</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𝒕𝒆𝒓𝒎</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𝑫𝒊𝒇𝒇𝒆𝒓𝒆𝒅</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𝒊𝒏𝒄𝒐𝒎𝒆</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𝑭𝒖𝒕𝒖𝒓𝒆</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𝒑𝒂𝒚𝒎𝒆𝒏𝒕𝒔</m:t>
                        </m:r>
                      </m:den>
                    </m:f>
                    <m:r>
                      <a:rPr lang="ar-AE"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𝑻𝒐𝒕𝒂𝒍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𝒄𝒖𝒓𝒓𝒆𝒏𝒕</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𝒂𝒔𝒔𝒆𝒕𝒔</m:t>
                        </m:r>
                      </m:num>
                      <m:den>
                        <m:r>
                          <a:rPr lang="ar-AE" sz="3200" b="1" i="1">
                            <a:solidFill>
                              <a:schemeClr val="tx1"/>
                            </a:solidFill>
                            <a:latin typeface="Cambria Math" panose="02040503050406030204" pitchFamily="18" charset="0"/>
                            <a:cs typeface="Verdana"/>
                          </a:rPr>
                          <m:t>𝑻𝒐𝒕𝒂𝒍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𝒄𝒖𝒓𝒓𝒆𝒏𝒕</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den>
                    </m:f>
                  </m:oMath>
                </a14:m>
                <a:r>
                  <a:rPr lang="ar-AE" sz="3200" b="1" dirty="0">
                    <a:solidFill>
                      <a:schemeClr val="tx1"/>
                    </a:solidFill>
                    <a:latin typeface="Verdana"/>
                    <a:cs typeface="Verdana"/>
                  </a:rPr>
                  <a:t> </a:t>
                </a:r>
              </a:p>
            </p:txBody>
          </p:sp>
        </mc:Choice>
        <mc:Fallback xmlns="">
          <p:sp>
            <p:nvSpPr>
              <p:cNvPr id="20" name="object 10">
                <a:extLst>
                  <a:ext uri="{FF2B5EF4-FFF2-40B4-BE49-F238E27FC236}">
                    <a16:creationId xmlns:a16="http://schemas.microsoft.com/office/drawing/2014/main" id="{A5AF4419-A298-4067-81F8-717F80582AE5}"/>
                  </a:ext>
                </a:extLst>
              </p:cNvPr>
              <p:cNvSpPr txBox="1">
                <a:spLocks noRot="1" noChangeAspect="1" noMove="1" noResize="1" noEditPoints="1" noAdjustHandles="1" noChangeArrowheads="1" noChangeShapeType="1" noTextEdit="1"/>
              </p:cNvSpPr>
              <p:nvPr/>
            </p:nvSpPr>
            <p:spPr>
              <a:xfrm>
                <a:off x="875616" y="9260831"/>
                <a:ext cx="17931133" cy="1046056"/>
              </a:xfrm>
              <a:prstGeom prst="rect">
                <a:avLst/>
              </a:prstGeom>
              <a:blipFill>
                <a:blip r:embed="rId7"/>
                <a:stretch>
                  <a:fillRect r="-1190" b="-5233"/>
                </a:stretch>
              </a:blipFill>
              <a:ln w="19050">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A8F53D-3F23-4D2C-A593-DFF37444EAE5}"/>
                  </a:ext>
                </a:extLst>
              </p:cNvPr>
              <p:cNvSpPr txBox="1"/>
              <p:nvPr/>
            </p:nvSpPr>
            <p:spPr>
              <a:xfrm>
                <a:off x="668296" y="10556493"/>
                <a:ext cx="20637819" cy="8681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7980">
                  <a:spcBef>
                    <a:spcPts val="2060"/>
                  </a:spcBef>
                </a:pPr>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K4: </a:t>
                </a:r>
                <a14:m>
                  <m:oMath xmlns:m="http://schemas.openxmlformats.org/officeDocument/2006/math">
                    <m:r>
                      <a:rPr lang="en-US" sz="3200" b="1" i="1">
                        <a:solidFill>
                          <a:schemeClr val="tx1"/>
                        </a:solidFill>
                        <a:latin typeface="Cambria Math" panose="02040503050406030204" pitchFamily="18" charset="0"/>
                        <a:cs typeface="Verdana"/>
                      </a:rPr>
                      <m:t>𝑳𝒆𝒗𝒆𝒓𝒂𝒈𝒆</m:t>
                    </m:r>
                    <m:r>
                      <a:rPr lang="en-US" sz="3200" b="1" i="1">
                        <a:solidFill>
                          <a:schemeClr val="tx1"/>
                        </a:solidFill>
                        <a:latin typeface="Cambria Math" panose="02040503050406030204" pitchFamily="18" charset="0"/>
                        <a:cs typeface="Verdana"/>
                      </a:rPr>
                      <m:t> </m:t>
                    </m:r>
                    <m:r>
                      <a:rPr lang="en-US" sz="3200" b="1" i="1">
                        <a:solidFill>
                          <a:schemeClr val="tx1"/>
                        </a:solidFill>
                        <a:latin typeface="Cambria Math" panose="02040503050406030204" pitchFamily="18" charset="0"/>
                        <a:cs typeface="Verdana"/>
                      </a:rPr>
                      <m:t>𝑹𝒂𝒕𝒊𝒐</m:t>
                    </m:r>
                    <m:r>
                      <a:rPr lang="en-US"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𝑬𝒒𝒖𝒊𝒕𝒚</m:t>
                        </m:r>
                      </m:num>
                      <m:den>
                        <m:r>
                          <a:rPr lang="ar-AE" sz="3200" b="1" i="1">
                            <a:solidFill>
                              <a:schemeClr val="tx1"/>
                            </a:solidFill>
                            <a:latin typeface="Cambria Math" panose="02040503050406030204" pitchFamily="18" charset="0"/>
                            <a:cs typeface="Verdana"/>
                          </a:rPr>
                          <m:t>𝑺𝒉𝒐𝒓𝒕</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𝒕𝒆𝒓𝒎</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𝑫𝒊𝒇𝒇𝒆𝒓𝒆𝒅</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𝒊𝒏𝒄𝒐𝒎𝒆</m:t>
                        </m:r>
                        <m:r>
                          <a:rPr lang="ar-AE" sz="3200" b="1" i="1">
                            <a:solidFill>
                              <a:schemeClr val="tx1"/>
                            </a:solidFill>
                            <a:latin typeface="Cambria Math" panose="02040503050406030204" pitchFamily="18" charset="0"/>
                            <a:cs typeface="Verdana"/>
                          </a:rPr>
                          <m:t> − </m:t>
                        </m:r>
                        <m:r>
                          <a:rPr lang="ar-AE" sz="3200" b="1" i="1">
                            <a:solidFill>
                              <a:schemeClr val="tx1"/>
                            </a:solidFill>
                            <a:latin typeface="Cambria Math" panose="02040503050406030204" pitchFamily="18" charset="0"/>
                            <a:cs typeface="Verdana"/>
                          </a:rPr>
                          <m:t>𝑭𝒖𝒕𝒖𝒓𝒆</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𝒑𝒂𝒚𝒎𝒆𝒏𝒕𝒔</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𝑳𝒐𝒏𝒈</m:t>
                        </m:r>
                        <m:r>
                          <a:rPr lang="ar-AE" sz="3200" b="1" i="1">
                            <a:solidFill>
                              <a:schemeClr val="tx1"/>
                            </a:solidFill>
                            <a:latin typeface="Cambria Math" panose="02040503050406030204" pitchFamily="18" charset="0"/>
                            <a:cs typeface="Verdana"/>
                          </a:rPr>
                          <m:t>−</m:t>
                        </m:r>
                        <m:r>
                          <a:rPr lang="ar-AE" sz="3200" b="1" i="1">
                            <a:solidFill>
                              <a:schemeClr val="tx1"/>
                            </a:solidFill>
                            <a:latin typeface="Cambria Math" panose="02040503050406030204" pitchFamily="18" charset="0"/>
                            <a:cs typeface="Verdana"/>
                          </a:rPr>
                          <m:t>𝒕𝒆𝒓𝒎</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den>
                    </m:f>
                    <m:r>
                      <a:rPr lang="ar-AE"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𝑬𝒒𝒖𝒊𝒕𝒚</m:t>
                        </m:r>
                      </m:num>
                      <m:den>
                        <m:r>
                          <a:rPr lang="ar-AE" sz="3200" b="1" i="1">
                            <a:solidFill>
                              <a:schemeClr val="tx1"/>
                            </a:solidFill>
                            <a:latin typeface="Cambria Math" panose="02040503050406030204" pitchFamily="18" charset="0"/>
                            <a:cs typeface="Verdana"/>
                          </a:rPr>
                          <m:t>𝑻𝒐𝒕𝒂𝒍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𝒍𝒊𝒂𝒃𝒊𝒍𝒊𝒕𝒊𝒆𝒔</m:t>
                        </m:r>
                      </m:den>
                    </m:f>
                  </m:oMath>
                </a14:m>
                <a:r>
                  <a:rPr lang="ar-AE" sz="3200" b="1" dirty="0">
                    <a:solidFill>
                      <a:schemeClr val="tx1"/>
                    </a:solidFill>
                    <a:latin typeface="Verdana"/>
                    <a:cs typeface="Verdana"/>
                  </a:rPr>
                  <a:t> </a:t>
                </a:r>
              </a:p>
            </p:txBody>
          </p:sp>
        </mc:Choice>
        <mc:Fallback xmlns="">
          <p:sp>
            <p:nvSpPr>
              <p:cNvPr id="21" name="TextBox 20">
                <a:extLst>
                  <a:ext uri="{FF2B5EF4-FFF2-40B4-BE49-F238E27FC236}">
                    <a16:creationId xmlns:a16="http://schemas.microsoft.com/office/drawing/2014/main" id="{1FA8F53D-3F23-4D2C-A593-DFF37444EAE5}"/>
                  </a:ext>
                </a:extLst>
              </p:cNvPr>
              <p:cNvSpPr txBox="1">
                <a:spLocks noRot="1" noChangeAspect="1" noMove="1" noResize="1" noEditPoints="1" noAdjustHandles="1" noChangeArrowheads="1" noChangeShapeType="1" noTextEdit="1"/>
              </p:cNvSpPr>
              <p:nvPr/>
            </p:nvSpPr>
            <p:spPr>
              <a:xfrm>
                <a:off x="668296" y="10556493"/>
                <a:ext cx="20637819" cy="868186"/>
              </a:xfrm>
              <a:prstGeom prst="rect">
                <a:avLst/>
              </a:prstGeom>
              <a:blipFill>
                <a:blip r:embed="rId8"/>
                <a:stretch>
                  <a:fillRect r="-473" b="-1408"/>
                </a:stretch>
              </a:blipFill>
              <a:ln w="12700" cap="flat">
                <a:noFill/>
                <a:miter lim="400000"/>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0127B0-9D98-4690-ADF8-57389C859E64}"/>
                  </a:ext>
                </a:extLst>
              </p:cNvPr>
              <p:cNvSpPr txBox="1"/>
              <p:nvPr/>
            </p:nvSpPr>
            <p:spPr>
              <a:xfrm>
                <a:off x="231671" y="11700325"/>
                <a:ext cx="8541473" cy="805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7980">
                  <a:spcBef>
                    <a:spcPts val="2060"/>
                  </a:spcBef>
                </a:pPr>
                <a:r>
                  <a:rPr lang="en-US" sz="3200" b="1" dirty="0">
                    <a:solidFill>
                      <a:schemeClr val="tx1"/>
                    </a:solidFill>
                    <a:latin typeface="Verdana" panose="020B0604030504040204" pitchFamily="34" charset="0"/>
                    <a:ea typeface="Verdana" panose="020B0604030504040204" pitchFamily="34" charset="0"/>
                    <a:cs typeface="Verdana" panose="020B0604030504040204" pitchFamily="34" charset="0"/>
                  </a:rPr>
                  <a:t>K5: </a:t>
                </a:r>
                <a14:m>
                  <m:oMath xmlns:m="http://schemas.openxmlformats.org/officeDocument/2006/math">
                    <m:r>
                      <a:rPr lang="en-US" sz="3200" b="1" i="1">
                        <a:solidFill>
                          <a:schemeClr val="tx1"/>
                        </a:solidFill>
                        <a:latin typeface="Cambria Math" panose="02040503050406030204" pitchFamily="18" charset="0"/>
                        <a:cs typeface="Verdana"/>
                      </a:rPr>
                      <m:t>𝑷𝒓𝒐𝒇𝒊𝒕𝒂𝒃𝒊𝒍𝒊𝒕𝒚</m:t>
                    </m:r>
                    <m:r>
                      <a:rPr lang="en-US" sz="3200" b="1" i="1">
                        <a:solidFill>
                          <a:schemeClr val="tx1"/>
                        </a:solidFill>
                        <a:latin typeface="Cambria Math" panose="02040503050406030204" pitchFamily="18" charset="0"/>
                        <a:cs typeface="Verdana"/>
                      </a:rPr>
                      <m:t>= </m:t>
                    </m:r>
                    <m:f>
                      <m:fPr>
                        <m:ctrlPr>
                          <a:rPr lang="ar-AE" sz="3200" b="1" i="1">
                            <a:solidFill>
                              <a:schemeClr val="tx1"/>
                            </a:solidFill>
                            <a:latin typeface="Cambria Math" panose="02040503050406030204" pitchFamily="18" charset="0"/>
                            <a:cs typeface="Verdana"/>
                          </a:rPr>
                        </m:ctrlPr>
                      </m:fPr>
                      <m:num>
                        <m:r>
                          <a:rPr lang="ar-AE" sz="3200" b="1" i="1">
                            <a:solidFill>
                              <a:schemeClr val="tx1"/>
                            </a:solidFill>
                            <a:latin typeface="Cambria Math" panose="02040503050406030204" pitchFamily="18" charset="0"/>
                            <a:cs typeface="Verdana"/>
                          </a:rPr>
                          <m:t>𝑶𝒑𝒆𝒓𝒂𝒕𝒊𝒏𝒈</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𝒊𝒏𝒄𝒐𝒎𝒆</m:t>
                        </m:r>
                      </m:num>
                      <m:den>
                        <m:r>
                          <a:rPr lang="ar-AE" sz="3200" b="1" i="1">
                            <a:solidFill>
                              <a:schemeClr val="tx1"/>
                            </a:solidFill>
                            <a:latin typeface="Cambria Math" panose="02040503050406030204" pitchFamily="18" charset="0"/>
                            <a:cs typeface="Verdana"/>
                          </a:rPr>
                          <m:t>𝑻𝒐𝒕𝒂𝒍</m:t>
                        </m:r>
                        <m:r>
                          <a:rPr lang="ar-AE" sz="3200" b="1" i="1">
                            <a:solidFill>
                              <a:schemeClr val="tx1"/>
                            </a:solidFill>
                            <a:latin typeface="Cambria Math" panose="02040503050406030204" pitchFamily="18" charset="0"/>
                            <a:cs typeface="Verdana"/>
                          </a:rPr>
                          <m:t> </m:t>
                        </m:r>
                        <m:r>
                          <a:rPr lang="ar-AE" sz="3200" b="1" i="1">
                            <a:solidFill>
                              <a:schemeClr val="tx1"/>
                            </a:solidFill>
                            <a:latin typeface="Cambria Math" panose="02040503050406030204" pitchFamily="18" charset="0"/>
                            <a:cs typeface="Verdana"/>
                          </a:rPr>
                          <m:t>𝒓𝒆𝒗𝒆𝒏𝒖𝒆</m:t>
                        </m:r>
                      </m:den>
                    </m:f>
                  </m:oMath>
                </a14:m>
                <a:r>
                  <a:rPr lang="ar-AE" sz="3200" b="1" dirty="0">
                    <a:solidFill>
                      <a:schemeClr val="tx1"/>
                    </a:solidFill>
                    <a:latin typeface="Verdana"/>
                    <a:cs typeface="Verdana"/>
                  </a:rPr>
                  <a:t> </a:t>
                </a:r>
              </a:p>
            </p:txBody>
          </p:sp>
        </mc:Choice>
        <mc:Fallback xmlns="">
          <p:sp>
            <p:nvSpPr>
              <p:cNvPr id="22" name="TextBox 21">
                <a:extLst>
                  <a:ext uri="{FF2B5EF4-FFF2-40B4-BE49-F238E27FC236}">
                    <a16:creationId xmlns:a16="http://schemas.microsoft.com/office/drawing/2014/main" id="{BA0127B0-9D98-4690-ADF8-57389C859E64}"/>
                  </a:ext>
                </a:extLst>
              </p:cNvPr>
              <p:cNvSpPr txBox="1">
                <a:spLocks noRot="1" noChangeAspect="1" noMove="1" noResize="1" noEditPoints="1" noAdjustHandles="1" noChangeArrowheads="1" noChangeShapeType="1" noTextEdit="1"/>
              </p:cNvSpPr>
              <p:nvPr/>
            </p:nvSpPr>
            <p:spPr>
              <a:xfrm>
                <a:off x="231671" y="11700325"/>
                <a:ext cx="8541473" cy="805157"/>
              </a:xfrm>
              <a:prstGeom prst="rect">
                <a:avLst/>
              </a:prstGeom>
              <a:blipFill>
                <a:blip r:embed="rId9"/>
                <a:stretch>
                  <a:fillRect b="-9091"/>
                </a:stretch>
              </a:blipFill>
              <a:ln w="12700" cap="flat">
                <a:noFill/>
                <a:miter lim="400000"/>
              </a:ln>
              <a:effectLst/>
            </p:spPr>
            <p:txBody>
              <a:bodyPr/>
              <a:lstStyle/>
              <a:p>
                <a:r>
                  <a:rPr lang="ru-RU">
                    <a:noFill/>
                  </a:rPr>
                  <a:t> </a:t>
                </a:r>
              </a:p>
            </p:txBody>
          </p:sp>
        </mc:Fallback>
      </mc:AlternateContent>
      <p:sp>
        <p:nvSpPr>
          <p:cNvPr id="23" name="Заголовок основного текста">
            <a:extLst>
              <a:ext uri="{FF2B5EF4-FFF2-40B4-BE49-F238E27FC236}">
                <a16:creationId xmlns:a16="http://schemas.microsoft.com/office/drawing/2014/main" id="{9F26407C-8A09-496F-9B6A-3DCCDD661EB6}"/>
              </a:ext>
            </a:extLst>
          </p:cNvPr>
          <p:cNvSpPr txBox="1"/>
          <p:nvPr/>
        </p:nvSpPr>
        <p:spPr>
          <a:xfrm>
            <a:off x="1822848" y="4928568"/>
            <a:ext cx="10653637" cy="791843"/>
          </a:xfrm>
          <a:prstGeom prst="rect">
            <a:avLst/>
          </a:prstGeom>
          <a:solidFill>
            <a:srgbClr val="ED1C2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GB" sz="3600" dirty="0">
                <a:solidFill>
                  <a:schemeClr val="bg1"/>
                </a:solidFill>
                <a:effectLst>
                  <a:outerShdw blurRad="50800" dist="38100" dir="2700000" algn="tl" rotWithShape="0">
                    <a:prstClr val="black">
                      <a:alpha val="40000"/>
                    </a:prstClr>
                  </a:outerShdw>
                </a:effectLst>
              </a:rPr>
              <a:t>NPM and GPM</a:t>
            </a:r>
            <a:endParaRPr lang="ru-RU" sz="36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5289461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fontAlgn="base"/>
            <a:endParaRPr lang="ru-RU" sz="4400" dirty="0"/>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Creditworthiness analysis: Sberbank methodology</a:t>
            </a:r>
            <a:endParaRPr lang="ru-RU" sz="6000" cap="all" dirty="0">
              <a:solidFill>
                <a:schemeClr val="tx1"/>
              </a:solidFill>
              <a:sym typeface="Arial Narrow"/>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3"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pic>
        <p:nvPicPr>
          <p:cNvPr id="17" name="Рисунок 16" descr="Изображение выглядит как стол&#10;&#10;Автоматически созданное описание">
            <a:extLst>
              <a:ext uri="{FF2B5EF4-FFF2-40B4-BE49-F238E27FC236}">
                <a16:creationId xmlns:a16="http://schemas.microsoft.com/office/drawing/2014/main" id="{AC9CEF3A-933C-41E9-AA9E-95905168D5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185" y="5466658"/>
            <a:ext cx="17602200" cy="5953886"/>
          </a:xfrm>
          <a:prstGeom prst="rect">
            <a:avLst/>
          </a:prstGeom>
        </p:spPr>
      </p:pic>
      <p:sp>
        <p:nvSpPr>
          <p:cNvPr id="20" name="TextBox 19">
            <a:extLst>
              <a:ext uri="{FF2B5EF4-FFF2-40B4-BE49-F238E27FC236}">
                <a16:creationId xmlns:a16="http://schemas.microsoft.com/office/drawing/2014/main" id="{55226E72-367F-453D-AD9B-0ED5C3D5F626}"/>
              </a:ext>
            </a:extLst>
          </p:cNvPr>
          <p:cNvSpPr txBox="1"/>
          <p:nvPr/>
        </p:nvSpPr>
        <p:spPr>
          <a:xfrm>
            <a:off x="1826395" y="11877407"/>
            <a:ext cx="12194770"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200" dirty="0"/>
              <a:t>𝑺=𝟎,𝟏𝟏 × 𝑲𝟏+𝟎,𝟎𝟓 × 𝑲𝟐+𝟎,𝟒𝟐 × 𝑲𝟑+𝟎,𝟐𝟏 × 𝑲𝟒+𝟎,𝟐𝟏 × 𝑲𝟓, </a:t>
            </a:r>
          </a:p>
          <a:p>
            <a:r>
              <a:rPr lang="en-GB" sz="3200" dirty="0"/>
              <a:t>where S – rating number </a:t>
            </a:r>
          </a:p>
        </p:txBody>
      </p:sp>
      <p:sp>
        <p:nvSpPr>
          <p:cNvPr id="21" name="Заголовок основного текста">
            <a:extLst>
              <a:ext uri="{FF2B5EF4-FFF2-40B4-BE49-F238E27FC236}">
                <a16:creationId xmlns:a16="http://schemas.microsoft.com/office/drawing/2014/main" id="{7129B11B-A54E-48E5-9ABE-7FE2DC6D6505}"/>
              </a:ext>
            </a:extLst>
          </p:cNvPr>
          <p:cNvSpPr txBox="1"/>
          <p:nvPr/>
        </p:nvSpPr>
        <p:spPr>
          <a:xfrm>
            <a:off x="1826395" y="4396913"/>
            <a:ext cx="10653637" cy="791843"/>
          </a:xfrm>
          <a:prstGeom prst="rect">
            <a:avLst/>
          </a:prstGeom>
          <a:solidFill>
            <a:srgbClr val="ED1C2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GB" sz="3600" dirty="0">
                <a:solidFill>
                  <a:schemeClr val="bg1"/>
                </a:solidFill>
                <a:effectLst>
                  <a:outerShdw blurRad="50800" dist="38100" dir="2700000" algn="tl" rotWithShape="0">
                    <a:prstClr val="black">
                      <a:alpha val="40000"/>
                    </a:prstClr>
                  </a:outerShdw>
                </a:effectLst>
              </a:rPr>
              <a:t>NPM and GPM</a:t>
            </a:r>
            <a:endParaRPr lang="ru-RU" sz="3600" dirty="0">
              <a:solidFill>
                <a:schemeClr val="bg1"/>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3192221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fontAlgn="base"/>
            <a:endParaRPr lang="ru-RU" sz="4400" dirty="0"/>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Results</a:t>
            </a:r>
            <a:endParaRPr lang="ru-RU" sz="6000" cap="all" dirty="0">
              <a:solidFill>
                <a:schemeClr val="tx1"/>
              </a:solidFill>
              <a:sym typeface="Arial Narrow"/>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3"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D0B3CCC-2849-4850-BF40-A3E45A6B64EA}"/>
              </a:ext>
            </a:extLst>
          </p:cNvPr>
          <p:cNvSpPr txBox="1"/>
          <p:nvPr/>
        </p:nvSpPr>
        <p:spPr>
          <a:xfrm>
            <a:off x="1134286" y="4115786"/>
            <a:ext cx="12194770" cy="156966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b="1" dirty="0">
                <a:solidFill>
                  <a:schemeClr val="bg1"/>
                </a:solidFill>
              </a:rPr>
              <a:t>S = 1 – 1,05 – first class of creditworthiness</a:t>
            </a:r>
          </a:p>
          <a:p>
            <a:r>
              <a:rPr lang="en-US" sz="3200" b="1" dirty="0">
                <a:solidFill>
                  <a:schemeClr val="bg1"/>
                </a:solidFill>
              </a:rPr>
              <a:t>1,05 &lt; S &lt; 2,42 – second class of creditworthiness</a:t>
            </a:r>
          </a:p>
          <a:p>
            <a:r>
              <a:rPr lang="en-US" sz="3200" b="1" dirty="0">
                <a:solidFill>
                  <a:schemeClr val="bg1"/>
                </a:solidFill>
              </a:rPr>
              <a:t>S ≥ 2,42 – third class of creditworthiness</a:t>
            </a:r>
          </a:p>
        </p:txBody>
      </p:sp>
      <p:graphicFrame>
        <p:nvGraphicFramePr>
          <p:cNvPr id="5" name="Таблица 4">
            <a:extLst>
              <a:ext uri="{FF2B5EF4-FFF2-40B4-BE49-F238E27FC236}">
                <a16:creationId xmlns:a16="http://schemas.microsoft.com/office/drawing/2014/main" id="{500C7A80-E092-4ADD-B2AE-16772B24B9D4}"/>
              </a:ext>
            </a:extLst>
          </p:cNvPr>
          <p:cNvGraphicFramePr>
            <a:graphicFrameLocks noGrp="1"/>
          </p:cNvGraphicFramePr>
          <p:nvPr>
            <p:extLst>
              <p:ext uri="{D42A27DB-BD31-4B8C-83A1-F6EECF244321}">
                <p14:modId xmlns:p14="http://schemas.microsoft.com/office/powerpoint/2010/main" val="994270373"/>
              </p:ext>
            </p:extLst>
          </p:nvPr>
        </p:nvGraphicFramePr>
        <p:xfrm>
          <a:off x="1145237" y="6514370"/>
          <a:ext cx="17409106" cy="6615450"/>
        </p:xfrm>
        <a:graphic>
          <a:graphicData uri="http://schemas.openxmlformats.org/drawingml/2006/table">
            <a:tbl>
              <a:tblPr>
                <a:tableStyleId>{5940675A-B579-460E-94D1-54222C63F5DA}</a:tableStyleId>
              </a:tblPr>
              <a:tblGrid>
                <a:gridCol w="3369505">
                  <a:extLst>
                    <a:ext uri="{9D8B030D-6E8A-4147-A177-3AD203B41FA5}">
                      <a16:colId xmlns:a16="http://schemas.microsoft.com/office/drawing/2014/main" val="1820215627"/>
                    </a:ext>
                  </a:extLst>
                </a:gridCol>
                <a:gridCol w="3416304">
                  <a:extLst>
                    <a:ext uri="{9D8B030D-6E8A-4147-A177-3AD203B41FA5}">
                      <a16:colId xmlns:a16="http://schemas.microsoft.com/office/drawing/2014/main" val="1299358707"/>
                    </a:ext>
                  </a:extLst>
                </a:gridCol>
                <a:gridCol w="3463101">
                  <a:extLst>
                    <a:ext uri="{9D8B030D-6E8A-4147-A177-3AD203B41FA5}">
                      <a16:colId xmlns:a16="http://schemas.microsoft.com/office/drawing/2014/main" val="3275546108"/>
                    </a:ext>
                  </a:extLst>
                </a:gridCol>
                <a:gridCol w="2386732">
                  <a:extLst>
                    <a:ext uri="{9D8B030D-6E8A-4147-A177-3AD203B41FA5}">
                      <a16:colId xmlns:a16="http://schemas.microsoft.com/office/drawing/2014/main" val="336650626"/>
                    </a:ext>
                  </a:extLst>
                </a:gridCol>
                <a:gridCol w="2386732">
                  <a:extLst>
                    <a:ext uri="{9D8B030D-6E8A-4147-A177-3AD203B41FA5}">
                      <a16:colId xmlns:a16="http://schemas.microsoft.com/office/drawing/2014/main" val="2519047999"/>
                    </a:ext>
                  </a:extLst>
                </a:gridCol>
                <a:gridCol w="2386732">
                  <a:extLst>
                    <a:ext uri="{9D8B030D-6E8A-4147-A177-3AD203B41FA5}">
                      <a16:colId xmlns:a16="http://schemas.microsoft.com/office/drawing/2014/main" val="1100730843"/>
                    </a:ext>
                  </a:extLst>
                </a:gridCol>
              </a:tblGrid>
              <a:tr h="1601852">
                <a:tc>
                  <a:txBody>
                    <a:bodyPr/>
                    <a:lstStyle/>
                    <a:p>
                      <a:pPr algn="l" fontAlgn="b"/>
                      <a:r>
                        <a:rPr lang="en-GB" sz="3200" b="1" u="none" strike="noStrike" dirty="0">
                          <a:effectLst/>
                        </a:rPr>
                        <a:t>Coefficients</a:t>
                      </a:r>
                      <a:endParaRPr lang="en-GB"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3200" u="none" strike="noStrike" dirty="0">
                          <a:effectLst/>
                        </a:rPr>
                        <a:t>Period ending:</a:t>
                      </a:r>
                      <a:endParaRPr lang="en-GB"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ru-RU" sz="3200" b="1" u="none" strike="noStrike" dirty="0">
                          <a:effectLst/>
                        </a:rPr>
                        <a:t>2018</a:t>
                      </a:r>
                      <a:endParaRPr lang="ru-RU"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ru-RU" sz="3200" b="1" u="none" strike="noStrike" dirty="0">
                          <a:effectLst/>
                        </a:rPr>
                        <a:t>2019</a:t>
                      </a:r>
                      <a:endParaRPr lang="ru-RU"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ru-RU" sz="3200" b="1" u="none" strike="noStrike" dirty="0">
                          <a:effectLst/>
                        </a:rPr>
                        <a:t>2020</a:t>
                      </a:r>
                      <a:endParaRPr lang="ru-RU"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ru-RU" sz="3200" b="1" u="none" strike="noStrike" dirty="0">
                          <a:effectLst/>
                        </a:rPr>
                        <a:t>2021</a:t>
                      </a:r>
                      <a:endParaRPr lang="ru-RU" sz="3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932988"/>
                  </a:ext>
                </a:extLst>
              </a:tr>
              <a:tr h="427231">
                <a:tc>
                  <a:txBody>
                    <a:bodyPr/>
                    <a:lstStyle/>
                    <a:p>
                      <a:pPr algn="r" fontAlgn="b"/>
                      <a:r>
                        <a:rPr lang="ru-RU" sz="3200" u="none" strike="noStrike">
                          <a:effectLst/>
                        </a:rPr>
                        <a:t>0.11</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1</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1</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dirty="0">
                          <a:effectLst/>
                        </a:rPr>
                        <a:t>2</a:t>
                      </a:r>
                      <a:endParaRPr lang="ru-RU"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1</a:t>
                      </a:r>
                      <a:endParaRPr lang="ru-RU" sz="3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0848014"/>
                  </a:ext>
                </a:extLst>
              </a:tr>
              <a:tr h="427231">
                <a:tc>
                  <a:txBody>
                    <a:bodyPr/>
                    <a:lstStyle/>
                    <a:p>
                      <a:pPr algn="r" fontAlgn="b"/>
                      <a:r>
                        <a:rPr lang="ru-RU" sz="3200" u="none" strike="noStrike">
                          <a:effectLst/>
                        </a:rPr>
                        <a:t>0.05</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dirty="0">
                          <a:effectLst/>
                        </a:rPr>
                        <a:t>3</a:t>
                      </a:r>
                      <a:endParaRPr lang="ru-RU"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3224357"/>
                  </a:ext>
                </a:extLst>
              </a:tr>
              <a:tr h="427231">
                <a:tc>
                  <a:txBody>
                    <a:bodyPr/>
                    <a:lstStyle/>
                    <a:p>
                      <a:pPr algn="r" fontAlgn="b"/>
                      <a:r>
                        <a:rPr lang="ru-RU" sz="3200" u="none" strike="noStrike">
                          <a:effectLst/>
                        </a:rPr>
                        <a:t>0.42</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dirty="0">
                          <a:effectLst/>
                        </a:rPr>
                        <a:t>3</a:t>
                      </a:r>
                      <a:endParaRPr lang="ru-RU"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876978"/>
                  </a:ext>
                </a:extLst>
              </a:tr>
              <a:tr h="427231">
                <a:tc>
                  <a:txBody>
                    <a:bodyPr/>
                    <a:lstStyle/>
                    <a:p>
                      <a:pPr algn="r" fontAlgn="b"/>
                      <a:r>
                        <a:rPr lang="ru-RU" sz="3200" u="none" strike="noStrike">
                          <a:effectLst/>
                        </a:rPr>
                        <a:t>0.21</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5763480"/>
                  </a:ext>
                </a:extLst>
              </a:tr>
              <a:tr h="427231">
                <a:tc>
                  <a:txBody>
                    <a:bodyPr/>
                    <a:lstStyle/>
                    <a:p>
                      <a:pPr algn="r" fontAlgn="b"/>
                      <a:r>
                        <a:rPr lang="ru-RU" sz="3200" u="none" strike="noStrike">
                          <a:effectLst/>
                        </a:rPr>
                        <a:t>0.21</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3</a:t>
                      </a:r>
                      <a:endParaRPr lang="ru-RU" sz="3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4006094"/>
                  </a:ext>
                </a:extLst>
              </a:tr>
              <a:tr h="847890">
                <a:tc>
                  <a:txBody>
                    <a:bodyPr/>
                    <a:lstStyle/>
                    <a:p>
                      <a:pPr algn="l" fontAlgn="b"/>
                      <a:r>
                        <a:rPr lang="en-GB" sz="3200" u="none" strike="noStrike">
                          <a:effectLst/>
                        </a:rPr>
                        <a:t>S</a:t>
                      </a:r>
                      <a:endParaRPr lang="en-GB" sz="3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2.78</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2.78</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a:effectLst/>
                        </a:rPr>
                        <a:t>2.89</a:t>
                      </a:r>
                      <a:endParaRPr lang="ru-RU" sz="3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ru-RU" sz="3200" u="none" strike="noStrike" dirty="0">
                          <a:effectLst/>
                        </a:rPr>
                        <a:t>2.78</a:t>
                      </a:r>
                      <a:endParaRPr lang="ru-RU"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7525798"/>
                  </a:ext>
                </a:extLst>
              </a:tr>
              <a:tr h="1689208">
                <a:tc>
                  <a:txBody>
                    <a:bodyPr/>
                    <a:lstStyle/>
                    <a:p>
                      <a:pPr algn="l" fontAlgn="b"/>
                      <a:r>
                        <a:rPr lang="en-GB" sz="3200" b="1" u="none" strike="noStrike" dirty="0">
                          <a:effectLst/>
                        </a:rPr>
                        <a:t>Class</a:t>
                      </a:r>
                      <a:endParaRPr lang="en-GB" sz="3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ru-RU"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3200" u="none" strike="noStrike" dirty="0">
                          <a:effectLst/>
                        </a:rPr>
                        <a:t>3rd CLASS</a:t>
                      </a:r>
                      <a:endParaRPr lang="en-GB"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3200" u="none" strike="noStrike" dirty="0">
                          <a:effectLst/>
                        </a:rPr>
                        <a:t>3rd CLASS</a:t>
                      </a:r>
                      <a:endParaRPr lang="en-GB"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3200" u="none" strike="noStrike" dirty="0">
                          <a:effectLst/>
                        </a:rPr>
                        <a:t>3rd CLASS</a:t>
                      </a:r>
                      <a:endParaRPr lang="en-GB" sz="3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3200" u="none" strike="noStrike" dirty="0">
                          <a:effectLst/>
                        </a:rPr>
                        <a:t>3rd CLASS</a:t>
                      </a:r>
                      <a:endParaRPr lang="en-GB" sz="3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5577690"/>
                  </a:ext>
                </a:extLst>
              </a:tr>
            </a:tbl>
          </a:graphicData>
        </a:graphic>
      </p:graphicFrame>
    </p:spTree>
    <p:extLst>
      <p:ext uri="{BB962C8B-B14F-4D97-AF65-F5344CB8AC3E}">
        <p14:creationId xmlns:p14="http://schemas.microsoft.com/office/powerpoint/2010/main" val="373595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5"/>
          <p:cNvPicPr preferRelativeResize="0"/>
          <p:nvPr/>
        </p:nvPicPr>
        <p:blipFill>
          <a:blip r:embed="rId3">
            <a:alphaModFix/>
          </a:blip>
          <a:stretch>
            <a:fillRect/>
          </a:stretch>
        </p:blipFill>
        <p:spPr>
          <a:xfrm>
            <a:off x="8769437" y="0"/>
            <a:ext cx="6845136" cy="3582267"/>
          </a:xfrm>
          <a:prstGeom prst="rect">
            <a:avLst/>
          </a:prstGeom>
          <a:noFill/>
          <a:ln>
            <a:noFill/>
          </a:ln>
        </p:spPr>
      </p:pic>
      <p:sp>
        <p:nvSpPr>
          <p:cNvPr id="180" name="Google Shape;180;p25"/>
          <p:cNvSpPr txBox="1"/>
          <p:nvPr/>
        </p:nvSpPr>
        <p:spPr>
          <a:xfrm>
            <a:off x="1996835" y="2776535"/>
            <a:ext cx="20390400" cy="2133708"/>
          </a:xfrm>
          <a:prstGeom prst="rect">
            <a:avLst/>
          </a:prstGeom>
          <a:noFill/>
          <a:ln>
            <a:noFill/>
          </a:ln>
        </p:spPr>
        <p:txBody>
          <a:bodyPr spcFirstLastPara="1" wrap="square" lIns="243800" tIns="243800" rIns="243800" bIns="243800" anchor="t" anchorCtr="0">
            <a:spAutoFit/>
          </a:bodyPr>
          <a:lstStyle/>
          <a:p>
            <a:pPr algn="l" defTabSz="2438430" hangingPunct="1">
              <a:buClr>
                <a:srgbClr val="000000"/>
              </a:buClr>
            </a:pPr>
            <a:r>
              <a:rPr lang="en-US" sz="5333" b="1" dirty="0">
                <a:cs typeface="Arial"/>
                <a:sym typeface="Arial"/>
              </a:rPr>
              <a:t>Horizontal analysis of the statement of financial position
</a:t>
            </a:r>
            <a:endParaRPr sz="5333" b="1" dirty="0">
              <a:latin typeface="Arial"/>
              <a:cs typeface="Arial"/>
              <a:sym typeface="Arial"/>
            </a:endParaRPr>
          </a:p>
        </p:txBody>
      </p:sp>
      <p:pic>
        <p:nvPicPr>
          <p:cNvPr id="181" name="Google Shape;181;p25"/>
          <p:cNvPicPr preferRelativeResize="0"/>
          <p:nvPr/>
        </p:nvPicPr>
        <p:blipFill>
          <a:blip r:embed="rId4">
            <a:alphaModFix/>
          </a:blip>
          <a:stretch>
            <a:fillRect/>
          </a:stretch>
        </p:blipFill>
        <p:spPr>
          <a:xfrm>
            <a:off x="1360533" y="4890436"/>
            <a:ext cx="11605803" cy="6885133"/>
          </a:xfrm>
          <a:prstGeom prst="rect">
            <a:avLst/>
          </a:prstGeom>
          <a:noFill/>
          <a:ln>
            <a:noFill/>
          </a:ln>
        </p:spPr>
      </p:pic>
      <p:sp>
        <p:nvSpPr>
          <p:cNvPr id="182" name="Google Shape;182;p25"/>
          <p:cNvSpPr txBox="1"/>
          <p:nvPr/>
        </p:nvSpPr>
        <p:spPr>
          <a:xfrm>
            <a:off x="15770667" y="4690800"/>
            <a:ext cx="7468800" cy="1066814"/>
          </a:xfrm>
          <a:prstGeom prst="rect">
            <a:avLst/>
          </a:prstGeom>
          <a:noFill/>
          <a:ln>
            <a:noFill/>
          </a:ln>
        </p:spPr>
        <p:txBody>
          <a:bodyPr spcFirstLastPara="1" wrap="square" lIns="243800" tIns="243800" rIns="243800" bIns="243800" anchor="t" anchorCtr="0">
            <a:spAutoFit/>
          </a:bodyPr>
          <a:lstStyle/>
          <a:p>
            <a:pPr algn="l" defTabSz="2438430" hangingPunct="1">
              <a:buClr>
                <a:srgbClr val="000000"/>
              </a:buClr>
            </a:pPr>
            <a:endParaRPr sz="3733">
              <a:latin typeface="Arial"/>
              <a:cs typeface="Arial"/>
              <a:sym typeface="Arial"/>
            </a:endParaRPr>
          </a:p>
        </p:txBody>
      </p:sp>
      <p:sp>
        <p:nvSpPr>
          <p:cNvPr id="183" name="Google Shape;183;p25"/>
          <p:cNvSpPr txBox="1"/>
          <p:nvPr/>
        </p:nvSpPr>
        <p:spPr>
          <a:xfrm>
            <a:off x="13257533" y="6055001"/>
            <a:ext cx="10509600" cy="2749070"/>
          </a:xfrm>
          <a:prstGeom prst="rect">
            <a:avLst/>
          </a:prstGeom>
          <a:solidFill>
            <a:schemeClr val="lt1"/>
          </a:solidFill>
          <a:ln>
            <a:noFill/>
          </a:ln>
        </p:spPr>
        <p:txBody>
          <a:bodyPr spcFirstLastPara="1" wrap="square" lIns="243800" tIns="243800" rIns="243800" bIns="243800" anchor="t" anchorCtr="0">
            <a:spAutoFit/>
          </a:bodyPr>
          <a:lstStyle/>
          <a:p>
            <a:pPr marL="1219215" indent="-795877" algn="l" defTabSz="2438430" hangingPunct="1">
              <a:buClr>
                <a:srgbClr val="000000"/>
              </a:buClr>
              <a:buSzPts val="1100"/>
              <a:buFont typeface="Arial"/>
              <a:buChar char="●"/>
            </a:pPr>
            <a:r>
              <a:rPr lang="en-US" sz="2933" dirty="0">
                <a:cs typeface="Arial"/>
                <a:sym typeface="Arial"/>
              </a:rPr>
              <a:t>Non-current assets increased by 670.69%
Current assets increased by 166.71%
Total assets increased by 264.84%
Capital increased by 0.25%
Total liabilities increased by 327.12%</a:t>
            </a:r>
            <a:endParaRPr sz="2933" b="1" dirty="0">
              <a:latin typeface="Arial"/>
              <a:cs typeface="Arial"/>
              <a:sym typeface="Arial"/>
            </a:endParaRPr>
          </a:p>
        </p:txBody>
      </p:sp>
      <p:pic>
        <p:nvPicPr>
          <p:cNvPr id="184" name="Google Shape;184;p25"/>
          <p:cNvPicPr preferRelativeResize="0"/>
          <p:nvPr/>
        </p:nvPicPr>
        <p:blipFill>
          <a:blip r:embed="rId5">
            <a:alphaModFix/>
          </a:blip>
          <a:stretch>
            <a:fillRect/>
          </a:stretch>
        </p:blipFill>
        <p:spPr>
          <a:xfrm>
            <a:off x="13844800" y="5893133"/>
            <a:ext cx="9616800" cy="161867"/>
          </a:xfrm>
          <a:prstGeom prst="rect">
            <a:avLst/>
          </a:prstGeom>
          <a:noFill/>
          <a:ln>
            <a:noFill/>
          </a:ln>
        </p:spPr>
      </p:pic>
      <p:pic>
        <p:nvPicPr>
          <p:cNvPr id="185" name="Google Shape;185;p25"/>
          <p:cNvPicPr preferRelativeResize="0"/>
          <p:nvPr/>
        </p:nvPicPr>
        <p:blipFill rotWithShape="1">
          <a:blip r:embed="rId6">
            <a:alphaModFix/>
          </a:blip>
          <a:srcRect r="-2891"/>
          <a:stretch/>
        </p:blipFill>
        <p:spPr>
          <a:xfrm>
            <a:off x="14150330" y="9162256"/>
            <a:ext cx="9616803" cy="1618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6"/>
          <p:cNvPicPr preferRelativeResize="0"/>
          <p:nvPr/>
        </p:nvPicPr>
        <p:blipFill>
          <a:blip r:embed="rId3">
            <a:alphaModFix/>
          </a:blip>
          <a:stretch>
            <a:fillRect/>
          </a:stretch>
        </p:blipFill>
        <p:spPr>
          <a:xfrm>
            <a:off x="8769437" y="0"/>
            <a:ext cx="6845136" cy="3582267"/>
          </a:xfrm>
          <a:prstGeom prst="rect">
            <a:avLst/>
          </a:prstGeom>
          <a:noFill/>
          <a:ln>
            <a:noFill/>
          </a:ln>
        </p:spPr>
      </p:pic>
      <p:sp>
        <p:nvSpPr>
          <p:cNvPr id="191" name="Google Shape;191;p26"/>
          <p:cNvSpPr txBox="1"/>
          <p:nvPr/>
        </p:nvSpPr>
        <p:spPr>
          <a:xfrm>
            <a:off x="2612032" y="2776535"/>
            <a:ext cx="19160000" cy="2133708"/>
          </a:xfrm>
          <a:prstGeom prst="rect">
            <a:avLst/>
          </a:prstGeom>
          <a:noFill/>
          <a:ln>
            <a:noFill/>
          </a:ln>
        </p:spPr>
        <p:txBody>
          <a:bodyPr spcFirstLastPara="1" wrap="square" lIns="243800" tIns="243800" rIns="243800" bIns="243800" anchor="t" anchorCtr="0">
            <a:spAutoFit/>
          </a:bodyPr>
          <a:lstStyle/>
          <a:p>
            <a:pPr algn="l"/>
            <a:r>
              <a:rPr lang="en-US" sz="5333" b="1" dirty="0"/>
              <a:t>Horizontal analysis of the income statement
</a:t>
            </a:r>
            <a:endParaRPr sz="5333" b="1" dirty="0"/>
          </a:p>
        </p:txBody>
      </p:sp>
      <p:sp>
        <p:nvSpPr>
          <p:cNvPr id="192" name="Google Shape;192;p26"/>
          <p:cNvSpPr txBox="1"/>
          <p:nvPr/>
        </p:nvSpPr>
        <p:spPr>
          <a:xfrm>
            <a:off x="15770667" y="4690800"/>
            <a:ext cx="7468800" cy="2544334"/>
          </a:xfrm>
          <a:prstGeom prst="rect">
            <a:avLst/>
          </a:prstGeom>
          <a:noFill/>
          <a:ln>
            <a:noFill/>
          </a:ln>
        </p:spPr>
        <p:txBody>
          <a:bodyPr spcFirstLastPara="1" wrap="square" lIns="243800" tIns="243800" rIns="243800" bIns="243800" anchor="t" anchorCtr="0">
            <a:spAutoFit/>
          </a:bodyPr>
          <a:lstStyle/>
          <a:p>
            <a:pPr algn="l"/>
            <a:endParaRPr sz="13334"/>
          </a:p>
        </p:txBody>
      </p:sp>
      <p:sp>
        <p:nvSpPr>
          <p:cNvPr id="193" name="Google Shape;193;p26"/>
          <p:cNvSpPr txBox="1"/>
          <p:nvPr/>
        </p:nvSpPr>
        <p:spPr>
          <a:xfrm>
            <a:off x="723533" y="10347734"/>
            <a:ext cx="11041600" cy="1846387"/>
          </a:xfrm>
          <a:prstGeom prst="rect">
            <a:avLst/>
          </a:prstGeom>
          <a:solidFill>
            <a:schemeClr val="lt1"/>
          </a:solidFill>
          <a:ln>
            <a:noFill/>
          </a:ln>
        </p:spPr>
        <p:txBody>
          <a:bodyPr spcFirstLastPara="1" wrap="square" lIns="243800" tIns="243800" rIns="243800" bIns="243800" anchor="t" anchorCtr="0">
            <a:spAutoFit/>
          </a:bodyPr>
          <a:lstStyle/>
          <a:p>
            <a:pPr marL="1219215" indent="-795877" algn="l">
              <a:buSzPts val="1100"/>
              <a:buChar char="●"/>
            </a:pPr>
            <a:r>
              <a:rPr lang="en-US" sz="2933" dirty="0"/>
              <a:t>Revenue increased by 140.35%
Cost of sales increased by 151.48%
Gross margin increased by 104.06%</a:t>
            </a:r>
            <a:endParaRPr sz="2933" dirty="0"/>
          </a:p>
        </p:txBody>
      </p:sp>
      <p:pic>
        <p:nvPicPr>
          <p:cNvPr id="194" name="Google Shape;194;p26"/>
          <p:cNvPicPr preferRelativeResize="0"/>
          <p:nvPr/>
        </p:nvPicPr>
        <p:blipFill>
          <a:blip r:embed="rId4">
            <a:alphaModFix/>
          </a:blip>
          <a:stretch>
            <a:fillRect/>
          </a:stretch>
        </p:blipFill>
        <p:spPr>
          <a:xfrm>
            <a:off x="1401866" y="13098133"/>
            <a:ext cx="9593133" cy="161867"/>
          </a:xfrm>
          <a:prstGeom prst="rect">
            <a:avLst/>
          </a:prstGeom>
          <a:noFill/>
          <a:ln>
            <a:noFill/>
          </a:ln>
        </p:spPr>
      </p:pic>
      <p:pic>
        <p:nvPicPr>
          <p:cNvPr id="195" name="Google Shape;195;p26"/>
          <p:cNvPicPr preferRelativeResize="0"/>
          <p:nvPr/>
        </p:nvPicPr>
        <p:blipFill rotWithShape="1">
          <a:blip r:embed="rId5">
            <a:alphaModFix/>
          </a:blip>
          <a:srcRect r="-2891"/>
          <a:stretch/>
        </p:blipFill>
        <p:spPr>
          <a:xfrm>
            <a:off x="13808134" y="13098133"/>
            <a:ext cx="9986597" cy="161867"/>
          </a:xfrm>
          <a:prstGeom prst="rect">
            <a:avLst/>
          </a:prstGeom>
          <a:noFill/>
          <a:ln>
            <a:noFill/>
          </a:ln>
        </p:spPr>
      </p:pic>
      <p:pic>
        <p:nvPicPr>
          <p:cNvPr id="196" name="Google Shape;196;p26"/>
          <p:cNvPicPr preferRelativeResize="0"/>
          <p:nvPr/>
        </p:nvPicPr>
        <p:blipFill>
          <a:blip r:embed="rId6">
            <a:alphaModFix/>
          </a:blip>
          <a:stretch>
            <a:fillRect/>
          </a:stretch>
        </p:blipFill>
        <p:spPr>
          <a:xfrm>
            <a:off x="1401867" y="4385467"/>
            <a:ext cx="11326299" cy="5962267"/>
          </a:xfrm>
          <a:prstGeom prst="rect">
            <a:avLst/>
          </a:prstGeom>
          <a:noFill/>
          <a:ln>
            <a:noFill/>
          </a:ln>
        </p:spPr>
      </p:pic>
      <p:sp>
        <p:nvSpPr>
          <p:cNvPr id="197" name="Google Shape;197;p26"/>
          <p:cNvSpPr txBox="1"/>
          <p:nvPr/>
        </p:nvSpPr>
        <p:spPr>
          <a:xfrm>
            <a:off x="13132533" y="10347733"/>
            <a:ext cx="10828800" cy="1846387"/>
          </a:xfrm>
          <a:prstGeom prst="rect">
            <a:avLst/>
          </a:prstGeom>
          <a:solidFill>
            <a:schemeClr val="lt1"/>
          </a:solidFill>
          <a:ln>
            <a:noFill/>
          </a:ln>
        </p:spPr>
        <p:txBody>
          <a:bodyPr spcFirstLastPara="1" wrap="square" lIns="243800" tIns="243800" rIns="243800" bIns="243800" anchor="t" anchorCtr="0">
            <a:spAutoFit/>
          </a:bodyPr>
          <a:lstStyle/>
          <a:p>
            <a:pPr marL="1219215" indent="-795877" algn="l">
              <a:buSzPts val="1100"/>
              <a:buChar char="●"/>
            </a:pPr>
            <a:r>
              <a:rPr lang="en-US" sz="2933" dirty="0"/>
              <a:t>Operating profit increased by 68%
Other operating income increased by 144.11%
Other operating expenses increased by 91.67%</a:t>
            </a:r>
            <a:endParaRPr sz="2933" dirty="0"/>
          </a:p>
        </p:txBody>
      </p:sp>
      <p:pic>
        <p:nvPicPr>
          <p:cNvPr id="198" name="Google Shape;198;p26"/>
          <p:cNvPicPr preferRelativeResize="0"/>
          <p:nvPr/>
        </p:nvPicPr>
        <p:blipFill>
          <a:blip r:embed="rId7">
            <a:alphaModFix/>
          </a:blip>
          <a:stretch>
            <a:fillRect/>
          </a:stretch>
        </p:blipFill>
        <p:spPr>
          <a:xfrm>
            <a:off x="13639468" y="4385467"/>
            <a:ext cx="9357651" cy="596226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406400" y="6995533"/>
            <a:ext cx="23571211" cy="6284123"/>
          </a:xfrm>
          <a:prstGeom prst="rect">
            <a:avLst/>
          </a:prstGeom>
          <a:noFill/>
          <a:ln>
            <a:noFill/>
          </a:ln>
        </p:spPr>
      </p:pic>
      <p:cxnSp>
        <p:nvCxnSpPr>
          <p:cNvPr id="212" name="Google Shape;212;p28"/>
          <p:cNvCxnSpPr/>
          <p:nvPr/>
        </p:nvCxnSpPr>
        <p:spPr>
          <a:xfrm>
            <a:off x="12111133" y="7837733"/>
            <a:ext cx="0" cy="5038400"/>
          </a:xfrm>
          <a:prstGeom prst="straightConnector1">
            <a:avLst/>
          </a:prstGeom>
          <a:noFill/>
          <a:ln w="19050" cap="flat" cmpd="sng">
            <a:solidFill>
              <a:srgbClr val="FF0000"/>
            </a:solidFill>
            <a:prstDash val="dash"/>
            <a:round/>
            <a:headEnd type="none" w="med" len="med"/>
            <a:tailEnd type="none" w="med" len="med"/>
          </a:ln>
        </p:spPr>
      </p:cxnSp>
      <p:cxnSp>
        <p:nvCxnSpPr>
          <p:cNvPr id="213" name="Google Shape;213;p28"/>
          <p:cNvCxnSpPr/>
          <p:nvPr/>
        </p:nvCxnSpPr>
        <p:spPr>
          <a:xfrm>
            <a:off x="6400" y="13660000"/>
            <a:ext cx="24371200" cy="56000"/>
          </a:xfrm>
          <a:prstGeom prst="straightConnector1">
            <a:avLst/>
          </a:prstGeom>
          <a:noFill/>
          <a:ln w="76200" cap="flat" cmpd="sng">
            <a:solidFill>
              <a:srgbClr val="FF0000"/>
            </a:solidFill>
            <a:prstDash val="solid"/>
            <a:round/>
            <a:headEnd type="none" w="med" len="med"/>
            <a:tailEnd type="none" w="med" len="med"/>
          </a:ln>
        </p:spPr>
      </p:cxnSp>
      <p:cxnSp>
        <p:nvCxnSpPr>
          <p:cNvPr id="214" name="Google Shape;214;p28"/>
          <p:cNvCxnSpPr/>
          <p:nvPr/>
        </p:nvCxnSpPr>
        <p:spPr>
          <a:xfrm>
            <a:off x="6400" y="0"/>
            <a:ext cx="24371200" cy="56000"/>
          </a:xfrm>
          <a:prstGeom prst="straightConnector1">
            <a:avLst/>
          </a:prstGeom>
          <a:noFill/>
          <a:ln w="76200" cap="flat" cmpd="sng">
            <a:solidFill>
              <a:srgbClr val="FF0000"/>
            </a:solidFill>
            <a:prstDash val="solid"/>
            <a:round/>
            <a:headEnd type="none" w="med" len="med"/>
            <a:tailEnd type="none" w="med" len="med"/>
          </a:ln>
        </p:spPr>
      </p:cxnSp>
      <p:sp>
        <p:nvSpPr>
          <p:cNvPr id="215" name="Google Shape;215;p28"/>
          <p:cNvSpPr txBox="1"/>
          <p:nvPr/>
        </p:nvSpPr>
        <p:spPr>
          <a:xfrm>
            <a:off x="1026333" y="598334"/>
            <a:ext cx="13156800" cy="2133708"/>
          </a:xfrm>
          <a:prstGeom prst="rect">
            <a:avLst/>
          </a:prstGeom>
          <a:noFill/>
          <a:ln>
            <a:noFill/>
          </a:ln>
        </p:spPr>
        <p:txBody>
          <a:bodyPr spcFirstLastPara="1" wrap="square" lIns="243800" tIns="243800" rIns="243800" bIns="243800" anchor="t" anchorCtr="0">
            <a:spAutoFit/>
          </a:bodyPr>
          <a:lstStyle/>
          <a:p>
            <a:pPr algn="l"/>
            <a:r>
              <a:rPr lang="en-GB" sz="5333" b="1" dirty="0"/>
              <a:t>Vertical analysis
</a:t>
            </a:r>
            <a:endParaRPr sz="5333" b="1" dirty="0"/>
          </a:p>
        </p:txBody>
      </p:sp>
      <p:sp>
        <p:nvSpPr>
          <p:cNvPr id="216" name="Google Shape;216;p28"/>
          <p:cNvSpPr txBox="1"/>
          <p:nvPr/>
        </p:nvSpPr>
        <p:spPr>
          <a:xfrm>
            <a:off x="1362267" y="2400000"/>
            <a:ext cx="22207200" cy="2626536"/>
          </a:xfrm>
          <a:prstGeom prst="rect">
            <a:avLst/>
          </a:prstGeom>
          <a:noFill/>
          <a:ln>
            <a:noFill/>
          </a:ln>
        </p:spPr>
        <p:txBody>
          <a:bodyPr spcFirstLastPara="1" wrap="square" lIns="243800" tIns="243800" rIns="243800" bIns="243800" anchor="t" anchorCtr="0">
            <a:spAutoFit/>
          </a:bodyPr>
          <a:lstStyle/>
          <a:p>
            <a:pPr marL="1219215" indent="-829744" algn="l">
              <a:buSzPts val="1300"/>
              <a:buChar char="❏"/>
            </a:pPr>
            <a:r>
              <a:rPr lang="en-US" sz="3467" dirty="0"/>
              <a:t>As in 2017, in 2021 the main share of revenue is the cost of sales - 77% and 59%, respectively.
Commercial, general and administrative expenses decreased in 2021
The share of profits of associates and joint ventures increased significantly
Most of the indicators remained unchanged or the changes are insignificant</a:t>
            </a:r>
            <a:endParaRPr sz="3467"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9"/>
          <p:cNvPicPr preferRelativeResize="0"/>
          <p:nvPr/>
        </p:nvPicPr>
        <p:blipFill>
          <a:blip r:embed="rId3">
            <a:alphaModFix/>
          </a:blip>
          <a:stretch>
            <a:fillRect/>
          </a:stretch>
        </p:blipFill>
        <p:spPr>
          <a:xfrm>
            <a:off x="8769437" y="0"/>
            <a:ext cx="6845136" cy="3582267"/>
          </a:xfrm>
          <a:prstGeom prst="rect">
            <a:avLst/>
          </a:prstGeom>
          <a:noFill/>
          <a:ln>
            <a:noFill/>
          </a:ln>
        </p:spPr>
      </p:pic>
      <p:sp>
        <p:nvSpPr>
          <p:cNvPr id="222" name="Google Shape;222;p29"/>
          <p:cNvSpPr txBox="1"/>
          <p:nvPr/>
        </p:nvSpPr>
        <p:spPr>
          <a:xfrm>
            <a:off x="6520835" y="2748734"/>
            <a:ext cx="11342400" cy="2133708"/>
          </a:xfrm>
          <a:prstGeom prst="rect">
            <a:avLst/>
          </a:prstGeom>
          <a:noFill/>
          <a:ln>
            <a:noFill/>
          </a:ln>
        </p:spPr>
        <p:txBody>
          <a:bodyPr spcFirstLastPara="1" wrap="square" lIns="243800" tIns="243800" rIns="243800" bIns="243800" anchor="t" anchorCtr="0">
            <a:spAutoFit/>
          </a:bodyPr>
          <a:lstStyle/>
          <a:p>
            <a:pPr algn="l"/>
            <a:r>
              <a:rPr lang="en-GB" sz="5333" b="1" dirty="0"/>
              <a:t>Quality of asset management
</a:t>
            </a:r>
            <a:endParaRPr sz="5333" b="1" dirty="0"/>
          </a:p>
        </p:txBody>
      </p:sp>
      <p:sp>
        <p:nvSpPr>
          <p:cNvPr id="223" name="Google Shape;223;p29"/>
          <p:cNvSpPr txBox="1"/>
          <p:nvPr/>
        </p:nvSpPr>
        <p:spPr>
          <a:xfrm>
            <a:off x="15770667" y="4690800"/>
            <a:ext cx="7468800" cy="2544334"/>
          </a:xfrm>
          <a:prstGeom prst="rect">
            <a:avLst/>
          </a:prstGeom>
          <a:noFill/>
          <a:ln>
            <a:noFill/>
          </a:ln>
        </p:spPr>
        <p:txBody>
          <a:bodyPr spcFirstLastPara="1" wrap="square" lIns="243800" tIns="243800" rIns="243800" bIns="243800" anchor="t" anchorCtr="0">
            <a:spAutoFit/>
          </a:bodyPr>
          <a:lstStyle/>
          <a:p>
            <a:pPr algn="l"/>
            <a:endParaRPr sz="13334"/>
          </a:p>
        </p:txBody>
      </p:sp>
      <p:pic>
        <p:nvPicPr>
          <p:cNvPr id="224" name="Google Shape;224;p29"/>
          <p:cNvPicPr preferRelativeResize="0"/>
          <p:nvPr/>
        </p:nvPicPr>
        <p:blipFill>
          <a:blip r:embed="rId4">
            <a:alphaModFix/>
          </a:blip>
          <a:stretch>
            <a:fillRect/>
          </a:stretch>
        </p:blipFill>
        <p:spPr>
          <a:xfrm>
            <a:off x="922534" y="5758000"/>
            <a:ext cx="10838933" cy="161867"/>
          </a:xfrm>
          <a:prstGeom prst="rect">
            <a:avLst/>
          </a:prstGeom>
          <a:noFill/>
          <a:ln>
            <a:noFill/>
          </a:ln>
        </p:spPr>
      </p:pic>
      <p:pic>
        <p:nvPicPr>
          <p:cNvPr id="225" name="Google Shape;225;p29"/>
          <p:cNvPicPr preferRelativeResize="0"/>
          <p:nvPr/>
        </p:nvPicPr>
        <p:blipFill rotWithShape="1">
          <a:blip r:embed="rId5">
            <a:alphaModFix/>
          </a:blip>
          <a:srcRect r="-2891"/>
          <a:stretch/>
        </p:blipFill>
        <p:spPr>
          <a:xfrm>
            <a:off x="12604600" y="5758000"/>
            <a:ext cx="11190133" cy="161867"/>
          </a:xfrm>
          <a:prstGeom prst="rect">
            <a:avLst/>
          </a:prstGeom>
          <a:noFill/>
          <a:ln>
            <a:noFill/>
          </a:ln>
        </p:spPr>
      </p:pic>
      <p:sp>
        <p:nvSpPr>
          <p:cNvPr id="226" name="Google Shape;226;p29"/>
          <p:cNvSpPr txBox="1"/>
          <p:nvPr/>
        </p:nvSpPr>
        <p:spPr>
          <a:xfrm>
            <a:off x="1750840" y="4155563"/>
            <a:ext cx="8679200" cy="1107915"/>
          </a:xfrm>
          <a:prstGeom prst="rect">
            <a:avLst/>
          </a:prstGeom>
          <a:noFill/>
          <a:ln>
            <a:noFill/>
          </a:ln>
        </p:spPr>
        <p:txBody>
          <a:bodyPr spcFirstLastPara="1" wrap="square" lIns="243800" tIns="243800" rIns="243800" bIns="243800" anchor="t" anchorCtr="0">
            <a:spAutoFit/>
          </a:bodyPr>
          <a:lstStyle/>
          <a:p>
            <a:r>
              <a:rPr lang="en-GB" sz="4000" b="1" dirty="0"/>
              <a:t>Inventory turnover period</a:t>
            </a:r>
            <a:endParaRPr sz="4000" b="1" dirty="0"/>
          </a:p>
        </p:txBody>
      </p:sp>
      <p:sp>
        <p:nvSpPr>
          <p:cNvPr id="227" name="Google Shape;227;p29"/>
          <p:cNvSpPr txBox="1"/>
          <p:nvPr/>
        </p:nvSpPr>
        <p:spPr>
          <a:xfrm>
            <a:off x="12556383" y="4123297"/>
            <a:ext cx="9570483" cy="1107915"/>
          </a:xfrm>
          <a:prstGeom prst="rect">
            <a:avLst/>
          </a:prstGeom>
          <a:noFill/>
          <a:ln>
            <a:noFill/>
          </a:ln>
        </p:spPr>
        <p:txBody>
          <a:bodyPr spcFirstLastPara="1" wrap="square" lIns="243800" tIns="243800" rIns="243800" bIns="243800" anchor="t" anchorCtr="0">
            <a:spAutoFit/>
          </a:bodyPr>
          <a:lstStyle/>
          <a:p>
            <a:r>
              <a:rPr lang="en-GB" sz="4000" b="1" dirty="0"/>
              <a:t>Accounts payable turnover period</a:t>
            </a:r>
            <a:endParaRPr sz="4000" b="1" dirty="0"/>
          </a:p>
        </p:txBody>
      </p:sp>
      <p:pic>
        <p:nvPicPr>
          <p:cNvPr id="228" name="Google Shape;228;p29"/>
          <p:cNvPicPr preferRelativeResize="0"/>
          <p:nvPr/>
        </p:nvPicPr>
        <p:blipFill>
          <a:blip r:embed="rId6">
            <a:alphaModFix/>
          </a:blip>
          <a:stretch>
            <a:fillRect/>
          </a:stretch>
        </p:blipFill>
        <p:spPr>
          <a:xfrm>
            <a:off x="922535" y="6358534"/>
            <a:ext cx="10858845" cy="6527333"/>
          </a:xfrm>
          <a:prstGeom prst="rect">
            <a:avLst/>
          </a:prstGeom>
          <a:noFill/>
          <a:ln>
            <a:noFill/>
          </a:ln>
        </p:spPr>
      </p:pic>
      <p:pic>
        <p:nvPicPr>
          <p:cNvPr id="229" name="Google Shape;229;p29"/>
          <p:cNvPicPr preferRelativeResize="0"/>
          <p:nvPr/>
        </p:nvPicPr>
        <p:blipFill>
          <a:blip r:embed="rId7">
            <a:alphaModFix/>
          </a:blip>
          <a:stretch>
            <a:fillRect/>
          </a:stretch>
        </p:blipFill>
        <p:spPr>
          <a:xfrm>
            <a:off x="12593801" y="6326268"/>
            <a:ext cx="10858867" cy="65393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a:blip r:embed="rId3">
            <a:alphaModFix/>
          </a:blip>
          <a:stretch>
            <a:fillRect/>
          </a:stretch>
        </p:blipFill>
        <p:spPr>
          <a:xfrm>
            <a:off x="5736666" y="5072735"/>
            <a:ext cx="14065133" cy="7585267"/>
          </a:xfrm>
          <a:prstGeom prst="rect">
            <a:avLst/>
          </a:prstGeom>
          <a:noFill/>
          <a:ln>
            <a:noFill/>
          </a:ln>
        </p:spPr>
      </p:pic>
      <p:sp>
        <p:nvSpPr>
          <p:cNvPr id="235" name="Google Shape;235;p30"/>
          <p:cNvSpPr txBox="1"/>
          <p:nvPr/>
        </p:nvSpPr>
        <p:spPr>
          <a:xfrm>
            <a:off x="1026333" y="598334"/>
            <a:ext cx="17915200" cy="2133708"/>
          </a:xfrm>
          <a:prstGeom prst="rect">
            <a:avLst/>
          </a:prstGeom>
          <a:noFill/>
          <a:ln>
            <a:noFill/>
          </a:ln>
        </p:spPr>
        <p:txBody>
          <a:bodyPr spcFirstLastPara="1" wrap="square" lIns="243800" tIns="243800" rIns="243800" bIns="243800" anchor="t" anchorCtr="0">
            <a:spAutoFit/>
          </a:bodyPr>
          <a:lstStyle/>
          <a:p>
            <a:pPr algn="l" defTabSz="2438430" hangingPunct="1">
              <a:buClr>
                <a:srgbClr val="000000"/>
              </a:buClr>
            </a:pPr>
            <a:r>
              <a:rPr lang="en-US" sz="5333" b="1" dirty="0">
                <a:cs typeface="Arial"/>
                <a:sym typeface="Arial"/>
              </a:rPr>
              <a:t>Current and term liquidity ratios
</a:t>
            </a:r>
            <a:endParaRPr sz="5333" b="1" dirty="0">
              <a:latin typeface="Arial"/>
              <a:cs typeface="Arial"/>
              <a:sym typeface="Arial"/>
            </a:endParaRPr>
          </a:p>
        </p:txBody>
      </p:sp>
      <p:cxnSp>
        <p:nvCxnSpPr>
          <p:cNvPr id="236" name="Google Shape;236;p30"/>
          <p:cNvCxnSpPr/>
          <p:nvPr/>
        </p:nvCxnSpPr>
        <p:spPr>
          <a:xfrm>
            <a:off x="6400" y="13660000"/>
            <a:ext cx="24371200" cy="56000"/>
          </a:xfrm>
          <a:prstGeom prst="straightConnector1">
            <a:avLst/>
          </a:prstGeom>
          <a:noFill/>
          <a:ln w="76200" cap="flat" cmpd="sng">
            <a:solidFill>
              <a:srgbClr val="FF0000"/>
            </a:solidFill>
            <a:prstDash val="solid"/>
            <a:round/>
            <a:headEnd type="none" w="med" len="med"/>
            <a:tailEnd type="none" w="med" len="med"/>
          </a:ln>
        </p:spPr>
      </p:cxnSp>
      <p:cxnSp>
        <p:nvCxnSpPr>
          <p:cNvPr id="237" name="Google Shape;237;p30"/>
          <p:cNvCxnSpPr/>
          <p:nvPr/>
        </p:nvCxnSpPr>
        <p:spPr>
          <a:xfrm>
            <a:off x="6400" y="0"/>
            <a:ext cx="24371200" cy="56000"/>
          </a:xfrm>
          <a:prstGeom prst="straightConnector1">
            <a:avLst/>
          </a:prstGeom>
          <a:noFill/>
          <a:ln w="76200" cap="flat" cmpd="sng">
            <a:solidFill>
              <a:srgbClr val="FF0000"/>
            </a:solidFill>
            <a:prstDash val="solid"/>
            <a:round/>
            <a:headEnd type="none" w="med" len="med"/>
            <a:tailEnd type="none" w="med" len="med"/>
          </a:ln>
        </p:spPr>
      </p:cxnSp>
      <p:sp>
        <p:nvSpPr>
          <p:cNvPr id="238" name="Google Shape;238;p30"/>
          <p:cNvSpPr txBox="1"/>
          <p:nvPr/>
        </p:nvSpPr>
        <p:spPr>
          <a:xfrm>
            <a:off x="1345600" y="1911933"/>
            <a:ext cx="22207200" cy="2626536"/>
          </a:xfrm>
          <a:prstGeom prst="rect">
            <a:avLst/>
          </a:prstGeom>
          <a:noFill/>
          <a:ln>
            <a:noFill/>
          </a:ln>
        </p:spPr>
        <p:txBody>
          <a:bodyPr spcFirstLastPara="1" wrap="square" lIns="243800" tIns="243800" rIns="243800" bIns="243800" anchor="t" anchorCtr="0">
            <a:spAutoFit/>
          </a:bodyPr>
          <a:lstStyle/>
          <a:p>
            <a:pPr marL="1219215" indent="-829744" algn="l" defTabSz="2438430" hangingPunct="1">
              <a:buClr>
                <a:srgbClr val="000000"/>
              </a:buClr>
              <a:buSzPts val="1300"/>
              <a:buFont typeface="Arial"/>
              <a:buChar char="❏"/>
            </a:pPr>
            <a:r>
              <a:rPr lang="en-US" sz="3467" dirty="0">
                <a:cs typeface="Arial"/>
                <a:sym typeface="Arial"/>
              </a:rPr>
              <a:t>Current ratio decreased for 5 years (0.99 0.81)
The derivatives ratio decreased by more than 35% over the same period (0.46 0.30)
Average current liquidity in the sphere grew in the period 2017-2021 (1.89 2.21)
The average term liquidity in the sphere also increased (0.73 0.93)</a:t>
            </a:r>
            <a:endParaRPr sz="3467" dirty="0">
              <a:latin typeface="Arial"/>
              <a:cs typeface="Arial"/>
              <a:sym typeface="Arial"/>
            </a:endParaRPr>
          </a:p>
        </p:txBody>
      </p:sp>
      <p:sp>
        <p:nvSpPr>
          <p:cNvPr id="239" name="Google Shape;239;p30"/>
          <p:cNvSpPr/>
          <p:nvPr/>
        </p:nvSpPr>
        <p:spPr>
          <a:xfrm>
            <a:off x="16870067" y="3967937"/>
            <a:ext cx="205600" cy="205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pPr algn="l" defTabSz="2438430" hangingPunct="1">
              <a:buClr>
                <a:srgbClr val="000000"/>
              </a:buClr>
            </a:pPr>
            <a:endParaRPr sz="3733">
              <a:latin typeface="Arial"/>
              <a:cs typeface="Arial"/>
              <a:sym typeface="Arial"/>
            </a:endParaRPr>
          </a:p>
        </p:txBody>
      </p:sp>
      <p:sp>
        <p:nvSpPr>
          <p:cNvPr id="240" name="Google Shape;240;p30"/>
          <p:cNvSpPr/>
          <p:nvPr/>
        </p:nvSpPr>
        <p:spPr>
          <a:xfrm>
            <a:off x="18456696" y="3401616"/>
            <a:ext cx="205600" cy="205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pPr algn="l" defTabSz="2438430" hangingPunct="1">
              <a:buClr>
                <a:srgbClr val="000000"/>
              </a:buClr>
            </a:pPr>
            <a:endParaRPr sz="3733">
              <a:latin typeface="Arial"/>
              <a:cs typeface="Arial"/>
              <a:sym typeface="Arial"/>
            </a:endParaRPr>
          </a:p>
        </p:txBody>
      </p:sp>
      <p:sp>
        <p:nvSpPr>
          <p:cNvPr id="241" name="Google Shape;241;p30"/>
          <p:cNvSpPr/>
          <p:nvPr/>
        </p:nvSpPr>
        <p:spPr>
          <a:xfrm>
            <a:off x="21409024" y="2825552"/>
            <a:ext cx="205600" cy="205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pPr algn="l" defTabSz="2438430" hangingPunct="1">
              <a:buClr>
                <a:srgbClr val="000000"/>
              </a:buClr>
            </a:pPr>
            <a:endParaRPr sz="3733">
              <a:latin typeface="Arial"/>
              <a:cs typeface="Arial"/>
              <a:sym typeface="Arial"/>
            </a:endParaRPr>
          </a:p>
        </p:txBody>
      </p:sp>
      <p:sp>
        <p:nvSpPr>
          <p:cNvPr id="242" name="Google Shape;242;p30"/>
          <p:cNvSpPr/>
          <p:nvPr/>
        </p:nvSpPr>
        <p:spPr>
          <a:xfrm>
            <a:off x="16870067" y="2319644"/>
            <a:ext cx="205600" cy="2056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243800" tIns="243800" rIns="243800" bIns="243800" anchor="ctr" anchorCtr="0">
            <a:noAutofit/>
          </a:bodyPr>
          <a:lstStyle/>
          <a:p>
            <a:pPr algn="l" defTabSz="2438430" hangingPunct="1">
              <a:buClr>
                <a:srgbClr val="000000"/>
              </a:buClr>
            </a:pPr>
            <a:endParaRPr sz="3733">
              <a:latin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249;p31">
            <a:extLst>
              <a:ext uri="{FF2B5EF4-FFF2-40B4-BE49-F238E27FC236}">
                <a16:creationId xmlns:a16="http://schemas.microsoft.com/office/drawing/2014/main" id="{57989ADF-9A43-4026-977D-89A826C2622B}"/>
              </a:ext>
            </a:extLst>
          </p:cNvPr>
          <p:cNvPicPr preferRelativeResize="0"/>
          <p:nvPr/>
        </p:nvPicPr>
        <p:blipFill>
          <a:blip r:embed="rId2">
            <a:alphaModFix/>
          </a:blip>
          <a:stretch>
            <a:fillRect/>
          </a:stretch>
        </p:blipFill>
        <p:spPr>
          <a:xfrm>
            <a:off x="14568264" y="5633864"/>
            <a:ext cx="9790219" cy="6299187"/>
          </a:xfrm>
          <a:prstGeom prst="rect">
            <a:avLst/>
          </a:prstGeom>
          <a:noFill/>
          <a:ln>
            <a:noFill/>
          </a:ln>
        </p:spPr>
      </p:pic>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fontAlgn="base"/>
            <a:endParaRPr lang="ru-RU" sz="4400" dirty="0"/>
          </a:p>
        </p:txBody>
      </p:sp>
      <p:sp>
        <p:nvSpPr>
          <p:cNvPr id="61" name="Заголовок основного текста"/>
          <p:cNvSpPr txBox="1"/>
          <p:nvPr/>
        </p:nvSpPr>
        <p:spPr>
          <a:xfrm>
            <a:off x="1826395" y="4553024"/>
            <a:ext cx="10653637" cy="791843"/>
          </a:xfrm>
          <a:prstGeom prst="rect">
            <a:avLst/>
          </a:prstGeom>
          <a:solidFill>
            <a:srgbClr val="ED1C2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GB" sz="3600" dirty="0">
                <a:solidFill>
                  <a:schemeClr val="bg1"/>
                </a:solidFill>
                <a:effectLst>
                  <a:outerShdw blurRad="50800" dist="38100" dir="2700000" algn="tl" rotWithShape="0">
                    <a:prstClr val="black">
                      <a:alpha val="40000"/>
                    </a:prstClr>
                  </a:outerShdw>
                </a:effectLst>
              </a:rPr>
              <a:t>Return on equity, % (ROCE)</a:t>
            </a: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3"/>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Financial performance indicators of the company's activities
</a:t>
            </a:r>
            <a:endParaRPr lang="ru-RU" sz="6000" cap="all" dirty="0">
              <a:solidFill>
                <a:schemeClr val="tx1"/>
              </a:solidFill>
              <a:sym typeface="Arial Narrow"/>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2029856" y="5685641"/>
            <a:ext cx="12538408" cy="6012119"/>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US" sz="3200" b="0" dirty="0">
                <a:solidFill>
                  <a:schemeClr val="tx1"/>
                </a:solidFill>
              </a:rPr>
              <a:t>Value: shows the effectiveness of the use of borrowed and equity capital by the company.</a:t>
            </a:r>
            <a:endParaRPr lang="ru-RU" sz="3200" b="0" dirty="0">
              <a:solidFill>
                <a:schemeClr val="tx1"/>
              </a:solidFill>
            </a:endParaRPr>
          </a:p>
          <a:p>
            <a:pPr marL="152400" lvl="0">
              <a:buSzPts val="1200"/>
            </a:pPr>
            <a:r>
              <a:rPr lang="en-US" sz="3200" b="0" dirty="0">
                <a:solidFill>
                  <a:schemeClr val="tx1"/>
                </a:solidFill>
              </a:rPr>
              <a:t>
Comparison with a competitor:
lags behind the values of the coefficient of its competitor - DNS, which is 22.8% on average for 5 years.</a:t>
            </a:r>
            <a:endParaRPr lang="ru-RU" sz="3200" b="0" dirty="0">
              <a:solidFill>
                <a:schemeClr val="tx1"/>
              </a:solidFill>
            </a:endParaRPr>
          </a:p>
          <a:p>
            <a:pPr marL="152400" lvl="0">
              <a:buSzPts val="1200"/>
            </a:pPr>
            <a:r>
              <a:rPr lang="en-US" sz="3200" b="0" dirty="0">
                <a:solidFill>
                  <a:schemeClr val="tx1"/>
                </a:solidFill>
              </a:rPr>
              <a:t>
Conclusion:
in general, </a:t>
            </a:r>
            <a:r>
              <a:rPr lang="en-US" sz="3200" b="0" dirty="0" err="1">
                <a:solidFill>
                  <a:schemeClr val="tx1"/>
                </a:solidFill>
              </a:rPr>
              <a:t>M.Video's</a:t>
            </a:r>
            <a:r>
              <a:rPr lang="en-US" sz="3200" b="0" dirty="0">
                <a:solidFill>
                  <a:schemeClr val="tx1"/>
                </a:solidFill>
              </a:rPr>
              <a:t> capital ratio is of good importance, but it has the potential for growth.
</a:t>
            </a:r>
            <a:endParaRPr lang="ru-RU" sz="32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4">
            <a:alphaModFix/>
          </a:blip>
          <a:stretch>
            <a:fillRect/>
          </a:stretch>
        </p:blipFill>
        <p:spPr>
          <a:xfrm>
            <a:off x="1226606" y="586180"/>
            <a:ext cx="1199579" cy="1199579"/>
          </a:xfrm>
          <a:prstGeom prst="rect">
            <a:avLst/>
          </a:prstGeom>
          <a:noFill/>
          <a:ln>
            <a:noFill/>
          </a:ln>
        </p:spPr>
      </p:pic>
    </p:spTree>
    <p:extLst>
      <p:ext uri="{BB962C8B-B14F-4D97-AF65-F5344CB8AC3E}">
        <p14:creationId xmlns:p14="http://schemas.microsoft.com/office/powerpoint/2010/main" val="131887818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fontAlgn="base"/>
            <a:endParaRPr lang="ru-RU" sz="4400" dirty="0"/>
          </a:p>
        </p:txBody>
      </p:sp>
      <p:sp>
        <p:nvSpPr>
          <p:cNvPr id="61" name="Заголовок основного текста"/>
          <p:cNvSpPr txBox="1"/>
          <p:nvPr/>
        </p:nvSpPr>
        <p:spPr>
          <a:xfrm>
            <a:off x="1826395" y="4553024"/>
            <a:ext cx="10653637" cy="791843"/>
          </a:xfrm>
          <a:prstGeom prst="rect">
            <a:avLst/>
          </a:prstGeom>
          <a:solidFill>
            <a:srgbClr val="ED1C2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GB" sz="3600" dirty="0">
                <a:solidFill>
                  <a:schemeClr val="bg1"/>
                </a:solidFill>
                <a:effectLst>
                  <a:outerShdw blurRad="50800" dist="38100" dir="2700000" algn="tl" rotWithShape="0">
                    <a:prstClr val="black">
                      <a:alpha val="40000"/>
                    </a:prstClr>
                  </a:outerShdw>
                </a:effectLst>
              </a:rPr>
              <a:t>Capitalization ratio (QC)</a:t>
            </a:r>
            <a:endParaRPr lang="ru-RU" sz="3600" dirty="0">
              <a:solidFill>
                <a:schemeClr val="bg1"/>
              </a:solidFill>
              <a:effectLst>
                <a:outerShdw blurRad="50800" dist="38100" dir="2700000" algn="tl" rotWithShape="0">
                  <a:prstClr val="black">
                    <a:alpha val="40000"/>
                  </a:prstClr>
                </a:outerShdw>
              </a:effectLs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Financial performance indicators of the company's activities
</a:t>
            </a:r>
            <a:endParaRPr lang="ru-RU" sz="6000" cap="all" dirty="0">
              <a:solidFill>
                <a:schemeClr val="tx1"/>
              </a:solidFill>
              <a:sym typeface="Arial Narrow"/>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2038928" y="5886160"/>
            <a:ext cx="12538408" cy="3714863"/>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US" sz="3200" b="0" dirty="0">
                <a:solidFill>
                  <a:schemeClr val="tx1"/>
                </a:solidFill>
              </a:rPr>
              <a:t>Value: Capitalization ratio (QC) - shows the ratio of borrowed and own funds.</a:t>
            </a:r>
            <a:endParaRPr lang="ru-RU" sz="3200" b="0" dirty="0">
              <a:solidFill>
                <a:schemeClr val="tx1"/>
              </a:solidFill>
            </a:endParaRPr>
          </a:p>
          <a:p>
            <a:pPr marL="152400" lvl="0">
              <a:buSzPts val="1200"/>
            </a:pPr>
            <a:r>
              <a:rPr lang="en-US" sz="3200" b="0" dirty="0">
                <a:solidFill>
                  <a:schemeClr val="tx1"/>
                </a:solidFill>
              </a:rPr>
              <a:t>
Conclusion:</a:t>
            </a:r>
            <a:r>
              <a:rPr lang="ru-RU" sz="3200" b="0" dirty="0">
                <a:solidFill>
                  <a:schemeClr val="tx1"/>
                </a:solidFill>
              </a:rPr>
              <a:t> </a:t>
            </a:r>
            <a:r>
              <a:rPr lang="en-US" sz="3200" b="0" dirty="0">
                <a:solidFill>
                  <a:schemeClr val="tx1"/>
                </a:solidFill>
              </a:rPr>
              <a:t>QC for the analyzed period increased from 4.25 in 2017 to 18.10 in 2021, which reflects a sharp increase in the company's dependence on borrowed sources of financing.
</a:t>
            </a:r>
            <a:endParaRPr lang="ru-RU" sz="32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2" name="Google Shape;258;p32">
            <a:extLst>
              <a:ext uri="{FF2B5EF4-FFF2-40B4-BE49-F238E27FC236}">
                <a16:creationId xmlns:a16="http://schemas.microsoft.com/office/drawing/2014/main" id="{280E79E3-37B3-4372-8BA5-24DC2B5755E6}"/>
              </a:ext>
            </a:extLst>
          </p:cNvPr>
          <p:cNvPicPr preferRelativeResize="0"/>
          <p:nvPr/>
        </p:nvPicPr>
        <p:blipFill>
          <a:blip r:embed="rId4">
            <a:alphaModFix/>
          </a:blip>
          <a:stretch>
            <a:fillRect/>
          </a:stretch>
        </p:blipFill>
        <p:spPr>
          <a:xfrm>
            <a:off x="14563352" y="5510200"/>
            <a:ext cx="9820648" cy="5956312"/>
          </a:xfrm>
          <a:prstGeom prst="rect">
            <a:avLst/>
          </a:prstGeom>
          <a:noFill/>
          <a:ln>
            <a:noFill/>
          </a:ln>
        </p:spPr>
      </p:pic>
    </p:spTree>
    <p:extLst>
      <p:ext uri="{BB962C8B-B14F-4D97-AF65-F5344CB8AC3E}">
        <p14:creationId xmlns:p14="http://schemas.microsoft.com/office/powerpoint/2010/main" val="112095825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fontAlgn="base"/>
            <a:endParaRPr lang="ru-RU" sz="4400" dirty="0"/>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GB" sz="7200" cap="all" dirty="0">
                <a:solidFill>
                  <a:srgbClr val="FF0000"/>
                </a:solidFill>
                <a:sym typeface="Arial Narrow"/>
              </a:rPr>
              <a:t>Information about the company</a:t>
            </a:r>
            <a:endParaRPr lang="ru-RU" sz="7200" cap="all" dirty="0">
              <a:solidFill>
                <a:srgbClr val="FF0000"/>
              </a:solidFill>
              <a:sym typeface="Arial Narrow"/>
            </a:endParaRPr>
          </a:p>
        </p:txBody>
      </p:sp>
      <p:sp>
        <p:nvSpPr>
          <p:cNvPr id="22" name="Заголовок основного текста">
            <a:extLst>
              <a:ext uri="{FF2B5EF4-FFF2-40B4-BE49-F238E27FC236}">
                <a16:creationId xmlns:a16="http://schemas.microsoft.com/office/drawing/2014/main" id="{6D42B982-5653-4411-99D1-B73CFBEB987E}"/>
              </a:ext>
            </a:extLst>
          </p:cNvPr>
          <p:cNvSpPr txBox="1"/>
          <p:nvPr/>
        </p:nvSpPr>
        <p:spPr>
          <a:xfrm>
            <a:off x="1338889" y="6043522"/>
            <a:ext cx="21622578" cy="5976663"/>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GB" sz="2800" b="0" i="1" dirty="0">
                <a:solidFill>
                  <a:schemeClr val="tx1"/>
                </a:solidFill>
              </a:rPr>
              <a:t>*PJSC </a:t>
            </a:r>
            <a:r>
              <a:rPr lang="en-GB" sz="2800" b="0" i="1" dirty="0" err="1">
                <a:solidFill>
                  <a:schemeClr val="tx1"/>
                </a:solidFill>
              </a:rPr>
              <a:t>M.Video</a:t>
            </a:r>
            <a:r>
              <a:rPr lang="en-GB" sz="2800" b="0" i="1" dirty="0">
                <a:solidFill>
                  <a:schemeClr val="tx1"/>
                </a:solidFill>
              </a:rPr>
              <a:t> (</a:t>
            </a:r>
            <a:r>
              <a:rPr lang="en-GB" sz="2800" b="0" i="1" dirty="0" err="1">
                <a:solidFill>
                  <a:schemeClr val="tx1"/>
                </a:solidFill>
              </a:rPr>
              <a:t>M.Video</a:t>
            </a:r>
            <a:r>
              <a:rPr lang="en-GB" sz="2800" b="0" i="1" dirty="0">
                <a:solidFill>
                  <a:schemeClr val="tx1"/>
                </a:solidFill>
              </a:rPr>
              <a:t>-Eldorado Group) includes two brands: </a:t>
            </a:r>
            <a:r>
              <a:rPr lang="en-GB" sz="2800" b="0" i="1" dirty="0" err="1">
                <a:solidFill>
                  <a:schemeClr val="tx1"/>
                </a:solidFill>
              </a:rPr>
              <a:t>M.Video</a:t>
            </a:r>
            <a:r>
              <a:rPr lang="en-GB" sz="2800" b="0" i="1" dirty="0">
                <a:solidFill>
                  <a:schemeClr val="tx1"/>
                </a:solidFill>
              </a:rPr>
              <a:t> and Eldorado</a:t>
            </a:r>
            <a:r>
              <a:rPr lang="ru-RU" sz="2800" b="0" i="1" dirty="0">
                <a:solidFill>
                  <a:schemeClr val="tx1"/>
                </a:solidFill>
              </a:rPr>
              <a:t>.</a:t>
            </a:r>
          </a:p>
        </p:txBody>
      </p:sp>
      <p:graphicFrame>
        <p:nvGraphicFramePr>
          <p:cNvPr id="11" name="Google Shape;63;p14">
            <a:extLst>
              <a:ext uri="{FF2B5EF4-FFF2-40B4-BE49-F238E27FC236}">
                <a16:creationId xmlns:a16="http://schemas.microsoft.com/office/drawing/2014/main" id="{799C8023-D194-406C-84CB-092C10608908}"/>
              </a:ext>
            </a:extLst>
          </p:cNvPr>
          <p:cNvGraphicFramePr/>
          <p:nvPr>
            <p:extLst>
              <p:ext uri="{D42A27DB-BD31-4B8C-83A1-F6EECF244321}">
                <p14:modId xmlns:p14="http://schemas.microsoft.com/office/powerpoint/2010/main" val="3700381759"/>
              </p:ext>
            </p:extLst>
          </p:nvPr>
        </p:nvGraphicFramePr>
        <p:xfrm>
          <a:off x="1368370" y="3851959"/>
          <a:ext cx="19680614" cy="7236029"/>
        </p:xfrm>
        <a:graphic>
          <a:graphicData uri="http://schemas.openxmlformats.org/drawingml/2006/table">
            <a:tbl>
              <a:tblPr>
                <a:noFill/>
              </a:tblPr>
              <a:tblGrid>
                <a:gridCol w="5906700">
                  <a:extLst>
                    <a:ext uri="{9D8B030D-6E8A-4147-A177-3AD203B41FA5}">
                      <a16:colId xmlns:a16="http://schemas.microsoft.com/office/drawing/2014/main" val="20000"/>
                    </a:ext>
                  </a:extLst>
                </a:gridCol>
                <a:gridCol w="13773914">
                  <a:extLst>
                    <a:ext uri="{9D8B030D-6E8A-4147-A177-3AD203B41FA5}">
                      <a16:colId xmlns:a16="http://schemas.microsoft.com/office/drawing/2014/main" val="20001"/>
                    </a:ext>
                  </a:extLst>
                </a:gridCol>
              </a:tblGrid>
              <a:tr h="2841340">
                <a:tc>
                  <a:txBody>
                    <a:bodyPr/>
                    <a:lstStyle/>
                    <a:p>
                      <a:pPr marL="38100" marR="38100" lvl="0" indent="-38100" algn="ctr" rtl="0">
                        <a:lnSpc>
                          <a:spcPct val="150000"/>
                        </a:lnSpc>
                        <a:spcBef>
                          <a:spcPts val="0"/>
                        </a:spcBef>
                        <a:spcAft>
                          <a:spcPts val="0"/>
                        </a:spcAft>
                        <a:buNone/>
                      </a:pPr>
                      <a:r>
                        <a:rPr lang="en-GB" sz="3200" b="1" dirty="0">
                          <a:solidFill>
                            <a:schemeClr val="bg1"/>
                          </a:solidFill>
                          <a:sym typeface="Times New Roman"/>
                        </a:rPr>
                        <a:t>Scope 
</a:t>
                      </a:r>
                      <a:endParaRPr sz="3200" b="1" dirty="0">
                        <a:solidFill>
                          <a:schemeClr val="bg1"/>
                        </a:solidFill>
                      </a:endParaRPr>
                    </a:p>
                  </a:txBody>
                  <a:tcPr marL="91425" marR="91425" marT="91425" marB="91425" anchor="ctr">
                    <a:lnL w="12700" cap="flat" cmpd="sng" algn="ctr">
                      <a:solidFill>
                        <a:schemeClr val="tx1"/>
                      </a:solidFill>
                      <a:prstDash val="solid"/>
                      <a:round/>
                      <a:headEnd type="none" w="med" len="med"/>
                      <a:tailEnd type="none" w="med" len="med"/>
                    </a:lnL>
                    <a:lnR w="9525" cap="flat" cmpd="sng">
                      <a:solidFill>
                        <a:srgbClr val="9E9E9E"/>
                      </a:solidFill>
                      <a:prstDash val="dot"/>
                      <a:round/>
                      <a:headEnd type="none" w="sm" len="sm"/>
                      <a:tailEnd type="none" w="sm" len="sm"/>
                    </a:lnR>
                    <a:lnT w="12700" cap="flat" cmpd="sng" algn="ctr">
                      <a:solidFill>
                        <a:schemeClr val="tx1"/>
                      </a:solidFill>
                      <a:prstDash val="solid"/>
                      <a:round/>
                      <a:headEnd type="none" w="med" len="med"/>
                      <a:tailEnd type="none" w="med" len="med"/>
                    </a:lnT>
                    <a:lnB w="9525" cap="flat" cmpd="sng">
                      <a:solidFill>
                        <a:srgbClr val="9E9E9E"/>
                      </a:solidFill>
                      <a:prstDash val="dot"/>
                      <a:round/>
                      <a:headEnd type="none" w="sm" len="sm"/>
                      <a:tailEnd type="none" w="sm" len="sm"/>
                    </a:lnB>
                    <a:solidFill>
                      <a:srgbClr val="FF0000"/>
                    </a:solidFill>
                  </a:tcPr>
                </a:tc>
                <a:tc>
                  <a:txBody>
                    <a:bodyPr/>
                    <a:lstStyle/>
                    <a:p>
                      <a:pPr marL="38100" marR="38100" lvl="0" indent="51899" algn="ctr" rtl="0">
                        <a:lnSpc>
                          <a:spcPct val="150000"/>
                        </a:lnSpc>
                        <a:spcBef>
                          <a:spcPts val="0"/>
                        </a:spcBef>
                        <a:spcAft>
                          <a:spcPts val="0"/>
                        </a:spcAft>
                        <a:buClr>
                          <a:schemeClr val="dk1"/>
                        </a:buClr>
                        <a:buSzPts val="1100"/>
                        <a:buFont typeface="Arial"/>
                        <a:buNone/>
                      </a:pPr>
                      <a:r>
                        <a:rPr lang="en-US" sz="3200" b="1" i="0" dirty="0">
                          <a:solidFill>
                            <a:srgbClr val="303030"/>
                          </a:solidFill>
                          <a:latin typeface="Times New Roman"/>
                          <a:ea typeface="Times New Roman"/>
                          <a:cs typeface="Times New Roman"/>
                          <a:sym typeface="Times New Roman"/>
                        </a:rPr>
                        <a:t>Russian retail of household appliances and electronics, online trading platform
</a:t>
                      </a:r>
                      <a:endParaRPr sz="4400" dirty="0"/>
                    </a:p>
                  </a:txBody>
                  <a:tcPr marL="91425" marR="91425" marT="91425" marB="91425" anchor="ctr">
                    <a:lnL w="9525" cap="flat" cmpd="sng">
                      <a:solidFill>
                        <a:srgbClr val="9E9E9E"/>
                      </a:solidFill>
                      <a:prstDash val="dot"/>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0"/>
                  </a:ext>
                </a:extLst>
              </a:tr>
              <a:tr h="1836728">
                <a:tc>
                  <a:txBody>
                    <a:bodyPr/>
                    <a:lstStyle/>
                    <a:p>
                      <a:pPr marL="38100" marR="38100" lvl="0" indent="444500" algn="ctr" rtl="0">
                        <a:lnSpc>
                          <a:spcPct val="150000"/>
                        </a:lnSpc>
                        <a:spcBef>
                          <a:spcPts val="0"/>
                        </a:spcBef>
                        <a:spcAft>
                          <a:spcPts val="0"/>
                        </a:spcAft>
                        <a:buNone/>
                      </a:pPr>
                      <a:r>
                        <a:rPr lang="en-GB" sz="3200" b="1" dirty="0">
                          <a:solidFill>
                            <a:schemeClr val="bg1"/>
                          </a:solidFill>
                          <a:sym typeface="Times New Roman"/>
                        </a:rPr>
                        <a:t>Period of operation
</a:t>
                      </a:r>
                      <a:endParaRPr sz="3200" b="1" dirty="0">
                        <a:solidFill>
                          <a:schemeClr val="bg1"/>
                        </a:solidFill>
                        <a:sym typeface="Times New Roman"/>
                      </a:endParaRPr>
                    </a:p>
                  </a:txBody>
                  <a:tcPr marL="91425" marR="91425" marT="91425" marB="91425" anchor="ctr">
                    <a:lnL w="12700" cap="flat" cmpd="sng" algn="ctr">
                      <a:solidFill>
                        <a:schemeClr val="tx1"/>
                      </a:solidFill>
                      <a:prstDash val="solid"/>
                      <a:round/>
                      <a:headEnd type="none" w="med" len="med"/>
                      <a:tailEnd type="none" w="med" len="med"/>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tc>
                  <a:txBody>
                    <a:bodyPr/>
                    <a:lstStyle/>
                    <a:p>
                      <a:pPr marL="38100" marR="38100" lvl="0" indent="51899" algn="ctr" rtl="0">
                        <a:lnSpc>
                          <a:spcPct val="150000"/>
                        </a:lnSpc>
                        <a:spcBef>
                          <a:spcPts val="0"/>
                        </a:spcBef>
                        <a:spcAft>
                          <a:spcPts val="0"/>
                        </a:spcAft>
                        <a:buNone/>
                      </a:pPr>
                      <a:r>
                        <a:rPr lang="en-GB" sz="3200" b="1" dirty="0">
                          <a:solidFill>
                            <a:srgbClr val="303030"/>
                          </a:solidFill>
                          <a:latin typeface="Times New Roman"/>
                          <a:ea typeface="Times New Roman"/>
                          <a:cs typeface="Times New Roman"/>
                          <a:sym typeface="Times New Roman"/>
                        </a:rPr>
                        <a:t>1993 to present
</a:t>
                      </a:r>
                      <a:endParaRPr sz="3200" b="1" dirty="0">
                        <a:solidFill>
                          <a:srgbClr val="303030"/>
                        </a:solidFill>
                        <a:highlight>
                          <a:srgbClr val="FFFFFF"/>
                        </a:highlight>
                        <a:latin typeface="Times New Roman"/>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2557961">
                <a:tc>
                  <a:txBody>
                    <a:bodyPr/>
                    <a:lstStyle/>
                    <a:p>
                      <a:pPr marL="38100" marR="38100" lvl="0" indent="419100" algn="ctr" rtl="0">
                        <a:lnSpc>
                          <a:spcPct val="150000"/>
                        </a:lnSpc>
                        <a:spcBef>
                          <a:spcPts val="0"/>
                        </a:spcBef>
                        <a:spcAft>
                          <a:spcPts val="0"/>
                        </a:spcAft>
                        <a:buClr>
                          <a:schemeClr val="dk1"/>
                        </a:buClr>
                        <a:buSzPts val="1100"/>
                        <a:buFont typeface="Arial"/>
                        <a:buNone/>
                      </a:pPr>
                      <a:r>
                        <a:rPr lang="en-GB" sz="3200" b="1" dirty="0">
                          <a:solidFill>
                            <a:schemeClr val="bg1"/>
                          </a:solidFill>
                          <a:sym typeface="Times New Roman"/>
                        </a:rPr>
                        <a:t>At the moment
</a:t>
                      </a:r>
                      <a:endParaRPr sz="2400" b="1" dirty="0">
                        <a:solidFill>
                          <a:srgbClr val="303030"/>
                        </a:solidFill>
                        <a:highlight>
                          <a:srgbClr val="FFFFFF"/>
                        </a:highlight>
                        <a:latin typeface="Times New Roman"/>
                        <a:ea typeface="Times New Roman"/>
                        <a:cs typeface="Times New Roman"/>
                        <a:sym typeface="Times New Roman"/>
                      </a:endParaRPr>
                    </a:p>
                  </a:txBody>
                  <a:tcPr marL="91425" marR="91425" marT="91425" marB="91425" anchor="ctr">
                    <a:lnL w="12700" cap="flat" cmpd="sng" algn="ctr">
                      <a:solidFill>
                        <a:schemeClr val="tx1"/>
                      </a:solidFill>
                      <a:prstDash val="solid"/>
                      <a:round/>
                      <a:headEnd type="none" w="med" len="med"/>
                      <a:tailEnd type="none" w="med" len="med"/>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12700" cap="flat" cmpd="sng" algn="ctr">
                      <a:solidFill>
                        <a:schemeClr val="tx1"/>
                      </a:solidFill>
                      <a:prstDash val="solid"/>
                      <a:round/>
                      <a:headEnd type="none" w="med" len="med"/>
                      <a:tailEnd type="none" w="med" len="med"/>
                    </a:lnB>
                    <a:solidFill>
                      <a:srgbClr val="FF0000"/>
                    </a:solidFill>
                  </a:tcPr>
                </a:tc>
                <a:tc>
                  <a:txBody>
                    <a:bodyPr/>
                    <a:lstStyle/>
                    <a:p>
                      <a:pPr marL="152400" marR="38100" lvl="0" indent="0" algn="ctr" rtl="0">
                        <a:lnSpc>
                          <a:spcPct val="150000"/>
                        </a:lnSpc>
                        <a:spcBef>
                          <a:spcPts val="0"/>
                        </a:spcBef>
                        <a:spcAft>
                          <a:spcPts val="0"/>
                        </a:spcAft>
                        <a:buClr>
                          <a:srgbClr val="303030"/>
                        </a:buClr>
                        <a:buSzPts val="1200"/>
                        <a:buFont typeface="Times New Roman"/>
                        <a:buNone/>
                      </a:pPr>
                      <a:r>
                        <a:rPr lang="en-US" sz="3200" b="1" dirty="0">
                          <a:solidFill>
                            <a:srgbClr val="303030"/>
                          </a:solidFill>
                          <a:latin typeface="Times New Roman"/>
                          <a:ea typeface="Times New Roman"/>
                          <a:cs typeface="Times New Roman"/>
                          <a:sym typeface="Times New Roman"/>
                        </a:rPr>
                        <a:t>1 074 stores
279 cities of Russia
</a:t>
                      </a:r>
                      <a:endParaRPr sz="2400" dirty="0">
                        <a:solidFill>
                          <a:srgbClr val="303030"/>
                        </a:solidFill>
                        <a:highlight>
                          <a:srgbClr val="FFFFFF"/>
                        </a:highlight>
                        <a:latin typeface="Times New Roman"/>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12700" cap="flat" cmpd="sng" algn="ctr">
                      <a:solidFill>
                        <a:schemeClr val="tx1"/>
                      </a:solidFill>
                      <a:prstDash val="solid"/>
                      <a:round/>
                      <a:headEnd type="none" w="med" len="med"/>
                      <a:tailEnd type="none" w="med" len="med"/>
                    </a:lnR>
                    <a:lnT w="9525" cap="flat" cmpd="sng">
                      <a:solidFill>
                        <a:srgbClr val="9E9E9E"/>
                      </a:solidFill>
                      <a:prstDash val="dot"/>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2"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15508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fontAlgn="base"/>
            <a:endParaRPr lang="ru-RU" sz="4400" dirty="0"/>
          </a:p>
        </p:txBody>
      </p:sp>
      <p:sp>
        <p:nvSpPr>
          <p:cNvPr id="61" name="Заголовок основного текста"/>
          <p:cNvSpPr txBox="1"/>
          <p:nvPr/>
        </p:nvSpPr>
        <p:spPr>
          <a:xfrm>
            <a:off x="1826395" y="4553024"/>
            <a:ext cx="10653637" cy="791843"/>
          </a:xfrm>
          <a:prstGeom prst="rect">
            <a:avLst/>
          </a:prstGeom>
          <a:solidFill>
            <a:srgbClr val="ED1C2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GB" sz="3600" dirty="0">
                <a:solidFill>
                  <a:schemeClr val="bg1"/>
                </a:solidFill>
                <a:effectLst>
                  <a:outerShdw blurRad="50800" dist="38100" dir="2700000" algn="tl" rotWithShape="0">
                    <a:prstClr val="black">
                      <a:alpha val="40000"/>
                    </a:prstClr>
                  </a:outerShdw>
                </a:effectLst>
              </a:rPr>
              <a:t>Funding Ratio (QF)</a:t>
            </a:r>
            <a:endParaRPr lang="ru-RU" sz="3600" dirty="0">
              <a:solidFill>
                <a:schemeClr val="bg1"/>
              </a:solidFill>
              <a:effectLst>
                <a:outerShdw blurRad="50800" dist="38100" dir="2700000" algn="tl" rotWithShape="0">
                  <a:prstClr val="black">
                    <a:alpha val="40000"/>
                  </a:prstClr>
                </a:outerShdw>
              </a:effectLs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Financial performance indicators of the company's activities
</a:t>
            </a:r>
            <a:endParaRPr lang="ru-RU" sz="6000" cap="all" dirty="0">
              <a:solidFill>
                <a:schemeClr val="tx1"/>
              </a:solidFill>
              <a:sym typeface="Arial Narrow"/>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1950480" y="6073614"/>
            <a:ext cx="12538408" cy="3744416"/>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US" sz="3200" b="0" dirty="0">
                <a:solidFill>
                  <a:schemeClr val="tx1"/>
                </a:solidFill>
              </a:rPr>
              <a:t>Significance: shows how much of the activity is financed from own funds, and how much is financed from borrowed funds.</a:t>
            </a:r>
            <a:endParaRPr lang="ru-RU" sz="3200" b="0" dirty="0">
              <a:solidFill>
                <a:schemeClr val="tx1"/>
              </a:solidFill>
            </a:endParaRPr>
          </a:p>
          <a:p>
            <a:pPr marL="152400" lvl="0">
              <a:buSzPts val="1200"/>
            </a:pPr>
            <a:r>
              <a:rPr lang="en-US" sz="3200" b="0" dirty="0">
                <a:solidFill>
                  <a:schemeClr val="tx1"/>
                </a:solidFill>
              </a:rPr>
              <a:t>
</a:t>
            </a:r>
            <a:r>
              <a:rPr lang="en-US" sz="3200" b="0" dirty="0" err="1">
                <a:solidFill>
                  <a:schemeClr val="tx1"/>
                </a:solidFill>
              </a:rPr>
              <a:t>Conclusion:QF</a:t>
            </a:r>
            <a:r>
              <a:rPr lang="en-US" sz="3200" b="0" dirty="0">
                <a:solidFill>
                  <a:schemeClr val="tx1"/>
                </a:solidFill>
              </a:rPr>
              <a:t> for the analyzed period decreases from 0.24 in 2017 to 0.06 in 2021, which reflects an increase in the company's dependence on borrowed sources.
</a:t>
            </a:r>
            <a:endParaRPr lang="ru-RU" sz="32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2" name="Google Shape;258;p32">
            <a:extLst>
              <a:ext uri="{FF2B5EF4-FFF2-40B4-BE49-F238E27FC236}">
                <a16:creationId xmlns:a16="http://schemas.microsoft.com/office/drawing/2014/main" id="{280E79E3-37B3-4372-8BA5-24DC2B5755E6}"/>
              </a:ext>
            </a:extLst>
          </p:cNvPr>
          <p:cNvPicPr preferRelativeResize="0"/>
          <p:nvPr/>
        </p:nvPicPr>
        <p:blipFill>
          <a:blip r:embed="rId4">
            <a:alphaModFix/>
          </a:blip>
          <a:stretch>
            <a:fillRect/>
          </a:stretch>
        </p:blipFill>
        <p:spPr>
          <a:xfrm>
            <a:off x="14563352" y="5510200"/>
            <a:ext cx="9820648" cy="5956312"/>
          </a:xfrm>
          <a:prstGeom prst="rect">
            <a:avLst/>
          </a:prstGeom>
          <a:noFill/>
          <a:ln>
            <a:noFill/>
          </a:ln>
        </p:spPr>
      </p:pic>
      <p:pic>
        <p:nvPicPr>
          <p:cNvPr id="13" name="Google Shape;266;p33">
            <a:extLst>
              <a:ext uri="{FF2B5EF4-FFF2-40B4-BE49-F238E27FC236}">
                <a16:creationId xmlns:a16="http://schemas.microsoft.com/office/drawing/2014/main" id="{E11DAEFF-1B45-4585-8F19-BE3135D4F8AC}"/>
              </a:ext>
            </a:extLst>
          </p:cNvPr>
          <p:cNvPicPr preferRelativeResize="0"/>
          <p:nvPr/>
        </p:nvPicPr>
        <p:blipFill>
          <a:blip r:embed="rId5">
            <a:alphaModFix/>
          </a:blip>
          <a:stretch>
            <a:fillRect/>
          </a:stretch>
        </p:blipFill>
        <p:spPr>
          <a:xfrm>
            <a:off x="14712280" y="5302904"/>
            <a:ext cx="9671720" cy="6163608"/>
          </a:xfrm>
          <a:prstGeom prst="rect">
            <a:avLst/>
          </a:prstGeom>
          <a:noFill/>
          <a:ln>
            <a:noFill/>
          </a:ln>
        </p:spPr>
      </p:pic>
    </p:spTree>
    <p:extLst>
      <p:ext uri="{BB962C8B-B14F-4D97-AF65-F5344CB8AC3E}">
        <p14:creationId xmlns:p14="http://schemas.microsoft.com/office/powerpoint/2010/main" val="11256504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fontAlgn="base"/>
            <a:endParaRPr lang="ru-RU" sz="4400" dirty="0"/>
          </a:p>
        </p:txBody>
      </p:sp>
      <p:sp>
        <p:nvSpPr>
          <p:cNvPr id="61" name="Заголовок основного текста"/>
          <p:cNvSpPr txBox="1"/>
          <p:nvPr/>
        </p:nvSpPr>
        <p:spPr>
          <a:xfrm>
            <a:off x="1826395" y="4553024"/>
            <a:ext cx="10653637" cy="791843"/>
          </a:xfrm>
          <a:prstGeom prst="rect">
            <a:avLst/>
          </a:prstGeom>
          <a:solidFill>
            <a:srgbClr val="ED1C2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GB" sz="3600" dirty="0">
                <a:solidFill>
                  <a:schemeClr val="bg1"/>
                </a:solidFill>
                <a:effectLst>
                  <a:outerShdw blurRad="50800" dist="38100" dir="2700000" algn="tl" rotWithShape="0">
                    <a:prstClr val="black">
                      <a:alpha val="40000"/>
                    </a:prstClr>
                  </a:outerShdw>
                </a:effectLst>
              </a:rPr>
              <a:t>NPM and GPM</a:t>
            </a:r>
            <a:endParaRPr lang="ru-RU" sz="3600" dirty="0">
              <a:solidFill>
                <a:schemeClr val="bg1"/>
              </a:solidFill>
              <a:effectLst>
                <a:outerShdw blurRad="50800" dist="38100" dir="2700000" algn="tl" rotWithShape="0">
                  <a:prstClr val="black">
                    <a:alpha val="40000"/>
                  </a:prstClr>
                </a:outerShdw>
              </a:effectLs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GB" sz="6000" cap="all" dirty="0">
                <a:solidFill>
                  <a:schemeClr val="tx1"/>
                </a:solidFill>
                <a:sym typeface="Arial Narrow"/>
              </a:rPr>
              <a:t>Profitability ratios 
</a:t>
            </a:r>
            <a:endParaRPr lang="ru-RU" sz="6000" cap="all" dirty="0">
              <a:solidFill>
                <a:schemeClr val="tx1"/>
              </a:solidFill>
              <a:sym typeface="Arial Narrow"/>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2035483" y="5953167"/>
            <a:ext cx="12538408" cy="4227227"/>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US" sz="3200" b="0" dirty="0">
                <a:solidFill>
                  <a:schemeClr val="tx1"/>
                </a:solidFill>
              </a:rPr>
              <a:t>Value: The NPM ratio shows how much net profit is contained in each ruble of sales. It is used for temporary analysis of the company's activities and comparison of companies in different industries.
Meaning:
The GPM indicator characterizes how much profit the enterprise received directly from sales, that is, before all other, related core activities, expenses and income are taken into account
</a:t>
            </a:r>
            <a:endParaRPr lang="ru-RU" sz="32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4" name="Google Shape;275;p34">
            <a:extLst>
              <a:ext uri="{FF2B5EF4-FFF2-40B4-BE49-F238E27FC236}">
                <a16:creationId xmlns:a16="http://schemas.microsoft.com/office/drawing/2014/main" id="{F9683C19-2FC4-4BF7-B8B9-5DA7C2D5244D}"/>
              </a:ext>
            </a:extLst>
          </p:cNvPr>
          <p:cNvPicPr preferRelativeResize="0"/>
          <p:nvPr/>
        </p:nvPicPr>
        <p:blipFill>
          <a:blip r:embed="rId4">
            <a:alphaModFix/>
          </a:blip>
          <a:stretch>
            <a:fillRect/>
          </a:stretch>
        </p:blipFill>
        <p:spPr>
          <a:xfrm>
            <a:off x="14563352" y="7866112"/>
            <a:ext cx="8128992" cy="4567075"/>
          </a:xfrm>
          <a:prstGeom prst="rect">
            <a:avLst/>
          </a:prstGeom>
          <a:noFill/>
          <a:ln>
            <a:noFill/>
          </a:ln>
        </p:spPr>
      </p:pic>
      <p:pic>
        <p:nvPicPr>
          <p:cNvPr id="16" name="Google Shape;274;p34">
            <a:extLst>
              <a:ext uri="{FF2B5EF4-FFF2-40B4-BE49-F238E27FC236}">
                <a16:creationId xmlns:a16="http://schemas.microsoft.com/office/drawing/2014/main" id="{5E4C1269-DCBF-4DF8-9C5E-2363101EB14F}"/>
              </a:ext>
            </a:extLst>
          </p:cNvPr>
          <p:cNvPicPr preferRelativeResize="0"/>
          <p:nvPr/>
        </p:nvPicPr>
        <p:blipFill>
          <a:blip r:embed="rId5">
            <a:alphaModFix/>
          </a:blip>
          <a:stretch>
            <a:fillRect/>
          </a:stretch>
        </p:blipFill>
        <p:spPr>
          <a:xfrm>
            <a:off x="14576170" y="3257619"/>
            <a:ext cx="8128990" cy="4619324"/>
          </a:xfrm>
          <a:prstGeom prst="rect">
            <a:avLst/>
          </a:prstGeom>
          <a:noFill/>
          <a:ln>
            <a:noFill/>
          </a:ln>
        </p:spPr>
      </p:pic>
    </p:spTree>
    <p:extLst>
      <p:ext uri="{BB962C8B-B14F-4D97-AF65-F5344CB8AC3E}">
        <p14:creationId xmlns:p14="http://schemas.microsoft.com/office/powerpoint/2010/main" val="319254547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fontAlgn="base"/>
            <a:endParaRPr lang="ru-RU" sz="4400" dirty="0"/>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GB" sz="6000" cap="all" dirty="0">
                <a:solidFill>
                  <a:schemeClr val="tx1"/>
                </a:solidFill>
                <a:sym typeface="Arial Narrow"/>
              </a:rPr>
              <a:t>Conclusions</a:t>
            </a:r>
            <a:endParaRPr lang="ru-RU" sz="6000" cap="all" dirty="0">
              <a:solidFill>
                <a:schemeClr val="tx1"/>
              </a:solidFill>
              <a:sym typeface="Arial Narrow"/>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891565" y="3818316"/>
            <a:ext cx="22348517" cy="4227227"/>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US" sz="4400" b="0" dirty="0">
                <a:solidFill>
                  <a:schemeClr val="tx1"/>
                </a:solidFill>
              </a:rPr>
              <a:t>The results are contradictory, on the one hand, the Sberbank method shows disappointing results, and on the other hand, other analyzes show quite good, in aggregate I want to say about high financial stability and average creditworthiness.
</a:t>
            </a:r>
            <a:endParaRPr lang="ru-RU" sz="44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spTree>
    <p:extLst>
      <p:ext uri="{BB962C8B-B14F-4D97-AF65-F5344CB8AC3E}">
        <p14:creationId xmlns:p14="http://schemas.microsoft.com/office/powerpoint/2010/main" val="319279513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Антон Володькин, «М.Видео»: «Мы реорганизуем всю систему продаж и бизнес-процессов»  - RETAILER.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0" y="0"/>
            <a:ext cx="24359519" cy="1520091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0" y="0"/>
            <a:ext cx="24384000" cy="15066912"/>
          </a:xfrm>
          <a:prstGeom prst="rect">
            <a:avLst/>
          </a:prstGeom>
          <a:solidFill>
            <a:schemeClr val="tx1">
              <a:alpha val="58000"/>
            </a:schemeClr>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39502874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latin typeface="+mn-lt"/>
            </a:endParaRPr>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latin typeface="+mn-lt"/>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fontAlgn="base"/>
            <a:endParaRPr lang="ru-RU" sz="4400" dirty="0">
              <a:latin typeface="+mn-l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GB" sz="6600" cap="all" dirty="0">
                <a:solidFill>
                  <a:srgbClr val="FF0000"/>
                </a:solidFill>
                <a:latin typeface="+mn-lt"/>
                <a:sym typeface="Arial Narrow"/>
              </a:rPr>
              <a:t>History</a:t>
            </a:r>
            <a:endParaRPr lang="ru-RU" sz="6000" cap="all" dirty="0">
              <a:solidFill>
                <a:schemeClr val="tx1"/>
              </a:solidFill>
              <a:latin typeface="+mn-lt"/>
              <a:sym typeface="Arial Narrow"/>
            </a:endParaRPr>
          </a:p>
        </p:txBody>
      </p:sp>
      <p:sp>
        <p:nvSpPr>
          <p:cNvPr id="26" name="Google Shape;87;p16">
            <a:extLst>
              <a:ext uri="{FF2B5EF4-FFF2-40B4-BE49-F238E27FC236}">
                <a16:creationId xmlns:a16="http://schemas.microsoft.com/office/drawing/2014/main" id="{7CEC357D-F751-4B4F-8B84-9D0607FE0309}"/>
              </a:ext>
            </a:extLst>
          </p:cNvPr>
          <p:cNvSpPr txBox="1"/>
          <p:nvPr/>
        </p:nvSpPr>
        <p:spPr>
          <a:xfrm>
            <a:off x="12582621" y="3812116"/>
            <a:ext cx="5960953" cy="1169521"/>
          </a:xfrm>
          <a:prstGeom prst="rect">
            <a:avLst/>
          </a:prstGeom>
          <a:solidFill>
            <a:srgbClr val="FF0000"/>
          </a:solidFill>
          <a:ln>
            <a:noFill/>
          </a:ln>
        </p:spPr>
        <p:txBody>
          <a:bodyPr spcFirstLastPara="1" wrap="square" lIns="91425" tIns="91425" rIns="91425" bIns="91425" anchor="t" anchorCtr="0">
            <a:spAutoFit/>
          </a:bodyPr>
          <a:lstStyle/>
          <a:p>
            <a:pPr lvl="0" algn="l"/>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2000 - online store www.mvideo.ru launched</a:t>
            </a:r>
            <a:endParaRPr sz="3200" i="1" dirty="0">
              <a:solidFill>
                <a:schemeClr val="bg1"/>
              </a:solidFill>
              <a:effectLst>
                <a:outerShdw blurRad="38100" dist="38100" dir="2700000" algn="tl">
                  <a:srgbClr val="000000">
                    <a:alpha val="43137"/>
                  </a:srgbClr>
                </a:outerShdw>
              </a:effectLst>
              <a:latin typeface="+mn-lt"/>
            </a:endParaRPr>
          </a:p>
        </p:txBody>
      </p:sp>
      <p:sp>
        <p:nvSpPr>
          <p:cNvPr id="27" name="Google Shape;88;p16">
            <a:extLst>
              <a:ext uri="{FF2B5EF4-FFF2-40B4-BE49-F238E27FC236}">
                <a16:creationId xmlns:a16="http://schemas.microsoft.com/office/drawing/2014/main" id="{830A1236-66FB-478D-91D1-204BDE4CA55A}"/>
              </a:ext>
            </a:extLst>
          </p:cNvPr>
          <p:cNvSpPr txBox="1"/>
          <p:nvPr/>
        </p:nvSpPr>
        <p:spPr>
          <a:xfrm>
            <a:off x="5639272" y="4883934"/>
            <a:ext cx="5960958" cy="1169521"/>
          </a:xfrm>
          <a:prstGeom prst="rect">
            <a:avLst/>
          </a:prstGeom>
          <a:solidFill>
            <a:srgbClr val="FF0000"/>
          </a:solidFill>
          <a:ln>
            <a:noFill/>
          </a:ln>
        </p:spPr>
        <p:txBody>
          <a:bodyPr spcFirstLastPara="1" wrap="square" lIns="91425" tIns="91425" rIns="91425" bIns="91425" anchor="t" anchorCtr="0">
            <a:spAutoFit/>
          </a:bodyPr>
          <a:lstStyle/>
          <a:p>
            <a:pPr lvl="0" algn="l"/>
            <a:r>
              <a:rPr lang="en-US" sz="32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Introduction of a new format of stores "hypermarket" - 2004</a:t>
            </a:r>
            <a:endParaRPr sz="3200" b="1" dirty="0">
              <a:solidFill>
                <a:schemeClr val="bg1"/>
              </a:solidFill>
              <a:effectLst>
                <a:outerShdw blurRad="50800" dist="38100" algn="l" rotWithShape="0">
                  <a:prstClr val="black">
                    <a:alpha val="40000"/>
                  </a:prstClr>
                </a:outerShdw>
              </a:effectLst>
              <a:latin typeface="+mn-lt"/>
            </a:endParaRPr>
          </a:p>
        </p:txBody>
      </p:sp>
      <p:sp>
        <p:nvSpPr>
          <p:cNvPr id="28" name="Google Shape;89;p16">
            <a:extLst>
              <a:ext uri="{FF2B5EF4-FFF2-40B4-BE49-F238E27FC236}">
                <a16:creationId xmlns:a16="http://schemas.microsoft.com/office/drawing/2014/main" id="{AED4C43C-2ACA-4A98-9D73-661B6AA78F60}"/>
              </a:ext>
            </a:extLst>
          </p:cNvPr>
          <p:cNvSpPr txBox="1"/>
          <p:nvPr/>
        </p:nvSpPr>
        <p:spPr>
          <a:xfrm>
            <a:off x="12638321" y="5855366"/>
            <a:ext cx="5930637" cy="1661963"/>
          </a:xfrm>
          <a:prstGeom prst="rect">
            <a:avLst/>
          </a:prstGeom>
          <a:solidFill>
            <a:srgbClr val="FF0000"/>
          </a:solidFill>
          <a:ln>
            <a:noFill/>
          </a:ln>
        </p:spPr>
        <p:txBody>
          <a:bodyPr spcFirstLastPara="1" wrap="square" lIns="91425" tIns="91425" rIns="91425" bIns="91425" anchor="t" anchorCtr="0">
            <a:spAutoFit/>
          </a:bodyPr>
          <a:lstStyle/>
          <a:p>
            <a:pPr lvl="0" algn="l"/>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2007 - opening of the 100th store, the first among competitors to enter the IPO</a:t>
            </a:r>
            <a:endParaRPr sz="3200" b="1" dirty="0">
              <a:solidFill>
                <a:schemeClr val="bg1"/>
              </a:solidFill>
              <a:effectLst>
                <a:outerShdw blurRad="38100" dist="38100" dir="2700000" algn="tl">
                  <a:srgbClr val="000000">
                    <a:alpha val="43137"/>
                  </a:srgbClr>
                </a:outerShdw>
              </a:effectLst>
              <a:latin typeface="+mn-lt"/>
            </a:endParaRPr>
          </a:p>
        </p:txBody>
      </p:sp>
      <p:sp>
        <p:nvSpPr>
          <p:cNvPr id="29" name="Google Shape;90;p16">
            <a:extLst>
              <a:ext uri="{FF2B5EF4-FFF2-40B4-BE49-F238E27FC236}">
                <a16:creationId xmlns:a16="http://schemas.microsoft.com/office/drawing/2014/main" id="{D04EC06B-C94C-4B11-920E-020CD82B44FB}"/>
              </a:ext>
            </a:extLst>
          </p:cNvPr>
          <p:cNvSpPr txBox="1"/>
          <p:nvPr/>
        </p:nvSpPr>
        <p:spPr>
          <a:xfrm>
            <a:off x="5843271" y="7941267"/>
            <a:ext cx="5960953" cy="677078"/>
          </a:xfrm>
          <a:prstGeom prst="rect">
            <a:avLst/>
          </a:prstGeom>
          <a:solidFill>
            <a:srgbClr val="FF0000"/>
          </a:solidFill>
          <a:ln>
            <a:noFill/>
          </a:ln>
        </p:spPr>
        <p:txBody>
          <a:bodyPr spcFirstLastPara="1" wrap="square" lIns="91425" tIns="91425" rIns="91425" bIns="91425" anchor="t" anchorCtr="0">
            <a:spAutoFit/>
          </a:bodyPr>
          <a:lstStyle/>
          <a:p>
            <a:pPr lvl="0" algn="l"/>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Opening of the 200th store - 2010</a:t>
            </a:r>
            <a:endParaRPr sz="3200" b="1" dirty="0">
              <a:solidFill>
                <a:schemeClr val="bg1"/>
              </a:solidFill>
              <a:effectLst>
                <a:outerShdw blurRad="38100" dist="38100" dir="2700000" algn="tl">
                  <a:srgbClr val="000000">
                    <a:alpha val="43137"/>
                  </a:srgbClr>
                </a:outerShdw>
              </a:effectLst>
              <a:latin typeface="+mn-lt"/>
            </a:endParaRPr>
          </a:p>
        </p:txBody>
      </p:sp>
      <p:sp>
        <p:nvSpPr>
          <p:cNvPr id="30" name="Google Shape;91;p16">
            <a:extLst>
              <a:ext uri="{FF2B5EF4-FFF2-40B4-BE49-F238E27FC236}">
                <a16:creationId xmlns:a16="http://schemas.microsoft.com/office/drawing/2014/main" id="{0E8F9F13-0D51-4932-8142-491E3A6C2372}"/>
              </a:ext>
            </a:extLst>
          </p:cNvPr>
          <p:cNvSpPr txBox="1"/>
          <p:nvPr/>
        </p:nvSpPr>
        <p:spPr>
          <a:xfrm>
            <a:off x="12638321" y="8618345"/>
            <a:ext cx="5960953" cy="1169521"/>
          </a:xfrm>
          <a:prstGeom prst="rect">
            <a:avLst/>
          </a:prstGeom>
          <a:solidFill>
            <a:srgbClr val="FF0000"/>
          </a:solidFill>
          <a:ln>
            <a:noFill/>
          </a:ln>
        </p:spPr>
        <p:txBody>
          <a:bodyPr spcFirstLastPara="1" wrap="square" lIns="91425" tIns="91425" rIns="91425" bIns="91425" anchor="t" anchorCtr="0">
            <a:spAutoFit/>
          </a:bodyPr>
          <a:lstStyle/>
          <a:p>
            <a:pPr lvl="0" algn="l"/>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2012 - opening of the first store not in Moscow</a:t>
            </a:r>
            <a:endParaRPr sz="3200" b="1" dirty="0">
              <a:solidFill>
                <a:schemeClr val="bg1"/>
              </a:solidFill>
              <a:effectLst>
                <a:outerShdw blurRad="38100" dist="38100" dir="2700000" algn="tl">
                  <a:srgbClr val="000000">
                    <a:alpha val="43137"/>
                  </a:srgbClr>
                </a:outerShdw>
              </a:effectLst>
              <a:latin typeface="+mn-lt"/>
            </a:endParaRPr>
          </a:p>
        </p:txBody>
      </p:sp>
      <p:sp>
        <p:nvSpPr>
          <p:cNvPr id="31" name="Google Shape;92;p16">
            <a:extLst>
              <a:ext uri="{FF2B5EF4-FFF2-40B4-BE49-F238E27FC236}">
                <a16:creationId xmlns:a16="http://schemas.microsoft.com/office/drawing/2014/main" id="{02632C62-D4BD-4644-951E-8C2137BF4453}"/>
              </a:ext>
            </a:extLst>
          </p:cNvPr>
          <p:cNvSpPr txBox="1"/>
          <p:nvPr/>
        </p:nvSpPr>
        <p:spPr>
          <a:xfrm>
            <a:off x="5729836" y="10103098"/>
            <a:ext cx="5960953" cy="677078"/>
          </a:xfrm>
          <a:prstGeom prst="rect">
            <a:avLst/>
          </a:prstGeom>
          <a:solidFill>
            <a:srgbClr val="FF0000"/>
          </a:solidFill>
          <a:ln>
            <a:noFill/>
          </a:ln>
        </p:spPr>
        <p:txBody>
          <a:bodyPr spcFirstLastPara="1" wrap="square" lIns="91425" tIns="91425" rIns="91425" bIns="91425" anchor="t" anchorCtr="0">
            <a:spAutoFit/>
          </a:bodyPr>
          <a:lstStyle/>
          <a:p>
            <a:pPr lvl="0" algn="l"/>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Opening of the 300th store - 2013</a:t>
            </a:r>
            <a:endParaRPr sz="3200" b="1" dirty="0">
              <a:solidFill>
                <a:schemeClr val="bg1"/>
              </a:solidFill>
              <a:effectLst>
                <a:outerShdw blurRad="38100" dist="38100" dir="2700000" algn="tl">
                  <a:srgbClr val="000000">
                    <a:alpha val="43137"/>
                  </a:srgbClr>
                </a:outerShdw>
              </a:effectLst>
              <a:latin typeface="+mn-lt"/>
            </a:endParaRPr>
          </a:p>
        </p:txBody>
      </p:sp>
      <p:sp>
        <p:nvSpPr>
          <p:cNvPr id="32" name="Google Shape;93;p16">
            <a:extLst>
              <a:ext uri="{FF2B5EF4-FFF2-40B4-BE49-F238E27FC236}">
                <a16:creationId xmlns:a16="http://schemas.microsoft.com/office/drawing/2014/main" id="{B9E36C74-0DE3-42A1-8372-E86019324722}"/>
              </a:ext>
            </a:extLst>
          </p:cNvPr>
          <p:cNvSpPr txBox="1"/>
          <p:nvPr/>
        </p:nvSpPr>
        <p:spPr>
          <a:xfrm>
            <a:off x="12638322" y="10681372"/>
            <a:ext cx="5960953" cy="1169521"/>
          </a:xfrm>
          <a:prstGeom prst="rect">
            <a:avLst/>
          </a:prstGeom>
          <a:solidFill>
            <a:srgbClr val="FF0000"/>
          </a:solidFill>
          <a:ln>
            <a:noFill/>
          </a:ln>
        </p:spPr>
        <p:txBody>
          <a:bodyPr spcFirstLastPara="1" wrap="square" lIns="91425" tIns="91425" rIns="91425" bIns="91425" anchor="t" anchorCtr="0">
            <a:spAutoFit/>
          </a:bodyPr>
          <a:lstStyle/>
          <a:p>
            <a:pPr lvl="0" algn="l"/>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2016 - the project "</a:t>
            </a:r>
            <a:r>
              <a:rPr lang="en-US" sz="3200" b="1" dirty="0" err="1">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M.Mobile</a:t>
            </a:r>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 was launched</a:t>
            </a:r>
            <a:endParaRPr sz="3200" b="1" dirty="0">
              <a:solidFill>
                <a:schemeClr val="bg1"/>
              </a:solidFill>
              <a:effectLst>
                <a:outerShdw blurRad="38100" dist="38100" dir="2700000" algn="tl">
                  <a:srgbClr val="000000">
                    <a:alpha val="43137"/>
                  </a:srgbClr>
                </a:outerShdw>
              </a:effectLst>
              <a:latin typeface="+mn-lt"/>
            </a:endParaRPr>
          </a:p>
        </p:txBody>
      </p:sp>
      <p:sp>
        <p:nvSpPr>
          <p:cNvPr id="33" name="Google Shape;94;p16">
            <a:extLst>
              <a:ext uri="{FF2B5EF4-FFF2-40B4-BE49-F238E27FC236}">
                <a16:creationId xmlns:a16="http://schemas.microsoft.com/office/drawing/2014/main" id="{FF1C2D25-C736-4822-AB2D-3154C6831F54}"/>
              </a:ext>
            </a:extLst>
          </p:cNvPr>
          <p:cNvSpPr txBox="1"/>
          <p:nvPr/>
        </p:nvSpPr>
        <p:spPr>
          <a:xfrm>
            <a:off x="5729832" y="11237054"/>
            <a:ext cx="5960957" cy="1661963"/>
          </a:xfrm>
          <a:prstGeom prst="rect">
            <a:avLst/>
          </a:prstGeom>
          <a:solidFill>
            <a:srgbClr val="FF0000"/>
          </a:solidFill>
          <a:ln>
            <a:noFill/>
          </a:ln>
        </p:spPr>
        <p:txBody>
          <a:bodyPr spcFirstLastPara="1" wrap="square" lIns="91425" tIns="91425" rIns="91425" bIns="91425" anchor="t" anchorCtr="0">
            <a:spAutoFit/>
          </a:bodyPr>
          <a:lstStyle/>
          <a:p>
            <a:pPr marL="38100" marR="38100" lvl="0" indent="50800" algn="l">
              <a:lnSpc>
                <a:spcPct val="150000"/>
              </a:lnSpc>
            </a:pPr>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Merger of </a:t>
            </a:r>
            <a:r>
              <a:rPr lang="en-US" sz="3200" b="1" dirty="0" err="1">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M.Video</a:t>
            </a:r>
            <a:r>
              <a:rPr lang="en-US"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rPr>
              <a:t> with Eldorado- 2018</a:t>
            </a:r>
            <a:endParaRPr sz="3200" b="1" dirty="0">
              <a:solidFill>
                <a:schemeClr val="bg1"/>
              </a:solidFill>
              <a:effectLst>
                <a:outerShdw blurRad="38100" dist="38100" dir="2700000" algn="tl">
                  <a:srgbClr val="000000">
                    <a:alpha val="43137"/>
                  </a:srgbClr>
                </a:outerShdw>
              </a:effectLst>
              <a:latin typeface="+mn-lt"/>
              <a:ea typeface="Times New Roman"/>
              <a:cs typeface="Times New Roman"/>
              <a:sym typeface="Times New Roman"/>
            </a:endParaRPr>
          </a:p>
        </p:txBody>
      </p:sp>
      <p:pic>
        <p:nvPicPr>
          <p:cNvPr id="17"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Прямая со стрелкой 2"/>
          <p:cNvCxnSpPr/>
          <p:nvPr/>
        </p:nvCxnSpPr>
        <p:spPr>
          <a:xfrm>
            <a:off x="12192000" y="3545632"/>
            <a:ext cx="0" cy="9505056"/>
          </a:xfrm>
          <a:prstGeom prst="straightConnector1">
            <a:avLst/>
          </a:prstGeom>
          <a:noFill/>
          <a:ln w="25400" cap="flat">
            <a:solidFill>
              <a:schemeClr val="tx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Прямая соединительная линия 7"/>
          <p:cNvCxnSpPr/>
          <p:nvPr/>
        </p:nvCxnSpPr>
        <p:spPr>
          <a:xfrm>
            <a:off x="12047984" y="4265712"/>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Прямая соединительная линия 24"/>
          <p:cNvCxnSpPr/>
          <p:nvPr/>
        </p:nvCxnSpPr>
        <p:spPr>
          <a:xfrm>
            <a:off x="12047984" y="5489848"/>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4" name="Прямая соединительная линия 33"/>
          <p:cNvCxnSpPr/>
          <p:nvPr/>
        </p:nvCxnSpPr>
        <p:spPr>
          <a:xfrm>
            <a:off x="12047984" y="6713984"/>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5" name="Прямая соединительная линия 34"/>
          <p:cNvCxnSpPr/>
          <p:nvPr/>
        </p:nvCxnSpPr>
        <p:spPr>
          <a:xfrm>
            <a:off x="12047984" y="8226152"/>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6" name="Прямая соединительная линия 35"/>
          <p:cNvCxnSpPr/>
          <p:nvPr/>
        </p:nvCxnSpPr>
        <p:spPr>
          <a:xfrm>
            <a:off x="12064313" y="9234264"/>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7" name="Прямая соединительная линия 36"/>
          <p:cNvCxnSpPr/>
          <p:nvPr/>
        </p:nvCxnSpPr>
        <p:spPr>
          <a:xfrm>
            <a:off x="12064313" y="10386392"/>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8" name="Прямая соединительная линия 37"/>
          <p:cNvCxnSpPr/>
          <p:nvPr/>
        </p:nvCxnSpPr>
        <p:spPr>
          <a:xfrm>
            <a:off x="12047984" y="11322496"/>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9" name="Прямая соединительная линия 38"/>
          <p:cNvCxnSpPr/>
          <p:nvPr/>
        </p:nvCxnSpPr>
        <p:spPr>
          <a:xfrm>
            <a:off x="12047984" y="11970568"/>
            <a:ext cx="28803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543653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latin typeface="+mn-lt"/>
            </a:endParaRPr>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latin typeface="+mn-lt"/>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390800" y="6613024"/>
            <a:ext cx="7257102"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09600" marR="38100" lvl="0" indent="-457200" algn="l">
              <a:lnSpc>
                <a:spcPct val="115000"/>
              </a:lnSpc>
              <a:buClr>
                <a:srgbClr val="FF0000"/>
              </a:buClr>
              <a:buSzPct val="100000"/>
              <a:buFont typeface="Wingdings" panose="05000000000000000000" pitchFamily="2" charset="2"/>
              <a:buChar char="§"/>
            </a:pPr>
            <a:r>
              <a:rPr lang="en-US" sz="3200" dirty="0">
                <a:solidFill>
                  <a:srgbClr val="303030"/>
                </a:solidFill>
                <a:latin typeface="Times New Roman"/>
                <a:ea typeface="Times New Roman"/>
                <a:cs typeface="Times New Roman"/>
                <a:sym typeface="Times New Roman"/>
              </a:rPr>
              <a:t>Elects the Board of Directors
Elects the Audit Commission
Approves the External Auditor</a:t>
            </a:r>
            <a:endParaRPr lang="ru-RU" sz="3200" dirty="0">
              <a:solidFill>
                <a:srgbClr val="303030"/>
              </a:solidFill>
              <a:highlight>
                <a:srgbClr val="FFFFFF"/>
              </a:highlight>
              <a:latin typeface="Times New Roman"/>
              <a:ea typeface="Times New Roman"/>
              <a:cs typeface="Times New Roman"/>
              <a:sym typeface="Times New Roman"/>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GB" sz="6600" cap="all" dirty="0">
                <a:solidFill>
                  <a:srgbClr val="FF0000"/>
                </a:solidFill>
                <a:latin typeface="+mn-lt"/>
                <a:sym typeface="Arial Narrow"/>
              </a:rPr>
              <a:t>Controls
</a:t>
            </a:r>
            <a:endParaRPr lang="ru-RU" sz="6600" cap="all" dirty="0">
              <a:solidFill>
                <a:srgbClr val="FF0000"/>
              </a:solidFill>
              <a:latin typeface="+mn-lt"/>
              <a:sym typeface="Arial Narrow"/>
            </a:endParaRPr>
          </a:p>
        </p:txBody>
      </p:sp>
      <p:sp>
        <p:nvSpPr>
          <p:cNvPr id="27" name="Google Shape;88;p16">
            <a:extLst>
              <a:ext uri="{FF2B5EF4-FFF2-40B4-BE49-F238E27FC236}">
                <a16:creationId xmlns:a16="http://schemas.microsoft.com/office/drawing/2014/main" id="{830A1236-66FB-478D-91D1-204BDE4CA55A}"/>
              </a:ext>
            </a:extLst>
          </p:cNvPr>
          <p:cNvSpPr txBox="1"/>
          <p:nvPr/>
        </p:nvSpPr>
        <p:spPr>
          <a:xfrm>
            <a:off x="1534816" y="4793360"/>
            <a:ext cx="5960958" cy="1292631"/>
          </a:xfrm>
          <a:prstGeom prst="rect">
            <a:avLst/>
          </a:prstGeom>
          <a:solidFill>
            <a:srgbClr val="FF0000"/>
          </a:solidFill>
          <a:ln>
            <a:noFill/>
          </a:ln>
        </p:spPr>
        <p:txBody>
          <a:bodyPr spcFirstLastPara="1" wrap="square" lIns="91425" tIns="91425" rIns="91425" bIns="91425" anchor="t" anchorCtr="0">
            <a:spAutoFit/>
          </a:bodyPr>
          <a:lstStyle/>
          <a:p>
            <a:pPr lvl="0"/>
            <a:r>
              <a:rPr lang="en-GB"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General Meeting of Shareholders</a:t>
            </a:r>
            <a:endParaRPr lang="ru-RU"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endParaRPr>
          </a:p>
        </p:txBody>
      </p:sp>
      <p:sp>
        <p:nvSpPr>
          <p:cNvPr id="48" name="Google Shape;88;p16">
            <a:extLst>
              <a:ext uri="{FF2B5EF4-FFF2-40B4-BE49-F238E27FC236}">
                <a16:creationId xmlns:a16="http://schemas.microsoft.com/office/drawing/2014/main" id="{C69DE697-DD48-4552-A867-173A003CC2DD}"/>
              </a:ext>
            </a:extLst>
          </p:cNvPr>
          <p:cNvSpPr txBox="1"/>
          <p:nvPr/>
        </p:nvSpPr>
        <p:spPr>
          <a:xfrm>
            <a:off x="8357574" y="4793360"/>
            <a:ext cx="7560840" cy="1292631"/>
          </a:xfrm>
          <a:prstGeom prst="rect">
            <a:avLst/>
          </a:prstGeom>
          <a:solidFill>
            <a:srgbClr val="FF0000"/>
          </a:solidFill>
          <a:ln>
            <a:noFill/>
          </a:ln>
        </p:spPr>
        <p:txBody>
          <a:bodyPr spcFirstLastPara="1" wrap="square" lIns="91425" tIns="91425" rIns="91425" bIns="91425" anchor="t" anchorCtr="0">
            <a:spAutoFit/>
          </a:bodyPr>
          <a:lstStyle/>
          <a:p>
            <a:pPr lvl="0"/>
            <a:r>
              <a:rPr lang="en-US"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Board of Directors (9 members, including 3 independent directors)</a:t>
            </a:r>
            <a:endParaRPr lang="ru-RU"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endParaRPr>
          </a:p>
        </p:txBody>
      </p:sp>
      <p:sp>
        <p:nvSpPr>
          <p:cNvPr id="49" name="Google Shape;88;p16">
            <a:extLst>
              <a:ext uri="{FF2B5EF4-FFF2-40B4-BE49-F238E27FC236}">
                <a16:creationId xmlns:a16="http://schemas.microsoft.com/office/drawing/2014/main" id="{CC288E19-C48B-4C41-9F5C-4DA714B3FFCD}"/>
              </a:ext>
            </a:extLst>
          </p:cNvPr>
          <p:cNvSpPr txBox="1"/>
          <p:nvPr/>
        </p:nvSpPr>
        <p:spPr>
          <a:xfrm>
            <a:off x="16584488" y="4793360"/>
            <a:ext cx="5960958" cy="1169521"/>
          </a:xfrm>
          <a:prstGeom prst="rect">
            <a:avLst/>
          </a:prstGeom>
          <a:solidFill>
            <a:srgbClr val="FF0000"/>
          </a:solidFill>
          <a:ln>
            <a:noFill/>
          </a:ln>
        </p:spPr>
        <p:txBody>
          <a:bodyPr spcFirstLastPara="1" wrap="square" lIns="91425" tIns="91425" rIns="91425" bIns="91425" anchor="t" anchorCtr="0">
            <a:spAutoFit/>
          </a:bodyPr>
          <a:lstStyle/>
          <a:p>
            <a:pPr lvl="0"/>
            <a:r>
              <a:rPr lang="en-GB" sz="32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Chief Executive Officer
</a:t>
            </a:r>
            <a:endParaRPr lang="ru-RU" sz="32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endParaRPr>
          </a:p>
        </p:txBody>
      </p:sp>
      <p:sp>
        <p:nvSpPr>
          <p:cNvPr id="5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AA69CBD-E6D7-49ED-95F5-13844740B54F}"/>
              </a:ext>
            </a:extLst>
          </p:cNvPr>
          <p:cNvSpPr txBox="1"/>
          <p:nvPr/>
        </p:nvSpPr>
        <p:spPr>
          <a:xfrm>
            <a:off x="8393578" y="6613977"/>
            <a:ext cx="7524836" cy="65527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09600" marR="38100" lvl="0" indent="-457200" algn="l">
              <a:lnSpc>
                <a:spcPct val="150000"/>
              </a:lnSpc>
              <a:buClr>
                <a:srgbClr val="FF0000"/>
              </a:buClr>
              <a:buSzPct val="100000"/>
              <a:buFont typeface="Wingdings" panose="05000000000000000000" pitchFamily="2" charset="2"/>
              <a:buChar char="§"/>
            </a:pPr>
            <a:r>
              <a:rPr lang="en-US" sz="3200" dirty="0">
                <a:solidFill>
                  <a:srgbClr val="303030"/>
                </a:solidFill>
                <a:latin typeface="Times New Roman"/>
                <a:ea typeface="Times New Roman"/>
                <a:cs typeface="Times New Roman"/>
                <a:sym typeface="Times New Roman"/>
              </a:rPr>
              <a:t>Forms a development strategy and monitors its implementation
Approved by the Corporate Secretary
Approved by the Internal Audit Unit
Elects the Director General</a:t>
            </a:r>
            <a:endParaRPr lang="ru-RU" sz="3200" dirty="0">
              <a:solidFill>
                <a:srgbClr val="303030"/>
              </a:solidFill>
              <a:highlight>
                <a:srgbClr val="FFFFFF"/>
              </a:highlight>
              <a:latin typeface="Times New Roman"/>
              <a:ea typeface="Times New Roman"/>
              <a:cs typeface="Times New Roman"/>
              <a:sym typeface="Times New Roman"/>
            </a:endParaRPr>
          </a:p>
        </p:txBody>
      </p:sp>
      <p:sp>
        <p:nvSpPr>
          <p:cNvPr id="5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A8C61F5-59FE-4E88-9E63-A888181C13E1}"/>
              </a:ext>
            </a:extLst>
          </p:cNvPr>
          <p:cNvSpPr txBox="1"/>
          <p:nvPr/>
        </p:nvSpPr>
        <p:spPr>
          <a:xfrm>
            <a:off x="16584488" y="6715359"/>
            <a:ext cx="633670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marL="609600" marR="38100" lvl="0" indent="-457200" algn="just">
              <a:lnSpc>
                <a:spcPct val="115000"/>
              </a:lnSpc>
              <a:buClr>
                <a:srgbClr val="FF0000"/>
              </a:buClr>
              <a:buSzPct val="100000"/>
              <a:buFont typeface="Wingdings" panose="05000000000000000000" pitchFamily="2" charset="2"/>
              <a:buChar char="§"/>
            </a:pPr>
            <a:r>
              <a:rPr lang="en-GB" sz="3200" dirty="0">
                <a:solidFill>
                  <a:srgbClr val="303030"/>
                </a:solidFill>
                <a:latin typeface="Times New Roman"/>
                <a:ea typeface="Times New Roman"/>
                <a:cs typeface="Times New Roman"/>
                <a:sym typeface="Times New Roman"/>
              </a:rPr>
              <a:t>Carries</a:t>
            </a:r>
            <a:r>
              <a:rPr lang="ru-RU" sz="3200" dirty="0">
                <a:solidFill>
                  <a:srgbClr val="303030"/>
                </a:solidFill>
                <a:latin typeface="Times New Roman"/>
                <a:ea typeface="Times New Roman"/>
                <a:cs typeface="Times New Roman"/>
                <a:sym typeface="Times New Roman"/>
              </a:rPr>
              <a:t> </a:t>
            </a:r>
            <a:r>
              <a:rPr lang="en-GB" sz="3200" dirty="0">
                <a:solidFill>
                  <a:srgbClr val="303030"/>
                </a:solidFill>
                <a:latin typeface="Times New Roman"/>
                <a:ea typeface="Times New Roman"/>
                <a:cs typeface="Times New Roman"/>
                <a:sym typeface="Times New Roman"/>
              </a:rPr>
              <a:t>out operational management</a:t>
            </a:r>
            <a:endParaRPr lang="ru-RU" sz="3200" dirty="0">
              <a:solidFill>
                <a:srgbClr val="303030"/>
              </a:solidFill>
              <a:latin typeface="Times New Roman"/>
              <a:ea typeface="Times New Roman"/>
              <a:cs typeface="Times New Roman"/>
              <a:sym typeface="Times New Roman"/>
            </a:endParaRPr>
          </a:p>
        </p:txBody>
      </p:sp>
      <p:pic>
        <p:nvPicPr>
          <p:cNvPr id="14"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89068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latin typeface="+mn-lt"/>
            </a:endParaRPr>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latin typeface="+mn-lt"/>
            </a:endParaRP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529778" y="6569968"/>
            <a:ext cx="6192688" cy="5292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67350" lvl="0" indent="-457200" algn="l">
              <a:buClr>
                <a:srgbClr val="FF0000"/>
              </a:buClr>
              <a:buSzPct val="100000"/>
              <a:buFont typeface="Wingdings" panose="05000000000000000000" pitchFamily="2" charset="2"/>
              <a:buChar char="§"/>
            </a:pPr>
            <a:r>
              <a:rPr lang="en-US" sz="3200" dirty="0"/>
              <a:t>Expansion of the traditional retail network through an online store and a call center</a:t>
            </a:r>
            <a:endParaRPr lang="ru-RU" sz="3200" dirty="0">
              <a:highlight>
                <a:srgbClr val="FFFFFF"/>
              </a:highlight>
            </a:endParaRPr>
          </a:p>
          <a:p>
            <a:pPr marL="567350" lvl="0" indent="-457200" algn="l">
              <a:buClr>
                <a:srgbClr val="FF0000"/>
              </a:buClr>
              <a:buSzPct val="100000"/>
              <a:buFont typeface="Wingdings" panose="05000000000000000000" pitchFamily="2" charset="2"/>
              <a:buChar char="§"/>
            </a:pPr>
            <a:r>
              <a:rPr lang="en-US" sz="3200" dirty="0"/>
              <a:t>Increasing the geography of online business and the development of an online service</a:t>
            </a:r>
            <a:endParaRPr lang="ru-RU" sz="3200" dirty="0">
              <a:highlight>
                <a:srgbClr val="FFFFFF"/>
              </a:highligh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GB" sz="6000" cap="all" dirty="0">
                <a:solidFill>
                  <a:srgbClr val="FF0000"/>
                </a:solidFill>
                <a:latin typeface="+mn-lt"/>
                <a:sym typeface="Arial Narrow"/>
              </a:rPr>
              <a:t>Business model
</a:t>
            </a:r>
            <a:endParaRPr lang="ru-RU" sz="6000" cap="all" dirty="0">
              <a:solidFill>
                <a:srgbClr val="FF0000"/>
              </a:solidFill>
              <a:latin typeface="+mn-lt"/>
              <a:sym typeface="Arial Narrow"/>
            </a:endParaRPr>
          </a:p>
        </p:txBody>
      </p:sp>
      <p:sp>
        <p:nvSpPr>
          <p:cNvPr id="27" name="Google Shape;88;p16">
            <a:extLst>
              <a:ext uri="{FF2B5EF4-FFF2-40B4-BE49-F238E27FC236}">
                <a16:creationId xmlns:a16="http://schemas.microsoft.com/office/drawing/2014/main" id="{830A1236-66FB-478D-91D1-204BDE4CA55A}"/>
              </a:ext>
            </a:extLst>
          </p:cNvPr>
          <p:cNvSpPr txBox="1"/>
          <p:nvPr/>
        </p:nvSpPr>
        <p:spPr>
          <a:xfrm>
            <a:off x="1534816" y="4793360"/>
            <a:ext cx="5960958" cy="1292631"/>
          </a:xfrm>
          <a:prstGeom prst="rect">
            <a:avLst/>
          </a:prstGeom>
          <a:solidFill>
            <a:srgbClr val="FF0000"/>
          </a:solidFill>
          <a:ln>
            <a:noFill/>
          </a:ln>
        </p:spPr>
        <p:txBody>
          <a:bodyPr spcFirstLastPara="1" wrap="square" lIns="91425" tIns="91425" rIns="91425" bIns="91425" anchor="t" anchorCtr="0">
            <a:spAutoFit/>
          </a:bodyPr>
          <a:lstStyle/>
          <a:p>
            <a:pPr lvl="0"/>
            <a:r>
              <a:rPr lang="en-GB"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Multi-channel
2012</a:t>
            </a:r>
            <a:endParaRPr lang="ru-RU"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endParaRPr>
          </a:p>
        </p:txBody>
      </p:sp>
      <p:sp>
        <p:nvSpPr>
          <p:cNvPr id="48" name="Google Shape;88;p16">
            <a:extLst>
              <a:ext uri="{FF2B5EF4-FFF2-40B4-BE49-F238E27FC236}">
                <a16:creationId xmlns:a16="http://schemas.microsoft.com/office/drawing/2014/main" id="{C69DE697-DD48-4552-A867-173A003CC2DD}"/>
              </a:ext>
            </a:extLst>
          </p:cNvPr>
          <p:cNvSpPr txBox="1"/>
          <p:nvPr/>
        </p:nvSpPr>
        <p:spPr>
          <a:xfrm>
            <a:off x="8375576" y="4770285"/>
            <a:ext cx="7560840" cy="1292631"/>
          </a:xfrm>
          <a:prstGeom prst="rect">
            <a:avLst/>
          </a:prstGeom>
          <a:solidFill>
            <a:srgbClr val="FF0000"/>
          </a:solidFill>
          <a:ln>
            <a:noFill/>
          </a:ln>
        </p:spPr>
        <p:txBody>
          <a:bodyPr spcFirstLastPara="1" wrap="square" lIns="91425" tIns="91425" rIns="91425" bIns="91425" anchor="t" anchorCtr="0">
            <a:spAutoFit/>
          </a:bodyPr>
          <a:lstStyle/>
          <a:p>
            <a:pPr lvl="0"/>
            <a:r>
              <a:rPr lang="en-GB"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Omnichannel
2014 - 2018</a:t>
            </a:r>
            <a:endParaRPr lang="ru-RU" sz="36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endParaRPr>
          </a:p>
        </p:txBody>
      </p:sp>
      <p:sp>
        <p:nvSpPr>
          <p:cNvPr id="49" name="Google Shape;88;p16">
            <a:extLst>
              <a:ext uri="{FF2B5EF4-FFF2-40B4-BE49-F238E27FC236}">
                <a16:creationId xmlns:a16="http://schemas.microsoft.com/office/drawing/2014/main" id="{CC288E19-C48B-4C41-9F5C-4DA714B3FFCD}"/>
              </a:ext>
            </a:extLst>
          </p:cNvPr>
          <p:cNvSpPr txBox="1"/>
          <p:nvPr/>
        </p:nvSpPr>
        <p:spPr>
          <a:xfrm>
            <a:off x="16584488" y="4793360"/>
            <a:ext cx="5960958" cy="1169521"/>
          </a:xfrm>
          <a:prstGeom prst="rect">
            <a:avLst/>
          </a:prstGeom>
          <a:solidFill>
            <a:srgbClr val="FF0000"/>
          </a:solidFill>
          <a:ln>
            <a:noFill/>
          </a:ln>
        </p:spPr>
        <p:txBody>
          <a:bodyPr spcFirstLastPara="1" wrap="square" lIns="91425" tIns="91425" rIns="91425" bIns="91425" anchor="t" anchorCtr="0">
            <a:spAutoFit/>
          </a:bodyPr>
          <a:lstStyle/>
          <a:p>
            <a:pPr lvl="0"/>
            <a:r>
              <a:rPr lang="en-GB" sz="32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ONE RETAIL</a:t>
            </a:r>
          </a:p>
          <a:p>
            <a:pPr lvl="0"/>
            <a:r>
              <a:rPr lang="en-GB" sz="3200" b="1" dirty="0">
                <a:solidFill>
                  <a:schemeClr val="bg1"/>
                </a:solidFill>
                <a:effectLst>
                  <a:outerShdw blurRad="50800" dist="38100" algn="l" rotWithShape="0">
                    <a:prstClr val="black">
                      <a:alpha val="40000"/>
                    </a:prstClr>
                  </a:outerShdw>
                </a:effectLst>
                <a:latin typeface="+mn-lt"/>
                <a:ea typeface="Times New Roman"/>
                <a:cs typeface="Times New Roman"/>
                <a:sym typeface="Times New Roman"/>
              </a:rPr>
              <a:t>2018 - 2022</a:t>
            </a:r>
          </a:p>
        </p:txBody>
      </p:sp>
      <p:sp>
        <p:nvSpPr>
          <p:cNvPr id="5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AA69CBD-E6D7-49ED-95F5-13844740B54F}"/>
              </a:ext>
            </a:extLst>
          </p:cNvPr>
          <p:cNvSpPr txBox="1"/>
          <p:nvPr/>
        </p:nvSpPr>
        <p:spPr>
          <a:xfrm>
            <a:off x="8411580" y="6569968"/>
            <a:ext cx="7560840" cy="65527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62099" lvl="0" indent="-457200" algn="l">
              <a:buClr>
                <a:srgbClr val="FF0000"/>
              </a:buClr>
              <a:buSzPct val="100000"/>
              <a:buFont typeface="Wingdings" panose="05000000000000000000" pitchFamily="2" charset="2"/>
              <a:buChar char="§"/>
            </a:pPr>
            <a:r>
              <a:rPr lang="en-US" sz="3200" dirty="0">
                <a:solidFill>
                  <a:schemeClr val="dk1"/>
                </a:solidFill>
              </a:rPr>
              <a:t>Growing an assortment of prices and approaches to online and offline sales;
Development of online marketing.</a:t>
            </a:r>
            <a:endParaRPr lang="ru-RU" sz="3200" dirty="0">
              <a:solidFill>
                <a:schemeClr val="dk1"/>
              </a:solidFill>
              <a:highlight>
                <a:srgbClr val="FFFFFF"/>
              </a:highlight>
            </a:endParaRPr>
          </a:p>
        </p:txBody>
      </p:sp>
      <p:sp>
        <p:nvSpPr>
          <p:cNvPr id="51"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A8C61F5-59FE-4E88-9E63-A888181C13E1}"/>
              </a:ext>
            </a:extLst>
          </p:cNvPr>
          <p:cNvSpPr txBox="1"/>
          <p:nvPr/>
        </p:nvSpPr>
        <p:spPr>
          <a:xfrm>
            <a:off x="16584488" y="6569968"/>
            <a:ext cx="6264696" cy="6120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567350" lvl="0" indent="-457200" algn="l">
              <a:buClr>
                <a:srgbClr val="FF0000"/>
              </a:buClr>
              <a:buSzPct val="100000"/>
              <a:buFont typeface="Wingdings" panose="05000000000000000000" pitchFamily="2" charset="2"/>
              <a:buChar char="§"/>
            </a:pPr>
            <a:r>
              <a:rPr lang="en-US" sz="3200" dirty="0"/>
              <a:t>A single digital retail environment with seamless transition between sales channels;
A single vision of the client at all points of interaction with customers;
Solutions based on data analysis, machine learning, VR and AR technologies.</a:t>
            </a:r>
            <a:endParaRPr lang="ru-RU" sz="3200" dirty="0"/>
          </a:p>
        </p:txBody>
      </p:sp>
      <p:pic>
        <p:nvPicPr>
          <p:cNvPr id="14"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184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latin typeface="+mn-lt"/>
            </a:endParaRPr>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latin typeface="+mn-l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GB" sz="6000" cap="all" dirty="0">
                <a:solidFill>
                  <a:srgbClr val="FF0000"/>
                </a:solidFill>
                <a:latin typeface="+mn-lt"/>
                <a:sym typeface="Arial Narrow"/>
              </a:rPr>
              <a:t>Competitors
</a:t>
            </a:r>
            <a:endParaRPr lang="ru-RU" sz="6000" cap="all" dirty="0">
              <a:solidFill>
                <a:srgbClr val="FF0000"/>
              </a:solidFill>
              <a:latin typeface="+mn-lt"/>
              <a:sym typeface="Arial Narrow"/>
            </a:endParaRPr>
          </a:p>
        </p:txBody>
      </p:sp>
      <p:graphicFrame>
        <p:nvGraphicFramePr>
          <p:cNvPr id="14" name="Google Shape;127;p19">
            <a:extLst>
              <a:ext uri="{FF2B5EF4-FFF2-40B4-BE49-F238E27FC236}">
                <a16:creationId xmlns:a16="http://schemas.microsoft.com/office/drawing/2014/main" id="{065E1AC7-A43D-4980-A2B0-4A01CD9BA243}"/>
              </a:ext>
            </a:extLst>
          </p:cNvPr>
          <p:cNvGraphicFramePr/>
          <p:nvPr>
            <p:extLst>
              <p:ext uri="{D42A27DB-BD31-4B8C-83A1-F6EECF244321}">
                <p14:modId xmlns:p14="http://schemas.microsoft.com/office/powerpoint/2010/main" val="582004648"/>
              </p:ext>
            </p:extLst>
          </p:nvPr>
        </p:nvGraphicFramePr>
        <p:xfrm>
          <a:off x="1462809" y="3761657"/>
          <a:ext cx="14401600" cy="7546627"/>
        </p:xfrm>
        <a:graphic>
          <a:graphicData uri="http://schemas.openxmlformats.org/drawingml/2006/table">
            <a:tbl>
              <a:tblPr>
                <a:noFill/>
              </a:tblPr>
              <a:tblGrid>
                <a:gridCol w="1941344">
                  <a:extLst>
                    <a:ext uri="{9D8B030D-6E8A-4147-A177-3AD203B41FA5}">
                      <a16:colId xmlns:a16="http://schemas.microsoft.com/office/drawing/2014/main" val="20000"/>
                    </a:ext>
                  </a:extLst>
                </a:gridCol>
                <a:gridCol w="2704892">
                  <a:extLst>
                    <a:ext uri="{9D8B030D-6E8A-4147-A177-3AD203B41FA5}">
                      <a16:colId xmlns:a16="http://schemas.microsoft.com/office/drawing/2014/main" val="20001"/>
                    </a:ext>
                  </a:extLst>
                </a:gridCol>
                <a:gridCol w="3251788">
                  <a:extLst>
                    <a:ext uri="{9D8B030D-6E8A-4147-A177-3AD203B41FA5}">
                      <a16:colId xmlns:a16="http://schemas.microsoft.com/office/drawing/2014/main" val="20002"/>
                    </a:ext>
                  </a:extLst>
                </a:gridCol>
                <a:gridCol w="3251788">
                  <a:extLst>
                    <a:ext uri="{9D8B030D-6E8A-4147-A177-3AD203B41FA5}">
                      <a16:colId xmlns:a16="http://schemas.microsoft.com/office/drawing/2014/main" val="20003"/>
                    </a:ext>
                  </a:extLst>
                </a:gridCol>
                <a:gridCol w="3251788">
                  <a:extLst>
                    <a:ext uri="{9D8B030D-6E8A-4147-A177-3AD203B41FA5}">
                      <a16:colId xmlns:a16="http://schemas.microsoft.com/office/drawing/2014/main" val="20004"/>
                    </a:ext>
                  </a:extLst>
                </a:gridCol>
              </a:tblGrid>
              <a:tr h="2448271">
                <a:tc>
                  <a:txBody>
                    <a:bodyPr/>
                    <a:lstStyle/>
                    <a:p>
                      <a:pPr marL="38100" marR="38100" lvl="0" indent="-38100" algn="ctr" rtl="0">
                        <a:lnSpc>
                          <a:spcPct val="150000"/>
                        </a:lnSpc>
                        <a:spcBef>
                          <a:spcPts val="0"/>
                        </a:spcBef>
                        <a:spcAft>
                          <a:spcPts val="0"/>
                        </a:spcAft>
                        <a:buNone/>
                      </a:pP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tc>
                  <a:txBody>
                    <a:bodyPr/>
                    <a:lstStyle/>
                    <a:p>
                      <a:pPr marL="38100" marR="38100" lvl="0" indent="-38100" algn="ctr" rtl="0">
                        <a:lnSpc>
                          <a:spcPct val="150000"/>
                        </a:lnSpc>
                        <a:spcBef>
                          <a:spcPts val="0"/>
                        </a:spcBef>
                        <a:spcAft>
                          <a:spcPts val="0"/>
                        </a:spcAft>
                        <a:buNone/>
                      </a:pPr>
                      <a:r>
                        <a:rPr lang="en-GB" sz="3200" b="1" dirty="0">
                          <a:solidFill>
                            <a:schemeClr val="bg1"/>
                          </a:solidFill>
                          <a:latin typeface="+mn-lt"/>
                          <a:ea typeface="Times New Roman"/>
                          <a:cs typeface="Times New Roman"/>
                          <a:sym typeface="Times New Roman"/>
                        </a:rPr>
                        <a:t>Revenue, billion </a:t>
                      </a:r>
                      <a:r>
                        <a:rPr lang="en-GB" sz="3200" b="1" dirty="0" err="1">
                          <a:solidFill>
                            <a:schemeClr val="bg1"/>
                          </a:solidFill>
                          <a:latin typeface="+mn-lt"/>
                          <a:ea typeface="Times New Roman"/>
                          <a:cs typeface="Times New Roman"/>
                          <a:sym typeface="Times New Roman"/>
                        </a:rPr>
                        <a:t>rubles</a:t>
                      </a:r>
                      <a:r>
                        <a:rPr lang="en-GB" sz="3200" b="1" dirty="0">
                          <a:solidFill>
                            <a:schemeClr val="bg1"/>
                          </a:solidFill>
                          <a:latin typeface="+mn-lt"/>
                          <a:ea typeface="Times New Roman"/>
                          <a:cs typeface="Times New Roman"/>
                          <a:sym typeface="Times New Roman"/>
                        </a:rPr>
                        <a:t>.</a:t>
                      </a:r>
                      <a:endParaRPr sz="3200" b="1" dirty="0">
                        <a:solidFill>
                          <a:schemeClr val="bg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tc>
                  <a:txBody>
                    <a:bodyPr/>
                    <a:lstStyle/>
                    <a:p>
                      <a:pPr marL="38100" marR="38100" lvl="0" indent="-38100" algn="ctr" rtl="0">
                        <a:lnSpc>
                          <a:spcPct val="150000"/>
                        </a:lnSpc>
                        <a:spcBef>
                          <a:spcPts val="0"/>
                        </a:spcBef>
                        <a:spcAft>
                          <a:spcPts val="0"/>
                        </a:spcAft>
                        <a:buClr>
                          <a:schemeClr val="dk1"/>
                        </a:buClr>
                        <a:buSzPts val="1100"/>
                        <a:buFont typeface="Arial"/>
                        <a:buNone/>
                      </a:pPr>
                      <a:r>
                        <a:rPr lang="en-GB" sz="3200" b="1" dirty="0">
                          <a:solidFill>
                            <a:schemeClr val="bg1"/>
                          </a:solidFill>
                          <a:latin typeface="+mn-lt"/>
                          <a:ea typeface="Times New Roman"/>
                          <a:cs typeface="Times New Roman"/>
                          <a:sym typeface="Times New Roman"/>
                        </a:rPr>
                        <a:t>Profit, billion </a:t>
                      </a:r>
                      <a:r>
                        <a:rPr lang="en-GB" sz="3200" b="1" dirty="0" err="1">
                          <a:solidFill>
                            <a:schemeClr val="bg1"/>
                          </a:solidFill>
                          <a:latin typeface="+mn-lt"/>
                          <a:ea typeface="Times New Roman"/>
                          <a:cs typeface="Times New Roman"/>
                          <a:sym typeface="Times New Roman"/>
                        </a:rPr>
                        <a:t>rubles</a:t>
                      </a:r>
                      <a:r>
                        <a:rPr lang="en-GB" sz="3200" b="1" dirty="0">
                          <a:solidFill>
                            <a:schemeClr val="bg1"/>
                          </a:solidFill>
                          <a:latin typeface="+mn-lt"/>
                          <a:ea typeface="Times New Roman"/>
                          <a:cs typeface="Times New Roman"/>
                          <a:sym typeface="Times New Roman"/>
                        </a:rPr>
                        <a:t>.</a:t>
                      </a:r>
                      <a:endParaRPr sz="3200" b="1" dirty="0">
                        <a:solidFill>
                          <a:schemeClr val="bg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tc>
                  <a:txBody>
                    <a:bodyPr/>
                    <a:lstStyle/>
                    <a:p>
                      <a:pPr marL="38100" marR="38100" lvl="0" indent="-38100" algn="ctr" rtl="0">
                        <a:lnSpc>
                          <a:spcPct val="150000"/>
                        </a:lnSpc>
                        <a:spcBef>
                          <a:spcPts val="0"/>
                        </a:spcBef>
                        <a:spcAft>
                          <a:spcPts val="0"/>
                        </a:spcAft>
                        <a:buClr>
                          <a:schemeClr val="dk1"/>
                        </a:buClr>
                        <a:buSzPts val="1100"/>
                        <a:buFont typeface="Arial"/>
                        <a:buNone/>
                      </a:pPr>
                      <a:r>
                        <a:rPr lang="en-GB" sz="3200" b="1" dirty="0">
                          <a:solidFill>
                            <a:schemeClr val="bg1"/>
                          </a:solidFill>
                          <a:latin typeface="+mn-lt"/>
                          <a:ea typeface="Times New Roman"/>
                          <a:cs typeface="Times New Roman"/>
                          <a:sym typeface="Times New Roman"/>
                        </a:rPr>
                        <a:t>Shops, pcs. 
</a:t>
                      </a:r>
                      <a:endParaRPr sz="3200" b="1" dirty="0">
                        <a:solidFill>
                          <a:schemeClr val="bg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tc>
                  <a:txBody>
                    <a:bodyPr/>
                    <a:lstStyle/>
                    <a:p>
                      <a:pPr marL="38100" marR="38100" lvl="0" indent="51899" algn="ctr" rtl="0">
                        <a:lnSpc>
                          <a:spcPct val="150000"/>
                        </a:lnSpc>
                        <a:spcBef>
                          <a:spcPts val="0"/>
                        </a:spcBef>
                        <a:spcAft>
                          <a:spcPts val="0"/>
                        </a:spcAft>
                        <a:buClr>
                          <a:schemeClr val="dk1"/>
                        </a:buClr>
                        <a:buSzPts val="1100"/>
                        <a:buFont typeface="Arial"/>
                        <a:buNone/>
                      </a:pPr>
                      <a:r>
                        <a:rPr lang="en-GB" sz="3200" b="1" dirty="0">
                          <a:solidFill>
                            <a:schemeClr val="bg1"/>
                          </a:solidFill>
                          <a:latin typeface="+mn-lt"/>
                          <a:ea typeface="Times New Roman"/>
                          <a:cs typeface="Times New Roman"/>
                          <a:sym typeface="Times New Roman"/>
                        </a:rPr>
                        <a:t>Cities, pcs.
</a:t>
                      </a:r>
                      <a:endParaRPr sz="3200" b="1" dirty="0">
                        <a:solidFill>
                          <a:schemeClr val="bg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extLst>
                  <a:ext uri="{0D108BD9-81ED-4DB2-BD59-A6C34878D82A}">
                    <a16:rowId xmlns:a16="http://schemas.microsoft.com/office/drawing/2014/main" val="10000"/>
                  </a:ext>
                </a:extLst>
              </a:tr>
              <a:tr h="2876543">
                <a:tc>
                  <a:txBody>
                    <a:bodyPr/>
                    <a:lstStyle/>
                    <a:p>
                      <a:pPr marL="38100" marR="38100" lvl="0" indent="-38100" algn="ctr" rtl="0">
                        <a:lnSpc>
                          <a:spcPct val="150000"/>
                        </a:lnSpc>
                        <a:spcBef>
                          <a:spcPts val="0"/>
                        </a:spcBef>
                        <a:spcAft>
                          <a:spcPts val="0"/>
                        </a:spcAft>
                        <a:buNone/>
                      </a:pPr>
                      <a:r>
                        <a:rPr lang="ru" sz="3200" b="1" dirty="0">
                          <a:solidFill>
                            <a:schemeClr val="bg1"/>
                          </a:solidFill>
                          <a:effectLst/>
                          <a:latin typeface="+mn-lt"/>
                          <a:ea typeface="Times New Roman"/>
                          <a:cs typeface="Times New Roman"/>
                          <a:sym typeface="Times New Roman"/>
                        </a:rPr>
                        <a:t>DNS</a:t>
                      </a:r>
                      <a:endParaRPr sz="5400" b="1" dirty="0">
                        <a:solidFill>
                          <a:schemeClr val="bg1"/>
                        </a:solidFill>
                        <a:effectLst/>
                        <a:latin typeface="+mn-lt"/>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tc>
                  <a:txBody>
                    <a:bodyPr/>
                    <a:lstStyle/>
                    <a:p>
                      <a:pPr marL="38100" marR="38100" lvl="0" indent="0" algn="ctr" rtl="0">
                        <a:lnSpc>
                          <a:spcPct val="150000"/>
                        </a:lnSpc>
                        <a:spcBef>
                          <a:spcPts val="0"/>
                        </a:spcBef>
                        <a:spcAft>
                          <a:spcPts val="0"/>
                        </a:spcAft>
                        <a:buNone/>
                      </a:pPr>
                      <a:r>
                        <a:rPr lang="ru" sz="3200" b="1">
                          <a:solidFill>
                            <a:schemeClr val="dk1"/>
                          </a:solidFill>
                          <a:latin typeface="+mn-lt"/>
                          <a:ea typeface="Times New Roman"/>
                          <a:cs typeface="Times New Roman"/>
                          <a:sym typeface="Times New Roman"/>
                        </a:rPr>
                        <a:t> 562</a:t>
                      </a: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38100" marR="38100" lvl="0" indent="0" algn="ctr" rtl="0">
                        <a:lnSpc>
                          <a:spcPct val="150000"/>
                        </a:lnSpc>
                        <a:spcBef>
                          <a:spcPts val="0"/>
                        </a:spcBef>
                        <a:spcAft>
                          <a:spcPts val="0"/>
                        </a:spcAft>
                        <a:buClr>
                          <a:schemeClr val="dk1"/>
                        </a:buClr>
                        <a:buSzPts val="1100"/>
                        <a:buFont typeface="Arial"/>
                        <a:buNone/>
                      </a:pPr>
                      <a:r>
                        <a:rPr lang="ru" sz="3200" b="1">
                          <a:solidFill>
                            <a:schemeClr val="dk1"/>
                          </a:solidFill>
                          <a:latin typeface="+mn-lt"/>
                          <a:ea typeface="Times New Roman"/>
                          <a:cs typeface="Times New Roman"/>
                          <a:sym typeface="Times New Roman"/>
                        </a:rPr>
                        <a:t>24,9 </a:t>
                      </a: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38100" marR="38100" lvl="0" indent="-38100" algn="ctr" rtl="0">
                        <a:lnSpc>
                          <a:spcPct val="150000"/>
                        </a:lnSpc>
                        <a:spcBef>
                          <a:spcPts val="0"/>
                        </a:spcBef>
                        <a:spcAft>
                          <a:spcPts val="0"/>
                        </a:spcAft>
                        <a:buClr>
                          <a:schemeClr val="dk1"/>
                        </a:buClr>
                        <a:buSzPts val="1100"/>
                        <a:buFont typeface="Arial"/>
                        <a:buNone/>
                      </a:pPr>
                      <a:r>
                        <a:rPr lang="ru" sz="3200" b="1">
                          <a:solidFill>
                            <a:schemeClr val="dk1"/>
                          </a:solidFill>
                          <a:latin typeface="+mn-lt"/>
                          <a:ea typeface="Times New Roman"/>
                          <a:cs typeface="Times New Roman"/>
                          <a:sym typeface="Times New Roman"/>
                        </a:rPr>
                        <a:t>&gt; 2 200 </a:t>
                      </a: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38100" marR="38100" lvl="0" indent="51899" algn="ctr" rtl="0">
                        <a:lnSpc>
                          <a:spcPct val="150000"/>
                        </a:lnSpc>
                        <a:spcBef>
                          <a:spcPts val="0"/>
                        </a:spcBef>
                        <a:spcAft>
                          <a:spcPts val="0"/>
                        </a:spcAft>
                        <a:buClr>
                          <a:schemeClr val="dk1"/>
                        </a:buClr>
                        <a:buSzPts val="1100"/>
                        <a:buFont typeface="Arial"/>
                        <a:buNone/>
                      </a:pPr>
                      <a:r>
                        <a:rPr lang="ru" sz="3200" b="1" dirty="0">
                          <a:solidFill>
                            <a:schemeClr val="dk1"/>
                          </a:solidFill>
                          <a:latin typeface="+mn-lt"/>
                          <a:ea typeface="Times New Roman"/>
                          <a:cs typeface="Times New Roman"/>
                          <a:sym typeface="Times New Roman"/>
                        </a:rPr>
                        <a:t>&gt; 1 000</a:t>
                      </a: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1"/>
                  </a:ext>
                </a:extLst>
              </a:tr>
              <a:tr h="2221813">
                <a:tc>
                  <a:txBody>
                    <a:bodyPr/>
                    <a:lstStyle/>
                    <a:p>
                      <a:pPr marL="38100" marR="38100" lvl="0" indent="-38100" algn="ctr" rtl="0">
                        <a:lnSpc>
                          <a:spcPct val="150000"/>
                        </a:lnSpc>
                        <a:spcBef>
                          <a:spcPts val="0"/>
                        </a:spcBef>
                        <a:spcAft>
                          <a:spcPts val="0"/>
                        </a:spcAft>
                        <a:buNone/>
                      </a:pPr>
                      <a:r>
                        <a:rPr lang="ru" sz="3200" b="1" dirty="0">
                          <a:solidFill>
                            <a:schemeClr val="bg1"/>
                          </a:solidFill>
                          <a:latin typeface="+mn-lt"/>
                          <a:ea typeface="Times New Roman"/>
                          <a:cs typeface="Times New Roman"/>
                          <a:sym typeface="Times New Roman"/>
                        </a:rPr>
                        <a:t>Ситилинк</a:t>
                      </a:r>
                      <a:endParaRPr sz="3200" b="1" dirty="0">
                        <a:solidFill>
                          <a:schemeClr val="bg1"/>
                        </a:solidFill>
                        <a:highlight>
                          <a:srgbClr val="FFFFFF"/>
                        </a:highlight>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FF0000"/>
                    </a:solidFill>
                  </a:tcPr>
                </a:tc>
                <a:tc>
                  <a:txBody>
                    <a:bodyPr/>
                    <a:lstStyle/>
                    <a:p>
                      <a:pPr marL="38100" marR="38100" lvl="0" indent="51899" algn="ctr" rtl="0">
                        <a:lnSpc>
                          <a:spcPct val="150000"/>
                        </a:lnSpc>
                        <a:spcBef>
                          <a:spcPts val="0"/>
                        </a:spcBef>
                        <a:spcAft>
                          <a:spcPts val="0"/>
                        </a:spcAft>
                        <a:buNone/>
                      </a:pPr>
                      <a:r>
                        <a:rPr lang="ru" sz="3200" b="1">
                          <a:solidFill>
                            <a:schemeClr val="dk1"/>
                          </a:solidFill>
                          <a:latin typeface="+mn-lt"/>
                          <a:ea typeface="Times New Roman"/>
                          <a:cs typeface="Times New Roman"/>
                          <a:sym typeface="Times New Roman"/>
                        </a:rPr>
                        <a:t>0,5 </a:t>
                      </a:r>
                      <a:endParaRPr sz="3200" b="1">
                        <a:solidFill>
                          <a:schemeClr val="dk1"/>
                        </a:solidFill>
                        <a:latin typeface="+mn-lt"/>
                        <a:ea typeface="Times New Roman"/>
                        <a:cs typeface="Times New Roman"/>
                        <a:sym typeface="Times New Roman"/>
                      </a:endParaRPr>
                    </a:p>
                    <a:p>
                      <a:pPr marL="38100" marR="38100" lvl="0" indent="51899" algn="ctr" rtl="0">
                        <a:lnSpc>
                          <a:spcPct val="150000"/>
                        </a:lnSpc>
                        <a:spcBef>
                          <a:spcPts val="0"/>
                        </a:spcBef>
                        <a:spcAft>
                          <a:spcPts val="0"/>
                        </a:spcAft>
                        <a:buNone/>
                      </a:pPr>
                      <a:endParaRPr sz="3200" b="1" dirty="0">
                        <a:solidFill>
                          <a:srgbClr val="303030"/>
                        </a:solidFill>
                        <a:highlight>
                          <a:srgbClr val="FFFFFF"/>
                        </a:highlight>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38100" marR="38100" lvl="0" indent="51899" algn="ctr" rtl="0">
                        <a:lnSpc>
                          <a:spcPct val="150000"/>
                        </a:lnSpc>
                        <a:spcBef>
                          <a:spcPts val="0"/>
                        </a:spcBef>
                        <a:spcAft>
                          <a:spcPts val="0"/>
                        </a:spcAft>
                        <a:buNone/>
                      </a:pPr>
                      <a:r>
                        <a:rPr lang="ru" sz="3200" b="1">
                          <a:solidFill>
                            <a:schemeClr val="dk1"/>
                          </a:solidFill>
                          <a:latin typeface="+mn-lt"/>
                          <a:ea typeface="Times New Roman"/>
                          <a:cs typeface="Times New Roman"/>
                          <a:sym typeface="Times New Roman"/>
                        </a:rPr>
                        <a:t>0,036</a:t>
                      </a: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38100" marR="38100" lvl="0" indent="51899" algn="ctr" rtl="0">
                        <a:lnSpc>
                          <a:spcPct val="150000"/>
                        </a:lnSpc>
                        <a:spcBef>
                          <a:spcPts val="0"/>
                        </a:spcBef>
                        <a:spcAft>
                          <a:spcPts val="0"/>
                        </a:spcAft>
                        <a:buNone/>
                      </a:pPr>
                      <a:r>
                        <a:rPr lang="ru" sz="3200" b="1">
                          <a:solidFill>
                            <a:schemeClr val="dk1"/>
                          </a:solidFill>
                          <a:latin typeface="+mn-lt"/>
                          <a:ea typeface="Times New Roman"/>
                          <a:cs typeface="Times New Roman"/>
                          <a:sym typeface="Times New Roman"/>
                        </a:rPr>
                        <a:t>&gt; 650</a:t>
                      </a: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38100" marR="38100" lvl="0" indent="51899" algn="ctr" rtl="0">
                        <a:lnSpc>
                          <a:spcPct val="150000"/>
                        </a:lnSpc>
                        <a:spcBef>
                          <a:spcPts val="0"/>
                        </a:spcBef>
                        <a:spcAft>
                          <a:spcPts val="0"/>
                        </a:spcAft>
                        <a:buNone/>
                      </a:pPr>
                      <a:r>
                        <a:rPr lang="ru" sz="3200" b="1" dirty="0">
                          <a:solidFill>
                            <a:schemeClr val="dk1"/>
                          </a:solidFill>
                          <a:latin typeface="+mn-lt"/>
                          <a:ea typeface="Times New Roman"/>
                          <a:cs typeface="Times New Roman"/>
                          <a:sym typeface="Times New Roman"/>
                        </a:rPr>
                        <a:t>&gt; 360</a:t>
                      </a:r>
                      <a:endParaRPr sz="3200" b="1" dirty="0">
                        <a:solidFill>
                          <a:schemeClr val="dk1"/>
                        </a:solidFill>
                        <a:latin typeface="+mn-lt"/>
                        <a:ea typeface="Times New Roman"/>
                        <a:cs typeface="Times New Roman"/>
                        <a:sym typeface="Times New Roman"/>
                      </a:endParaRPr>
                    </a:p>
                  </a:txBody>
                  <a:tcPr marL="91425" marR="91425" marT="91425" marB="91425" anchor="ctr">
                    <a:lnL w="9525" cap="flat" cmpd="sng">
                      <a:solidFill>
                        <a:srgbClr val="9E9E9E"/>
                      </a:solidFill>
                      <a:prstDash val="dot"/>
                      <a:round/>
                      <a:headEnd type="none" w="sm" len="sm"/>
                      <a:tailEnd type="none" w="sm" len="sm"/>
                    </a:lnL>
                    <a:lnR w="9525" cap="flat" cmpd="sng">
                      <a:solidFill>
                        <a:srgbClr val="9E9E9E"/>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0"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Логотип МТС в png формате без фона">
            <a:extLst>
              <a:ext uri="{FF2B5EF4-FFF2-40B4-BE49-F238E27FC236}">
                <a16:creationId xmlns:a16="http://schemas.microsoft.com/office/drawing/2014/main" id="{0DF3BFFC-EBF5-4D5F-9CF9-17909A9EF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25253" y="3644987"/>
            <a:ext cx="4801610" cy="176560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15A2F7C7-DB41-46BD-B3E7-6598B2318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23648" y="4286115"/>
            <a:ext cx="6835557" cy="45570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E32DD84E-7932-4A10-B57C-DBCBDCA619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36805" y="8015463"/>
            <a:ext cx="6222400" cy="11607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50CBEC1C-0A05-4E0C-89D6-85CE67E0AF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3134" y="10261613"/>
            <a:ext cx="5256583" cy="92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772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360087"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fontAlgn="base"/>
            <a:endParaRPr lang="ru-RU" sz="4400" dirty="0"/>
          </a:p>
        </p:txBody>
      </p:sp>
      <p:sp>
        <p:nvSpPr>
          <p:cNvPr id="61" name="Заголовок основного текста"/>
          <p:cNvSpPr txBox="1"/>
          <p:nvPr/>
        </p:nvSpPr>
        <p:spPr>
          <a:xfrm>
            <a:off x="1235462" y="4769768"/>
            <a:ext cx="4547826" cy="2313227"/>
          </a:xfrm>
          <a:prstGeom prst="rect">
            <a:avLst/>
          </a:prstGeom>
          <a:solidFill>
            <a:srgbClr val="ED1C2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US" sz="3600" dirty="0">
                <a:solidFill>
                  <a:schemeClr val="bg1"/>
                </a:solidFill>
                <a:effectLst>
                  <a:outerShdw blurRad="50800" dist="38100" dir="2700000" algn="tl" rotWithShape="0">
                    <a:prstClr val="black">
                      <a:alpha val="40000"/>
                    </a:prstClr>
                  </a:outerShdw>
                </a:effectLst>
              </a:rPr>
              <a:t>For the sale of goods and services, the company needs retail space </a:t>
            </a:r>
            <a:endParaRPr lang="ru-RU" sz="3600" dirty="0">
              <a:solidFill>
                <a:schemeClr val="bg1"/>
              </a:solidFill>
              <a:effectLst>
                <a:outerShdw blurRad="50800" dist="38100" dir="2700000" algn="tl" rotWithShape="0">
                  <a:prstClr val="black">
                    <a:alpha val="40000"/>
                  </a:prstClr>
                </a:outerShdw>
              </a:effectLs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The impact of business processes on financial performance
</a:t>
            </a:r>
            <a:endParaRPr lang="ru-RU" sz="6000" cap="all" dirty="0">
              <a:solidFill>
                <a:schemeClr val="tx1"/>
              </a:solidFill>
              <a:sym typeface="Arial Narrow"/>
            </a:endParaRPr>
          </a:p>
        </p:txBody>
      </p:sp>
      <p:sp>
        <p:nvSpPr>
          <p:cNvPr id="11" name="Заголовок основного текста">
            <a:extLst>
              <a:ext uri="{FF2B5EF4-FFF2-40B4-BE49-F238E27FC236}">
                <a16:creationId xmlns:a16="http://schemas.microsoft.com/office/drawing/2014/main" id="{29A4C73B-DAB1-437E-B719-F298F9B6AEF6}"/>
              </a:ext>
            </a:extLst>
          </p:cNvPr>
          <p:cNvSpPr txBox="1"/>
          <p:nvPr/>
        </p:nvSpPr>
        <p:spPr>
          <a:xfrm>
            <a:off x="1187761" y="8771344"/>
            <a:ext cx="4595527" cy="2626758"/>
          </a:xfrm>
          <a:prstGeom prst="rect">
            <a:avLst/>
          </a:prstGeom>
          <a:solidFill>
            <a:srgbClr val="ED1C2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lvl="0" algn="ctr"/>
            <a:r>
              <a:rPr lang="en-US" sz="3600" dirty="0">
                <a:solidFill>
                  <a:schemeClr val="bg1"/>
                </a:solidFill>
                <a:effectLst>
                  <a:outerShdw blurRad="50800" dist="38100" dir="2700000" algn="tl" rotWithShape="0">
                    <a:prstClr val="black">
                      <a:alpha val="40000"/>
                    </a:prstClr>
                  </a:outerShdw>
                </a:effectLst>
              </a:rPr>
              <a:t>The main activity of the company is the sale of electronics and household appliances</a:t>
            </a:r>
            <a:endParaRPr lang="ru-RU" sz="3600" dirty="0">
              <a:solidFill>
                <a:schemeClr val="bg1"/>
              </a:solidFill>
              <a:effectLst>
                <a:outerShdw blurRad="50800" dist="38100" dir="2700000" algn="tl" rotWithShape="0">
                  <a:prstClr val="black">
                    <a:alpha val="40000"/>
                  </a:prstClr>
                </a:outerShdw>
              </a:effectLst>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8447585" y="5272400"/>
            <a:ext cx="14257576" cy="1545821"/>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US" sz="3600" b="0" dirty="0">
                <a:solidFill>
                  <a:schemeClr val="tx1"/>
                </a:solidFill>
              </a:rPr>
              <a:t>43% of non-current assets are assets in the form of rights of use
lease liabilities, averaging 66% of the company's total long-term liabilities for the available period 2019-2021</a:t>
            </a:r>
            <a:endParaRPr lang="ru-RU" sz="3600" b="0" dirty="0">
              <a:solidFill>
                <a:schemeClr val="tx1"/>
              </a:solidFill>
            </a:endParaRPr>
          </a:p>
        </p:txBody>
      </p:sp>
      <p:sp>
        <p:nvSpPr>
          <p:cNvPr id="18" name="Заголовок основного текста">
            <a:extLst>
              <a:ext uri="{FF2B5EF4-FFF2-40B4-BE49-F238E27FC236}">
                <a16:creationId xmlns:a16="http://schemas.microsoft.com/office/drawing/2014/main" id="{C10DB2ED-21CF-4AB9-BB56-EDF39EE75A24}"/>
              </a:ext>
            </a:extLst>
          </p:cNvPr>
          <p:cNvSpPr txBox="1"/>
          <p:nvPr/>
        </p:nvSpPr>
        <p:spPr>
          <a:xfrm>
            <a:off x="8447585" y="9226739"/>
            <a:ext cx="14257575" cy="2124301"/>
          </a:xfrm>
          <a:prstGeom prst="rect">
            <a:avLst/>
          </a:prstGeom>
          <a:solidFill>
            <a:schemeClr val="bg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lgn="just">
              <a:spcAft>
                <a:spcPts val="400"/>
              </a:spcAft>
              <a:buClr>
                <a:srgbClr val="FF0000"/>
              </a:buClr>
              <a:buSzPct val="80000"/>
            </a:pPr>
            <a:r>
              <a:rPr lang="en-US" sz="3600" b="0" dirty="0">
                <a:solidFill>
                  <a:schemeClr val="tx1"/>
                </a:solidFill>
              </a:rPr>
              <a:t>69% of current assets are inventory assets;
the indicator of trade accounts payable is 74% of all short-term liabilities of the company cash and cash equivalents accounted for only 6% of current assets.</a:t>
            </a:r>
            <a:endParaRPr lang="ru-RU" sz="36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3"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sp>
        <p:nvSpPr>
          <p:cNvPr id="6" name="Стрелка вниз 5"/>
          <p:cNvSpPr/>
          <p:nvPr/>
        </p:nvSpPr>
        <p:spPr>
          <a:xfrm rot="16200000">
            <a:off x="6846404" y="5037910"/>
            <a:ext cx="870882" cy="1844986"/>
          </a:xfrm>
          <a:prstGeom prst="downArrow">
            <a:avLst>
              <a:gd name="adj1" fmla="val 50000"/>
              <a:gd name="adj2" fmla="val 43197"/>
            </a:avLst>
          </a:prstGeom>
          <a:solidFill>
            <a:schemeClr val="bg1"/>
          </a:solidFill>
          <a:ln w="12700" cap="flat">
            <a:solidFill>
              <a:srgbClr val="FF0000"/>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9" name="Стрелка вниз 18"/>
          <p:cNvSpPr/>
          <p:nvPr/>
        </p:nvSpPr>
        <p:spPr>
          <a:xfrm rot="16200000">
            <a:off x="6846403" y="9179765"/>
            <a:ext cx="870882" cy="1844986"/>
          </a:xfrm>
          <a:prstGeom prst="downArrow">
            <a:avLst>
              <a:gd name="adj1" fmla="val 50000"/>
              <a:gd name="adj2" fmla="val 43197"/>
            </a:avLst>
          </a:prstGeom>
          <a:solidFill>
            <a:schemeClr val="bg1"/>
          </a:solidFill>
          <a:ln w="12700" cap="flat">
            <a:solidFill>
              <a:srgbClr val="FF0000"/>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37949967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fontAlgn="base"/>
            <a:endParaRPr lang="ru-RU" sz="4400" dirty="0"/>
          </a:p>
        </p:txBody>
      </p:sp>
      <p:sp>
        <p:nvSpPr>
          <p:cNvPr id="61" name="Заголовок основного текста"/>
          <p:cNvSpPr txBox="1"/>
          <p:nvPr/>
        </p:nvSpPr>
        <p:spPr>
          <a:xfrm>
            <a:off x="1253311" y="7274709"/>
            <a:ext cx="5592491" cy="2313227"/>
          </a:xfrm>
          <a:prstGeom prst="rect">
            <a:avLst/>
          </a:prstGeom>
          <a:solidFill>
            <a:srgbClr val="ED1C2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lvl1pPr algn="l">
              <a:defRPr sz="4200" b="1">
                <a:solidFill>
                  <a:srgbClr val="253957"/>
                </a:solidFill>
                <a:latin typeface="+mn-lt"/>
                <a:ea typeface="+mn-ea"/>
                <a:cs typeface="+mn-cs"/>
                <a:sym typeface="Arial Narrow"/>
              </a:defRPr>
            </a:lvl1pPr>
          </a:lstStyle>
          <a:p>
            <a:pPr lvl="0" algn="ctr"/>
            <a:r>
              <a:rPr lang="en-US" sz="3600" dirty="0">
                <a:solidFill>
                  <a:schemeClr val="bg1"/>
                </a:solidFill>
                <a:effectLst>
                  <a:outerShdw blurRad="50800" dist="38100" dir="2700000" algn="tl" rotWithShape="0">
                    <a:prstClr val="black">
                      <a:alpha val="40000"/>
                    </a:prstClr>
                  </a:outerShdw>
                </a:effectLst>
              </a:rPr>
              <a:t>The fall in </a:t>
            </a:r>
            <a:r>
              <a:rPr lang="en-US" sz="3600" dirty="0" err="1">
                <a:solidFill>
                  <a:schemeClr val="bg1"/>
                </a:solidFill>
                <a:effectLst>
                  <a:outerShdw blurRad="50800" dist="38100" dir="2700000" algn="tl" rotWithShape="0">
                    <a:prstClr val="black">
                      <a:alpha val="40000"/>
                    </a:prstClr>
                  </a:outerShdw>
                </a:effectLst>
              </a:rPr>
              <a:t>M.Video's</a:t>
            </a:r>
            <a:r>
              <a:rPr lang="en-US" sz="3600" dirty="0">
                <a:solidFill>
                  <a:schemeClr val="bg1"/>
                </a:solidFill>
                <a:effectLst>
                  <a:outerShdw blurRad="50800" dist="38100" dir="2700000" algn="tl" rotWithShape="0">
                    <a:prstClr val="black">
                      <a:alpha val="40000"/>
                    </a:prstClr>
                  </a:outerShdw>
                </a:effectLst>
              </a:rPr>
              <a:t> profit in 2021 by more than 65.7% compared to 2020 </a:t>
            </a:r>
            <a:endParaRPr lang="ru-RU" sz="3600" dirty="0">
              <a:solidFill>
                <a:schemeClr val="bg1"/>
              </a:solidFill>
              <a:effectLst>
                <a:outerShdw blurRad="50800" dist="38100" dir="2700000" algn="tl" rotWithShape="0">
                  <a:prstClr val="black">
                    <a:alpha val="40000"/>
                  </a:prstClr>
                </a:outerShdw>
              </a:effectLs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The impact of business processes on financial performance
</a:t>
            </a:r>
            <a:endParaRPr lang="ru-RU" sz="6000" cap="all" dirty="0">
              <a:solidFill>
                <a:schemeClr val="tx1"/>
              </a:solidFill>
              <a:sym typeface="Arial Narrow"/>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9449591" y="6993111"/>
            <a:ext cx="13786269" cy="4314688"/>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609600" lvl="0" indent="-457200">
              <a:spcAft>
                <a:spcPts val="400"/>
              </a:spcAft>
              <a:buClr>
                <a:srgbClr val="FF0000"/>
              </a:buClr>
              <a:buSzPct val="80000"/>
              <a:buFont typeface="Wingdings" panose="05000000000000000000" pitchFamily="2" charset="2"/>
              <a:buChar char="§"/>
            </a:pPr>
            <a:r>
              <a:rPr lang="en-US" sz="3600" b="0" dirty="0">
                <a:solidFill>
                  <a:schemeClr val="tx1"/>
                </a:solidFill>
              </a:rPr>
              <a:t>Growth of promotional activity against the background of increasing price pressure from competitors in the online segment;
Spot purchases to maintain high sales growth, sufficient assortment and inventories against the background of the continuing shortage of certain categories and models of equipment and electronic components;
Growth in the share of digital categories (smartphones, laptops and other products for the home office), the margin of which is below the average for the group;
Increase in the cost of the logistics component in purchase prices.</a:t>
            </a:r>
            <a:endParaRPr lang="ru-RU" sz="36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1"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sp>
        <p:nvSpPr>
          <p:cNvPr id="12" name="Стрелка вниз 11"/>
          <p:cNvSpPr/>
          <p:nvPr/>
        </p:nvSpPr>
        <p:spPr>
          <a:xfrm rot="16200000">
            <a:off x="7861275" y="7508830"/>
            <a:ext cx="870882" cy="1844986"/>
          </a:xfrm>
          <a:prstGeom prst="downArrow">
            <a:avLst>
              <a:gd name="adj1" fmla="val 50000"/>
              <a:gd name="adj2" fmla="val 43197"/>
            </a:avLst>
          </a:prstGeom>
          <a:solidFill>
            <a:schemeClr val="bg1"/>
          </a:solidFill>
          <a:ln w="12700" cap="flat">
            <a:solidFill>
              <a:srgbClr val="FF0000"/>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16775810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B41C24"/>
            </a:solidFill>
            <a:miter lim="400000"/>
          </a:ln>
        </p:spPr>
        <p:txBody>
          <a:bodyPr lIns="71437" tIns="71437" rIns="71437" bIns="71437" anchor="ctr"/>
          <a:lstStyle/>
          <a:p>
            <a:pPr>
              <a:defRPr sz="3200"/>
            </a:pPr>
            <a:endParaRPr sz="2400"/>
          </a:p>
        </p:txBody>
      </p:sp>
      <p:sp>
        <p:nvSpPr>
          <p:cNvPr id="59" name="Очень крутой заголовок…"/>
          <p:cNvSpPr txBox="1"/>
          <p:nvPr/>
        </p:nvSpPr>
        <p:spPr>
          <a:xfrm>
            <a:off x="1145237" y="2959173"/>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endParaRPr lang="ru-RU" sz="6000"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768091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fontAlgn="base"/>
            <a:endParaRPr lang="ru-RU" sz="4400" dirty="0"/>
          </a:p>
        </p:txBody>
      </p:sp>
      <p:sp>
        <p:nvSpPr>
          <p:cNvPr id="61" name="Заголовок основного текста"/>
          <p:cNvSpPr txBox="1"/>
          <p:nvPr/>
        </p:nvSpPr>
        <p:spPr>
          <a:xfrm>
            <a:off x="1235462" y="4769768"/>
            <a:ext cx="5627946" cy="2979414"/>
          </a:xfrm>
          <a:prstGeom prst="rect">
            <a:avLst/>
          </a:prstGeom>
          <a:solidFill>
            <a:srgbClr val="ED1C2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lvl1pPr algn="l">
              <a:defRPr sz="4200" b="1">
                <a:solidFill>
                  <a:srgbClr val="253957"/>
                </a:solidFill>
                <a:latin typeface="+mn-lt"/>
                <a:ea typeface="+mn-ea"/>
                <a:cs typeface="+mn-cs"/>
                <a:sym typeface="Arial Narrow"/>
              </a:defRPr>
            </a:lvl1pPr>
          </a:lstStyle>
          <a:p>
            <a:pPr lvl="0" algn="ctr"/>
            <a:r>
              <a:rPr lang="en-US" sz="3600" dirty="0">
                <a:solidFill>
                  <a:schemeClr val="bg1"/>
                </a:solidFill>
                <a:effectLst>
                  <a:outerShdw blurRad="50800" dist="38100" dir="2700000" algn="tl" rotWithShape="0">
                    <a:prstClr val="black">
                      <a:alpha val="40000"/>
                    </a:prstClr>
                  </a:outerShdw>
                </a:effectLst>
              </a:rPr>
              <a:t>Lack of own funds due to the need to distribute profits among shareholders</a:t>
            </a:r>
            <a:endParaRPr lang="ru-RU" sz="3600" dirty="0">
              <a:solidFill>
                <a:schemeClr val="bg1"/>
              </a:solidFill>
              <a:effectLst>
                <a:outerShdw blurRad="50800" dist="38100" dir="2700000" algn="tl" rotWithShape="0">
                  <a:prstClr val="black">
                    <a:alpha val="40000"/>
                  </a:prstClr>
                </a:outerShdw>
              </a:effectLst>
            </a:endParaRPr>
          </a:p>
        </p:txBody>
      </p:sp>
      <p:sp>
        <p:nvSpPr>
          <p:cNvPr id="62" name="Название подразделения, лаборатории, факультета и т.д."/>
          <p:cNvSpPr txBox="1"/>
          <p:nvPr/>
        </p:nvSpPr>
        <p:spPr>
          <a:xfrm>
            <a:off x="11338744" y="988530"/>
            <a:ext cx="11366416" cy="421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sz="1800" dirty="0">
                <a:solidFill>
                  <a:schemeClr val="tx1"/>
                </a:solidFill>
              </a:rPr>
              <a:t>НИУ ВШЭ</a:t>
            </a:r>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9" name="Очень крутой заголовок…">
            <a:extLst>
              <a:ext uri="{FF2B5EF4-FFF2-40B4-BE49-F238E27FC236}">
                <a16:creationId xmlns:a16="http://schemas.microsoft.com/office/drawing/2014/main" id="{4CDB986C-1A69-4B37-9A8E-A26999B1707B}"/>
              </a:ext>
            </a:extLst>
          </p:cNvPr>
          <p:cNvSpPr txBox="1"/>
          <p:nvPr/>
        </p:nvSpPr>
        <p:spPr>
          <a:xfrm>
            <a:off x="1156188" y="2157959"/>
            <a:ext cx="16073440"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en-US" sz="6000" cap="all" dirty="0">
                <a:solidFill>
                  <a:schemeClr val="tx1"/>
                </a:solidFill>
                <a:sym typeface="Arial Narrow"/>
              </a:rPr>
              <a:t>The impact of business processes on financial performance
</a:t>
            </a:r>
            <a:endParaRPr lang="ru-RU" sz="6000" cap="all" dirty="0">
              <a:solidFill>
                <a:schemeClr val="tx1"/>
              </a:solidFill>
              <a:sym typeface="Arial Narrow"/>
            </a:endParaRPr>
          </a:p>
        </p:txBody>
      </p:sp>
      <p:sp>
        <p:nvSpPr>
          <p:cNvPr id="11" name="Заголовок основного текста">
            <a:extLst>
              <a:ext uri="{FF2B5EF4-FFF2-40B4-BE49-F238E27FC236}">
                <a16:creationId xmlns:a16="http://schemas.microsoft.com/office/drawing/2014/main" id="{29A4C73B-DAB1-437E-B719-F298F9B6AEF6}"/>
              </a:ext>
            </a:extLst>
          </p:cNvPr>
          <p:cNvSpPr txBox="1"/>
          <p:nvPr/>
        </p:nvSpPr>
        <p:spPr>
          <a:xfrm>
            <a:off x="1156188" y="8771343"/>
            <a:ext cx="5675647" cy="2124302"/>
          </a:xfrm>
          <a:prstGeom prst="rect">
            <a:avLst/>
          </a:prstGeom>
          <a:solidFill>
            <a:srgbClr val="ED1C2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lstStyle>
            <a:lvl1pPr algn="l">
              <a:defRPr sz="4200" b="1">
                <a:solidFill>
                  <a:srgbClr val="253957"/>
                </a:solidFill>
                <a:latin typeface="+mn-lt"/>
                <a:ea typeface="+mn-ea"/>
                <a:cs typeface="+mn-cs"/>
                <a:sym typeface="Arial Narrow"/>
              </a:defRPr>
            </a:lvl1pPr>
          </a:lstStyle>
          <a:p>
            <a:pPr lvl="0" algn="ctr"/>
            <a:r>
              <a:rPr lang="en-US" sz="3600" dirty="0">
                <a:solidFill>
                  <a:schemeClr val="bg1"/>
                </a:solidFill>
                <a:effectLst>
                  <a:outerShdw blurRad="50800" dist="38100" dir="2700000" algn="tl" rotWithShape="0">
                    <a:prstClr val="black">
                      <a:alpha val="40000"/>
                    </a:prstClr>
                  </a:outerShdw>
                </a:effectLst>
              </a:rPr>
              <a:t>Large geographical representation of the company in Russia </a:t>
            </a:r>
            <a:endParaRPr lang="ru-RU" sz="3600" dirty="0">
              <a:solidFill>
                <a:schemeClr val="bg1"/>
              </a:solidFill>
              <a:effectLst>
                <a:outerShdw blurRad="50800" dist="38100" dir="2700000" algn="tl" rotWithShape="0">
                  <a:prstClr val="black">
                    <a:alpha val="40000"/>
                  </a:prstClr>
                </a:outerShdw>
              </a:effectLst>
            </a:endParaRPr>
          </a:p>
        </p:txBody>
      </p:sp>
      <p:sp>
        <p:nvSpPr>
          <p:cNvPr id="15" name="Заголовок основного текста">
            <a:extLst>
              <a:ext uri="{FF2B5EF4-FFF2-40B4-BE49-F238E27FC236}">
                <a16:creationId xmlns:a16="http://schemas.microsoft.com/office/drawing/2014/main" id="{70A3B72A-6331-44D9-AE16-CA19B193C1D8}"/>
              </a:ext>
            </a:extLst>
          </p:cNvPr>
          <p:cNvSpPr txBox="1"/>
          <p:nvPr/>
        </p:nvSpPr>
        <p:spPr>
          <a:xfrm>
            <a:off x="9815736" y="5788254"/>
            <a:ext cx="12889424" cy="154582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lgn="just">
              <a:buSzPts val="1200"/>
            </a:pPr>
            <a:r>
              <a:rPr lang="en-US" sz="3200" b="0" dirty="0">
                <a:solidFill>
                  <a:schemeClr val="tx1"/>
                </a:solidFill>
              </a:rPr>
              <a:t>A long period of repayment of short-term debt, equal to an average of 193 days.
</a:t>
            </a:r>
            <a:endParaRPr lang="ru-RU" sz="3200" b="0" dirty="0">
              <a:solidFill>
                <a:schemeClr val="tx1"/>
              </a:solidFill>
            </a:endParaRPr>
          </a:p>
        </p:txBody>
      </p:sp>
      <p:sp>
        <p:nvSpPr>
          <p:cNvPr id="18" name="Заголовок основного текста">
            <a:extLst>
              <a:ext uri="{FF2B5EF4-FFF2-40B4-BE49-F238E27FC236}">
                <a16:creationId xmlns:a16="http://schemas.microsoft.com/office/drawing/2014/main" id="{C10DB2ED-21CF-4AB9-BB56-EDF39EE75A24}"/>
              </a:ext>
            </a:extLst>
          </p:cNvPr>
          <p:cNvSpPr txBox="1"/>
          <p:nvPr/>
        </p:nvSpPr>
        <p:spPr>
          <a:xfrm>
            <a:off x="10103768" y="8771344"/>
            <a:ext cx="13066188" cy="2124301"/>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pPr marL="152400" lvl="0">
              <a:buSzPts val="1200"/>
            </a:pPr>
            <a:r>
              <a:rPr lang="en-US" sz="3200" b="0" dirty="0">
                <a:solidFill>
                  <a:schemeClr val="tx1"/>
                </a:solidFill>
              </a:rPr>
              <a:t>Logistical difficulties and, as a consequence, a long period of inventory turnover, equal to an average of 133 days.
</a:t>
            </a:r>
            <a:endParaRPr lang="ru-RU" sz="3200" b="0" dirty="0">
              <a:solidFill>
                <a:schemeClr val="tx1"/>
              </a:solidFill>
            </a:endParaRPr>
          </a:p>
        </p:txBody>
      </p:sp>
      <p:pic>
        <p:nvPicPr>
          <p:cNvPr id="24" name="Google Shape;69;p15">
            <a:extLst>
              <a:ext uri="{FF2B5EF4-FFF2-40B4-BE49-F238E27FC236}">
                <a16:creationId xmlns:a16="http://schemas.microsoft.com/office/drawing/2014/main" id="{89539B8F-5FCF-4C2A-B21C-882113A3768D}"/>
              </a:ext>
            </a:extLst>
          </p:cNvPr>
          <p:cNvPicPr preferRelativeResize="0"/>
          <p:nvPr/>
        </p:nvPicPr>
        <p:blipFill>
          <a:blip r:embed="rId3">
            <a:alphaModFix/>
          </a:blip>
          <a:stretch>
            <a:fillRect/>
          </a:stretch>
        </p:blipFill>
        <p:spPr>
          <a:xfrm>
            <a:off x="1226606" y="586180"/>
            <a:ext cx="1199579" cy="1199579"/>
          </a:xfrm>
          <a:prstGeom prst="rect">
            <a:avLst/>
          </a:prstGeom>
          <a:noFill/>
          <a:ln>
            <a:noFill/>
          </a:ln>
        </p:spPr>
      </p:pic>
      <p:pic>
        <p:nvPicPr>
          <p:cNvPr id="13" name="Picture 2" descr="М. Видео в ТРЦ «Мегаполис»">
            <a:extLst>
              <a:ext uri="{FF2B5EF4-FFF2-40B4-BE49-F238E27FC236}">
                <a16:creationId xmlns:a16="http://schemas.microsoft.com/office/drawing/2014/main" id="{59F0AE2A-2152-4FAD-E356-CBBF049E50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24848" y="432945"/>
            <a:ext cx="3384376" cy="1506047"/>
          </a:xfrm>
          <a:prstGeom prst="rect">
            <a:avLst/>
          </a:prstGeom>
          <a:noFill/>
          <a:extLst>
            <a:ext uri="{909E8E84-426E-40DD-AFC4-6F175D3DCCD1}">
              <a14:hiddenFill xmlns:a14="http://schemas.microsoft.com/office/drawing/2010/main">
                <a:solidFill>
                  <a:srgbClr val="FFFFFF"/>
                </a:solidFill>
              </a14:hiddenFill>
            </a:ext>
          </a:extLst>
        </p:spPr>
      </p:pic>
      <p:sp>
        <p:nvSpPr>
          <p:cNvPr id="14" name="Стрелка вниз 13"/>
          <p:cNvSpPr/>
          <p:nvPr/>
        </p:nvSpPr>
        <p:spPr>
          <a:xfrm rot="16200000">
            <a:off x="7976139" y="5298164"/>
            <a:ext cx="870882" cy="1844986"/>
          </a:xfrm>
          <a:prstGeom prst="downArrow">
            <a:avLst>
              <a:gd name="adj1" fmla="val 50000"/>
              <a:gd name="adj2" fmla="val 43197"/>
            </a:avLst>
          </a:prstGeom>
          <a:solidFill>
            <a:schemeClr val="bg1"/>
          </a:solidFill>
          <a:ln w="12700" cap="flat">
            <a:solidFill>
              <a:srgbClr val="FF0000"/>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
        <p:nvSpPr>
          <p:cNvPr id="16" name="Стрелка вниз 15"/>
          <p:cNvSpPr/>
          <p:nvPr/>
        </p:nvSpPr>
        <p:spPr>
          <a:xfrm rot="16200000">
            <a:off x="7973535" y="8744325"/>
            <a:ext cx="870882" cy="1844986"/>
          </a:xfrm>
          <a:prstGeom prst="downArrow">
            <a:avLst>
              <a:gd name="adj1" fmla="val 50000"/>
              <a:gd name="adj2" fmla="val 43197"/>
            </a:avLst>
          </a:prstGeom>
          <a:solidFill>
            <a:schemeClr val="bg1"/>
          </a:solidFill>
          <a:ln w="12700" cap="flat">
            <a:solidFill>
              <a:srgbClr val="FF0000"/>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spTree>
    <p:extLst>
      <p:ext uri="{BB962C8B-B14F-4D97-AF65-F5344CB8AC3E}">
        <p14:creationId xmlns:p14="http://schemas.microsoft.com/office/powerpoint/2010/main" val="170820013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5141</TotalTime>
  <Words>1439</Words>
  <Application>Microsoft Office PowerPoint</Application>
  <PresentationFormat>Произвольный</PresentationFormat>
  <Paragraphs>167</Paragraphs>
  <Slides>23</Slides>
  <Notes>5</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2</vt:i4>
      </vt:variant>
      <vt:variant>
        <vt:lpstr>Заголовки слайдов</vt:lpstr>
      </vt:variant>
      <vt:variant>
        <vt:i4>23</vt:i4>
      </vt:variant>
    </vt:vector>
  </HeadingPairs>
  <TitlesOfParts>
    <vt:vector size="35" baseType="lpstr">
      <vt:lpstr>Arial</vt:lpstr>
      <vt:lpstr>Arial Narrow</vt:lpstr>
      <vt:lpstr>Calibri</vt:lpstr>
      <vt:lpstr>Cambria Math</vt:lpstr>
      <vt:lpstr>Helvetica</vt:lpstr>
      <vt:lpstr>Helvetica Light</vt:lpstr>
      <vt:lpstr>Helvetica Neue</vt:lpstr>
      <vt:lpstr>Times New Roman</vt:lpstr>
      <vt:lpstr>Verdana</vt:lpstr>
      <vt:lpstr>Wingdings</vt:lpstr>
      <vt:lpstr>White</vt:lpstr>
      <vt:lpstr>Simple Light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Александр Скобелев</dc:creator>
  <cp:lastModifiedBy>Александр Скобелев</cp:lastModifiedBy>
  <cp:revision>49</cp:revision>
  <dcterms:modified xsi:type="dcterms:W3CDTF">2023-02-28T09:25:29Z</dcterms:modified>
</cp:coreProperties>
</file>