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71" r:id="rId5"/>
    <p:sldId id="272" r:id="rId6"/>
    <p:sldId id="289" r:id="rId7"/>
    <p:sldId id="273" r:id="rId8"/>
    <p:sldId id="284" r:id="rId9"/>
    <p:sldId id="292" r:id="rId10"/>
    <p:sldId id="291" r:id="rId11"/>
    <p:sldId id="288" r:id="rId12"/>
    <p:sldId id="287" r:id="rId13"/>
    <p:sldId id="290" r:id="rId14"/>
    <p:sldId id="278" r:id="rId15"/>
    <p:sldId id="280" r:id="rId16"/>
    <p:sldId id="267" r:id="rId17"/>
    <p:sldId id="279" r:id="rId18"/>
    <p:sldId id="276" r:id="rId19"/>
    <p:sldId id="277" r:id="rId20"/>
    <p:sldId id="281" r:id="rId21"/>
    <p:sldId id="282" r:id="rId22"/>
    <p:sldId id="283" r:id="rId23"/>
    <p:sldId id="285" r:id="rId24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20"/>
    <p:restoredTop sz="94703"/>
  </p:normalViewPr>
  <p:slideViewPr>
    <p:cSldViewPr snapToGrid="0" snapToObjects="1">
      <p:cViewPr varScale="1">
        <p:scale>
          <a:sx n="128" d="100"/>
          <a:sy n="128" d="100"/>
        </p:scale>
        <p:origin x="520" y="168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</a:p>
        </c:rich>
      </c:tx>
      <c:layout>
        <c:manualLayout>
          <c:xMode val="edge"/>
          <c:yMode val="edge"/>
          <c:x val="0.13063871409555111"/>
          <c:y val="7.89733546803216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10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3376246841772368"/>
          <c:y val="0.10958869184472636"/>
          <c:w val="0.79262705246283227"/>
          <c:h val="0.735136634267554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CE-9845-A0E3-DAA648CD0F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1656A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CE-9845-A0E3-DAA648CD0F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102D69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CE-9845-A0E3-DAA648CD0F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55724448"/>
        <c:axId val="955630256"/>
      </c:barChart>
      <c:catAx>
        <c:axId val="955724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955630256"/>
        <c:crosses val="autoZero"/>
        <c:auto val="1"/>
        <c:lblAlgn val="ctr"/>
        <c:lblOffset val="100"/>
        <c:noMultiLvlLbl val="0"/>
      </c:catAx>
      <c:valAx>
        <c:axId val="955630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95572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Название графика, может быть набрано и здесь</a:t>
            </a:r>
            <a:endParaRPr lang="en-RU" sz="16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0" i="0" u="none" strike="noStrike" kern="1200" baseline="0">
              <a:solidFill>
                <a:srgbClr val="10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656A6"/>
            </a:solidFill>
          </c:spPr>
          <c:dPt>
            <c:idx val="0"/>
            <c:bubble3D val="0"/>
            <c:spPr>
              <a:solidFill>
                <a:srgbClr val="102D6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609-E04A-A1C9-FFCFDA6CEE25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609-E04A-A1C9-FFCFDA6CEE25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609-E04A-A1C9-FFCFDA6CEE25}"/>
              </c:ext>
            </c:extLst>
          </c:dPt>
          <c:dPt>
            <c:idx val="3"/>
            <c:bubble3D val="0"/>
            <c:spPr>
              <a:solidFill>
                <a:srgbClr val="1656A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609-E04A-A1C9-FFCFDA6CEE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609-E04A-A1C9-FFCFDA6CEE2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102D69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600">
                <a:solidFill>
                  <a:srgbClr val="0E2D69"/>
                </a:solidFill>
              </a:rPr>
              <a:t>Название графика</a:t>
            </a:r>
            <a:endParaRPr lang="en-GB" sz="1600">
              <a:solidFill>
                <a:srgbClr val="0E2D69"/>
              </a:solidFill>
            </a:endParaRPr>
          </a:p>
        </c:rich>
      </c:tx>
      <c:layout>
        <c:manualLayout>
          <c:xMode val="edge"/>
          <c:yMode val="edge"/>
          <c:x val="9.7466984111306623E-2"/>
          <c:y val="2.14281345501251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CD5A5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D5A5A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AF-B047-A821-8AF749D3CE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FFD74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D746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10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AF-B047-A821-8AF749D3CE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E61F3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61F3D"/>
              </a:solidFill>
              <a:ln w="635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23</c:v>
                </c:pt>
                <c:pt idx="1">
                  <c:v>15</c:v>
                </c:pt>
                <c:pt idx="2">
                  <c:v>8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AF-B047-A821-8AF749D3CE2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12</c:v>
                </c:pt>
              </c:strCache>
            </c:strRef>
          </c:tx>
          <c:spPr>
            <a:ln w="28575" cap="rnd">
              <a:solidFill>
                <a:srgbClr val="11A0D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1A0D7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12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AF-B047-A821-8AF749D3CE2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23</c:v>
                </c:pt>
              </c:strCache>
            </c:strRef>
          </c:tx>
          <c:spPr>
            <a:ln w="28575" cap="rnd">
              <a:solidFill>
                <a:srgbClr val="7D4EB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6628C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2.4</c:v>
                </c:pt>
                <c:pt idx="1">
                  <c:v>2</c:v>
                </c:pt>
                <c:pt idx="2">
                  <c:v>6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AF-B047-A821-8AF749D3CE2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ln w="28575" cap="rnd">
              <a:solidFill>
                <a:srgbClr val="029C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29C63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12</c:v>
                </c:pt>
                <c:pt idx="1">
                  <c:v>9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AF-B047-A821-8AF749D3C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4565504"/>
        <c:axId val="1021066896"/>
      </c:lineChart>
      <c:catAx>
        <c:axId val="137456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1021066896"/>
        <c:crosses val="autoZero"/>
        <c:auto val="1"/>
        <c:lblAlgn val="ctr"/>
        <c:lblOffset val="100"/>
        <c:noMultiLvlLbl val="0"/>
      </c:catAx>
      <c:valAx>
        <c:axId val="102106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137456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0E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HSE Sans" panose="02000000000000000000" pitchFamily="2" charset="0"/>
        </a:defRPr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600" b="0">
                <a:solidFill>
                  <a:srgbClr val="0E2D69"/>
                </a:solidFill>
              </a:rPr>
              <a:t>Название диаграммы</a:t>
            </a:r>
            <a:endParaRPr lang="en-US" sz="1600" b="0">
              <a:solidFill>
                <a:srgbClr val="0E2D69"/>
              </a:solidFill>
            </a:endParaRPr>
          </a:p>
        </c:rich>
      </c:tx>
      <c:layout>
        <c:manualLayout>
          <c:xMode val="edge"/>
          <c:yMode val="edge"/>
          <c:x val="0.123203125"/>
          <c:y val="3.45249494515844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baseline="0">
              <a:solidFill>
                <a:srgbClr val="0E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E2D6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9C-1A40-9C59-B90F7073FE10}"/>
              </c:ext>
            </c:extLst>
          </c:dPt>
          <c:dPt>
            <c:idx val="1"/>
            <c:bubble3D val="0"/>
            <c:spPr>
              <a:solidFill>
                <a:srgbClr val="234A9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9C-1A40-9C59-B90F7073FE10}"/>
              </c:ext>
            </c:extLst>
          </c:dPt>
          <c:dPt>
            <c:idx val="2"/>
            <c:bubble3D val="0"/>
            <c:spPr>
              <a:solidFill>
                <a:srgbClr val="E61F3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9C-1A40-9C59-B90F7073FE10}"/>
              </c:ext>
            </c:extLst>
          </c:dPt>
          <c:dPt>
            <c:idx val="3"/>
            <c:bubble3D val="0"/>
            <c:spPr>
              <a:solidFill>
                <a:srgbClr val="11A0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A9C-1A40-9C59-B90F7073FE10}"/>
              </c:ext>
            </c:extLst>
          </c:dPt>
          <c:dPt>
            <c:idx val="4"/>
            <c:bubble3D val="0"/>
            <c:spPr>
              <a:solidFill>
                <a:srgbClr val="FFD74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A9C-1A40-9C59-B90F7073FE10}"/>
              </c:ext>
            </c:extLst>
          </c:dPt>
          <c:dPt>
            <c:idx val="5"/>
            <c:bubble3D val="0"/>
            <c:spPr>
              <a:solidFill>
                <a:srgbClr val="029C6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A9C-1A40-9C59-B90F7073FE10}"/>
              </c:ext>
            </c:extLst>
          </c:dPt>
          <c:dPt>
            <c:idx val="6"/>
            <c:bubble3D val="0"/>
            <c:spPr>
              <a:solidFill>
                <a:srgbClr val="EB681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A9C-1A40-9C59-B90F7073FE10}"/>
              </c:ext>
            </c:extLst>
          </c:dPt>
          <c:dPt>
            <c:idx val="7"/>
            <c:bubble3D val="0"/>
            <c:spPr>
              <a:solidFill>
                <a:srgbClr val="96628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4A9C-1A40-9C59-B90F7073FE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1st Qtr</c:v>
                </c:pt>
                <c:pt idx="5">
                  <c:v>2nd Qtr</c:v>
                </c:pt>
                <c:pt idx="6">
                  <c:v>3rd Qtr</c:v>
                </c:pt>
                <c:pt idx="7">
                  <c:v>4th Qtr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8.1999999999999993</c:v>
                </c:pt>
                <c:pt idx="1">
                  <c:v>3.2</c:v>
                </c:pt>
                <c:pt idx="2">
                  <c:v>32</c:v>
                </c:pt>
                <c:pt idx="3">
                  <c:v>1.2</c:v>
                </c:pt>
                <c:pt idx="4">
                  <c:v>8.1999999999999993</c:v>
                </c:pt>
                <c:pt idx="5">
                  <c:v>12</c:v>
                </c:pt>
                <c:pt idx="6">
                  <c:v>1.4</c:v>
                </c:pt>
                <c:pt idx="7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A9C-1A40-9C59-B90F7073FE1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47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HSE Sans" panose="02000000000000000000" pitchFamily="2" charset="0"/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>
                <a:solidFill>
                  <a:srgbClr val="0E2D69"/>
                </a:solidFill>
              </a:rPr>
              <a:t>Название диаграммы</a:t>
            </a:r>
            <a:endParaRPr lang="en-US">
              <a:solidFill>
                <a:srgbClr val="0E2D69"/>
              </a:solidFill>
            </a:endParaRPr>
          </a:p>
        </c:rich>
      </c:tx>
      <c:layout>
        <c:manualLayout>
          <c:xMode val="edge"/>
          <c:yMode val="edge"/>
          <c:x val="2.4765625000000034E-2"/>
          <c:y val="3.18691841091548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pattFill prst="pct80">
              <a:fgClr>
                <a:srgbClr val="0E2D69"/>
              </a:fgClr>
              <a:bgClr>
                <a:srgbClr val="234A9B"/>
              </a:bgClr>
            </a:pattFill>
            <a:ln w="12700"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74-7A45-BB9E-D235637721AA}"/>
              </c:ext>
            </c:extLst>
          </c:dPt>
          <c:dPt>
            <c:idx val="1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74-7A45-BB9E-D235637721AA}"/>
              </c:ext>
            </c:extLst>
          </c:dPt>
          <c:dPt>
            <c:idx val="2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74-7A45-BB9E-D235637721AA}"/>
              </c:ext>
            </c:extLst>
          </c:dPt>
          <c:dPt>
            <c:idx val="3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74-7A45-BB9E-D235637721AA}"/>
              </c:ext>
            </c:extLst>
          </c:dPt>
          <c:dPt>
            <c:idx val="4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74-7A45-BB9E-D235637721AA}"/>
              </c:ext>
            </c:extLst>
          </c:dPt>
          <c:dPt>
            <c:idx val="5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74-7A45-BB9E-D235637721AA}"/>
              </c:ext>
            </c:extLst>
          </c:dPt>
          <c:dPt>
            <c:idx val="6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174-7A45-BB9E-D235637721AA}"/>
              </c:ext>
            </c:extLst>
          </c:dPt>
          <c:dPt>
            <c:idx val="7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174-7A45-BB9E-D235637721AA}"/>
              </c:ext>
            </c:extLst>
          </c:dPt>
          <c:cat>
            <c:strRef>
              <c:f>Sheet1!$A$2:$A$9</c:f>
              <c:strCache>
                <c:ptCount val="8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1st Qtr</c:v>
                </c:pt>
                <c:pt idx="5">
                  <c:v>2nd Qtr</c:v>
                </c:pt>
                <c:pt idx="6">
                  <c:v>3rd Qtr</c:v>
                </c:pt>
                <c:pt idx="7">
                  <c:v>4th Qtr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8.1999999999999993</c:v>
                </c:pt>
                <c:pt idx="1">
                  <c:v>3.2</c:v>
                </c:pt>
                <c:pt idx="2">
                  <c:v>32</c:v>
                </c:pt>
                <c:pt idx="3">
                  <c:v>1.2</c:v>
                </c:pt>
                <c:pt idx="4">
                  <c:v>8.1999999999999993</c:v>
                </c:pt>
                <c:pt idx="5">
                  <c:v>12</c:v>
                </c:pt>
                <c:pt idx="6">
                  <c:v>1.4</c:v>
                </c:pt>
                <c:pt idx="7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174-7A45-BB9E-D235637721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2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HSE Sans" panose="02000000000000000000" pitchFamily="2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4/10/24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119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4/10/24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9529166/" TargetMode="External"/><Relationship Id="rId2" Type="http://schemas.openxmlformats.org/officeDocument/2006/relationships/hyperlink" Target="https://www.sciencedirect.com/science/article/pii/S0957417417302415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pubs.acs.org/doi/abs/10.1021/ci500580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и прогнозирование банкротства в строительных компаниях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1200" dirty="0"/>
              <a:t>Школа Экономики и Менеджмента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Экономика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Санкт-Петербург 2024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Научный руководитель: Петряков Александр Александрович</a:t>
            </a:r>
          </a:p>
          <a:p>
            <a:r>
              <a:rPr lang="ru-RU" dirty="0"/>
              <a:t>Студент: Усова Виктория Александровна БЭК204 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6B781342-BA38-E4A5-EEDB-2B55D1C1C7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1000" dirty="0"/>
              <a:t>Школа Экономики и Менеджмента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3A727A-7F4C-92AF-87F7-5CE96FF7A2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и прогнозирование строительных компаний в Российской Федерации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CDAFFE91-F324-51A4-CDEE-5939CCF675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Модели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4015D-7F26-117A-3B5A-3C59AB52CFBC}"/>
              </a:ext>
            </a:extLst>
          </p:cNvPr>
          <p:cNvSpPr txBox="1"/>
          <p:nvPr/>
        </p:nvSpPr>
        <p:spPr>
          <a:xfrm>
            <a:off x="1143689" y="1292214"/>
            <a:ext cx="9650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b="1" dirty="0">
                <a:latin typeface="HSE Sans" panose="02000000000000000000" pitchFamily="2" charset="0"/>
              </a:rPr>
              <a:t>В качестве алгоритмов для тренировки модели используются </a:t>
            </a:r>
            <a:r>
              <a:rPr lang="en-US" sz="2000" b="1" dirty="0" err="1">
                <a:latin typeface="HSE Sans" panose="02000000000000000000" pitchFamily="2" charset="0"/>
              </a:rPr>
              <a:t>XGBoost</a:t>
            </a:r>
            <a:r>
              <a:rPr lang="en-US" sz="2000" b="1" dirty="0">
                <a:latin typeface="HSE Sans" panose="02000000000000000000" pitchFamily="2" charset="0"/>
              </a:rPr>
              <a:t> </a:t>
            </a:r>
            <a:r>
              <a:rPr lang="ru-RU" sz="2000" b="1" dirty="0">
                <a:latin typeface="HSE Sans" panose="02000000000000000000" pitchFamily="2" charset="0"/>
              </a:rPr>
              <a:t>и </a:t>
            </a:r>
            <a:r>
              <a:rPr lang="en-US" sz="2000" b="1" dirty="0" err="1">
                <a:latin typeface="HSE Sans" panose="02000000000000000000" pitchFamily="2" charset="0"/>
              </a:rPr>
              <a:t>LIghtGBM</a:t>
            </a:r>
            <a:endParaRPr lang="ru-RU" sz="2000" b="1" dirty="0">
              <a:latin typeface="HSE Sans" panose="02000000000000000000" pitchFamily="2" charset="0"/>
            </a:endParaRPr>
          </a:p>
        </p:txBody>
      </p:sp>
      <p:pic>
        <p:nvPicPr>
          <p:cNvPr id="1030" name="Picture 6" descr="Что такое Light GBM? — Машинное Обучение — DATA SCIENCE">
            <a:extLst>
              <a:ext uri="{FF2B5EF4-FFF2-40B4-BE49-F238E27FC236}">
                <a16:creationId xmlns:a16="http://schemas.microsoft.com/office/drawing/2014/main" id="{AD42F6F9-B750-DFB1-B131-760B2A6EE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58" y="2355574"/>
            <a:ext cx="5255331" cy="406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D37A05-5111-A20D-2D0F-3C5ECB25BE14}"/>
              </a:ext>
            </a:extLst>
          </p:cNvPr>
          <p:cNvSpPr txBox="1"/>
          <p:nvPr/>
        </p:nvSpPr>
        <p:spPr>
          <a:xfrm>
            <a:off x="1143689" y="1783329"/>
            <a:ext cx="10595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HSE Sans" panose="02000000000000000000" pitchFamily="2" charset="0"/>
              </a:rPr>
              <a:t>Т.к. у нас в работе присутствуют модели, связанные с деревьями, два основным </a:t>
            </a:r>
            <a:r>
              <a:rPr lang="ru-RU" dirty="0" err="1">
                <a:latin typeface="HSE Sans" panose="02000000000000000000" pitchFamily="2" charset="0"/>
              </a:rPr>
              <a:t>гиперпараметра</a:t>
            </a:r>
            <a:r>
              <a:rPr lang="ru-RU" dirty="0">
                <a:latin typeface="HSE Sans" panose="02000000000000000000" pitchFamily="2" charset="0"/>
              </a:rPr>
              <a:t> это: глубина деревьев и количество, </a:t>
            </a:r>
            <a:r>
              <a:rPr lang="en" dirty="0">
                <a:latin typeface="HSE Sans" panose="02000000000000000000" pitchFamily="2" charset="0"/>
              </a:rPr>
              <a:t>L1 L2 </a:t>
            </a:r>
            <a:r>
              <a:rPr lang="ru-RU" dirty="0">
                <a:latin typeface="HSE Sans" panose="02000000000000000000" pitchFamily="2" charset="0"/>
              </a:rPr>
              <a:t>регуляризация (для предотвращения переобучения)</a:t>
            </a:r>
          </a:p>
        </p:txBody>
      </p:sp>
      <p:pic>
        <p:nvPicPr>
          <p:cNvPr id="1032" name="Picture 8" descr="XGBoost в Машинном обучении простыми словами | Машинное обучение доступно |  Дзен">
            <a:extLst>
              <a:ext uri="{FF2B5EF4-FFF2-40B4-BE49-F238E27FC236}">
                <a16:creationId xmlns:a16="http://schemas.microsoft.com/office/drawing/2014/main" id="{86E9E040-1C42-902F-4E7D-A0F68FAB5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009" y="3165155"/>
            <a:ext cx="4717774" cy="319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95E5B3-547E-9934-BEE9-7E4317D38214}"/>
              </a:ext>
            </a:extLst>
          </p:cNvPr>
          <p:cNvSpPr txBox="1"/>
          <p:nvPr/>
        </p:nvSpPr>
        <p:spPr>
          <a:xfrm>
            <a:off x="8329992" y="2561795"/>
            <a:ext cx="266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HSE Sans" panose="02000000000000000000" pitchFamily="2" charset="0"/>
              </a:rPr>
              <a:t>XGBoost</a:t>
            </a:r>
            <a:endParaRPr lang="ru-RU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57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239B216-F5ED-B348-A1BB-CE852421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1000" dirty="0"/>
              <a:t>Школа Экономики и Менеджмента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6A2D4-D42B-854C-9F3E-6A8095E58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и прогнозирование строительных компаний в Российской Федерации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8F0E61-4402-1545-ABC6-7EB156E5B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B6EC5B9-282D-B84A-B169-E82D5207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536" y="1131152"/>
            <a:ext cx="8826460" cy="501737"/>
          </a:xfrm>
        </p:spPr>
        <p:txBody>
          <a:bodyPr>
            <a:normAutofit/>
          </a:bodyPr>
          <a:lstStyle/>
          <a:p>
            <a:r>
              <a:rPr lang="ru-RU" sz="2000" b="1" dirty="0"/>
              <a:t>Результаты: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9864CED-502E-3C39-E6A6-885E92AF8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414077"/>
              </p:ext>
            </p:extLst>
          </p:nvPr>
        </p:nvGraphicFramePr>
        <p:xfrm>
          <a:off x="1245536" y="2931496"/>
          <a:ext cx="9472681" cy="3436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0836">
                  <a:extLst>
                    <a:ext uri="{9D8B030D-6E8A-4147-A177-3AD203B41FA5}">
                      <a16:colId xmlns:a16="http://schemas.microsoft.com/office/drawing/2014/main" val="2917616158"/>
                    </a:ext>
                  </a:extLst>
                </a:gridCol>
                <a:gridCol w="1792023">
                  <a:extLst>
                    <a:ext uri="{9D8B030D-6E8A-4147-A177-3AD203B41FA5}">
                      <a16:colId xmlns:a16="http://schemas.microsoft.com/office/drawing/2014/main" val="2082430807"/>
                    </a:ext>
                  </a:extLst>
                </a:gridCol>
                <a:gridCol w="2224580">
                  <a:extLst>
                    <a:ext uri="{9D8B030D-6E8A-4147-A177-3AD203B41FA5}">
                      <a16:colId xmlns:a16="http://schemas.microsoft.com/office/drawing/2014/main" val="2021229926"/>
                    </a:ext>
                  </a:extLst>
                </a:gridCol>
                <a:gridCol w="1833219">
                  <a:extLst>
                    <a:ext uri="{9D8B030D-6E8A-4147-A177-3AD203B41FA5}">
                      <a16:colId xmlns:a16="http://schemas.microsoft.com/office/drawing/2014/main" val="3720029303"/>
                    </a:ext>
                  </a:extLst>
                </a:gridCol>
                <a:gridCol w="1792023">
                  <a:extLst>
                    <a:ext uri="{9D8B030D-6E8A-4147-A177-3AD203B41FA5}">
                      <a16:colId xmlns:a16="http://schemas.microsoft.com/office/drawing/2014/main" val="2884710176"/>
                    </a:ext>
                  </a:extLst>
                </a:gridCol>
              </a:tblGrid>
              <a:tr h="573160">
                <a:tc>
                  <a:txBody>
                    <a:bodyPr/>
                    <a:lstStyle/>
                    <a:p>
                      <a:pPr algn="l" fontAlgn="b"/>
                      <a:r>
                        <a:rPr lang="en" sz="1800" u="none" strike="noStrike" dirty="0">
                          <a:effectLst/>
                        </a:rPr>
                        <a:t>MODEL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" sz="1800" u="none" strike="noStrike" dirty="0">
                          <a:effectLst/>
                        </a:rPr>
                        <a:t>LGBM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" sz="1800" u="none" strike="noStrike" dirty="0">
                          <a:effectLst/>
                        </a:rPr>
                        <a:t>XGBOOST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121425"/>
                  </a:ext>
                </a:extLst>
              </a:tr>
              <a:tr h="572666">
                <a:tc>
                  <a:txBody>
                    <a:bodyPr/>
                    <a:lstStyle/>
                    <a:p>
                      <a:pPr algn="l" fontAlgn="b"/>
                      <a:r>
                        <a:rPr lang="en" sz="1800" u="none" strike="noStrike" dirty="0">
                          <a:effectLst/>
                        </a:rPr>
                        <a:t>TYPE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800" u="none" strike="noStrike" dirty="0">
                          <a:effectLst/>
                        </a:rPr>
                        <a:t>GIPER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800" u="none" strike="noStrike" dirty="0">
                          <a:effectLst/>
                        </a:rPr>
                        <a:t>NOGIPER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800" u="none" strike="noStrike">
                          <a:effectLst/>
                        </a:rPr>
                        <a:t>GIPER</a:t>
                      </a:r>
                      <a:endParaRPr lang="e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800" u="none" strike="noStrike">
                          <a:effectLst/>
                        </a:rPr>
                        <a:t>NOGIPER</a:t>
                      </a:r>
                      <a:endParaRPr lang="e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6650625"/>
                  </a:ext>
                </a:extLst>
              </a:tr>
              <a:tr h="572666">
                <a:tc>
                  <a:txBody>
                    <a:bodyPr/>
                    <a:lstStyle/>
                    <a:p>
                      <a:pPr algn="l" fontAlgn="b"/>
                      <a:r>
                        <a:rPr lang="en" sz="1800" u="none" strike="noStrike" dirty="0">
                          <a:effectLst/>
                        </a:rPr>
                        <a:t>MAE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0,122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0,130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0,122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0,143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816619"/>
                  </a:ext>
                </a:extLst>
              </a:tr>
              <a:tr h="572666">
                <a:tc>
                  <a:txBody>
                    <a:bodyPr/>
                    <a:lstStyle/>
                    <a:p>
                      <a:pPr algn="l" fontAlgn="b"/>
                      <a:r>
                        <a:rPr lang="en" sz="1800" u="none" strike="noStrike" dirty="0">
                          <a:effectLst/>
                        </a:rPr>
                        <a:t>MSE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0,059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0,062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0,059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0,069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1978971"/>
                  </a:ext>
                </a:extLst>
              </a:tr>
              <a:tr h="572666">
                <a:tc>
                  <a:txBody>
                    <a:bodyPr/>
                    <a:lstStyle/>
                    <a:p>
                      <a:pPr algn="l" fontAlgn="b"/>
                      <a:r>
                        <a:rPr lang="en" sz="1800" u="none" strike="noStrike" dirty="0">
                          <a:effectLst/>
                        </a:rPr>
                        <a:t>RMSE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0,242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0,249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0,243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0,263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3755497"/>
                  </a:ext>
                </a:extLst>
              </a:tr>
              <a:tr h="572666">
                <a:tc>
                  <a:txBody>
                    <a:bodyPr/>
                    <a:lstStyle/>
                    <a:p>
                      <a:pPr algn="l" fontAlgn="b"/>
                      <a:r>
                        <a:rPr lang="en" sz="1800" u="none" strike="noStrike" dirty="0">
                          <a:effectLst/>
                        </a:rPr>
                        <a:t>R^2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0,487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0,454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0,482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0,395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098470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EFD2E45-1379-9007-0EB2-B1932AC81561}"/>
              </a:ext>
            </a:extLst>
          </p:cNvPr>
          <p:cNvSpPr txBox="1"/>
          <p:nvPr/>
        </p:nvSpPr>
        <p:spPr>
          <a:xfrm>
            <a:off x="1116033" y="1632889"/>
            <a:ext cx="88264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SE Sans" panose="02000000000000000000" pitchFamily="2" charset="0"/>
              </a:rPr>
              <a:t>MAE (Mean Absolute Error, </a:t>
            </a:r>
            <a:r>
              <a:rPr lang="ru-RU" dirty="0">
                <a:latin typeface="HSE Sans" panose="02000000000000000000" pitchFamily="2" charset="0"/>
              </a:rPr>
              <a:t>Средняя абсолютная ошибка) </a:t>
            </a:r>
            <a:endParaRPr lang="en-US" dirty="0">
              <a:latin typeface="HSE Sans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latin typeface="HSE Sans" panose="02000000000000000000" pitchFamily="2" charset="0"/>
              </a:rPr>
              <a:t>MSE, </a:t>
            </a:r>
            <a:r>
              <a:rPr lang="ru-RU" dirty="0">
                <a:latin typeface="HSE Sans" panose="02000000000000000000" pitchFamily="2" charset="0"/>
              </a:rPr>
              <a:t>или </a:t>
            </a:r>
            <a:r>
              <a:rPr lang="en" dirty="0">
                <a:latin typeface="HSE Sans" panose="02000000000000000000" pitchFamily="2" charset="0"/>
              </a:rPr>
              <a:t>Mean Squared Error (</a:t>
            </a:r>
            <a:r>
              <a:rPr lang="ru-RU" dirty="0">
                <a:latin typeface="HSE Sans" panose="02000000000000000000" pitchFamily="2" charset="0"/>
              </a:rPr>
              <a:t>Средняя квадратичная ошибка) (</a:t>
            </a:r>
            <a:r>
              <a:rPr lang="en-US" dirty="0">
                <a:latin typeface="HSE Sans" panose="02000000000000000000" pitchFamily="2" charset="0"/>
              </a:rPr>
              <a:t>MAE^2</a:t>
            </a:r>
            <a:r>
              <a:rPr lang="ru-RU" dirty="0">
                <a:latin typeface="HSE Sans" panose="02000000000000000000" pitchFamily="2" charset="0"/>
              </a:rPr>
              <a:t>)</a:t>
            </a:r>
            <a:endParaRPr lang="en-US" dirty="0">
              <a:latin typeface="HSE Sans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RMSE 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Square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Error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Корень из среднеквадратичной ошибки)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latin typeface="HSE Sans" panose="02000000000000000000" pitchFamily="2" charset="0"/>
              </a:rPr>
              <a:t>R² (R-squared, </a:t>
            </a:r>
            <a:r>
              <a:rPr lang="ru-RU" dirty="0">
                <a:latin typeface="HSE Sans" panose="02000000000000000000" pitchFamily="2" charset="0"/>
              </a:rPr>
              <a:t>Коэффициент детерминации) </a:t>
            </a:r>
          </a:p>
        </p:txBody>
      </p:sp>
    </p:spTree>
    <p:extLst>
      <p:ext uri="{BB962C8B-B14F-4D97-AF65-F5344CB8AC3E}">
        <p14:creationId xmlns:p14="http://schemas.microsoft.com/office/powerpoint/2010/main" val="825159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89DE17A-284C-2E41-93C3-9200CA02CA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1000" dirty="0"/>
              <a:t>Школа Экономики и Менеджмента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78241C-36DA-AB4E-9AD3-95F879081C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и прогнозирование строительных компаний в Российской Федерации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3F95F2-80C6-8C4D-9EEF-1B0C6D5074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Практическая значимость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9146A8-906F-D549-86C7-8070DF7723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2115" y="1686448"/>
            <a:ext cx="7617877" cy="537011"/>
          </a:xfrm>
        </p:spPr>
        <p:txBody>
          <a:bodyPr/>
          <a:lstStyle/>
          <a:p>
            <a:r>
              <a:rPr lang="ru-RU" sz="2000" b="1" dirty="0"/>
              <a:t>Практическая значимость и значимость для исследований: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9A85B1-4926-4493-81E9-BFD837EC51B7}"/>
              </a:ext>
            </a:extLst>
          </p:cNvPr>
          <p:cNvSpPr txBox="1"/>
          <p:nvPr/>
        </p:nvSpPr>
        <p:spPr>
          <a:xfrm>
            <a:off x="712115" y="2305615"/>
            <a:ext cx="89472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buFont typeface="+mj-lt"/>
              <a:buAutoNum type="alphaLcParenR"/>
            </a:pPr>
            <a:endParaRPr lang="ru-RU" sz="2000" dirty="0">
              <a:latin typeface="HSE Sans" panose="02000000000000000000" pitchFamily="2" charset="0"/>
            </a:endParaRPr>
          </a:p>
          <a:p>
            <a:pPr marL="228600" indent="-228600" algn="l">
              <a:buFont typeface="+mj-lt"/>
              <a:buAutoNum type="alphaLcParenR"/>
            </a:pPr>
            <a:r>
              <a:rPr lang="ru-RU" sz="2000" dirty="0">
                <a:latin typeface="HSE Sans" panose="02000000000000000000" pitchFamily="2" charset="0"/>
              </a:rPr>
              <a:t>повышенная точность прогнозов, которая позволяет повысить осведомленность всех субъектов, связанных с компанией, а также позволяет внешним регулирующим органам корректно оценить риски  </a:t>
            </a:r>
          </a:p>
          <a:p>
            <a:pPr marL="228600" indent="-228600" algn="l">
              <a:buFont typeface="+mj-lt"/>
              <a:buAutoNum type="alphaLcParenR"/>
            </a:pPr>
            <a:endParaRPr lang="ru-RU" sz="2000" dirty="0">
              <a:latin typeface="HSE Sans" panose="02000000000000000000" pitchFamily="2" charset="0"/>
            </a:endParaRPr>
          </a:p>
          <a:p>
            <a:pPr marL="228600" indent="-228600" algn="l">
              <a:buFont typeface="+mj-lt"/>
              <a:buAutoNum type="alphaLcParenR"/>
            </a:pPr>
            <a:r>
              <a:rPr lang="ru-RU" sz="2000" dirty="0">
                <a:latin typeface="HSE Sans" panose="02000000000000000000" pitchFamily="2" charset="0"/>
              </a:rPr>
              <a:t>на основе данного исследования, благодаря новым инструментам, можно построить более эффективную модель машинного обучения</a:t>
            </a:r>
          </a:p>
          <a:p>
            <a:pPr marL="228600" indent="-228600" algn="l">
              <a:buFont typeface="+mj-lt"/>
              <a:buAutoNum type="alphaLcParenR"/>
            </a:pPr>
            <a:endParaRPr lang="ru-RU" sz="2000" dirty="0">
              <a:latin typeface="HSE Sans" panose="02000000000000000000" pitchFamily="2" charset="0"/>
            </a:endParaRPr>
          </a:p>
          <a:p>
            <a:pPr marL="228600" indent="-228600" algn="l">
              <a:buFont typeface="+mj-lt"/>
              <a:buAutoNum type="alphaLcParenR"/>
            </a:pPr>
            <a:r>
              <a:rPr lang="ru-RU" sz="2000" dirty="0">
                <a:latin typeface="HSE Sans" panose="02000000000000000000" pitchFamily="2" charset="0"/>
              </a:rPr>
              <a:t>предложен прозрачный подход к сбору данных для моделей прогнозирования дефолта</a:t>
            </a:r>
          </a:p>
        </p:txBody>
      </p:sp>
    </p:spTree>
    <p:extLst>
      <p:ext uri="{BB962C8B-B14F-4D97-AF65-F5344CB8AC3E}">
        <p14:creationId xmlns:p14="http://schemas.microsoft.com/office/powerpoint/2010/main" val="789831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FF74A83-394A-E64F-B26C-8B288BF6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08E74D-9D70-3B41-9778-E6E8B05CDF2D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B3484F-8C76-694C-8CD1-F1F8262BD87E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71D10A-0DDC-9847-BD1B-712A3C9F3055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E64125C-F6DE-1F4A-A554-9F1C35EAFB8C}"/>
              </a:ext>
            </a:extLst>
          </p:cNvPr>
          <p:cNvSpPr txBox="1"/>
          <p:nvPr/>
        </p:nvSpPr>
        <p:spPr>
          <a:xfrm>
            <a:off x="10337843" y="497315"/>
            <a:ext cx="671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13</a:t>
            </a:fld>
            <a:endParaRPr lang="ru-RU" sz="20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E2D9CC-0CF4-324B-BFF1-AC830802DEEB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4444CA-9D6F-284E-98D3-495FED2BD6B6}"/>
              </a:ext>
            </a:extLst>
          </p:cNvPr>
          <p:cNvSpPr txBox="1"/>
          <p:nvPr/>
        </p:nvSpPr>
        <p:spPr>
          <a:xfrm>
            <a:off x="489975" y="1396903"/>
            <a:ext cx="10132991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FC5D1-C06C-E849-9E8B-5E67DDC48923}"/>
              </a:ext>
            </a:extLst>
          </p:cNvPr>
          <p:cNvSpPr txBox="1"/>
          <p:nvPr/>
        </p:nvSpPr>
        <p:spPr>
          <a:xfrm>
            <a:off x="517199" y="2367263"/>
            <a:ext cx="2808710" cy="169277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83BFAB-DEA4-5E45-92C4-E5AF0FE3E415}"/>
              </a:ext>
            </a:extLst>
          </p:cNvPr>
          <p:cNvSpPr/>
          <p:nvPr/>
        </p:nvSpPr>
        <p:spPr>
          <a:xfrm>
            <a:off x="5392982" y="1539363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E0A4AB-A313-3D40-B5AD-E5C8DC95DB74}"/>
              </a:ext>
            </a:extLst>
          </p:cNvPr>
          <p:cNvSpPr/>
          <p:nvPr/>
        </p:nvSpPr>
        <p:spPr>
          <a:xfrm>
            <a:off x="6742925" y="1539363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8E7781-F2DE-D74E-9B7F-C8C6D0D61522}"/>
              </a:ext>
            </a:extLst>
          </p:cNvPr>
          <p:cNvSpPr/>
          <p:nvPr/>
        </p:nvSpPr>
        <p:spPr>
          <a:xfrm>
            <a:off x="8092868" y="1539363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827DCE-02F9-5143-BDEA-B106C5917739}"/>
              </a:ext>
            </a:extLst>
          </p:cNvPr>
          <p:cNvSpPr/>
          <p:nvPr/>
        </p:nvSpPr>
        <p:spPr>
          <a:xfrm>
            <a:off x="9442811" y="1539363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3482E6-4D29-2A46-BB3E-589A6F246F89}"/>
              </a:ext>
            </a:extLst>
          </p:cNvPr>
          <p:cNvSpPr/>
          <p:nvPr/>
        </p:nvSpPr>
        <p:spPr>
          <a:xfrm>
            <a:off x="10792754" y="1539363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51925AB-6C21-5A46-9F9B-1CA8099188A8}"/>
              </a:ext>
            </a:extLst>
          </p:cNvPr>
          <p:cNvSpPr/>
          <p:nvPr/>
        </p:nvSpPr>
        <p:spPr>
          <a:xfrm>
            <a:off x="5293890" y="1621484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02F69A0-A988-4242-A9E8-880848B00B03}"/>
              </a:ext>
            </a:extLst>
          </p:cNvPr>
          <p:cNvSpPr/>
          <p:nvPr/>
        </p:nvSpPr>
        <p:spPr>
          <a:xfrm>
            <a:off x="6742925" y="2800272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A6A957B-BB32-3240-89BD-33052ADA9ABF}"/>
              </a:ext>
            </a:extLst>
          </p:cNvPr>
          <p:cNvSpPr/>
          <p:nvPr/>
        </p:nvSpPr>
        <p:spPr>
          <a:xfrm>
            <a:off x="8092868" y="2800272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E87591-F9D6-6344-9807-0B35DF0B2062}"/>
              </a:ext>
            </a:extLst>
          </p:cNvPr>
          <p:cNvSpPr/>
          <p:nvPr/>
        </p:nvSpPr>
        <p:spPr>
          <a:xfrm>
            <a:off x="9442811" y="2800272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69F254-2DAF-F84D-832D-24A3D0003AAB}"/>
              </a:ext>
            </a:extLst>
          </p:cNvPr>
          <p:cNvSpPr/>
          <p:nvPr/>
        </p:nvSpPr>
        <p:spPr>
          <a:xfrm>
            <a:off x="10792754" y="2800272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21E739E-B51D-C142-BDEB-28AD4BA9CA01}"/>
              </a:ext>
            </a:extLst>
          </p:cNvPr>
          <p:cNvSpPr/>
          <p:nvPr/>
        </p:nvSpPr>
        <p:spPr>
          <a:xfrm>
            <a:off x="5392982" y="4061182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F99637E-2D27-9242-AFF4-A09F1DDC431E}"/>
              </a:ext>
            </a:extLst>
          </p:cNvPr>
          <p:cNvSpPr/>
          <p:nvPr/>
        </p:nvSpPr>
        <p:spPr>
          <a:xfrm>
            <a:off x="6742925" y="4061182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3F586A1-643C-B345-9ADE-799A215A0217}"/>
              </a:ext>
            </a:extLst>
          </p:cNvPr>
          <p:cNvSpPr/>
          <p:nvPr/>
        </p:nvSpPr>
        <p:spPr>
          <a:xfrm>
            <a:off x="8092868" y="4061182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DFB083-9056-1444-9A0D-2C325BC82455}"/>
              </a:ext>
            </a:extLst>
          </p:cNvPr>
          <p:cNvSpPr/>
          <p:nvPr/>
        </p:nvSpPr>
        <p:spPr>
          <a:xfrm>
            <a:off x="9442811" y="4061182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4B6D0A-E0DA-6544-B438-0448F952579B}"/>
              </a:ext>
            </a:extLst>
          </p:cNvPr>
          <p:cNvSpPr/>
          <p:nvPr/>
        </p:nvSpPr>
        <p:spPr>
          <a:xfrm>
            <a:off x="10792754" y="4061182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A0ADF3E-E144-3748-847C-21566C272BC7}"/>
              </a:ext>
            </a:extLst>
          </p:cNvPr>
          <p:cNvSpPr/>
          <p:nvPr/>
        </p:nvSpPr>
        <p:spPr>
          <a:xfrm>
            <a:off x="5392982" y="5341342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B345C75-AE5D-2640-AA19-BA885DDC38A2}"/>
              </a:ext>
            </a:extLst>
          </p:cNvPr>
          <p:cNvSpPr/>
          <p:nvPr/>
        </p:nvSpPr>
        <p:spPr>
          <a:xfrm>
            <a:off x="6742925" y="5341342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F2F2A4F-FBE1-7149-9E3D-BFEB7D66D50D}"/>
              </a:ext>
            </a:extLst>
          </p:cNvPr>
          <p:cNvSpPr/>
          <p:nvPr/>
        </p:nvSpPr>
        <p:spPr>
          <a:xfrm>
            <a:off x="8092868" y="5341342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E3DF2C-C678-544A-9859-37315568A0F1}"/>
              </a:ext>
            </a:extLst>
          </p:cNvPr>
          <p:cNvSpPr/>
          <p:nvPr/>
        </p:nvSpPr>
        <p:spPr>
          <a:xfrm>
            <a:off x="9442811" y="5341342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E4896C9-4AB9-D643-B3ED-7FAD81A68D76}"/>
              </a:ext>
            </a:extLst>
          </p:cNvPr>
          <p:cNvSpPr/>
          <p:nvPr/>
        </p:nvSpPr>
        <p:spPr>
          <a:xfrm>
            <a:off x="10792754" y="5341342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C66643-1ABC-3D4D-9BCC-76A74AE83A92}"/>
              </a:ext>
            </a:extLst>
          </p:cNvPr>
          <p:cNvSpPr txBox="1"/>
          <p:nvPr/>
        </p:nvSpPr>
        <p:spPr>
          <a:xfrm>
            <a:off x="1057816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5912A7-8DCC-AF4C-82B2-7283ED0B4053}"/>
              </a:ext>
            </a:extLst>
          </p:cNvPr>
          <p:cNvSpPr txBox="1"/>
          <p:nvPr/>
        </p:nvSpPr>
        <p:spPr>
          <a:xfrm>
            <a:off x="3365627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16C3C5-5235-EC47-85FA-7C1895E625F8}"/>
              </a:ext>
            </a:extLst>
          </p:cNvPr>
          <p:cNvSpPr txBox="1"/>
          <p:nvPr/>
        </p:nvSpPr>
        <p:spPr>
          <a:xfrm>
            <a:off x="6158118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46EB09-5EFF-4D69-BF78-67F726793A30}"/>
              </a:ext>
            </a:extLst>
          </p:cNvPr>
          <p:cNvSpPr txBox="1"/>
          <p:nvPr/>
        </p:nvSpPr>
        <p:spPr>
          <a:xfrm>
            <a:off x="845288" y="2227900"/>
            <a:ext cx="32538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latin typeface="HSE Sans" panose="02000000000000000000" pitchFamily="2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049108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79B934C-D7E2-DD48-BCA2-BCD2E21D6C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654682-36D6-CD40-8608-A97244D286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43567B-6E74-9542-8F9A-1A48CBB738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120C26E-BD42-274D-944E-BE316BE9C3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620" y="1336154"/>
            <a:ext cx="11429310" cy="703205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6400" u="none" strike="noStrike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lt"/>
                <a:ea typeface="Times New Roman" panose="02020603050405020304" pitchFamily="18" charset="0"/>
                <a:hlinkClick r:id="rId2"/>
              </a:rPr>
              <a:t>"Machine learning models and bankruptcy prediction"</a:t>
            </a:r>
            <a:r>
              <a:rPr lang="ru-RU" sz="6400" u="none" strike="noStrike" dirty="0">
                <a:effectLst/>
                <a:highlight>
                  <a:srgbClr val="FFFFFF"/>
                </a:highlight>
                <a:latin typeface="+mn-lt"/>
                <a:ea typeface="Times New Roman" panose="02020603050405020304" pitchFamily="18" charset="0"/>
              </a:rPr>
              <a:t> by </a:t>
            </a:r>
            <a:r>
              <a:rPr lang="ru-RU" sz="6400" u="none" strike="noStrike" dirty="0" err="1">
                <a:effectLst/>
                <a:highlight>
                  <a:srgbClr val="FFFFFF"/>
                </a:highlight>
                <a:latin typeface="+mn-lt"/>
                <a:ea typeface="Times New Roman" panose="02020603050405020304" pitchFamily="18" charset="0"/>
              </a:rPr>
              <a:t>F</a:t>
            </a:r>
            <a:r>
              <a:rPr lang="ru-RU" sz="6400" u="none" strike="noStrike" dirty="0">
                <a:effectLst/>
                <a:highlight>
                  <a:srgbClr val="FFFFFF"/>
                </a:highlight>
                <a:latin typeface="+mn-lt"/>
                <a:ea typeface="Times New Roman" panose="02020603050405020304" pitchFamily="18" charset="0"/>
              </a:rPr>
              <a:t>. </a:t>
            </a:r>
            <a:r>
              <a:rPr lang="ru-RU" sz="6400" u="none" strike="noStrike" dirty="0" err="1">
                <a:effectLst/>
                <a:highlight>
                  <a:srgbClr val="FFFFFF"/>
                </a:highlight>
                <a:latin typeface="+mn-lt"/>
                <a:ea typeface="Times New Roman" panose="02020603050405020304" pitchFamily="18" charset="0"/>
              </a:rPr>
              <a:t>Barboza</a:t>
            </a:r>
            <a:r>
              <a:rPr lang="ru-RU" sz="6400" u="none" strike="noStrike" dirty="0">
                <a:effectLst/>
                <a:highlight>
                  <a:srgbClr val="FFFFFF"/>
                </a:highlight>
                <a:latin typeface="+mn-lt"/>
                <a:ea typeface="Times New Roman" panose="02020603050405020304" pitchFamily="18" charset="0"/>
              </a:rPr>
              <a:t>, </a:t>
            </a:r>
            <a:r>
              <a:rPr lang="ru-RU" sz="6400" u="none" strike="noStrike" dirty="0" err="1">
                <a:effectLst/>
                <a:highlight>
                  <a:srgbClr val="FFFFFF"/>
                </a:highlight>
                <a:latin typeface="+mn-lt"/>
                <a:ea typeface="Times New Roman" panose="02020603050405020304" pitchFamily="18" charset="0"/>
              </a:rPr>
              <a:t>H</a:t>
            </a:r>
            <a:r>
              <a:rPr lang="ru-RU" sz="6400" u="none" strike="noStrike" dirty="0">
                <a:effectLst/>
                <a:highlight>
                  <a:srgbClr val="FFFFFF"/>
                </a:highlight>
                <a:latin typeface="+mn-lt"/>
                <a:ea typeface="Times New Roman" panose="02020603050405020304" pitchFamily="18" charset="0"/>
              </a:rPr>
              <a:t>. </a:t>
            </a:r>
            <a:r>
              <a:rPr lang="ru-RU" sz="6400" u="none" strike="noStrike" dirty="0" err="1">
                <a:effectLst/>
                <a:highlight>
                  <a:srgbClr val="FFFFFF"/>
                </a:highlight>
                <a:latin typeface="+mn-lt"/>
                <a:ea typeface="Times New Roman" panose="02020603050405020304" pitchFamily="18" charset="0"/>
              </a:rPr>
              <a:t>Kimura</a:t>
            </a:r>
            <a:r>
              <a:rPr lang="ru-RU" sz="6400" u="none" strike="noStrike" dirty="0">
                <a:effectLst/>
                <a:highlight>
                  <a:srgbClr val="FFFFFF"/>
                </a:highlight>
                <a:latin typeface="+mn-lt"/>
                <a:ea typeface="Times New Roman" panose="02020603050405020304" pitchFamily="18" charset="0"/>
              </a:rPr>
              <a:t>, </a:t>
            </a:r>
            <a:r>
              <a:rPr lang="ru-RU" sz="6400" u="none" strike="noStrike" dirty="0" err="1">
                <a:effectLst/>
                <a:highlight>
                  <a:srgbClr val="FFFFFF"/>
                </a:highlight>
                <a:latin typeface="+mn-lt"/>
                <a:ea typeface="Times New Roman" panose="02020603050405020304" pitchFamily="18" charset="0"/>
              </a:rPr>
              <a:t>E</a:t>
            </a:r>
            <a:r>
              <a:rPr lang="ru-RU" sz="6400" u="none" strike="noStrike" dirty="0">
                <a:effectLst/>
                <a:highlight>
                  <a:srgbClr val="FFFFFF"/>
                </a:highlight>
                <a:latin typeface="+mn-lt"/>
                <a:ea typeface="Times New Roman" panose="02020603050405020304" pitchFamily="18" charset="0"/>
              </a:rPr>
              <a:t>. </a:t>
            </a:r>
            <a:r>
              <a:rPr lang="ru-RU" sz="6400" u="none" strike="noStrike" dirty="0" err="1">
                <a:effectLst/>
                <a:highlight>
                  <a:srgbClr val="FFFFFF"/>
                </a:highlight>
                <a:latin typeface="+mn-lt"/>
                <a:ea typeface="Times New Roman" panose="02020603050405020304" pitchFamily="18" charset="0"/>
              </a:rPr>
              <a:t>Altman</a:t>
            </a:r>
            <a:r>
              <a:rPr lang="ru-RU" sz="6400" u="none" strike="noStrike" dirty="0">
                <a:effectLst/>
                <a:highlight>
                  <a:srgbClr val="FFFFFF"/>
                </a:highlight>
                <a:latin typeface="+mn-lt"/>
                <a:ea typeface="Times New Roman" panose="02020603050405020304" pitchFamily="18" charset="0"/>
              </a:rPr>
              <a:t> — Expert Systems with Applications,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6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lt"/>
                <a:ea typeface="Times New Roman" panose="02020603050405020304" pitchFamily="18" charset="0"/>
                <a:hlinkClick r:id="rId3"/>
              </a:rPr>
              <a:t>"Explainability of machine learning models for bankruptcy prediction"</a:t>
            </a:r>
            <a:r>
              <a:rPr lang="ru-RU" sz="6400" dirty="0">
                <a:effectLst/>
                <a:highlight>
                  <a:srgbClr val="FFFFFF"/>
                </a:highlight>
                <a:latin typeface="+mn-lt"/>
                <a:ea typeface="Times New Roman" panose="02020603050405020304" pitchFamily="18" charset="0"/>
              </a:rPr>
              <a:t> by M.S. Park, </a:t>
            </a:r>
            <a:r>
              <a:rPr lang="ru-RU" sz="6400" dirty="0" err="1">
                <a:effectLst/>
                <a:highlight>
                  <a:srgbClr val="FFFFFF"/>
                </a:highlight>
                <a:latin typeface="+mn-lt"/>
                <a:ea typeface="Times New Roman" panose="02020603050405020304" pitchFamily="18" charset="0"/>
              </a:rPr>
              <a:t>H</a:t>
            </a:r>
            <a:r>
              <a:rPr lang="ru-RU" sz="6400" dirty="0">
                <a:effectLst/>
                <a:highlight>
                  <a:srgbClr val="FFFFFF"/>
                </a:highlight>
                <a:latin typeface="+mn-lt"/>
                <a:ea typeface="Times New Roman" panose="02020603050405020304" pitchFamily="18" charset="0"/>
              </a:rPr>
              <a:t>. </a:t>
            </a:r>
            <a:r>
              <a:rPr lang="ru-RU" sz="6400" dirty="0" err="1">
                <a:effectLst/>
                <a:highlight>
                  <a:srgbClr val="FFFFFF"/>
                </a:highlight>
                <a:latin typeface="+mn-lt"/>
                <a:ea typeface="Times New Roman" panose="02020603050405020304" pitchFamily="18" charset="0"/>
              </a:rPr>
              <a:t>Son</a:t>
            </a:r>
            <a:r>
              <a:rPr lang="ru-RU" sz="6400" dirty="0">
                <a:effectLst/>
                <a:highlight>
                  <a:srgbClr val="FFFFFF"/>
                </a:highlight>
                <a:latin typeface="+mn-lt"/>
                <a:ea typeface="Times New Roman" panose="02020603050405020304" pitchFamily="18" charset="0"/>
              </a:rPr>
              <a:t>, </a:t>
            </a:r>
            <a:r>
              <a:rPr lang="ru-RU" sz="6400" dirty="0" err="1">
                <a:effectLst/>
                <a:highlight>
                  <a:srgbClr val="FFFFFF"/>
                </a:highlight>
                <a:latin typeface="+mn-lt"/>
                <a:ea typeface="Times New Roman" panose="02020603050405020304" pitchFamily="18" charset="0"/>
              </a:rPr>
              <a:t>C</a:t>
            </a:r>
            <a:r>
              <a:rPr lang="ru-RU" sz="6400" dirty="0">
                <a:effectLst/>
                <a:highlight>
                  <a:srgbClr val="FFFFFF"/>
                </a:highlight>
                <a:latin typeface="+mn-lt"/>
                <a:ea typeface="Times New Roman" panose="02020603050405020304" pitchFamily="18" charset="0"/>
              </a:rPr>
              <a:t>. </a:t>
            </a:r>
            <a:r>
              <a:rPr lang="ru-RU" sz="6400" dirty="0" err="1">
                <a:effectLst/>
                <a:highlight>
                  <a:srgbClr val="FFFFFF"/>
                </a:highlight>
                <a:latin typeface="+mn-lt"/>
                <a:ea typeface="Times New Roman" panose="02020603050405020304" pitchFamily="18" charset="0"/>
              </a:rPr>
              <a:t>Hyun</a:t>
            </a:r>
            <a:r>
              <a:rPr lang="ru-RU" sz="6400" dirty="0">
                <a:effectLst/>
                <a:highlight>
                  <a:srgbClr val="FFFFFF"/>
                </a:highlight>
                <a:latin typeface="+mn-lt"/>
                <a:ea typeface="Times New Roman" panose="02020603050405020304" pitchFamily="18" charset="0"/>
              </a:rPr>
              <a:t>, H.J. </a:t>
            </a:r>
            <a:r>
              <a:rPr lang="ru-RU" sz="6400" dirty="0" err="1">
                <a:effectLst/>
                <a:highlight>
                  <a:srgbClr val="FFFFFF"/>
                </a:highlight>
                <a:latin typeface="+mn-lt"/>
                <a:ea typeface="Times New Roman" panose="02020603050405020304" pitchFamily="18" charset="0"/>
              </a:rPr>
              <a:t>Hwang</a:t>
            </a:r>
            <a:r>
              <a:rPr lang="ru-RU" sz="6400" dirty="0">
                <a:effectLst/>
                <a:highlight>
                  <a:srgbClr val="FFFFFF"/>
                </a:highlight>
                <a:latin typeface="+mn-lt"/>
                <a:ea typeface="Times New Roman" panose="02020603050405020304" pitchFamily="18" charset="0"/>
              </a:rPr>
              <a:t> - </a:t>
            </a:r>
            <a:r>
              <a:rPr lang="ru-RU" sz="6400" dirty="0" err="1">
                <a:effectLst/>
                <a:highlight>
                  <a:srgbClr val="FFFFFF"/>
                </a:highlight>
                <a:latin typeface="+mn-lt"/>
                <a:ea typeface="Times New Roman" panose="02020603050405020304" pitchFamily="18" charset="0"/>
              </a:rPr>
              <a:t>Ieee</a:t>
            </a:r>
            <a:r>
              <a:rPr lang="ru-RU" sz="6400" dirty="0">
                <a:effectLst/>
                <a:highlight>
                  <a:srgbClr val="FFFFFF"/>
                </a:highlight>
                <a:latin typeface="+mn-lt"/>
                <a:ea typeface="Times New Roman" panose="02020603050405020304" pitchFamily="18" charset="0"/>
              </a:rPr>
              <a:t> Access,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6400" u="none" strike="noStrike" dirty="0" err="1">
                <a:effectLst/>
                <a:latin typeface="+mn-lt"/>
                <a:ea typeface="Times New Roman" panose="02020603050405020304" pitchFamily="18" charset="0"/>
              </a:rPr>
              <a:t>Боченина</a:t>
            </a:r>
            <a:r>
              <a:rPr lang="ru-RU" sz="6400" u="none" strike="noStrike" dirty="0">
                <a:effectLst/>
                <a:latin typeface="+mn-lt"/>
                <a:ea typeface="Times New Roman" panose="02020603050405020304" pitchFamily="18" charset="0"/>
              </a:rPr>
              <a:t> М.В., Смирнов М.В., Оценка вероятности банкротства крупных и средних предприятий северо-запада России// </a:t>
            </a:r>
            <a:r>
              <a:rPr lang="en" sz="6400" u="none" strike="noStrike" dirty="0">
                <a:effectLst/>
                <a:latin typeface="+mn-lt"/>
                <a:ea typeface="Times New Roman" panose="02020603050405020304" pitchFamily="18" charset="0"/>
              </a:rPr>
              <a:t>http://</a:t>
            </a:r>
            <a:r>
              <a:rPr lang="en" sz="6400" u="none" strike="noStrike" dirty="0" err="1">
                <a:effectLst/>
                <a:latin typeface="+mn-lt"/>
                <a:ea typeface="Times New Roman" panose="02020603050405020304" pitchFamily="18" charset="0"/>
              </a:rPr>
              <a:t>finbiz.spb.ru</a:t>
            </a:r>
            <a:r>
              <a:rPr lang="en" sz="6400" u="none" strike="noStrike" dirty="0">
                <a:effectLst/>
                <a:latin typeface="+mn-lt"/>
                <a:ea typeface="Times New Roman" panose="02020603050405020304" pitchFamily="18" charset="0"/>
              </a:rPr>
              <a:t>/wp-content/uploads/2021/04/bochenina_2_20.pdf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6400" u="none" strike="noStrike" dirty="0">
                <a:effectLst/>
                <a:latin typeface="+mn-lt"/>
                <a:ea typeface="Times New Roman" panose="02020603050405020304" pitchFamily="18" charset="0"/>
              </a:rPr>
              <a:t>"A survey on machine learning and statistical techniques in bankruptcy prediction" by S.S. Devi, Y. Radhika — International Journal of Machine Learning and Computing,</a:t>
            </a:r>
            <a:endParaRPr lang="ru-RU" sz="6400" u="none" strike="noStrike" dirty="0">
              <a:effectLst/>
              <a:latin typeface="+mn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6400" u="none" strike="noStrike" dirty="0">
                <a:effectLst/>
                <a:latin typeface="+mn-lt"/>
                <a:ea typeface="Times New Roman" panose="02020603050405020304" pitchFamily="18" charset="0"/>
              </a:rPr>
              <a:t>Altman, E. // 1968 "Financial Ratios, Discriminant Analysis and the Prediction of Corporate Bankruptcy." The Journal of Finance, 23(4), 589-609 https://</a:t>
            </a:r>
            <a:r>
              <a:rPr lang="en" sz="6400" u="none" strike="noStrike" dirty="0" err="1">
                <a:effectLst/>
                <a:latin typeface="+mn-lt"/>
                <a:ea typeface="Times New Roman" panose="02020603050405020304" pitchFamily="18" charset="0"/>
              </a:rPr>
              <a:t>onlinelibrary.wiley.com</a:t>
            </a:r>
            <a:r>
              <a:rPr lang="en" sz="6400" u="none" strike="noStrike" dirty="0">
                <a:effectLst/>
                <a:latin typeface="+mn-lt"/>
                <a:ea typeface="Times New Roman" panose="02020603050405020304" pitchFamily="18" charset="0"/>
              </a:rPr>
              <a:t>/</a:t>
            </a:r>
            <a:r>
              <a:rPr lang="en" sz="6400" u="none" strike="noStrike" dirty="0" err="1">
                <a:effectLst/>
                <a:latin typeface="+mn-lt"/>
                <a:ea typeface="Times New Roman" panose="02020603050405020304" pitchFamily="18" charset="0"/>
              </a:rPr>
              <a:t>doi</a:t>
            </a:r>
            <a:r>
              <a:rPr lang="en" sz="6400" u="none" strike="noStrike" dirty="0">
                <a:effectLst/>
                <a:latin typeface="+mn-lt"/>
                <a:ea typeface="Times New Roman" panose="02020603050405020304" pitchFamily="18" charset="0"/>
              </a:rPr>
              <a:t>/abs/10.1111/j.1540-6261.1968.tb00843.x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6400" u="none" strike="noStrike" dirty="0">
                <a:effectLst/>
                <a:latin typeface="+mn-lt"/>
                <a:ea typeface="Times New Roman" panose="02020603050405020304" pitchFamily="18" charset="0"/>
              </a:rPr>
              <a:t>Systematic review of bankruptcy prediction models: Towards a framework for tool selection by </a:t>
            </a:r>
            <a:r>
              <a:rPr lang="en" sz="6400" u="none" strike="noStrike" dirty="0" err="1">
                <a:effectLst/>
                <a:latin typeface="+mn-lt"/>
                <a:ea typeface="Times New Roman" panose="02020603050405020304" pitchFamily="18" charset="0"/>
              </a:rPr>
              <a:t>Alaka</a:t>
            </a:r>
            <a:r>
              <a:rPr lang="en" sz="6400" u="none" strike="noStrike" dirty="0">
                <a:effectLst/>
                <a:latin typeface="+mn-lt"/>
                <a:ea typeface="Times New Roman" panose="02020603050405020304" pitchFamily="18" charset="0"/>
              </a:rPr>
              <a:t> et al // 2018 // </a:t>
            </a:r>
            <a:r>
              <a:rPr lang="ru-RU" sz="6400" u="none" strike="noStrike" dirty="0">
                <a:effectLst/>
                <a:latin typeface="+mn-lt"/>
                <a:ea typeface="Times New Roman" panose="02020603050405020304" pitchFamily="18" charset="0"/>
              </a:rPr>
              <a:t>стр. 164-168 </a:t>
            </a:r>
            <a:r>
              <a:rPr lang="en" sz="6400" u="none" strike="noStrike" dirty="0">
                <a:effectLst/>
                <a:latin typeface="+mn-lt"/>
                <a:ea typeface="Times New Roman" panose="02020603050405020304" pitchFamily="18" charset="0"/>
              </a:rPr>
              <a:t>https://</a:t>
            </a:r>
            <a:r>
              <a:rPr lang="en" sz="6400" u="none" strike="noStrike" dirty="0" err="1">
                <a:effectLst/>
                <a:latin typeface="+mn-lt"/>
                <a:ea typeface="Times New Roman" panose="02020603050405020304" pitchFamily="18" charset="0"/>
              </a:rPr>
              <a:t>www.sciencedirect.com</a:t>
            </a:r>
            <a:r>
              <a:rPr lang="en" sz="6400" u="none" strike="noStrike" dirty="0">
                <a:effectLst/>
                <a:latin typeface="+mn-lt"/>
                <a:ea typeface="Times New Roman" panose="02020603050405020304" pitchFamily="18" charset="0"/>
              </a:rPr>
              <a:t>/science/article/abs/</a:t>
            </a:r>
            <a:r>
              <a:rPr lang="en" sz="6400" u="none" strike="noStrike" dirty="0" err="1">
                <a:effectLst/>
                <a:latin typeface="+mn-lt"/>
                <a:ea typeface="Times New Roman" panose="02020603050405020304" pitchFamily="18" charset="0"/>
              </a:rPr>
              <a:t>pii</a:t>
            </a:r>
            <a:r>
              <a:rPr lang="en" sz="6400" u="none" strike="noStrike" dirty="0">
                <a:effectLst/>
                <a:latin typeface="+mn-lt"/>
                <a:ea typeface="Times New Roman" panose="02020603050405020304" pitchFamily="18" charset="0"/>
              </a:rPr>
              <a:t>/S0957417417307224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6400" u="none" strike="noStrike" dirty="0">
                <a:effectLst/>
                <a:latin typeface="+mn-lt"/>
                <a:ea typeface="Times New Roman" panose="02020603050405020304" pitchFamily="18" charset="0"/>
              </a:rPr>
              <a:t>Scaling Predictive Modeling in Drug Development with Cloud Computing by </a:t>
            </a:r>
            <a:r>
              <a:rPr lang="en" sz="6400" u="none" strike="noStrike" dirty="0" err="1">
                <a:effectLst/>
                <a:latin typeface="+mn-lt"/>
                <a:ea typeface="Times New Roman" panose="02020603050405020304" pitchFamily="18" charset="0"/>
              </a:rPr>
              <a:t>Behrooz</a:t>
            </a:r>
            <a:r>
              <a:rPr lang="en" sz="6400" u="none" strike="noStrike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" sz="6400" u="none" strike="noStrike" dirty="0" err="1">
                <a:effectLst/>
                <a:latin typeface="+mn-lt"/>
                <a:ea typeface="Times New Roman" panose="02020603050405020304" pitchFamily="18" charset="0"/>
              </a:rPr>
              <a:t>Torabi</a:t>
            </a:r>
            <a:r>
              <a:rPr lang="en" sz="6400" u="none" strike="noStrike" dirty="0">
                <a:effectLst/>
                <a:latin typeface="+mn-lt"/>
                <a:ea typeface="Times New Roman" panose="02020603050405020304" pitchFamily="18" charset="0"/>
              </a:rPr>
              <a:t> Moghadam, Jonathan </a:t>
            </a:r>
            <a:r>
              <a:rPr lang="en" sz="6400" u="none" strike="noStrike" dirty="0" err="1">
                <a:effectLst/>
                <a:latin typeface="+mn-lt"/>
                <a:ea typeface="Times New Roman" panose="02020603050405020304" pitchFamily="18" charset="0"/>
              </a:rPr>
              <a:t>Alvarsson</a:t>
            </a:r>
            <a:r>
              <a:rPr lang="en" sz="6400" u="none" strike="noStrike" dirty="0">
                <a:effectLst/>
                <a:latin typeface="+mn-lt"/>
                <a:ea typeface="Times New Roman" panose="02020603050405020304" pitchFamily="18" charset="0"/>
              </a:rPr>
              <a:t>, Marcus Holm, Martin Eklund, Lars Carlsson </a:t>
            </a:r>
            <a:r>
              <a:rPr lang="ru-RU" sz="6400" u="none" strike="noStrike" dirty="0">
                <a:effectLst/>
                <a:latin typeface="+mn-lt"/>
                <a:ea typeface="Times New Roman" panose="02020603050405020304" pitchFamily="18" charset="0"/>
              </a:rPr>
              <a:t>и </a:t>
            </a:r>
            <a:r>
              <a:rPr lang="en" sz="6400" u="none" strike="noStrike" dirty="0">
                <a:effectLst/>
                <a:latin typeface="+mn-lt"/>
                <a:ea typeface="Times New Roman" panose="02020603050405020304" pitchFamily="18" charset="0"/>
              </a:rPr>
              <a:t>Ola </a:t>
            </a:r>
            <a:r>
              <a:rPr lang="en" sz="6400" u="none" strike="noStrike" dirty="0" err="1">
                <a:effectLst/>
                <a:latin typeface="+mn-lt"/>
                <a:ea typeface="Times New Roman" panose="02020603050405020304" pitchFamily="18" charset="0"/>
              </a:rPr>
              <a:t>Spjuth</a:t>
            </a:r>
            <a:r>
              <a:rPr lang="en" sz="6400" u="none" strike="noStrike" dirty="0">
                <a:effectLst/>
                <a:latin typeface="+mn-lt"/>
                <a:ea typeface="Times New Roman" panose="02020603050405020304" pitchFamily="18" charset="0"/>
              </a:rPr>
              <a:t> // "Journal of Chemical Information and Modeling"// 2015 // </a:t>
            </a:r>
            <a:r>
              <a:rPr lang="ru-RU" sz="6400" u="none" strike="noStrike" dirty="0">
                <a:effectLst/>
                <a:latin typeface="+mn-lt"/>
                <a:ea typeface="Times New Roman" panose="02020603050405020304" pitchFamily="18" charset="0"/>
              </a:rPr>
              <a:t>том 55, страницы 19–25// </a:t>
            </a:r>
            <a:r>
              <a:rPr lang="en" sz="6400" u="none" strike="noStrike" dirty="0">
                <a:effectLst/>
                <a:latin typeface="+mn-lt"/>
                <a:ea typeface="Times New Roman" panose="02020603050405020304" pitchFamily="18" charset="0"/>
                <a:hlinkClick r:id="rId4"/>
              </a:rPr>
              <a:t>https://pubs.acs.org/doi/abs/10.1021/ci500580y</a:t>
            </a:r>
            <a:endParaRPr lang="ru-RU" sz="6400" u="none" strike="noStrike" dirty="0">
              <a:effectLst/>
              <a:latin typeface="+mn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6400" u="none" strike="noStrike" dirty="0">
                <a:effectLst/>
                <a:latin typeface="+mn-lt"/>
                <a:ea typeface="Times New Roman" panose="02020603050405020304" pitchFamily="18" charset="0"/>
              </a:rPr>
              <a:t>"Bankruptcy prediction using the </a:t>
            </a:r>
            <a:r>
              <a:rPr lang="en" sz="6400" u="none" strike="noStrike" dirty="0" err="1">
                <a:effectLst/>
                <a:latin typeface="+mn-lt"/>
                <a:ea typeface="Times New Roman" panose="02020603050405020304" pitchFamily="18" charset="0"/>
              </a:rPr>
              <a:t>XGBoost</a:t>
            </a:r>
            <a:r>
              <a:rPr lang="en" sz="6400" u="none" strike="noStrike" dirty="0">
                <a:effectLst/>
                <a:latin typeface="+mn-lt"/>
                <a:ea typeface="Times New Roman" panose="02020603050405020304" pitchFamily="18" charset="0"/>
              </a:rPr>
              <a:t> algorithm and variable importance feature engineering" by S. Ben </a:t>
            </a:r>
            <a:r>
              <a:rPr lang="en" sz="6400" u="none" strike="noStrike" dirty="0" err="1">
                <a:effectLst/>
                <a:latin typeface="+mn-lt"/>
                <a:ea typeface="Times New Roman" panose="02020603050405020304" pitchFamily="18" charset="0"/>
              </a:rPr>
              <a:t>Jabeur</a:t>
            </a:r>
            <a:r>
              <a:rPr lang="en" sz="6400" u="none" strike="noStrike" dirty="0">
                <a:effectLst/>
                <a:latin typeface="+mn-lt"/>
                <a:ea typeface="Times New Roman" panose="02020603050405020304" pitchFamily="18" charset="0"/>
              </a:rPr>
              <a:t>, N. Stef, P. Carmona - Computational Economics, 2023 - Springer. </a:t>
            </a:r>
            <a:endParaRPr lang="ru-RU" sz="6400" u="none" strike="noStrike" dirty="0">
              <a:effectLst/>
              <a:latin typeface="+mn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6400" u="none" strike="noStrike" dirty="0">
                <a:effectLst/>
                <a:latin typeface="+mn-lt"/>
                <a:ea typeface="Times New Roman" panose="02020603050405020304" pitchFamily="18" charset="0"/>
              </a:rPr>
              <a:t>Vladislav V. </a:t>
            </a:r>
            <a:r>
              <a:rPr lang="en" sz="6400" u="none" strike="noStrike" dirty="0" err="1">
                <a:effectLst/>
                <a:latin typeface="+mn-lt"/>
                <a:ea typeface="Times New Roman" panose="02020603050405020304" pitchFamily="18" charset="0"/>
              </a:rPr>
              <a:t>Afanasev</a:t>
            </a:r>
            <a:r>
              <a:rPr lang="en" sz="6400" u="none" strike="noStrike" dirty="0">
                <a:effectLst/>
                <a:latin typeface="+mn-lt"/>
                <a:ea typeface="Times New Roman" panose="02020603050405020304" pitchFamily="18" charset="0"/>
              </a:rPr>
              <a:t>., </a:t>
            </a:r>
            <a:r>
              <a:rPr lang="en" sz="6400" u="none" strike="noStrike" dirty="0" err="1">
                <a:effectLst/>
                <a:latin typeface="+mn-lt"/>
                <a:ea typeface="Times New Roman" panose="02020603050405020304" pitchFamily="18" charset="0"/>
              </a:rPr>
              <a:t>Yulia</a:t>
            </a:r>
            <a:r>
              <a:rPr lang="en" sz="6400" u="none" strike="noStrike" dirty="0">
                <a:effectLst/>
                <a:latin typeface="+mn-lt"/>
                <a:ea typeface="Times New Roman" panose="02020603050405020304" pitchFamily="18" charset="0"/>
              </a:rPr>
              <a:t> A. </a:t>
            </a:r>
            <a:r>
              <a:rPr lang="en" sz="6400" u="none" strike="noStrike" dirty="0" err="1">
                <a:effectLst/>
                <a:latin typeface="+mn-lt"/>
                <a:ea typeface="Times New Roman" panose="02020603050405020304" pitchFamily="18" charset="0"/>
              </a:rPr>
              <a:t>Tarasova</a:t>
            </a:r>
            <a:r>
              <a:rPr lang="en" sz="6400" u="none" strike="noStrike" dirty="0">
                <a:effectLst/>
                <a:latin typeface="+mn-lt"/>
                <a:ea typeface="Times New Roman" panose="02020603050405020304" pitchFamily="18" charset="0"/>
              </a:rPr>
              <a:t> Default prediction for Housing and Utilities Management Firms using non-financial data //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6400" u="none" strike="noStrike" dirty="0">
                <a:effectLst/>
                <a:latin typeface="+mn-lt"/>
                <a:ea typeface="Times New Roman" panose="02020603050405020304" pitchFamily="18" charset="0"/>
              </a:rPr>
              <a:t>https://</a:t>
            </a:r>
            <a:r>
              <a:rPr lang="en" sz="6400" u="none" strike="noStrike" dirty="0" err="1">
                <a:effectLst/>
                <a:latin typeface="+mn-lt"/>
                <a:ea typeface="Times New Roman" panose="02020603050405020304" pitchFamily="18" charset="0"/>
              </a:rPr>
              <a:t>cyberleninka.ru</a:t>
            </a:r>
            <a:r>
              <a:rPr lang="en" sz="6400" u="none" strike="noStrike" dirty="0">
                <a:effectLst/>
                <a:latin typeface="+mn-lt"/>
                <a:ea typeface="Times New Roman" panose="02020603050405020304" pitchFamily="18" charset="0"/>
              </a:rPr>
              <a:t>/article/n/default-prediction-for-housing-and-utilities-management-firms-using-non-financial-data/viewer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7200" u="none" strike="noStrike" dirty="0">
              <a:effectLst/>
              <a:latin typeface="+mn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7200" u="none" strike="noStrike" dirty="0">
              <a:effectLst/>
              <a:latin typeface="+mn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7200" u="none" strike="noStrike" dirty="0">
              <a:effectLst/>
              <a:latin typeface="+mn-lt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11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86F7981-A866-4E4F-9C65-238C1CF1BA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B0430D-2AAB-034E-ACD0-CF459E67A8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FAF764-99F8-D24D-8800-048869E594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77AD93-3EFC-2044-AFA8-AD76C22C45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180B62D-0B0D-424A-9F38-8A8CCB1A7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8320C78-70B9-FB4C-A8E5-E019F0B0F7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1">
            <a:extLst>
              <a:ext uri="{FF2B5EF4-FFF2-40B4-BE49-F238E27FC236}">
                <a16:creationId xmlns:a16="http://schemas.microsoft.com/office/drawing/2014/main" id="{6D5D6F76-9C34-3D40-B24A-A6A48894F6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0645874"/>
              </p:ext>
            </p:extLst>
          </p:nvPr>
        </p:nvGraphicFramePr>
        <p:xfrm>
          <a:off x="5227605" y="1449388"/>
          <a:ext cx="6478438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589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BE1F6DB-2C79-0F40-985F-DB8180BAF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CC9B4C-151F-204A-9B26-BE1838EFB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CD81CA-2715-AB4B-A575-27FBCE550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6248A15-8E7E-BC4A-A1F2-4446573B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759A9C6-69C4-5447-8A46-A98387532C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046D457-8508-DC4E-812D-661705280F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2">
            <a:extLst>
              <a:ext uri="{FF2B5EF4-FFF2-40B4-BE49-F238E27FC236}">
                <a16:creationId xmlns:a16="http://schemas.microsoft.com/office/drawing/2014/main" id="{B6403415-0182-3040-9E71-1477248925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8286825"/>
              </p:ext>
            </p:extLst>
          </p:nvPr>
        </p:nvGraphicFramePr>
        <p:xfrm>
          <a:off x="5164930" y="1460275"/>
          <a:ext cx="6476207" cy="4765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2655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4F67C03-69F9-1545-97DC-7A7E8768AD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1">
            <a:extLst>
              <a:ext uri="{FF2B5EF4-FFF2-40B4-BE49-F238E27FC236}">
                <a16:creationId xmlns:a16="http://schemas.microsoft.com/office/drawing/2014/main" id="{022D589A-AE6E-0148-B445-EEFA833B44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250265"/>
              </p:ext>
            </p:extLst>
          </p:nvPr>
        </p:nvGraphicFramePr>
        <p:xfrm>
          <a:off x="5443267" y="1478263"/>
          <a:ext cx="6197871" cy="4741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9723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00C4599-D949-6249-9062-C77D642165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61ED2D-36DC-AE46-9981-A638C91D8A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2072AC-9151-194C-B908-9F4F2D9B42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D6A4FAF-EC6A-C648-997B-399BE9C4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CC1D1D6-ED62-E74A-9164-8665C27429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3DA4FC2-5228-4246-AAA9-98E8805877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10" name="Chart 2">
            <a:extLst>
              <a:ext uri="{FF2B5EF4-FFF2-40B4-BE49-F238E27FC236}">
                <a16:creationId xmlns:a16="http://schemas.microsoft.com/office/drawing/2014/main" id="{C6004EA5-C3A3-F640-818F-605E421A80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499959"/>
              </p:ext>
            </p:extLst>
          </p:nvPr>
        </p:nvGraphicFramePr>
        <p:xfrm>
          <a:off x="5382882" y="1491751"/>
          <a:ext cx="6203707" cy="478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5935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BBEC88F-6906-354A-A295-B901540E3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7B27E3-403D-0A44-820A-E949712966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DC373F-6B5B-D34B-88FC-10A379931F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9136B00-8ADB-0C43-B3A0-0D2A6264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A515058-8F19-BC4F-8C77-159E5910F8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Диаграммы и графики можно делать с использованием паттернов, которые доступны в </a:t>
            </a:r>
            <a:r>
              <a:rPr lang="en-GB" dirty="0"/>
              <a:t>Power Point, </a:t>
            </a:r>
            <a:r>
              <a:rPr lang="ru-RU" dirty="0"/>
              <a:t>главное не переборщить с украшательством. Для заливки можно выбрать основной темно-синий цвет и дополнительный синий.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3B9F0BA-3D71-034B-9EF0-4C4758E86F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2">
            <a:extLst>
              <a:ext uri="{FF2B5EF4-FFF2-40B4-BE49-F238E27FC236}">
                <a16:creationId xmlns:a16="http://schemas.microsoft.com/office/drawing/2014/main" id="{7C5B2B87-83A4-4F43-9C22-8B3D1106CA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374232"/>
              </p:ext>
            </p:extLst>
          </p:nvPr>
        </p:nvGraphicFramePr>
        <p:xfrm>
          <a:off x="5365630" y="1491751"/>
          <a:ext cx="6220960" cy="478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21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35" y="1447790"/>
            <a:ext cx="5245560" cy="777025"/>
          </a:xfrm>
        </p:spPr>
        <p:txBody>
          <a:bodyPr>
            <a:normAutofit/>
          </a:bodyPr>
          <a:lstStyle/>
          <a:p>
            <a:r>
              <a:rPr lang="ru-RU" sz="2000" b="1" dirty="0"/>
              <a:t>Банкротство или дефолт: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235" y="2038622"/>
            <a:ext cx="5155684" cy="1177727"/>
          </a:xfrm>
        </p:spPr>
        <p:txBody>
          <a:bodyPr>
            <a:normAutofit/>
          </a:bodyPr>
          <a:lstStyle/>
          <a:p>
            <a:r>
              <a:rPr lang="ru-RU" sz="1800" dirty="0"/>
              <a:t>«Датой возбуждения дела о банкротстве является дата принятия судом первого заявления независимо от того, какого заявление в последствии будет обосновано»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1000" dirty="0"/>
              <a:t>Школа Экономики и Менеджмента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и прогнозирование строительных компаний в Российской Федерации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Определение, гипотеза и исследовательский вопрос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B04F91-F60C-4D4F-8845-17FBB25D59E9}"/>
              </a:ext>
            </a:extLst>
          </p:cNvPr>
          <p:cNvSpPr txBox="1"/>
          <p:nvPr/>
        </p:nvSpPr>
        <p:spPr>
          <a:xfrm>
            <a:off x="7029616" y="4678937"/>
            <a:ext cx="3856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b="1" dirty="0">
                <a:latin typeface="HSE Sans" panose="02000000000000000000" pitchFamily="2" charset="0"/>
              </a:rPr>
              <a:t>Исследовательский вопрос: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0B4F84-99F9-4756-FC8C-551F93AB1A1D}"/>
              </a:ext>
            </a:extLst>
          </p:cNvPr>
          <p:cNvSpPr txBox="1"/>
          <p:nvPr/>
        </p:nvSpPr>
        <p:spPr>
          <a:xfrm>
            <a:off x="6828183" y="5262947"/>
            <a:ext cx="503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18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акие методы являются наиболее эффективными для прогнозирования банкротства строительных компаний?</a:t>
            </a:r>
            <a:r>
              <a:rPr lang="ru-RU" sz="1000" dirty="0">
                <a:effectLst/>
              </a:rPr>
              <a:t> 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012795-6B20-355E-ED0B-6FD5510FACC5}"/>
              </a:ext>
            </a:extLst>
          </p:cNvPr>
          <p:cNvSpPr txBox="1"/>
          <p:nvPr/>
        </p:nvSpPr>
        <p:spPr>
          <a:xfrm>
            <a:off x="769618" y="4678937"/>
            <a:ext cx="254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b="1" dirty="0">
                <a:latin typeface="HSE Sans" panose="02000000000000000000" pitchFamily="2" charset="0"/>
              </a:rPr>
              <a:t>Гипотеза: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FA60F0-3F21-ABD1-31FF-4CA5AA41B3E2}"/>
              </a:ext>
            </a:extLst>
          </p:cNvPr>
          <p:cNvSpPr txBox="1"/>
          <p:nvPr/>
        </p:nvSpPr>
        <p:spPr>
          <a:xfrm>
            <a:off x="668154" y="5102248"/>
            <a:ext cx="5291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М</a:t>
            </a:r>
            <a:r>
              <a:rPr lang="ru-RU" sz="18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етоды машинного обучения эффективнее классических в контексте прогнозирования банкротства</a:t>
            </a:r>
            <a:r>
              <a:rPr lang="ru-RU" sz="1000" dirty="0">
                <a:effectLst/>
              </a:rPr>
              <a:t> 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3E9B13-EBF0-9D5A-E2A3-81A38FA19D08}"/>
              </a:ext>
            </a:extLst>
          </p:cNvPr>
          <p:cNvSpPr txBox="1"/>
          <p:nvPr/>
        </p:nvSpPr>
        <p:spPr>
          <a:xfrm>
            <a:off x="6510130" y="1247735"/>
            <a:ext cx="2594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b="1" dirty="0">
                <a:latin typeface="HSE Sans" panose="02000000000000000000" pitchFamily="2" charset="0"/>
              </a:rPr>
              <a:t>Цель: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417A8-3E6C-C8C4-A81E-E932E24200A4}"/>
              </a:ext>
            </a:extLst>
          </p:cNvPr>
          <p:cNvSpPr txBox="1"/>
          <p:nvPr/>
        </p:nvSpPr>
        <p:spPr>
          <a:xfrm>
            <a:off x="6510130" y="1908734"/>
            <a:ext cx="5526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HSE Sans" panose="02000000000000000000" pitchFamily="2" charset="0"/>
              </a:rPr>
              <a:t>Цель исследования заключается в повышенной точности моделей прогнозирования для российский строительных компаний с использованием финансовых показателей</a:t>
            </a:r>
          </a:p>
        </p:txBody>
      </p:sp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1000" dirty="0"/>
              <a:t>Школа Экономики и Менеджмента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и прогнозирование строительных компаний в Российской Федерации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Литературный обзор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74080-4725-E800-D0E9-9082F7344605}"/>
              </a:ext>
            </a:extLst>
          </p:cNvPr>
          <p:cNvSpPr txBox="1"/>
          <p:nvPr/>
        </p:nvSpPr>
        <p:spPr>
          <a:xfrm>
            <a:off x="534229" y="5253125"/>
            <a:ext cx="609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2" charset="0"/>
              </a:rPr>
              <a:t>изменения в макроэкономической политике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2" charset="0"/>
              </a:rPr>
              <a:t>колеблющаяся геополитическая ситуация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2" charset="0"/>
              </a:rPr>
              <a:t>последствия кризиса 2020 года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2" charset="0"/>
              </a:rPr>
              <a:t>высокая конкуренция в отрасли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1D8D79-B5FD-C69D-1716-B66ED03031EB}"/>
              </a:ext>
            </a:extLst>
          </p:cNvPr>
          <p:cNvSpPr txBox="1"/>
          <p:nvPr/>
        </p:nvSpPr>
        <p:spPr>
          <a:xfrm>
            <a:off x="663437" y="4807025"/>
            <a:ext cx="40477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1" dirty="0">
                <a:latin typeface="HSE Sans" panose="02000000000000000000" pitchFamily="2" charset="0"/>
              </a:rPr>
              <a:t>Актуальность: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DDEB7-B039-4A54-2167-BD8CAF9C490E}"/>
              </a:ext>
            </a:extLst>
          </p:cNvPr>
          <p:cNvSpPr txBox="1"/>
          <p:nvPr/>
        </p:nvSpPr>
        <p:spPr>
          <a:xfrm>
            <a:off x="5692637" y="5326511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latin typeface="HSE Sans" panose="02000000000000000000" pitchFamily="2" charset="0"/>
              </a:rPr>
              <a:t>использование динамических факторов, (т.е. изменение по годам), новизна использования машинного обучения в строительной отрасли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089128-6909-01A9-F5D7-7B04F008DE36}"/>
              </a:ext>
            </a:extLst>
          </p:cNvPr>
          <p:cNvSpPr txBox="1"/>
          <p:nvPr/>
        </p:nvSpPr>
        <p:spPr>
          <a:xfrm>
            <a:off x="5692637" y="4853015"/>
            <a:ext cx="28550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1" dirty="0">
                <a:latin typeface="HSE Sans" panose="02000000000000000000" pitchFamily="2" charset="0"/>
              </a:rPr>
              <a:t>Научная новизна: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74E76E-2B2B-1E48-5F14-28A65F71A209}"/>
              </a:ext>
            </a:extLst>
          </p:cNvPr>
          <p:cNvSpPr txBox="1"/>
          <p:nvPr/>
        </p:nvSpPr>
        <p:spPr>
          <a:xfrm>
            <a:off x="663437" y="1154624"/>
            <a:ext cx="469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b="1" dirty="0">
                <a:latin typeface="HSE Sans" panose="02000000000000000000" pitchFamily="2" charset="0"/>
              </a:rPr>
              <a:t>Обзор литературы: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477A05-B9CD-E739-7DCA-8A9E4DB9BB80}"/>
              </a:ext>
            </a:extLst>
          </p:cNvPr>
          <p:cNvSpPr txBox="1"/>
          <p:nvPr/>
        </p:nvSpPr>
        <p:spPr>
          <a:xfrm>
            <a:off x="663437" y="1708386"/>
            <a:ext cx="11126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b="1" dirty="0">
                <a:latin typeface="HSE Sans" panose="02000000000000000000" pitchFamily="2" charset="0"/>
              </a:rPr>
              <a:t>Причины превосходства методов машинного обучения над традиционными: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30841D-2710-0DF9-3F5E-1015C54A2C50}"/>
              </a:ext>
            </a:extLst>
          </p:cNvPr>
          <p:cNvSpPr txBox="1"/>
          <p:nvPr/>
        </p:nvSpPr>
        <p:spPr>
          <a:xfrm>
            <a:off x="663438" y="2398388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2" charset="0"/>
              </a:rPr>
              <a:t>нелинейность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2" charset="0"/>
              </a:rPr>
              <a:t>обработка больших данных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2" charset="0"/>
              </a:rPr>
              <a:t>высокая точность прогнозов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706DD-AF44-B85F-F2B6-D83819FF4996}"/>
              </a:ext>
            </a:extLst>
          </p:cNvPr>
          <p:cNvSpPr txBox="1"/>
          <p:nvPr/>
        </p:nvSpPr>
        <p:spPr>
          <a:xfrm>
            <a:off x="3826566" y="2295939"/>
            <a:ext cx="8199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2" charset="0"/>
              </a:rPr>
              <a:t>Ф. </a:t>
            </a:r>
            <a:r>
              <a:rPr lang="ru-RU" dirty="0" err="1">
                <a:latin typeface="HSE Sans" panose="02000000000000000000" pitchFamily="2" charset="0"/>
              </a:rPr>
              <a:t>Барбоза</a:t>
            </a:r>
            <a:r>
              <a:rPr lang="ru-RU" dirty="0">
                <a:latin typeface="HSE Sans" panose="02000000000000000000" pitchFamily="2" charset="0"/>
              </a:rPr>
              <a:t>, Х. Кимура, Э. Альтман «Модели машинного обучения и прогнозирование банкротства»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2" charset="0"/>
              </a:rPr>
              <a:t>"Интерпретируемость моделей машинного обучения для прогнозирования банкротства" авторы </a:t>
            </a:r>
            <a:r>
              <a:rPr lang="en" dirty="0">
                <a:latin typeface="HSE Sans" panose="02000000000000000000" pitchFamily="2" charset="0"/>
              </a:rPr>
              <a:t>M.S. Park, H. Son, C. Hyun, H.J. Hwang - </a:t>
            </a:r>
            <a:r>
              <a:rPr lang="en" dirty="0" err="1">
                <a:latin typeface="HSE Sans" panose="02000000000000000000" pitchFamily="2" charset="0"/>
              </a:rPr>
              <a:t>Ieee</a:t>
            </a:r>
            <a:r>
              <a:rPr lang="en" dirty="0">
                <a:latin typeface="HSE Sans" panose="02000000000000000000" pitchFamily="2" charset="0"/>
              </a:rPr>
              <a:t> Access, 2021</a:t>
            </a:r>
            <a:endParaRPr lang="ru-RU" dirty="0">
              <a:latin typeface="HSE Sans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9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1000" dirty="0"/>
              <a:t>Школа Экономики и Менеджмента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68605" y="375396"/>
            <a:ext cx="2472946" cy="408109"/>
          </a:xfrm>
        </p:spPr>
        <p:txBody>
          <a:bodyPr/>
          <a:lstStyle/>
          <a:p>
            <a:r>
              <a:rPr lang="ru-RU" dirty="0"/>
              <a:t>Анализ и прогнозирование строительных компаний в Российской Федерации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40" y="1067195"/>
            <a:ext cx="7226159" cy="777025"/>
          </a:xfrm>
        </p:spPr>
        <p:txBody>
          <a:bodyPr>
            <a:normAutofit/>
          </a:bodyPr>
          <a:lstStyle/>
          <a:p>
            <a:r>
              <a:rPr lang="ru-RU" sz="2000" b="1" dirty="0"/>
              <a:t> Дизайн модели прогнозирования дефолта</a:t>
            </a:r>
            <a:r>
              <a:rPr lang="ru-RU" dirty="0"/>
              <a:t>:                    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Модель дефолта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E62FDB2-7E56-453C-9C93-6FF2A0104D71}"/>
              </a:ext>
            </a:extLst>
          </p:cNvPr>
          <p:cNvSpPr/>
          <p:nvPr/>
        </p:nvSpPr>
        <p:spPr>
          <a:xfrm>
            <a:off x="317641" y="1943452"/>
            <a:ext cx="3141522" cy="1095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Обработка входных данных: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Финансовые показатели и арбитражные дела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AF7EA17-308B-413F-8B88-AEC3500D74CF}"/>
              </a:ext>
            </a:extLst>
          </p:cNvPr>
          <p:cNvSpPr/>
          <p:nvPr/>
        </p:nvSpPr>
        <p:spPr>
          <a:xfrm>
            <a:off x="4581925" y="1943452"/>
            <a:ext cx="2642362" cy="1095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Подбор </a:t>
            </a:r>
            <a:r>
              <a:rPr lang="ru-RU" dirty="0" err="1">
                <a:solidFill>
                  <a:schemeClr val="bg1"/>
                </a:solidFill>
              </a:rPr>
              <a:t>гиперпараметров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38369BE-ED8D-4FFA-BBC6-E13F05AFDB98}"/>
              </a:ext>
            </a:extLst>
          </p:cNvPr>
          <p:cNvSpPr/>
          <p:nvPr/>
        </p:nvSpPr>
        <p:spPr>
          <a:xfrm>
            <a:off x="5950993" y="4249501"/>
            <a:ext cx="2687897" cy="9754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Применение модели на тестовых данных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C157C00-7268-457C-BF24-54508D54ED3D}"/>
              </a:ext>
            </a:extLst>
          </p:cNvPr>
          <p:cNvSpPr/>
          <p:nvPr/>
        </p:nvSpPr>
        <p:spPr>
          <a:xfrm>
            <a:off x="376052" y="4249501"/>
            <a:ext cx="3083111" cy="9754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Оценка метрик</a:t>
            </a:r>
          </a:p>
        </p:txBody>
      </p: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FA69F1B6-9893-4067-BC18-FDA85A7EA7A6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459163" y="2491029"/>
            <a:ext cx="1122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53F7B223-62BE-4805-AEC0-598F0313FCD9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3459163" y="4737245"/>
            <a:ext cx="2491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1C5E37A1-C70E-4EC0-B563-2C670CC811CA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H="1" flipV="1">
            <a:off x="1888402" y="3038605"/>
            <a:ext cx="29206" cy="12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72BAE939-09E9-4B4F-BB08-FCCE78EEA402}"/>
              </a:ext>
            </a:extLst>
          </p:cNvPr>
          <p:cNvCxnSpPr/>
          <p:nvPr/>
        </p:nvCxnSpPr>
        <p:spPr>
          <a:xfrm flipV="1">
            <a:off x="3459163" y="3038605"/>
            <a:ext cx="1122762" cy="12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16A2963-EC0F-6CBF-8C24-908921BB70AB}"/>
              </a:ext>
            </a:extLst>
          </p:cNvPr>
          <p:cNvSpPr/>
          <p:nvPr/>
        </p:nvSpPr>
        <p:spPr>
          <a:xfrm>
            <a:off x="8905463" y="1943452"/>
            <a:ext cx="2642362" cy="1095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Обучение модели на тренировочных данных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ED4B1C7-DD2C-1787-8EAF-F06C417B0CDB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7224287" y="2491029"/>
            <a:ext cx="1681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>
            <a:extLst>
              <a:ext uri="{FF2B5EF4-FFF2-40B4-BE49-F238E27FC236}">
                <a16:creationId xmlns:a16="http://schemas.microsoft.com/office/drawing/2014/main" id="{F8B792D7-43A3-BB0C-AC09-7797CF56900C}"/>
              </a:ext>
            </a:extLst>
          </p:cNvPr>
          <p:cNvCxnSpPr>
            <a:cxnSpLocks/>
          </p:cNvCxnSpPr>
          <p:nvPr/>
        </p:nvCxnSpPr>
        <p:spPr>
          <a:xfrm rot="5400000">
            <a:off x="8646399" y="3100021"/>
            <a:ext cx="1698639" cy="1635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68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1000" dirty="0"/>
              <a:t>Школа Экономики и Менеджмента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и прогнозирование строительных компаний в Российской Федерации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30841D-2710-0DF9-3F5E-1015C54A2C50}"/>
              </a:ext>
            </a:extLst>
          </p:cNvPr>
          <p:cNvSpPr txBox="1"/>
          <p:nvPr/>
        </p:nvSpPr>
        <p:spPr>
          <a:xfrm>
            <a:off x="550469" y="1261629"/>
            <a:ext cx="77795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" dirty="0">
                <a:latin typeface="HSE Sans" panose="02000000000000000000" pitchFamily="2" charset="0"/>
              </a:rPr>
              <a:t>Co</a:t>
            </a:r>
            <a:r>
              <a:rPr lang="ru-RU" dirty="0">
                <a:latin typeface="HSE Sans" panose="02000000000000000000" pitchFamily="2" charset="0"/>
              </a:rPr>
              <a:t>отношение дебиторской задолженности к активам компании, 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2" charset="0"/>
              </a:rPr>
              <a:t>Доля рабочего капитала в активах компании, 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2" charset="0"/>
              </a:rPr>
              <a:t>Коэффициент абсолютной ликвидности, 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2" charset="0"/>
              </a:rPr>
              <a:t>Коэффициент быстрой ликвидности, 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2" charset="0"/>
              </a:rPr>
              <a:t>Коэффициент обеспеченности собственными оборотными средствами, 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2" charset="0"/>
              </a:rPr>
              <a:t>Коэффициент оборачиваемости совокупных активов, 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2" charset="0"/>
              </a:rPr>
              <a:t>Коэффициент соотношения заемных и собственных средств, 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2" charset="0"/>
              </a:rPr>
              <a:t>Коэффициент текущей ликвидности, 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2" charset="0"/>
              </a:rPr>
              <a:t> Период оборота активов, дни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2" charset="0"/>
              </a:rPr>
              <a:t>Период оборота запасов, дни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2" charset="0"/>
              </a:rPr>
              <a:t>Период оборота основных средств, дни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2" charset="0"/>
              </a:rPr>
              <a:t>Период погашения дебиторской задолженности, дни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2" charset="0"/>
              </a:rPr>
              <a:t>Период погашения кредиторской задолженности, дни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2" charset="0"/>
              </a:rPr>
              <a:t>Рентабельность активов (</a:t>
            </a:r>
            <a:r>
              <a:rPr lang="en" dirty="0">
                <a:latin typeface="HSE Sans" panose="02000000000000000000" pitchFamily="2" charset="0"/>
              </a:rPr>
              <a:t>ROA), 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" dirty="0">
                <a:latin typeface="HSE Sans" panose="02000000000000000000" pitchFamily="2" charset="0"/>
              </a:rPr>
              <a:t> </a:t>
            </a:r>
            <a:r>
              <a:rPr lang="ru-RU" dirty="0">
                <a:latin typeface="HSE Sans" panose="02000000000000000000" pitchFamily="2" charset="0"/>
              </a:rPr>
              <a:t>Рентабельность затрат, 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2" charset="0"/>
              </a:rPr>
              <a:t>Рентабельность капитала (</a:t>
            </a:r>
            <a:r>
              <a:rPr lang="en" dirty="0">
                <a:latin typeface="HSE Sans" panose="02000000000000000000" pitchFamily="2" charset="0"/>
              </a:rPr>
              <a:t>ROE), 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" dirty="0">
                <a:latin typeface="HSE Sans" panose="02000000000000000000" pitchFamily="2" charset="0"/>
              </a:rPr>
              <a:t> </a:t>
            </a:r>
            <a:r>
              <a:rPr lang="ru-RU" dirty="0">
                <a:latin typeface="HSE Sans" panose="02000000000000000000" pitchFamily="2" charset="0"/>
              </a:rPr>
              <a:t>Рентабельность продаж, 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2" charset="0"/>
              </a:rPr>
              <a:t>Соотношение чистого долга к капиталу, 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2D33A-369F-FC45-E84A-18D60816202E}"/>
              </a:ext>
            </a:extLst>
          </p:cNvPr>
          <p:cNvSpPr txBox="1"/>
          <p:nvPr/>
        </p:nvSpPr>
        <p:spPr>
          <a:xfrm>
            <a:off x="7374835" y="3617844"/>
            <a:ext cx="3478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HSE Sans" panose="02000000000000000000" pitchFamily="2" charset="0"/>
              </a:rPr>
              <a:t>Период с 2008 года по 2022 размером (14 лет) в 9121 строку </a:t>
            </a:r>
          </a:p>
        </p:txBody>
      </p:sp>
    </p:spTree>
    <p:extLst>
      <p:ext uri="{BB962C8B-B14F-4D97-AF65-F5344CB8AC3E}">
        <p14:creationId xmlns:p14="http://schemas.microsoft.com/office/powerpoint/2010/main" val="357666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BBFA0FAC-66BE-F307-23E7-9966217439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6CC597-4C41-1241-45C2-3E389381EF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EF5FF5E-95E6-735A-B8D9-E0C6F3BB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045" y="1496289"/>
            <a:ext cx="11057955" cy="777025"/>
          </a:xfrm>
        </p:spPr>
        <p:txBody>
          <a:bodyPr>
            <a:normAutofit/>
          </a:bodyPr>
          <a:lstStyle/>
          <a:p>
            <a:r>
              <a:rPr lang="ru-RU" sz="2000" dirty="0"/>
              <a:t>Методология: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4715CFF-034B-9572-27D0-983CB3ABAD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E3EF9-26AC-941B-D1D9-951DA1833696}"/>
              </a:ext>
            </a:extLst>
          </p:cNvPr>
          <p:cNvSpPr txBox="1"/>
          <p:nvPr/>
        </p:nvSpPr>
        <p:spPr>
          <a:xfrm>
            <a:off x="1057096" y="2812774"/>
            <a:ext cx="112118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ru-RU" dirty="0">
                <a:latin typeface="HSE Sans" panose="02000000000000000000" pitchFamily="2" charset="0"/>
              </a:rPr>
              <a:t>сравниваем столбцы “Ответчик” (арбитражные дела) и “Наименование” (списки компаний)</a:t>
            </a:r>
          </a:p>
          <a:p>
            <a:pPr marL="228600" indent="-228600">
              <a:buFont typeface="+mj-lt"/>
              <a:buAutoNum type="arabicParenR"/>
            </a:pPr>
            <a:r>
              <a:rPr lang="ru-RU" dirty="0">
                <a:latin typeface="HSE Sans" panose="02000000000000000000" pitchFamily="2" charset="0"/>
              </a:rPr>
              <a:t> убираем столбцы, где 30% пропусков и более</a:t>
            </a:r>
          </a:p>
          <a:p>
            <a:pPr marL="228600" indent="-228600">
              <a:buFont typeface="+mj-lt"/>
              <a:buAutoNum type="arabicParenR"/>
            </a:pPr>
            <a:r>
              <a:rPr lang="ru-RU" dirty="0">
                <a:latin typeface="HSE Sans" panose="02000000000000000000" pitchFamily="2" charset="0"/>
              </a:rPr>
              <a:t>создание категориальной переменной: </a:t>
            </a:r>
            <a:r>
              <a:rPr lang="en" dirty="0">
                <a:latin typeface="HSE Sans" panose="02000000000000000000" pitchFamily="2" charset="0"/>
              </a:rPr>
              <a:t>True - </a:t>
            </a:r>
            <a:r>
              <a:rPr lang="ru-RU" dirty="0">
                <a:latin typeface="HSE Sans" panose="02000000000000000000" pitchFamily="2" charset="0"/>
              </a:rPr>
              <a:t>компания является банкротом, </a:t>
            </a:r>
            <a:r>
              <a:rPr lang="en" dirty="0">
                <a:latin typeface="HSE Sans" panose="02000000000000000000" pitchFamily="2" charset="0"/>
              </a:rPr>
              <a:t>False - </a:t>
            </a:r>
            <a:r>
              <a:rPr lang="ru-RU" dirty="0">
                <a:latin typeface="HSE Sans" panose="02000000000000000000" pitchFamily="2" charset="0"/>
              </a:rPr>
              <a:t>не является</a:t>
            </a:r>
          </a:p>
          <a:p>
            <a:pPr marL="228600" indent="-228600">
              <a:buFont typeface="+mj-lt"/>
              <a:buAutoNum type="arabicParenR"/>
            </a:pPr>
            <a:r>
              <a:rPr lang="ru-RU" dirty="0">
                <a:latin typeface="HSE Sans" panose="02000000000000000000" pitchFamily="2" charset="0"/>
              </a:rPr>
              <a:t>в отфильтрованных данных вычисляем год банкротства</a:t>
            </a:r>
          </a:p>
          <a:p>
            <a:pPr marL="228600" indent="-228600">
              <a:buFont typeface="+mj-lt"/>
              <a:buAutoNum type="arabicParenR"/>
            </a:pPr>
            <a:r>
              <a:rPr lang="ru-RU" dirty="0">
                <a:latin typeface="HSE Sans" panose="02000000000000000000" pitchFamily="2" charset="0"/>
              </a:rPr>
              <a:t>делим выборку на тестовую и тренировочную с соотношением тестовых и тренировочных  0.3</a:t>
            </a:r>
          </a:p>
          <a:p>
            <a:pPr marL="228600" indent="-228600">
              <a:buFont typeface="+mj-lt"/>
              <a:buAutoNum type="arabicParenR"/>
            </a:pPr>
            <a:r>
              <a:rPr lang="ru-RU" dirty="0">
                <a:latin typeface="HSE Sans" panose="02000000000000000000" pitchFamily="2" charset="0"/>
              </a:rPr>
              <a:t>п</a:t>
            </a:r>
            <a:r>
              <a:rPr lang="ru-RU" sz="1800" dirty="0">
                <a:latin typeface="HSE Sans" panose="02000000000000000000" pitchFamily="2" charset="0"/>
              </a:rPr>
              <a:t>осле преобразований: 77281 строк и 40 столбцов</a:t>
            </a:r>
          </a:p>
          <a:p>
            <a:pPr marL="228600" indent="-228600">
              <a:buFont typeface="+mj-lt"/>
              <a:buAutoNum type="arabicParenR"/>
            </a:pPr>
            <a:endParaRPr lang="ru-RU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23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66FE4912-3E63-C57D-1AD7-EC619C1B3E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1000" dirty="0"/>
              <a:t>Школа Экономики и Менеджмента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C005C9-E110-2E32-7B4A-E4BAB520B8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и прогнозирование строительных компаний в Российской Федерации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19A2B6-4AFD-42B1-075F-ED16E2CE3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Сбор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CD5B12-A0F5-8D9B-559E-2D808283C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82" y="3248628"/>
            <a:ext cx="10497378" cy="34962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27C41D-E373-657A-1A2C-D1304BE59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39" y="1884396"/>
            <a:ext cx="10724321" cy="12810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3DF5E2-F6B7-34BD-6BFA-76ED0D4FE640}"/>
              </a:ext>
            </a:extLst>
          </p:cNvPr>
          <p:cNvSpPr txBox="1"/>
          <p:nvPr/>
        </p:nvSpPr>
        <p:spPr>
          <a:xfrm>
            <a:off x="616225" y="1093304"/>
            <a:ext cx="11300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b="1" dirty="0">
                <a:latin typeface="HSE Sans" panose="02000000000000000000" pitchFamily="2" charset="0"/>
              </a:rPr>
              <a:t>Дополнительная ценность исследования: формализован подход к сбору данных для моделей предсказания дефолта</a:t>
            </a:r>
          </a:p>
        </p:txBody>
      </p:sp>
    </p:spTree>
    <p:extLst>
      <p:ext uri="{BB962C8B-B14F-4D97-AF65-F5344CB8AC3E}">
        <p14:creationId xmlns:p14="http://schemas.microsoft.com/office/powerpoint/2010/main" val="306893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B0911C5-8CE8-E637-7662-813484F37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1000" dirty="0"/>
              <a:t>Школа Экономики и Менеджмента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A0E411-F54D-F6F3-4F66-4DCF80591C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и прогнозирование строительных компаний в Российской Федерации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4528E12-8881-C963-322D-A123613850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Анализ целевой переменной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1E53EE7-C637-09C0-A434-6186BCF4F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034" y="3038345"/>
            <a:ext cx="5749675" cy="355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FBE107C-0477-0409-2847-481A7516A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" y="1061419"/>
            <a:ext cx="5722619" cy="355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062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62A4872-89C0-6491-83F6-0D43B4EDBD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1000" dirty="0"/>
              <a:t>Школа Экономики и Менеджмента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72E701-524D-2411-EB68-BB8672F586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Анализ и прогнозирование строительных компаний в Российской Федерации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2C8D5DA-B568-D1D5-3673-4F5C067C87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После удаления выбросов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F8B909-863A-4B55-7E57-2C701CA84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09" y="1183060"/>
            <a:ext cx="5695011" cy="3542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4F35A4E-91AD-F70B-C100-B99F005D8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762" y="3104709"/>
            <a:ext cx="5744730" cy="35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03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63407</TotalTime>
  <Words>1323</Words>
  <Application>Microsoft Macintosh PowerPoint</Application>
  <PresentationFormat>Широкоэкранный</PresentationFormat>
  <Paragraphs>164</Paragraphs>
  <Slides>20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Helvetica Neue</vt:lpstr>
      <vt:lpstr>HSE Sans</vt:lpstr>
      <vt:lpstr>Times New Roman</vt:lpstr>
      <vt:lpstr>Office Theme</vt:lpstr>
      <vt:lpstr>Анализ и прогнозирование банкротства в строительных компаниях</vt:lpstr>
      <vt:lpstr>Банкротство или дефолт:</vt:lpstr>
      <vt:lpstr>Презентация PowerPoint</vt:lpstr>
      <vt:lpstr> Дизайн модели прогнозирования дефолта:                    </vt:lpstr>
      <vt:lpstr>Презентация PowerPoint</vt:lpstr>
      <vt:lpstr>Методология: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Microsoft Office User</cp:lastModifiedBy>
  <cp:revision>34</cp:revision>
  <cp:lastPrinted>2021-11-11T13:08:42Z</cp:lastPrinted>
  <dcterms:created xsi:type="dcterms:W3CDTF">2021-11-11T08:52:47Z</dcterms:created>
  <dcterms:modified xsi:type="dcterms:W3CDTF">2024-04-11T14:12:51Z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