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dp" ContentType="image/vnd.ms-photo"/>
  <Default Extension="png" ContentType="image/png"/>
  <Default Extension="jpeg" ContentType="image/jpe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65" r:id="rId7"/>
    <p:sldId id="262" r:id="rId8"/>
    <p:sldId id="282" r:id="rId9"/>
    <p:sldId id="268" r:id="rId10"/>
    <p:sldId id="270" r:id="rId11"/>
    <p:sldId id="261" r:id="rId12"/>
    <p:sldId id="271" r:id="rId13"/>
    <p:sldId id="272" r:id="rId14"/>
    <p:sldId id="273" r:id="rId15"/>
    <p:sldId id="281" r:id="rId16"/>
    <p:sldId id="274" r:id="rId17"/>
    <p:sldId id="275" r:id="rId18"/>
    <p:sldId id="276" r:id="rId19"/>
    <p:sldId id="277" r:id="rId20"/>
    <p:sldId id="278" r:id="rId21"/>
    <p:sldId id="279" r:id="rId22"/>
    <p:sldId id="280" r:id="rId23"/>
    <p:sldId id="266" r:id="rId24"/>
    <p:sldId id="267" r:id="rId25"/>
    <p:sldId id="264" r:id="rId26"/>
    <p:sldId id="26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ophia Ly" initials="SL"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2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03T11:29:12.024" idx="1">
    <p:pos x="5220" y="1446"/>
    <p:text>提取文档中已存在的关键词，句子形成摘要</p:text>
  </p:cm>
  <p:cm authorId="1" dt="2019-04-03T11:29:42.583" idx="2">
    <p:pos x="2772" y="1830"/>
    <p:text>构建拓扑结构图，对词句进行排序。</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9-04-03T11:53:38.883" idx="3">
    <p:pos x="714" y="2184"/>
    <p:text>1-d和d的存在是为了使这个迭代过程收敛，0.85是一个经验值</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9-04-03T12:00:15.067" idx="4">
    <p:pos x="10" y="10"/>
    <p:text>再回到textrank算法上，在文档摘要提取的背景下，前面的有向图变为了一个无向有权图。
节点Vi就是每一个句子了，边e=&lt;Vi,Vj&gt;则指的是两个句子间的相似度
计算相似度，其实就是一个比较粗略的方法来判断这两个句子是不是在讲同一个事情，如果两个句子是讲同一个事情，那么肯定会使用相似的单词之类的，</p:text>
  </p:cm>
  <p:cm authorId="1" dt="2019-04-03T12:05:17.484" idx="5">
    <p:pos x="10" y="146"/>
    <p:text>所以相似度在这里通过计算两个句子单词的交集除以两个句子的长度，log可能是为了平滑。</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9-04-03T12:27:47.518" idx="6">
    <p:pos x="2088" y="672"/>
    <p:text>生成句子列表</p:text>
  </p:cm>
  <p:cm authorId="1" dt="2019-04-03T12:30:15.763" idx="7">
    <p:pos x="2088" y="808"/>
    <p:text>生成词列表，词列表的每一项一个句子的单词列表</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19-04-03T12:37:25.878" idx="8">
    <p:pos x="2238" y="1482"/>
    <p:text>调用networkx模块中的pagework方法进行更新</p:text>
  </p:cm>
  <p:cm authorId="1" dt="2019-04-03T12:38:57.499" idx="9">
    <p:pos x="3126" y="1188"/>
    <p:text>这个矩阵横宽都是句子长度
四个向量</p:text>
  </p:cm>
  <p:cm authorId="1" dt="2019-04-03T12:54:37.993" idx="10">
    <p:pos x="1926" y="2538"/>
    <p:text>每次从Mongodb中取10000条新闻数据，分配给25个线程进行新闻摘要提取。</p:text>
  </p:cm>
</p:cmLst>
</file>

<file path=ppt/drawings/_rels/vmlDrawing1.vml.rels><?xml version="1.0" encoding="UTF-8" standalone="yes"?>
<Relationships xmlns="http://schemas.openxmlformats.org/package/2006/relationships"><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36B7DCD-9554-4A84-B908-6C7E911DEA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6F17DC-77B8-41C8-9358-B1EB5474D333}" type="slidenum">
              <a:rPr lang="zh-CN" altLang="en-US" smtClean="0"/>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36B7DCD-9554-4A84-B908-6C7E911DEA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6F17DC-77B8-41C8-9358-B1EB5474D33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36B7DCD-9554-4A84-B908-6C7E911DEA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6F17DC-77B8-41C8-9358-B1EB5474D33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36B7DCD-9554-4A84-B908-6C7E911DEA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6F17DC-77B8-41C8-9358-B1EB5474D33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036B7DCD-9554-4A84-B908-6C7E911DEA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6F17DC-77B8-41C8-9358-B1EB5474D333}" type="slidenum">
              <a:rPr lang="zh-CN" altLang="en-US" smtClean="0"/>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036B7DCD-9554-4A84-B908-6C7E911DEA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6F17DC-77B8-41C8-9358-B1EB5474D33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22960" y="2582335"/>
            <a:ext cx="3703320" cy="32867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036B7DCD-9554-4A84-B908-6C7E911DEA9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6F17DC-77B8-41C8-9358-B1EB5474D33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36B7DCD-9554-4A84-B908-6C7E911DEA9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6F17DC-77B8-41C8-9358-B1EB5474D33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B7DCD-9554-4A84-B908-6C7E911DEA99}"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26F17DC-77B8-41C8-9358-B1EB5474D33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36B7DCD-9554-4A84-B908-6C7E911DEA99}" type="datetimeFigureOut">
              <a:rPr lang="zh-CN" altLang="en-US" smtClean="0"/>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6F17DC-77B8-41C8-9358-B1EB5474D33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36B7DCD-9554-4A84-B908-6C7E911DEA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6F17DC-77B8-41C8-9358-B1EB5474D33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36B7DCD-9554-4A84-B908-6C7E911DEA99}" type="datetimeFigureOut">
              <a:rPr lang="zh-CN" altLang="en-US" smtClean="0"/>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26F17DC-77B8-41C8-9358-B1EB5474D333}" type="slidenum">
              <a:rPr lang="zh-CN" altLang="en-US" smtClean="0"/>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comments" Target="../comments/comment2.xml"/><Relationship Id="rId3" Type="http://schemas.openxmlformats.org/officeDocument/2006/relationships/slideLayout" Target="../slideLayouts/slideLayout2.xml"/><Relationship Id="rId2" Type="http://schemas.openxmlformats.org/officeDocument/2006/relationships/image" Target="../media/image5.GIF"/><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comments" Target="../comments/comment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comments" Target="../comments/comment4.xml"/><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hyperlink" Target="../Documents/&#24120;&#29992;&#20013;&#25991;&#20998;&#35789;&#26041;&#27861;.pages"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hyperlink" Target="../Documents/&#21629;&#21517;&#23454;&#20307;&#35782;&#21035;.pages"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ocuments/&#21629;&#21517;&#23454;&#20307;&#35782;&#21035;.pages" TargetMode="External"/></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20.wmf"/><Relationship Id="rId7" Type="http://schemas.openxmlformats.org/officeDocument/2006/relationships/oleObject" Target="../embeddings/oleObject4.bin"/><Relationship Id="rId6" Type="http://schemas.openxmlformats.org/officeDocument/2006/relationships/image" Target="../media/image19.wmf"/><Relationship Id="rId5" Type="http://schemas.openxmlformats.org/officeDocument/2006/relationships/oleObject" Target="../embeddings/oleObject3.bin"/><Relationship Id="rId4" Type="http://schemas.openxmlformats.org/officeDocument/2006/relationships/image" Target="../media/image18.wmf"/><Relationship Id="rId3" Type="http://schemas.openxmlformats.org/officeDocument/2006/relationships/oleObject" Target="../embeddings/oleObject2.bin"/><Relationship Id="rId2" Type="http://schemas.openxmlformats.org/officeDocument/2006/relationships/image" Target="../media/image17.wmf"/><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22.wmf"/><Relationship Id="rId11" Type="http://schemas.openxmlformats.org/officeDocument/2006/relationships/oleObject" Target="../embeddings/oleObject6.bin"/><Relationship Id="rId10" Type="http://schemas.openxmlformats.org/officeDocument/2006/relationships/image" Target="../media/image21.w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24.wmf"/><Relationship Id="rId3" Type="http://schemas.openxmlformats.org/officeDocument/2006/relationships/oleObject" Target="../embeddings/oleObject8.bin"/><Relationship Id="rId2" Type="http://schemas.openxmlformats.org/officeDocument/2006/relationships/image" Target="../media/image23.wmf"/><Relationship Id="rId1"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p:cNvSpPr>
            <a:spLocks noGrp="1" noRot="1" noChangeAspect="1" noMove="1" noResize="1" noEditPoints="1" noAdjustHandles="1" noChangeArrowheads="1" noChangeShapeType="1" noTextEdit="1"/>
          </p:cNvSpPr>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825038" y="2018994"/>
            <a:ext cx="7543800" cy="936683"/>
          </a:xfrm>
        </p:spPr>
        <p:txBody>
          <a:bodyPr>
            <a:normAutofit/>
          </a:bodyPr>
          <a:lstStyle/>
          <a:p>
            <a:pPr algn="ctr"/>
            <a:r>
              <a:rPr lang="zh-CN" altLang="en-US" sz="6000" dirty="0">
                <a:latin typeface="+mn-ea"/>
                <a:ea typeface="+mn-ea"/>
              </a:rPr>
              <a:t>金融文本数据挖掘</a:t>
            </a:r>
            <a:endParaRPr lang="zh-CN" altLang="en-US" sz="6000" dirty="0">
              <a:latin typeface="+mn-ea"/>
              <a:ea typeface="+mn-ea"/>
            </a:endParaRPr>
          </a:p>
        </p:txBody>
      </p:sp>
      <p:sp>
        <p:nvSpPr>
          <p:cNvPr id="36" name="Rectangle 9"/>
          <p:cNvSpPr>
            <a:spLocks noGrp="1" noRot="1" noChangeAspect="1" noMove="1" noResize="1" noEditPoints="1" noAdjustHandles="1" noChangeArrowheads="1" noChangeShapeType="1" noTextEdit="1"/>
          </p:cNvSpPr>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11"/>
          <p:cNvSpPr>
            <a:spLocks noGrp="1" noRot="1" noChangeAspect="1" noMove="1" noResize="1" noEditPoints="1" noAdjustHandles="1" noChangeArrowheads="1" noChangeShapeType="1" noTextEdit="1"/>
          </p:cNvSpPr>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标题 2"/>
          <p:cNvSpPr>
            <a:spLocks noGrp="1"/>
          </p:cNvSpPr>
          <p:nvPr>
            <p:ph type="subTitle" idx="1"/>
          </p:nvPr>
        </p:nvSpPr>
        <p:spPr>
          <a:xfrm>
            <a:off x="825038" y="5225240"/>
            <a:ext cx="7543800" cy="1143000"/>
          </a:xfrm>
        </p:spPr>
        <p:txBody>
          <a:bodyPr>
            <a:normAutofit/>
          </a:bodyPr>
          <a:lstStyle/>
          <a:p>
            <a:endParaRPr lang="zh-CN" altLang="en-US">
              <a:solidFill>
                <a:srgbClr val="FFFFFF"/>
              </a:solidFill>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75" y="1099709"/>
            <a:ext cx="7543800" cy="1056421"/>
          </a:xfrm>
        </p:spPr>
        <p:txBody>
          <a:bodyPr>
            <a:normAutofit fontScale="90000"/>
          </a:bodyPr>
          <a:lstStyle/>
          <a:p>
            <a:r>
              <a:rPr lang="en-US" altLang="zh-CN" dirty="0"/>
              <a:t> PageRank</a:t>
            </a:r>
            <a:r>
              <a:rPr lang="zh-CN" altLang="en-US" dirty="0"/>
              <a:t>算法</a:t>
            </a:r>
            <a:br>
              <a:rPr lang="zh-CN" altLang="en-US" dirty="0"/>
            </a:b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85825" y="2156130"/>
            <a:ext cx="7191410" cy="1056420"/>
          </a:xfrm>
        </p:spPr>
      </p:pic>
      <p:sp>
        <p:nvSpPr>
          <p:cNvPr id="6" name="文本框 5"/>
          <p:cNvSpPr txBox="1"/>
          <p:nvPr/>
        </p:nvSpPr>
        <p:spPr>
          <a:xfrm>
            <a:off x="885825" y="3429000"/>
            <a:ext cx="7543800" cy="1569660"/>
          </a:xfrm>
          <a:prstGeom prst="rect">
            <a:avLst/>
          </a:prstGeom>
          <a:noFill/>
        </p:spPr>
        <p:txBody>
          <a:bodyPr wrap="square" rtlCol="0">
            <a:spAutoFit/>
          </a:bodyPr>
          <a:lstStyle/>
          <a:p>
            <a:r>
              <a:rPr lang="en-US" altLang="zh-CN" sz="2400" dirty="0"/>
              <a:t>d</a:t>
            </a:r>
            <a:r>
              <a:rPr lang="zh-CN" altLang="en-US" sz="2400" dirty="0"/>
              <a:t>是阻尼系数，一般设置为</a:t>
            </a:r>
            <a:r>
              <a:rPr lang="en-US" altLang="zh-CN" sz="2400" dirty="0"/>
              <a:t>0.85</a:t>
            </a:r>
            <a:r>
              <a:rPr lang="zh-CN" altLang="en-US" sz="2400" dirty="0"/>
              <a:t>。</a:t>
            </a:r>
            <a:endParaRPr lang="zh-CN" altLang="en-US" sz="2400" dirty="0"/>
          </a:p>
          <a:p>
            <a:r>
              <a:rPr lang="en-US" altLang="zh-CN" sz="2400" dirty="0"/>
              <a:t>In(Vi)</a:t>
            </a:r>
            <a:r>
              <a:rPr lang="zh-CN" altLang="en-US" sz="2400" dirty="0"/>
              <a:t>是存在指向网页</a:t>
            </a:r>
            <a:r>
              <a:rPr lang="en-US" altLang="zh-CN" sz="2400" dirty="0" err="1"/>
              <a:t>i</a:t>
            </a:r>
            <a:r>
              <a:rPr lang="zh-CN" altLang="en-US" sz="2400" dirty="0"/>
              <a:t>的链接的网页集合。</a:t>
            </a:r>
            <a:endParaRPr lang="zh-CN" altLang="en-US" sz="2400" dirty="0"/>
          </a:p>
          <a:p>
            <a:r>
              <a:rPr lang="en-US" altLang="zh-CN" sz="2400" dirty="0"/>
              <a:t>Out(</a:t>
            </a:r>
            <a:r>
              <a:rPr lang="en-US" altLang="zh-CN" sz="2400" dirty="0" err="1"/>
              <a:t>Vj</a:t>
            </a:r>
            <a:r>
              <a:rPr lang="en-US" altLang="zh-CN" sz="2400" dirty="0"/>
              <a:t>)</a:t>
            </a:r>
            <a:r>
              <a:rPr lang="zh-CN" altLang="en-US" sz="2400" dirty="0"/>
              <a:t>是网页</a:t>
            </a:r>
            <a:r>
              <a:rPr lang="en-US" altLang="zh-CN" sz="2400" dirty="0"/>
              <a:t>j</a:t>
            </a:r>
            <a:r>
              <a:rPr lang="zh-CN" altLang="en-US" sz="2400" dirty="0"/>
              <a:t>中的链接存在的链接指向的网页的集合。</a:t>
            </a:r>
            <a:endParaRPr lang="en-US" altLang="zh-CN" sz="2400" dirty="0"/>
          </a:p>
          <a:p>
            <a:r>
              <a:rPr lang="en-US" altLang="zh-CN" sz="2400" dirty="0"/>
              <a:t>|Out(</a:t>
            </a:r>
            <a:r>
              <a:rPr lang="en-US" altLang="zh-CN" sz="2400" dirty="0" err="1"/>
              <a:t>Vj</a:t>
            </a:r>
            <a:r>
              <a:rPr lang="en-US" altLang="zh-CN" sz="2400" dirty="0"/>
              <a:t>)|</a:t>
            </a:r>
            <a:r>
              <a:rPr lang="zh-CN" altLang="en-US" sz="2400" dirty="0"/>
              <a:t>是集合中元素的个数。</a:t>
            </a:r>
            <a:endParaRPr lang="zh-CN" altLang="en-US" sz="2400"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925" y="5166975"/>
            <a:ext cx="3014149" cy="4080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184558"/>
            <a:ext cx="7543800" cy="1971413"/>
          </a:xfrm>
        </p:spPr>
        <p:txBody>
          <a:bodyPr>
            <a:normAutofit fontScale="90000"/>
          </a:bodyPr>
          <a:lstStyle/>
          <a:p>
            <a:br>
              <a:rPr lang="en-US" altLang="zh-CN" dirty="0"/>
            </a:br>
            <a:br>
              <a:rPr lang="en-US" altLang="zh-CN" dirty="0"/>
            </a:br>
            <a:br>
              <a:rPr lang="en-US" altLang="zh-CN" dirty="0"/>
            </a:br>
            <a:r>
              <a:rPr lang="en-US" altLang="zh-CN" dirty="0" err="1"/>
              <a:t>TextRank</a:t>
            </a:r>
            <a:r>
              <a:rPr lang="zh-CN" altLang="en-US" dirty="0"/>
              <a:t>算法</a:t>
            </a:r>
            <a:br>
              <a:rPr lang="en-US" altLang="zh-CN" dirty="0"/>
            </a:br>
            <a:endParaRPr lang="zh-CN" altLang="en-US" dirty="0"/>
          </a:p>
        </p:txBody>
      </p:sp>
      <p:pic>
        <p:nvPicPr>
          <p:cNvPr id="9" name="内容占位符 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52079" y="2642305"/>
            <a:ext cx="6505617" cy="1098215"/>
          </a:xfr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784" y="3887335"/>
            <a:ext cx="7040212" cy="1098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文本预处理</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2800" dirty="0"/>
              <a:t> 依照结束句义的标点分句，去空格</a:t>
            </a:r>
            <a:endParaRPr lang="en-US" altLang="zh-CN" sz="2800" dirty="0"/>
          </a:p>
          <a:p>
            <a:pPr>
              <a:buFont typeface="Wingdings" panose="05000000000000000000" pitchFamily="2" charset="2"/>
              <a:buChar char="l"/>
            </a:pPr>
            <a:endParaRPr lang="en-US" altLang="zh-CN" sz="2800" dirty="0"/>
          </a:p>
          <a:p>
            <a:pPr>
              <a:buFont typeface="Wingdings" panose="05000000000000000000" pitchFamily="2" charset="2"/>
              <a:buChar char="l"/>
            </a:pPr>
            <a:r>
              <a:rPr lang="zh-CN" altLang="en-US" sz="2800" dirty="0"/>
              <a:t> 分词</a:t>
            </a:r>
            <a:endParaRPr lang="en-US" altLang="zh-CN" sz="2800" dirty="0"/>
          </a:p>
          <a:p>
            <a:pPr lvl="1">
              <a:buFont typeface="Wingdings" panose="05000000000000000000" pitchFamily="2" charset="2"/>
              <a:buChar char="l"/>
            </a:pPr>
            <a:r>
              <a:rPr lang="zh-CN" altLang="en-US" sz="2600" dirty="0"/>
              <a:t> 用</a:t>
            </a:r>
            <a:r>
              <a:rPr lang="en-US" altLang="zh-CN" sz="2600" dirty="0"/>
              <a:t>JIEBA</a:t>
            </a:r>
            <a:r>
              <a:rPr lang="zh-CN" altLang="en-US" sz="2600" dirty="0"/>
              <a:t>分词词性标注的模块进行分词，取出具有实际意义词性的词</a:t>
            </a:r>
            <a:endParaRPr lang="en-US" altLang="zh-CN" sz="2600" dirty="0"/>
          </a:p>
          <a:p>
            <a:pPr lvl="1">
              <a:buFont typeface="Wingdings" panose="05000000000000000000" pitchFamily="2" charset="2"/>
              <a:buChar char="l"/>
            </a:pPr>
            <a:r>
              <a:rPr lang="zh-CN" altLang="en-US" sz="2600" dirty="0"/>
              <a:t> 去掉停用词</a:t>
            </a:r>
            <a:endParaRPr lang="en-US" altLang="zh-CN" sz="2600" dirty="0"/>
          </a:p>
          <a:p>
            <a:pPr lvl="1">
              <a:buFont typeface="Wingdings" panose="05000000000000000000" pitchFamily="2" charset="2"/>
              <a:buChar char="l"/>
            </a:pPr>
            <a:endParaRPr lang="en-US" altLang="zh-CN" sz="2600" dirty="0"/>
          </a:p>
        </p:txBody>
      </p:sp>
      <p:pic>
        <p:nvPicPr>
          <p:cNvPr id="5" name="图片 4"/>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35000"/>
                    </a14:imgEffect>
                  </a14:imgLayer>
                </a14:imgProps>
              </a:ext>
              <a:ext uri="{28A0092B-C50C-407E-A947-70E740481C1C}">
                <a14:useLocalDpi xmlns:a14="http://schemas.microsoft.com/office/drawing/2010/main" val="0"/>
              </a:ext>
            </a:extLst>
          </a:blip>
          <a:stretch>
            <a:fillRect/>
          </a:stretch>
        </p:blipFill>
        <p:spPr>
          <a:xfrm>
            <a:off x="1346093" y="2432042"/>
            <a:ext cx="6674373" cy="4826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新闻摘要生成</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3200" dirty="0"/>
              <a:t> 计算句子相似度矩阵  </a:t>
            </a:r>
            <a:endParaRPr lang="en-US" altLang="zh-CN" sz="3200" dirty="0"/>
          </a:p>
          <a:p>
            <a:pPr>
              <a:buFont typeface="Wingdings" panose="05000000000000000000" pitchFamily="2" charset="2"/>
              <a:buChar char="l"/>
            </a:pPr>
            <a:r>
              <a:rPr lang="zh-CN" altLang="en-US" sz="3200" dirty="0"/>
              <a:t> 得分迭代更新</a:t>
            </a:r>
            <a:endParaRPr lang="en-US" altLang="zh-CN" sz="3200" dirty="0"/>
          </a:p>
          <a:p>
            <a:pPr>
              <a:buFont typeface="Wingdings" panose="05000000000000000000" pitchFamily="2" charset="2"/>
              <a:buChar char="l"/>
            </a:pPr>
            <a:r>
              <a:rPr lang="zh-CN" altLang="en-US" sz="3200" dirty="0"/>
              <a:t> 从大到小排序取得分前三的句子作为摘要</a:t>
            </a:r>
            <a:endParaRPr lang="en-US" altLang="zh-CN" sz="3200" dirty="0"/>
          </a:p>
          <a:p>
            <a:pPr>
              <a:buFont typeface="Wingdings" panose="05000000000000000000" pitchFamily="2" charset="2"/>
              <a:buChar char="l"/>
            </a:pPr>
            <a:r>
              <a:rPr lang="zh-CN" altLang="en-US" sz="3200" dirty="0"/>
              <a:t>更新</a:t>
            </a:r>
            <a:r>
              <a:rPr lang="en-US" altLang="zh-CN" sz="3200" dirty="0" err="1"/>
              <a:t>Mongodb</a:t>
            </a:r>
            <a:r>
              <a:rPr lang="zh-CN" altLang="en-US" sz="3200"/>
              <a:t>中每条项的</a:t>
            </a:r>
            <a:r>
              <a:rPr lang="en-US" altLang="zh-CN" sz="3200"/>
              <a:t>abstract</a:t>
            </a:r>
            <a:r>
              <a:rPr lang="zh-CN" altLang="en-US" sz="3200" dirty="0"/>
              <a:t>字段</a:t>
            </a:r>
            <a:endParaRPr lang="zh-CN" altLang="en-US" sz="3200" dirty="0"/>
          </a:p>
          <a:p>
            <a:r>
              <a:rPr lang="zh-CN" altLang="en-US" sz="3200" b="1" dirty="0"/>
              <a:t>分线程处理</a:t>
            </a:r>
            <a:endParaRPr lang="zh-CN" altLang="en-US" sz="3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新闻摘要提取</a:t>
            </a:r>
            <a:endParaRPr lang="zh-CN" altLang="en-US" dirty="0"/>
          </a:p>
        </p:txBody>
      </p:sp>
      <p:pic>
        <p:nvPicPr>
          <p:cNvPr id="13" name="内容占位符 12"/>
          <p:cNvPicPr>
            <a:picLocks noGrp="1" noChangeAspect="1"/>
          </p:cNvPicPr>
          <p:nvPr>
            <p:ph idx="1"/>
          </p:nvPr>
        </p:nvPicPr>
        <p:blipFill>
          <a:blip r:embed="rId1"/>
          <a:stretch>
            <a:fillRect/>
          </a:stretch>
        </p:blipFill>
        <p:spPr>
          <a:xfrm>
            <a:off x="650875" y="2016528"/>
            <a:ext cx="7543800" cy="310411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知识提取</a:t>
            </a:r>
            <a:endParaRPr lang="zh-CN" altLang="en-US" dirty="0"/>
          </a:p>
        </p:txBody>
      </p:sp>
      <p:sp>
        <p:nvSpPr>
          <p:cNvPr id="3" name="内容占位符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l"/>
            </a:pPr>
            <a:r>
              <a:rPr lang="zh-CN" altLang="en-US" sz="2400" dirty="0"/>
              <a:t>分词过滤</a:t>
            </a:r>
            <a:endParaRPr lang="en-US" altLang="zh-CN" sz="2400" dirty="0"/>
          </a:p>
          <a:p>
            <a:pPr marL="457200" lvl="3" indent="-91440">
              <a:spcBef>
                <a:spcPts val="1200"/>
              </a:spcBef>
              <a:spcAft>
                <a:spcPts val="200"/>
              </a:spcAft>
              <a:buSzPct val="100000"/>
              <a:buFont typeface="Wingdings" panose="05000000000000000000" pitchFamily="2" charset="2"/>
              <a:buChar char="l"/>
            </a:pPr>
            <a:r>
              <a:rPr lang="zh-CN" altLang="en-US" sz="2000" dirty="0"/>
              <a:t>常用分词方法</a:t>
            </a:r>
            <a:r>
              <a:rPr lang="en-US" altLang="zh-CN" sz="2000" dirty="0"/>
              <a:t>—</a:t>
            </a:r>
            <a:r>
              <a:rPr lang="zh-CN" altLang="en-US" sz="2000" dirty="0">
                <a:hlinkClick r:id="rId1" action="ppaction://hlinkfile"/>
              </a:rPr>
              <a:t>常用方法</a:t>
            </a:r>
            <a:endParaRPr lang="en-US" altLang="zh-CN" sz="2000" dirty="0"/>
          </a:p>
          <a:p>
            <a:pPr marL="457200" lvl="3" indent="-91440">
              <a:spcBef>
                <a:spcPts val="1200"/>
              </a:spcBef>
              <a:spcAft>
                <a:spcPts val="200"/>
              </a:spcAft>
              <a:buSzPct val="100000"/>
              <a:buFont typeface="Wingdings" panose="05000000000000000000" pitchFamily="2" charset="2"/>
              <a:buChar char="l"/>
            </a:pPr>
            <a:r>
              <a:rPr lang="en-US" altLang="zh-CN" sz="2000" dirty="0"/>
              <a:t>LTP</a:t>
            </a:r>
            <a:r>
              <a:rPr lang="zh-CN" altLang="en-US" sz="2000" dirty="0"/>
              <a:t>分词标注集</a:t>
            </a:r>
            <a:endParaRPr lang="en-US" altLang="zh-CN" sz="2000" dirty="0"/>
          </a:p>
          <a:p>
            <a:pPr marL="457200" lvl="3" indent="-91440">
              <a:spcBef>
                <a:spcPts val="1200"/>
              </a:spcBef>
              <a:spcAft>
                <a:spcPts val="200"/>
              </a:spcAft>
              <a:buSzPct val="100000"/>
              <a:buFont typeface="Wingdings" panose="05000000000000000000" pitchFamily="2" charset="2"/>
              <a:buChar char="l"/>
            </a:pPr>
            <a:endParaRPr lang="en-US" altLang="zh-CN" sz="2000" dirty="0"/>
          </a:p>
          <a:p>
            <a:pPr marL="457200" lvl="3" indent="-91440">
              <a:spcBef>
                <a:spcPts val="1200"/>
              </a:spcBef>
              <a:spcAft>
                <a:spcPts val="200"/>
              </a:spcAft>
              <a:buSzPct val="100000"/>
              <a:buFont typeface="Wingdings" panose="05000000000000000000" pitchFamily="2" charset="2"/>
              <a:buChar char="l"/>
            </a:pPr>
            <a:endParaRPr lang="en-US" altLang="zh-CN" sz="2000" dirty="0"/>
          </a:p>
        </p:txBody>
      </p:sp>
      <p:pic>
        <p:nvPicPr>
          <p:cNvPr id="6" name="图片 5"/>
          <p:cNvPicPr>
            <a:picLocks noChangeAspect="1"/>
          </p:cNvPicPr>
          <p:nvPr/>
        </p:nvPicPr>
        <p:blipFill>
          <a:blip r:embed="rId2"/>
          <a:stretch>
            <a:fillRect/>
          </a:stretch>
        </p:blipFill>
        <p:spPr>
          <a:xfrm>
            <a:off x="1995170" y="3236807"/>
            <a:ext cx="4357341" cy="27406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知识提取</a:t>
            </a:r>
            <a:endParaRPr lang="zh-CN" altLang="en-US" dirty="0"/>
          </a:p>
        </p:txBody>
      </p:sp>
      <p:sp>
        <p:nvSpPr>
          <p:cNvPr id="3" name="内容占位符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l"/>
            </a:pPr>
            <a:r>
              <a:rPr lang="zh-CN" altLang="en-US" sz="2400" dirty="0"/>
              <a:t>分词过滤</a:t>
            </a:r>
            <a:endParaRPr lang="en-US" altLang="zh-CN" sz="2000" dirty="0"/>
          </a:p>
          <a:p>
            <a:pPr marL="548640" lvl="4" indent="0">
              <a:lnSpc>
                <a:spcPct val="100000"/>
              </a:lnSpc>
              <a:spcBef>
                <a:spcPts val="1200"/>
              </a:spcBef>
              <a:spcAft>
                <a:spcPts val="200"/>
              </a:spcAft>
              <a:buSzPct val="100000"/>
              <a:buNone/>
            </a:pPr>
            <a:r>
              <a:rPr lang="zh-CN" altLang="en-US" sz="2000" dirty="0"/>
              <a:t>在</a:t>
            </a:r>
            <a:r>
              <a:rPr lang="en-US" altLang="zh-CN" sz="2000" dirty="0"/>
              <a:t>LTP</a:t>
            </a:r>
            <a:r>
              <a:rPr lang="zh-CN" altLang="en-US" sz="2000" dirty="0"/>
              <a:t>中，我们将分词任务建模为基于字的序列标注问题。对于输入句子的字序列，模型给句子中的每个字标注一个标识词边界的标记。</a:t>
            </a:r>
            <a:endParaRPr lang="en-US" altLang="zh-CN" sz="2000" dirty="0"/>
          </a:p>
          <a:p>
            <a:pPr marL="548640" lvl="4" indent="0">
              <a:lnSpc>
                <a:spcPct val="100000"/>
              </a:lnSpc>
              <a:spcBef>
                <a:spcPts val="1200"/>
              </a:spcBef>
              <a:spcAft>
                <a:spcPts val="200"/>
              </a:spcAft>
              <a:buSzPct val="100000"/>
              <a:buNone/>
            </a:pPr>
            <a:r>
              <a:rPr lang="zh-CN" altLang="en-US" sz="2000" dirty="0"/>
              <a:t>语料信息：人民日报</a:t>
            </a:r>
            <a:r>
              <a:rPr lang="en-US" altLang="zh-CN" sz="2000" dirty="0"/>
              <a:t>1998</a:t>
            </a:r>
            <a:r>
              <a:rPr lang="zh-CN" altLang="en-US" sz="2000" dirty="0"/>
              <a:t>年</a:t>
            </a:r>
            <a:r>
              <a:rPr lang="en-US" altLang="zh-CN" sz="2000" dirty="0"/>
              <a:t>2</a:t>
            </a:r>
            <a:r>
              <a:rPr lang="zh-CN" altLang="en-US" sz="2000" dirty="0"/>
              <a:t>月</a:t>
            </a:r>
            <a:r>
              <a:rPr lang="en-US" altLang="zh-CN" sz="2000" dirty="0"/>
              <a:t>-6</a:t>
            </a:r>
            <a:r>
              <a:rPr lang="zh-CN" altLang="en-US" sz="2000" dirty="0"/>
              <a:t>月</a:t>
            </a:r>
            <a:r>
              <a:rPr lang="en-US" altLang="zh-CN" sz="2000" dirty="0"/>
              <a:t>(</a:t>
            </a:r>
            <a:r>
              <a:rPr lang="zh-CN" altLang="en-US" sz="2000" dirty="0"/>
              <a:t>后</a:t>
            </a:r>
            <a:r>
              <a:rPr lang="en-US" altLang="zh-CN" sz="2000" dirty="0"/>
              <a:t>10%</a:t>
            </a:r>
            <a:r>
              <a:rPr lang="zh-CN" altLang="en-US" sz="2000" dirty="0"/>
              <a:t>数据作为开发集</a:t>
            </a:r>
            <a:r>
              <a:rPr lang="en-US" altLang="zh-CN" sz="2000" dirty="0"/>
              <a:t>)</a:t>
            </a:r>
            <a:r>
              <a:rPr lang="zh-CN" altLang="en-US" sz="2000" dirty="0"/>
              <a:t>作为训练数据，</a:t>
            </a:r>
            <a:r>
              <a:rPr lang="en-US" altLang="zh-CN" sz="2000" dirty="0"/>
              <a:t>1</a:t>
            </a:r>
            <a:r>
              <a:rPr lang="zh-CN" altLang="en-US" sz="2000" dirty="0"/>
              <a:t>月作为测试数据</a:t>
            </a:r>
            <a:endParaRPr lang="en-US" altLang="zh-CN" sz="2000" dirty="0"/>
          </a:p>
          <a:p>
            <a:pPr marL="548640" lvl="4" indent="0">
              <a:lnSpc>
                <a:spcPct val="100000"/>
              </a:lnSpc>
              <a:spcBef>
                <a:spcPts val="1200"/>
              </a:spcBef>
              <a:spcAft>
                <a:spcPts val="200"/>
              </a:spcAft>
              <a:buSzPct val="100000"/>
              <a:buNone/>
            </a:pPr>
            <a:r>
              <a:rPr lang="zh-CN" altLang="en-US" sz="2000" dirty="0"/>
              <a:t>准确率：</a:t>
            </a:r>
            <a:endParaRPr lang="en-US" altLang="zh-CN" sz="2000" dirty="0"/>
          </a:p>
          <a:p>
            <a:pPr marL="548640" lvl="4" indent="0">
              <a:lnSpc>
                <a:spcPct val="150000"/>
              </a:lnSpc>
              <a:spcBef>
                <a:spcPts val="1200"/>
              </a:spcBef>
              <a:spcAft>
                <a:spcPts val="200"/>
              </a:spcAft>
              <a:buSzPct val="100000"/>
              <a:buNone/>
            </a:pPr>
            <a:endParaRPr lang="en-US" altLang="zh-CN" sz="2000" dirty="0"/>
          </a:p>
        </p:txBody>
      </p:sp>
      <p:pic>
        <p:nvPicPr>
          <p:cNvPr id="4" name="图片 3"/>
          <p:cNvPicPr>
            <a:picLocks noChangeAspect="1"/>
          </p:cNvPicPr>
          <p:nvPr/>
        </p:nvPicPr>
        <p:blipFill>
          <a:blip r:embed="rId1"/>
          <a:stretch>
            <a:fillRect/>
          </a:stretch>
        </p:blipFill>
        <p:spPr>
          <a:xfrm>
            <a:off x="2620171" y="4229947"/>
            <a:ext cx="4795195" cy="17475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知识提取</a:t>
            </a:r>
            <a:endParaRPr lang="zh-CN" altLang="en-US" dirty="0"/>
          </a:p>
        </p:txBody>
      </p:sp>
      <p:sp>
        <p:nvSpPr>
          <p:cNvPr id="3" name="内容占位符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l"/>
            </a:pPr>
            <a:r>
              <a:rPr lang="zh-CN" altLang="en-US" sz="2400" dirty="0"/>
              <a:t>词性标注</a:t>
            </a:r>
            <a:endParaRPr lang="en-US" altLang="zh-CN" sz="2400" dirty="0"/>
          </a:p>
          <a:p>
            <a:pPr marL="651510" lvl="3" indent="-285750">
              <a:spcBef>
                <a:spcPts val="1200"/>
              </a:spcBef>
              <a:spcAft>
                <a:spcPts val="200"/>
              </a:spcAft>
              <a:buSzPct val="100000"/>
              <a:buFont typeface="Wingdings" panose="05000000000000000000" pitchFamily="2" charset="2"/>
              <a:buChar char="Ø"/>
            </a:pPr>
            <a:r>
              <a:rPr lang="zh-CN" altLang="en-US" sz="1600" dirty="0"/>
              <a:t>与分词模块相同，词性标注任务建模为基于词的序列标注问题。对于输入句子的词序列，模型给句子中的每个词标注一个标识词边界的标记。在</a:t>
            </a:r>
            <a:r>
              <a:rPr lang="en-US" altLang="zh-CN" sz="1600" dirty="0"/>
              <a:t>LTP</a:t>
            </a:r>
            <a:r>
              <a:rPr lang="zh-CN" altLang="en-US" sz="1600" dirty="0"/>
              <a:t>中，采用的是北大标注集</a:t>
            </a:r>
            <a:endParaRPr lang="en-US" altLang="zh-CN" sz="1600" dirty="0"/>
          </a:p>
          <a:p>
            <a:pPr marL="457200" lvl="3" indent="-91440">
              <a:spcBef>
                <a:spcPts val="1200"/>
              </a:spcBef>
              <a:spcAft>
                <a:spcPts val="200"/>
              </a:spcAft>
              <a:buSzPct val="100000"/>
              <a:buFont typeface="Wingdings" panose="05000000000000000000" pitchFamily="2" charset="2"/>
              <a:buChar char="l"/>
            </a:pPr>
            <a:endParaRPr lang="en-US" altLang="zh-CN" sz="2000" dirty="0"/>
          </a:p>
          <a:p>
            <a:pPr marL="457200" lvl="3" indent="-91440">
              <a:spcBef>
                <a:spcPts val="1200"/>
              </a:spcBef>
              <a:spcAft>
                <a:spcPts val="200"/>
              </a:spcAft>
              <a:buSzPct val="100000"/>
              <a:buFont typeface="Wingdings" panose="05000000000000000000" pitchFamily="2" charset="2"/>
              <a:buChar char="l"/>
            </a:pPr>
            <a:endParaRPr lang="en-US" altLang="zh-CN" sz="2000" dirty="0"/>
          </a:p>
        </p:txBody>
      </p:sp>
      <p:pic>
        <p:nvPicPr>
          <p:cNvPr id="7" name="图片 6"/>
          <p:cNvPicPr>
            <a:picLocks noChangeAspect="1"/>
          </p:cNvPicPr>
          <p:nvPr/>
        </p:nvPicPr>
        <p:blipFill>
          <a:blip r:embed="rId1"/>
          <a:stretch>
            <a:fillRect/>
          </a:stretch>
        </p:blipFill>
        <p:spPr>
          <a:xfrm>
            <a:off x="1074419" y="3175871"/>
            <a:ext cx="7292341" cy="250247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知识提取</a:t>
            </a:r>
            <a:endParaRPr lang="zh-CN" altLang="en-US" dirty="0"/>
          </a:p>
        </p:txBody>
      </p:sp>
      <p:sp>
        <p:nvSpPr>
          <p:cNvPr id="3" name="内容占位符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l"/>
            </a:pPr>
            <a:r>
              <a:rPr lang="zh-CN" altLang="en-US" sz="2400" dirty="0"/>
              <a:t>词性标注</a:t>
            </a:r>
            <a:endParaRPr lang="en-US" altLang="zh-CN" sz="2400" dirty="0"/>
          </a:p>
          <a:p>
            <a:pPr marL="651510" lvl="3" indent="-285750">
              <a:spcBef>
                <a:spcPts val="1200"/>
              </a:spcBef>
              <a:spcAft>
                <a:spcPts val="200"/>
              </a:spcAft>
              <a:buSzPct val="100000"/>
              <a:buFont typeface="Wingdings" panose="05000000000000000000" pitchFamily="2" charset="2"/>
              <a:buChar char="Ø"/>
            </a:pPr>
            <a:r>
              <a:rPr lang="zh-CN" altLang="en-US" sz="1600" dirty="0"/>
              <a:t>北大标注集：</a:t>
            </a:r>
            <a:r>
              <a:rPr lang="zh-CN" altLang="en-US" sz="1600" dirty="0">
                <a:hlinkClick r:id="rId1" action="ppaction://hlinkfile"/>
              </a:rPr>
              <a:t>标注集</a:t>
            </a:r>
            <a:endParaRPr lang="en-US" altLang="zh-CN" sz="1600" dirty="0"/>
          </a:p>
          <a:p>
            <a:pPr marL="651510" lvl="3" indent="-285750">
              <a:spcBef>
                <a:spcPts val="1200"/>
              </a:spcBef>
              <a:spcAft>
                <a:spcPts val="200"/>
              </a:spcAft>
              <a:buSzPct val="100000"/>
              <a:buFont typeface="Wingdings" panose="05000000000000000000" pitchFamily="2" charset="2"/>
              <a:buChar char="Ø"/>
            </a:pPr>
            <a:r>
              <a:rPr lang="zh-CN" altLang="en-US" sz="1600" dirty="0"/>
              <a:t>准确率：</a:t>
            </a:r>
            <a:endParaRPr lang="en-US" altLang="zh-CN" sz="1600" dirty="0"/>
          </a:p>
          <a:p>
            <a:pPr marL="651510" lvl="3" indent="-285750">
              <a:spcBef>
                <a:spcPts val="1200"/>
              </a:spcBef>
              <a:spcAft>
                <a:spcPts val="200"/>
              </a:spcAft>
              <a:buSzPct val="100000"/>
              <a:buFont typeface="Wingdings" panose="05000000000000000000" pitchFamily="2" charset="2"/>
              <a:buChar char="Ø"/>
            </a:pPr>
            <a:endParaRPr lang="en-US" altLang="zh-CN" sz="2000" dirty="0"/>
          </a:p>
          <a:p>
            <a:pPr marL="457200" lvl="3" indent="-91440">
              <a:spcBef>
                <a:spcPts val="1200"/>
              </a:spcBef>
              <a:spcAft>
                <a:spcPts val="200"/>
              </a:spcAft>
              <a:buSzPct val="100000"/>
              <a:buFont typeface="Wingdings" panose="05000000000000000000" pitchFamily="2" charset="2"/>
              <a:buChar char="l"/>
            </a:pPr>
            <a:endParaRPr lang="en-US" altLang="zh-CN" sz="2000" dirty="0"/>
          </a:p>
        </p:txBody>
      </p:sp>
      <p:pic>
        <p:nvPicPr>
          <p:cNvPr id="4" name="图片 3"/>
          <p:cNvPicPr>
            <a:picLocks noChangeAspect="1"/>
          </p:cNvPicPr>
          <p:nvPr/>
        </p:nvPicPr>
        <p:blipFill>
          <a:blip r:embed="rId2"/>
          <a:stretch>
            <a:fillRect/>
          </a:stretch>
        </p:blipFill>
        <p:spPr>
          <a:xfrm>
            <a:off x="2950210" y="3219028"/>
            <a:ext cx="2947670" cy="22887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知识提取</a:t>
            </a:r>
            <a:endParaRPr lang="zh-CN" altLang="en-US" dirty="0"/>
          </a:p>
        </p:txBody>
      </p:sp>
      <p:sp>
        <p:nvSpPr>
          <p:cNvPr id="3" name="内容占位符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l"/>
            </a:pPr>
            <a:r>
              <a:rPr lang="zh-CN" altLang="en-US" sz="2400" dirty="0"/>
              <a:t>命名实体识别模块</a:t>
            </a:r>
            <a:endParaRPr lang="en-US" altLang="zh-CN" sz="1600" dirty="0"/>
          </a:p>
          <a:p>
            <a:pPr marL="651510" lvl="3" indent="-285750">
              <a:spcBef>
                <a:spcPts val="1200"/>
              </a:spcBef>
              <a:spcAft>
                <a:spcPts val="200"/>
              </a:spcAft>
              <a:buSzPct val="100000"/>
              <a:buFont typeface="Wingdings" panose="05000000000000000000" pitchFamily="2" charset="2"/>
              <a:buChar char="Ø"/>
            </a:pPr>
            <a:r>
              <a:rPr lang="zh-CN" altLang="en-US" sz="1600" dirty="0"/>
              <a:t>与分词模块相同，我们将命名实体识别建模为基于词的序列标注问题。对于输入句子的词序列，模型给句子中的每个词标注一个标识命名实体边界和实体类别的标记。在</a:t>
            </a:r>
            <a:r>
              <a:rPr lang="en-US" altLang="zh-CN" sz="1600" dirty="0"/>
              <a:t>LTP</a:t>
            </a:r>
            <a:r>
              <a:rPr lang="zh-CN" altLang="en-US" sz="1600" dirty="0"/>
              <a:t>中，我们支持人名、地名、机构名三类命名实体的识别</a:t>
            </a:r>
            <a:endParaRPr lang="en-US" altLang="zh-CN" sz="1600" dirty="0"/>
          </a:p>
          <a:p>
            <a:pPr marL="651510" lvl="3" indent="-285750">
              <a:spcBef>
                <a:spcPts val="1200"/>
              </a:spcBef>
              <a:spcAft>
                <a:spcPts val="200"/>
              </a:spcAft>
              <a:buSzPct val="100000"/>
              <a:buFont typeface="Wingdings" panose="05000000000000000000" pitchFamily="2" charset="2"/>
              <a:buChar char="Ø"/>
            </a:pPr>
            <a:r>
              <a:rPr lang="zh-CN" altLang="en-US" sz="1600" dirty="0"/>
              <a:t>语料信息：人民日报</a:t>
            </a:r>
            <a:r>
              <a:rPr lang="en-US" altLang="zh-CN" sz="1600" dirty="0"/>
              <a:t>1998</a:t>
            </a:r>
            <a:r>
              <a:rPr lang="zh-CN" altLang="en-US" sz="1600" dirty="0"/>
              <a:t>年</a:t>
            </a:r>
            <a:r>
              <a:rPr lang="en-US" altLang="zh-CN" sz="1600" dirty="0"/>
              <a:t>1</a:t>
            </a:r>
            <a:r>
              <a:rPr lang="zh-CN" altLang="en-US" sz="1600" dirty="0"/>
              <a:t>月做训练（后</a:t>
            </a:r>
            <a:r>
              <a:rPr lang="en-US" altLang="zh-CN" sz="1600" dirty="0"/>
              <a:t>10%</a:t>
            </a:r>
            <a:r>
              <a:rPr lang="zh-CN" altLang="en-US" sz="1600" dirty="0"/>
              <a:t>数据作为开发集），</a:t>
            </a:r>
            <a:r>
              <a:rPr lang="en-US" altLang="zh-CN" sz="1600" dirty="0"/>
              <a:t>6</a:t>
            </a:r>
            <a:r>
              <a:rPr lang="zh-CN" altLang="en-US" sz="1600" dirty="0"/>
              <a:t>月前</a:t>
            </a:r>
            <a:r>
              <a:rPr lang="en-US" altLang="zh-CN" sz="1600" dirty="0"/>
              <a:t>10000</a:t>
            </a:r>
            <a:r>
              <a:rPr lang="zh-CN" altLang="en-US" sz="1600" dirty="0"/>
              <a:t>句做测试作为训练数据。</a:t>
            </a:r>
            <a:endParaRPr lang="en-US" altLang="zh-CN" sz="1600" dirty="0"/>
          </a:p>
          <a:p>
            <a:pPr marL="651510" lvl="3" indent="-285750">
              <a:spcBef>
                <a:spcPts val="1200"/>
              </a:spcBef>
              <a:spcAft>
                <a:spcPts val="200"/>
              </a:spcAft>
              <a:buSzPct val="100000"/>
              <a:buFont typeface="Wingdings" panose="05000000000000000000" pitchFamily="2" charset="2"/>
              <a:buChar char="Ø"/>
            </a:pPr>
            <a:r>
              <a:rPr lang="zh-CN" altLang="en-US" sz="1600" dirty="0"/>
              <a:t>准确率：</a:t>
            </a:r>
            <a:endParaRPr lang="en-US" altLang="zh-CN" sz="1600" dirty="0"/>
          </a:p>
          <a:p>
            <a:pPr marL="651510" lvl="3" indent="-285750">
              <a:spcBef>
                <a:spcPts val="1200"/>
              </a:spcBef>
              <a:spcAft>
                <a:spcPts val="200"/>
              </a:spcAft>
              <a:buSzPct val="100000"/>
              <a:buFont typeface="Wingdings" panose="05000000000000000000" pitchFamily="2" charset="2"/>
              <a:buChar char="Ø"/>
            </a:pPr>
            <a:endParaRPr lang="en-US" altLang="zh-CN" sz="1600" dirty="0"/>
          </a:p>
          <a:p>
            <a:pPr marL="651510" lvl="3" indent="-285750">
              <a:spcBef>
                <a:spcPts val="1200"/>
              </a:spcBef>
              <a:spcAft>
                <a:spcPts val="200"/>
              </a:spcAft>
              <a:buSzPct val="100000"/>
              <a:buFont typeface="Wingdings" panose="05000000000000000000" pitchFamily="2" charset="2"/>
              <a:buChar char="Ø"/>
            </a:pPr>
            <a:endParaRPr lang="en-US" altLang="zh-CN" sz="2000" dirty="0"/>
          </a:p>
          <a:p>
            <a:pPr marL="457200" lvl="3" indent="-91440">
              <a:spcBef>
                <a:spcPts val="1200"/>
              </a:spcBef>
              <a:spcAft>
                <a:spcPts val="200"/>
              </a:spcAft>
              <a:buSzPct val="100000"/>
              <a:buFont typeface="Wingdings" panose="05000000000000000000" pitchFamily="2" charset="2"/>
              <a:buChar char="l"/>
            </a:pPr>
            <a:endParaRPr lang="en-US" altLang="zh-CN" sz="2000" dirty="0"/>
          </a:p>
        </p:txBody>
      </p:sp>
      <p:pic>
        <p:nvPicPr>
          <p:cNvPr id="5" name="图片 4"/>
          <p:cNvPicPr>
            <a:picLocks noChangeAspect="1"/>
          </p:cNvPicPr>
          <p:nvPr/>
        </p:nvPicPr>
        <p:blipFill>
          <a:blip r:embed="rId1"/>
          <a:stretch>
            <a:fillRect/>
          </a:stretch>
        </p:blipFill>
        <p:spPr>
          <a:xfrm>
            <a:off x="2383790" y="3750310"/>
            <a:ext cx="5343347" cy="1930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项目步骤</a:t>
            </a:r>
            <a:endParaRPr lang="zh-CN" altLang="en-US" dirty="0"/>
          </a:p>
        </p:txBody>
      </p:sp>
      <p:sp>
        <p:nvSpPr>
          <p:cNvPr id="3" name="内容占位符 2"/>
          <p:cNvSpPr>
            <a:spLocks noGrp="1"/>
          </p:cNvSpPr>
          <p:nvPr>
            <p:ph idx="1"/>
          </p:nvPr>
        </p:nvSpPr>
        <p:spPr/>
        <p:txBody>
          <a:bodyPr>
            <a:normAutofit lnSpcReduction="10000"/>
          </a:bodyPr>
          <a:lstStyle/>
          <a:p>
            <a:pPr>
              <a:lnSpc>
                <a:spcPct val="100000"/>
              </a:lnSpc>
              <a:buFont typeface="Wingdings" panose="05000000000000000000" pitchFamily="2" charset="2"/>
              <a:buChar char="l"/>
            </a:pPr>
            <a:r>
              <a:rPr lang="en-US" altLang="zh-CN" dirty="0">
                <a:solidFill>
                  <a:srgbClr val="00B050"/>
                </a:solidFill>
              </a:rPr>
              <a:t> </a:t>
            </a:r>
            <a:r>
              <a:rPr lang="zh-CN" altLang="en-US" dirty="0">
                <a:solidFill>
                  <a:srgbClr val="00B050"/>
                </a:solidFill>
              </a:rPr>
              <a:t>全量新闻抓取</a:t>
            </a:r>
            <a:endParaRPr lang="en-US" altLang="zh-CN" dirty="0">
              <a:solidFill>
                <a:srgbClr val="00B050"/>
              </a:solidFill>
            </a:endParaRPr>
          </a:p>
          <a:p>
            <a:pPr>
              <a:lnSpc>
                <a:spcPct val="100000"/>
              </a:lnSpc>
              <a:buFont typeface="Wingdings" panose="05000000000000000000" pitchFamily="2" charset="2"/>
              <a:buChar char="l"/>
            </a:pPr>
            <a:r>
              <a:rPr lang="en-US" altLang="zh-CN" dirty="0"/>
              <a:t> </a:t>
            </a:r>
            <a:r>
              <a:rPr lang="zh-CN" altLang="en-US" dirty="0">
                <a:solidFill>
                  <a:srgbClr val="00B050"/>
                </a:solidFill>
              </a:rPr>
              <a:t>新闻摘要生成</a:t>
            </a:r>
            <a:endParaRPr lang="en-US" altLang="zh-CN" dirty="0">
              <a:solidFill>
                <a:srgbClr val="00B050"/>
              </a:solidFill>
            </a:endParaRPr>
          </a:p>
          <a:p>
            <a:pPr>
              <a:lnSpc>
                <a:spcPct val="100000"/>
              </a:lnSpc>
              <a:buFont typeface="Wingdings" panose="05000000000000000000" pitchFamily="2" charset="2"/>
              <a:buChar char="l"/>
            </a:pPr>
            <a:r>
              <a:rPr lang="en-US" altLang="zh-CN" dirty="0">
                <a:solidFill>
                  <a:srgbClr val="CC9B00"/>
                </a:solidFill>
              </a:rPr>
              <a:t> </a:t>
            </a:r>
            <a:r>
              <a:rPr lang="zh-CN" altLang="en-US" dirty="0">
                <a:solidFill>
                  <a:srgbClr val="CC9B00"/>
                </a:solidFill>
              </a:rPr>
              <a:t>知识提取</a:t>
            </a:r>
            <a:endParaRPr lang="en-US" altLang="zh-CN" dirty="0">
              <a:solidFill>
                <a:srgbClr val="CC9B00"/>
              </a:solidFill>
            </a:endParaRPr>
          </a:p>
          <a:p>
            <a:pPr lvl="1">
              <a:lnSpc>
                <a:spcPct val="100000"/>
              </a:lnSpc>
              <a:buFont typeface="Wingdings" panose="05000000000000000000" pitchFamily="2" charset="2"/>
              <a:buChar char="l"/>
            </a:pPr>
            <a:r>
              <a:rPr lang="en-US" altLang="zh-CN" dirty="0"/>
              <a:t> </a:t>
            </a:r>
            <a:r>
              <a:rPr lang="zh-CN" altLang="en-US" dirty="0">
                <a:solidFill>
                  <a:srgbClr val="00B050"/>
                </a:solidFill>
              </a:rPr>
              <a:t>分词过滤</a:t>
            </a:r>
            <a:endParaRPr lang="en-US" altLang="zh-CN" dirty="0">
              <a:solidFill>
                <a:srgbClr val="00B050"/>
              </a:solidFill>
            </a:endParaRPr>
          </a:p>
          <a:p>
            <a:pPr lvl="1">
              <a:lnSpc>
                <a:spcPct val="100000"/>
              </a:lnSpc>
              <a:buFont typeface="Wingdings" panose="05000000000000000000" pitchFamily="2" charset="2"/>
              <a:buChar char="l"/>
            </a:pPr>
            <a:r>
              <a:rPr lang="en-US" altLang="zh-CN" dirty="0"/>
              <a:t> </a:t>
            </a:r>
            <a:r>
              <a:rPr lang="zh-CN" altLang="en-US" dirty="0">
                <a:solidFill>
                  <a:srgbClr val="00B050"/>
                </a:solidFill>
              </a:rPr>
              <a:t>词性标注</a:t>
            </a:r>
            <a:endParaRPr lang="en-US" altLang="zh-CN" dirty="0">
              <a:solidFill>
                <a:srgbClr val="00B050"/>
              </a:solidFill>
            </a:endParaRPr>
          </a:p>
          <a:p>
            <a:pPr lvl="1">
              <a:lnSpc>
                <a:spcPct val="100000"/>
              </a:lnSpc>
              <a:buFont typeface="Wingdings" panose="05000000000000000000" pitchFamily="2" charset="2"/>
              <a:buChar char="l"/>
            </a:pPr>
            <a:r>
              <a:rPr lang="en-US" altLang="zh-CN" dirty="0"/>
              <a:t> </a:t>
            </a:r>
            <a:r>
              <a:rPr lang="zh-CN" altLang="en-US" dirty="0">
                <a:solidFill>
                  <a:srgbClr val="00B050"/>
                </a:solidFill>
              </a:rPr>
              <a:t>依存关系分析</a:t>
            </a:r>
            <a:endParaRPr lang="en-US" altLang="zh-CN" dirty="0">
              <a:solidFill>
                <a:srgbClr val="00B050"/>
              </a:solidFill>
            </a:endParaRPr>
          </a:p>
          <a:p>
            <a:pPr lvl="1">
              <a:lnSpc>
                <a:spcPct val="100000"/>
              </a:lnSpc>
              <a:buFont typeface="Wingdings" panose="05000000000000000000" pitchFamily="2" charset="2"/>
              <a:buChar char="l"/>
            </a:pPr>
            <a:r>
              <a:rPr lang="en-US" altLang="zh-CN" dirty="0"/>
              <a:t> </a:t>
            </a:r>
            <a:r>
              <a:rPr lang="zh-CN" altLang="en-US" dirty="0">
                <a:solidFill>
                  <a:srgbClr val="CC9B00"/>
                </a:solidFill>
              </a:rPr>
              <a:t>命名实体识别</a:t>
            </a:r>
            <a:endParaRPr lang="en-US" altLang="zh-CN" dirty="0">
              <a:solidFill>
                <a:srgbClr val="CC9B00"/>
              </a:solidFill>
            </a:endParaRPr>
          </a:p>
          <a:p>
            <a:pPr lvl="1">
              <a:lnSpc>
                <a:spcPct val="100000"/>
              </a:lnSpc>
              <a:buFont typeface="Wingdings" panose="05000000000000000000" pitchFamily="2" charset="2"/>
              <a:buChar char="l"/>
            </a:pPr>
            <a:r>
              <a:rPr lang="en-US" altLang="zh-CN" dirty="0"/>
              <a:t> </a:t>
            </a:r>
            <a:r>
              <a:rPr lang="zh-CN" altLang="en-US" dirty="0"/>
              <a:t>实体关系处理（生成事件）</a:t>
            </a:r>
            <a:r>
              <a:rPr lang="en-US" altLang="zh-CN" dirty="0"/>
              <a:t>	&lt;---------</a:t>
            </a:r>
            <a:r>
              <a:rPr lang="zh-CN" altLang="en-US" dirty="0"/>
              <a:t>未</a:t>
            </a:r>
            <a:r>
              <a:rPr lang="zh-CN" altLang="en-US" dirty="0"/>
              <a:t>完成</a:t>
            </a:r>
            <a:endParaRPr lang="en-US" altLang="zh-CN" dirty="0"/>
          </a:p>
          <a:p>
            <a:pPr>
              <a:lnSpc>
                <a:spcPct val="100000"/>
              </a:lnSpc>
              <a:buFont typeface="Wingdings" panose="05000000000000000000" pitchFamily="2" charset="2"/>
              <a:buChar char="l"/>
            </a:pPr>
            <a:r>
              <a:rPr lang="en-US" altLang="zh-CN" dirty="0"/>
              <a:t> </a:t>
            </a:r>
            <a:r>
              <a:rPr lang="zh-CN" altLang="en-US" dirty="0"/>
              <a:t>特征生成</a:t>
            </a:r>
            <a:r>
              <a:rPr lang="en-US" altLang="zh-CN" dirty="0"/>
              <a:t>			</a:t>
            </a:r>
            <a:r>
              <a:rPr lang="en-US" altLang="zh-CN" dirty="0">
                <a:sym typeface="+mn-ea"/>
              </a:rPr>
              <a:t>&lt;--------</a:t>
            </a:r>
            <a:r>
              <a:rPr lang="zh-CN" altLang="en-US" dirty="0">
                <a:sym typeface="+mn-ea"/>
              </a:rPr>
              <a:t>未完成</a:t>
            </a:r>
            <a:endParaRPr lang="en-US" altLang="zh-CN" dirty="0"/>
          </a:p>
          <a:p>
            <a:pPr>
              <a:lnSpc>
                <a:spcPct val="100000"/>
              </a:lnSpc>
              <a:buFont typeface="Wingdings" panose="05000000000000000000" pitchFamily="2" charset="2"/>
              <a:buChar char="l"/>
            </a:pPr>
            <a:r>
              <a:rPr lang="en-US" altLang="zh-CN" dirty="0"/>
              <a:t> </a:t>
            </a:r>
            <a:r>
              <a:rPr lang="zh-CN" altLang="en-US" dirty="0">
                <a:solidFill>
                  <a:srgbClr val="CC9B00"/>
                </a:solidFill>
              </a:rPr>
              <a:t>股票走势预测（使用</a:t>
            </a:r>
            <a:r>
              <a:rPr lang="zh-CN" altLang="en-US" dirty="0">
                <a:solidFill>
                  <a:srgbClr val="CC9B00"/>
                </a:solidFill>
              </a:rPr>
              <a:t>隐因子模型）</a:t>
            </a:r>
            <a:endParaRPr lang="zh-CN" altLang="en-US" dirty="0">
              <a:solidFill>
                <a:srgbClr val="CC9B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知识提取</a:t>
            </a:r>
            <a:endParaRPr lang="zh-CN" altLang="en-US" dirty="0"/>
          </a:p>
        </p:txBody>
      </p:sp>
      <p:sp>
        <p:nvSpPr>
          <p:cNvPr id="3" name="内容占位符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l"/>
            </a:pPr>
            <a:r>
              <a:rPr lang="zh-CN" altLang="en-US" sz="2400" dirty="0"/>
              <a:t>命名实体识别模块</a:t>
            </a:r>
            <a:endParaRPr lang="en-US" altLang="zh-CN" sz="1600" dirty="0"/>
          </a:p>
          <a:p>
            <a:pPr marL="651510" lvl="3" indent="-285750">
              <a:spcBef>
                <a:spcPts val="1200"/>
              </a:spcBef>
              <a:spcAft>
                <a:spcPts val="200"/>
              </a:spcAft>
              <a:buSzPct val="100000"/>
              <a:buFont typeface="Wingdings" panose="05000000000000000000" pitchFamily="2" charset="2"/>
              <a:buChar char="Ø"/>
            </a:pPr>
            <a:r>
              <a:rPr lang="en-US" altLang="zh-CN" sz="1600" dirty="0"/>
              <a:t>LTP</a:t>
            </a:r>
            <a:r>
              <a:rPr lang="zh-CN" altLang="en-US" sz="1600" dirty="0"/>
              <a:t>中的</a:t>
            </a:r>
            <a:r>
              <a:rPr lang="en-US" altLang="zh-CN" sz="1600" dirty="0"/>
              <a:t>NE </a:t>
            </a:r>
            <a:r>
              <a:rPr lang="zh-CN" altLang="en-US" sz="1600" dirty="0"/>
              <a:t>模块识别三种</a:t>
            </a:r>
            <a:r>
              <a:rPr lang="en-US" altLang="zh-CN" sz="1600" dirty="0"/>
              <a:t>NE</a:t>
            </a:r>
            <a:r>
              <a:rPr lang="zh-CN" altLang="en-US" sz="1600" dirty="0"/>
              <a:t>，分别如下：</a:t>
            </a:r>
            <a:endParaRPr lang="en-US" altLang="zh-CN" sz="1600" dirty="0"/>
          </a:p>
          <a:p>
            <a:pPr marL="651510" lvl="3" indent="-285750">
              <a:spcBef>
                <a:spcPts val="1200"/>
              </a:spcBef>
              <a:spcAft>
                <a:spcPts val="200"/>
              </a:spcAft>
              <a:buSzPct val="100000"/>
              <a:buFont typeface="Wingdings" panose="05000000000000000000" pitchFamily="2" charset="2"/>
              <a:buChar char="Ø"/>
            </a:pPr>
            <a:r>
              <a:rPr lang="en-US" altLang="zh-CN" sz="1600" dirty="0"/>
              <a:t>NE</a:t>
            </a:r>
            <a:r>
              <a:rPr lang="zh-CN" altLang="en-US" sz="1600" dirty="0"/>
              <a:t>识别模块的标注结果采用</a:t>
            </a:r>
            <a:r>
              <a:rPr lang="en-US" altLang="zh-CN" sz="1600" dirty="0"/>
              <a:t>O-S-B-I-E</a:t>
            </a:r>
            <a:r>
              <a:rPr lang="zh-CN" altLang="en-US" sz="1600" dirty="0"/>
              <a:t>标注形式，其含义为</a:t>
            </a:r>
            <a:endParaRPr lang="en-US" altLang="zh-CN" sz="1600" dirty="0"/>
          </a:p>
          <a:p>
            <a:pPr marL="651510" lvl="3" indent="-285750">
              <a:spcBef>
                <a:spcPts val="1200"/>
              </a:spcBef>
              <a:spcAft>
                <a:spcPts val="200"/>
              </a:spcAft>
              <a:buSzPct val="100000"/>
              <a:buFont typeface="Wingdings" panose="05000000000000000000" pitchFamily="2" charset="2"/>
              <a:buChar char="Ø"/>
            </a:pPr>
            <a:endParaRPr lang="en-US" altLang="zh-CN" sz="1600" dirty="0"/>
          </a:p>
          <a:p>
            <a:pPr marL="651510" lvl="3" indent="-285750">
              <a:spcBef>
                <a:spcPts val="1200"/>
              </a:spcBef>
              <a:spcAft>
                <a:spcPts val="200"/>
              </a:spcAft>
              <a:buSzPct val="100000"/>
              <a:buFont typeface="Wingdings" panose="05000000000000000000" pitchFamily="2" charset="2"/>
              <a:buChar char="Ø"/>
            </a:pPr>
            <a:endParaRPr lang="en-US" altLang="zh-CN" sz="2000" dirty="0"/>
          </a:p>
          <a:p>
            <a:pPr marL="457200" lvl="3" indent="-91440">
              <a:spcBef>
                <a:spcPts val="1200"/>
              </a:spcBef>
              <a:spcAft>
                <a:spcPts val="200"/>
              </a:spcAft>
              <a:buSzPct val="100000"/>
              <a:buFont typeface="Wingdings" panose="05000000000000000000" pitchFamily="2" charset="2"/>
              <a:buChar char="l"/>
            </a:pPr>
            <a:endParaRPr lang="en-US" altLang="zh-CN" sz="2000" dirty="0"/>
          </a:p>
        </p:txBody>
      </p:sp>
      <p:pic>
        <p:nvPicPr>
          <p:cNvPr id="4" name="图片 3"/>
          <p:cNvPicPr>
            <a:picLocks noChangeAspect="1"/>
          </p:cNvPicPr>
          <p:nvPr/>
        </p:nvPicPr>
        <p:blipFill>
          <a:blip r:embed="rId1"/>
          <a:stretch>
            <a:fillRect/>
          </a:stretch>
        </p:blipFill>
        <p:spPr>
          <a:xfrm>
            <a:off x="1249680" y="3324861"/>
            <a:ext cx="2526316" cy="2544233"/>
          </a:xfrm>
          <a:prstGeom prst="rect">
            <a:avLst/>
          </a:prstGeom>
        </p:spPr>
      </p:pic>
      <p:pic>
        <p:nvPicPr>
          <p:cNvPr id="6" name="图片 5"/>
          <p:cNvPicPr>
            <a:picLocks noChangeAspect="1"/>
          </p:cNvPicPr>
          <p:nvPr/>
        </p:nvPicPr>
        <p:blipFill>
          <a:blip r:embed="rId2"/>
          <a:stretch>
            <a:fillRect/>
          </a:stretch>
        </p:blipFill>
        <p:spPr>
          <a:xfrm>
            <a:off x="4431031" y="3324861"/>
            <a:ext cx="3303589" cy="250697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知识提取</a:t>
            </a:r>
            <a:endParaRPr lang="zh-CN" altLang="en-US" dirty="0"/>
          </a:p>
        </p:txBody>
      </p:sp>
      <p:sp>
        <p:nvSpPr>
          <p:cNvPr id="3" name="内容占位符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l"/>
            </a:pPr>
            <a:r>
              <a:rPr lang="zh-CN" altLang="en-US" sz="2400" dirty="0"/>
              <a:t>依存句法关系</a:t>
            </a:r>
            <a:endParaRPr lang="en-US" altLang="zh-CN" sz="1600" dirty="0"/>
          </a:p>
          <a:p>
            <a:pPr marL="651510" lvl="3" indent="-285750">
              <a:spcBef>
                <a:spcPts val="1200"/>
              </a:spcBef>
              <a:spcAft>
                <a:spcPts val="200"/>
              </a:spcAft>
              <a:buSzPct val="100000"/>
              <a:buFont typeface="Wingdings" panose="05000000000000000000" pitchFamily="2" charset="2"/>
              <a:buChar char="Ø"/>
            </a:pPr>
            <a:r>
              <a:rPr lang="en-US" altLang="zh-CN" sz="1600" dirty="0"/>
              <a:t>LTP</a:t>
            </a:r>
            <a:r>
              <a:rPr lang="zh-CN" altLang="en-US" sz="1600" dirty="0"/>
              <a:t>依存句法分析模块的主要算法依据神经网络依存句法分析算法，</a:t>
            </a:r>
            <a:r>
              <a:rPr lang="en-US" altLang="zh-CN" sz="1600" dirty="0"/>
              <a:t>Chen and Manning (2014)</a:t>
            </a:r>
            <a:r>
              <a:rPr lang="zh-CN" altLang="en-US" sz="1600" dirty="0"/>
              <a:t>。同时加入丰富的全局特征和聚类特征</a:t>
            </a:r>
            <a:endParaRPr lang="en-US" altLang="zh-CN" sz="1600" dirty="0"/>
          </a:p>
          <a:p>
            <a:pPr marL="651510" lvl="3" indent="-285750">
              <a:spcBef>
                <a:spcPts val="1200"/>
              </a:spcBef>
              <a:spcAft>
                <a:spcPts val="200"/>
              </a:spcAft>
              <a:buSzPct val="100000"/>
              <a:buFont typeface="Wingdings" panose="05000000000000000000" pitchFamily="2" charset="2"/>
              <a:buChar char="Ø"/>
            </a:pPr>
            <a:r>
              <a:rPr lang="zh-CN" altLang="en-US" sz="1600" dirty="0"/>
              <a:t>简单列举</a:t>
            </a:r>
            <a:endParaRPr lang="en-US" altLang="zh-CN" sz="1600" dirty="0"/>
          </a:p>
          <a:p>
            <a:pPr marL="651510" lvl="3" indent="-285750">
              <a:spcBef>
                <a:spcPts val="1200"/>
              </a:spcBef>
              <a:spcAft>
                <a:spcPts val="200"/>
              </a:spcAft>
              <a:buSzPct val="100000"/>
              <a:buFont typeface="Wingdings" panose="05000000000000000000" pitchFamily="2" charset="2"/>
              <a:buChar char="Ø"/>
            </a:pPr>
            <a:endParaRPr lang="en-US" altLang="zh-CN" sz="1600" dirty="0"/>
          </a:p>
          <a:p>
            <a:pPr marL="651510" lvl="3" indent="-285750">
              <a:spcBef>
                <a:spcPts val="1200"/>
              </a:spcBef>
              <a:spcAft>
                <a:spcPts val="200"/>
              </a:spcAft>
              <a:buSzPct val="100000"/>
              <a:buFont typeface="Wingdings" panose="05000000000000000000" pitchFamily="2" charset="2"/>
              <a:buChar char="Ø"/>
            </a:pPr>
            <a:endParaRPr lang="en-US" altLang="zh-CN" sz="1600" dirty="0"/>
          </a:p>
          <a:p>
            <a:pPr marL="651510" lvl="3" indent="-285750">
              <a:spcBef>
                <a:spcPts val="1200"/>
              </a:spcBef>
              <a:spcAft>
                <a:spcPts val="200"/>
              </a:spcAft>
              <a:buSzPct val="100000"/>
              <a:buFont typeface="Wingdings" panose="05000000000000000000" pitchFamily="2" charset="2"/>
              <a:buChar char="Ø"/>
            </a:pPr>
            <a:endParaRPr lang="en-US" altLang="zh-CN" sz="1600" dirty="0"/>
          </a:p>
          <a:p>
            <a:pPr marL="651510" lvl="3" indent="-285750">
              <a:spcBef>
                <a:spcPts val="1200"/>
              </a:spcBef>
              <a:spcAft>
                <a:spcPts val="200"/>
              </a:spcAft>
              <a:buSzPct val="100000"/>
              <a:buFont typeface="Wingdings" panose="05000000000000000000" pitchFamily="2" charset="2"/>
              <a:buChar char="Ø"/>
            </a:pPr>
            <a:endParaRPr lang="en-US" altLang="zh-CN" sz="1600" dirty="0"/>
          </a:p>
          <a:p>
            <a:pPr marL="651510" lvl="3" indent="-285750">
              <a:spcBef>
                <a:spcPts val="1200"/>
              </a:spcBef>
              <a:spcAft>
                <a:spcPts val="200"/>
              </a:spcAft>
              <a:buSzPct val="100000"/>
              <a:buFont typeface="Wingdings" panose="05000000000000000000" pitchFamily="2" charset="2"/>
              <a:buChar char="Ø"/>
            </a:pPr>
            <a:r>
              <a:rPr lang="zh-CN" altLang="en-US" sz="1600" dirty="0"/>
              <a:t>详细依存句法关系附录：</a:t>
            </a:r>
            <a:r>
              <a:rPr lang="en-US" altLang="zh-CN" sz="1600" dirty="0">
                <a:hlinkClick r:id="rId1" tooltip="依存句法关系" action="ppaction://hlinkfile"/>
              </a:rPr>
              <a:t>../Documents/</a:t>
            </a:r>
            <a:r>
              <a:rPr lang="zh-CN" altLang="en-US" sz="1600" dirty="0">
                <a:hlinkClick r:id="rId1" tooltip="依存句法关系" action="ppaction://hlinkfile"/>
              </a:rPr>
              <a:t>命名实体识别</a:t>
            </a:r>
            <a:r>
              <a:rPr lang="en-US" altLang="zh-CN" sz="1600" dirty="0">
                <a:hlinkClick r:id="rId1" tooltip="依存句法关系" action="ppaction://hlinkfile"/>
              </a:rPr>
              <a:t>.pages</a:t>
            </a:r>
            <a:endParaRPr lang="en-US" altLang="zh-CN" sz="2000" dirty="0"/>
          </a:p>
          <a:p>
            <a:pPr marL="457200" lvl="3" indent="-91440">
              <a:spcBef>
                <a:spcPts val="1200"/>
              </a:spcBef>
              <a:spcAft>
                <a:spcPts val="200"/>
              </a:spcAft>
              <a:buSzPct val="100000"/>
              <a:buFont typeface="Wingdings" panose="05000000000000000000" pitchFamily="2" charset="2"/>
              <a:buChar char="l"/>
            </a:pPr>
            <a:endParaRPr lang="en-US" altLang="zh-CN" sz="2000" dirty="0"/>
          </a:p>
        </p:txBody>
      </p:sp>
      <p:graphicFrame>
        <p:nvGraphicFramePr>
          <p:cNvPr id="7" name="表格 6"/>
          <p:cNvGraphicFramePr>
            <a:graphicFrameLocks noGrp="1"/>
          </p:cNvGraphicFramePr>
          <p:nvPr/>
        </p:nvGraphicFramePr>
        <p:xfrm>
          <a:off x="1177290" y="3344334"/>
          <a:ext cx="7098029" cy="1483360"/>
        </p:xfrm>
        <a:graphic>
          <a:graphicData uri="http://schemas.openxmlformats.org/drawingml/2006/table">
            <a:tbl>
              <a:tblPr firstRow="1" bandRow="1">
                <a:tableStyleId>{5C22544A-7EE6-4342-B048-85BDC9FD1C3A}</a:tableStyleId>
              </a:tblPr>
              <a:tblGrid>
                <a:gridCol w="1177290"/>
                <a:gridCol w="651510"/>
                <a:gridCol w="2766060"/>
                <a:gridCol w="2503169"/>
              </a:tblGrid>
              <a:tr h="370840">
                <a:tc>
                  <a:txBody>
                    <a:bodyPr/>
                    <a:lstStyle/>
                    <a:p>
                      <a:r>
                        <a:rPr lang="zh-CN" altLang="en-US" dirty="0"/>
                        <a:t>关系类型</a:t>
                      </a:r>
                      <a:endParaRPr lang="zh-CN" altLang="en-US" dirty="0"/>
                    </a:p>
                  </a:txBody>
                  <a:tcPr/>
                </a:tc>
                <a:tc>
                  <a:txBody>
                    <a:bodyPr/>
                    <a:lstStyle/>
                    <a:p>
                      <a:r>
                        <a:rPr lang="en-US" altLang="zh-CN" dirty="0"/>
                        <a:t>Tag</a:t>
                      </a:r>
                      <a:endParaRPr lang="zh-CN" altLang="en-US" dirty="0"/>
                    </a:p>
                  </a:txBody>
                  <a:tcPr/>
                </a:tc>
                <a:tc>
                  <a:txBody>
                    <a:bodyPr/>
                    <a:lstStyle/>
                    <a:p>
                      <a:r>
                        <a:rPr lang="en-US" altLang="zh-CN" sz="1800" b="1" i="0" u="none" strike="noStrike" kern="1200" dirty="0">
                          <a:solidFill>
                            <a:schemeClr val="lt1"/>
                          </a:solidFill>
                          <a:effectLst/>
                          <a:latin typeface="+mn-lt"/>
                          <a:ea typeface="+mn-ea"/>
                          <a:cs typeface="+mn-cs"/>
                        </a:rPr>
                        <a:t>Description</a:t>
                      </a:r>
                      <a:endParaRPr lang="zh-CN" altLang="en-US" dirty="0"/>
                    </a:p>
                  </a:txBody>
                  <a:tcPr/>
                </a:tc>
                <a:tc>
                  <a:txBody>
                    <a:bodyPr/>
                    <a:lstStyle/>
                    <a:p>
                      <a:r>
                        <a:rPr lang="en-US" altLang="zh-CN" sz="1800" b="1" i="0" u="none" strike="noStrike" kern="1200" dirty="0">
                          <a:solidFill>
                            <a:schemeClr val="lt1"/>
                          </a:solidFill>
                          <a:effectLst/>
                          <a:latin typeface="+mn-lt"/>
                          <a:ea typeface="+mn-ea"/>
                          <a:cs typeface="+mn-cs"/>
                        </a:rPr>
                        <a:t>Example</a:t>
                      </a:r>
                      <a:endParaRPr lang="zh-CN" altLang="en-US" dirty="0"/>
                    </a:p>
                  </a:txBody>
                  <a:tcPr/>
                </a:tc>
              </a:tr>
              <a:tr h="370840">
                <a:tc>
                  <a:txBody>
                    <a:bodyPr/>
                    <a:lstStyle/>
                    <a:p>
                      <a:r>
                        <a:rPr lang="zh-CN" altLang="en-US" sz="1800" b="0" i="0" u="none" strike="noStrike" kern="1200" dirty="0">
                          <a:solidFill>
                            <a:schemeClr val="dk1"/>
                          </a:solidFill>
                          <a:effectLst/>
                          <a:latin typeface="+mn-lt"/>
                          <a:ea typeface="+mn-ea"/>
                          <a:cs typeface="+mn-cs"/>
                        </a:rPr>
                        <a:t>主谓关系</a:t>
                      </a:r>
                      <a:endParaRPr lang="zh-CN" altLang="en-US" dirty="0"/>
                    </a:p>
                  </a:txBody>
                  <a:tcPr/>
                </a:tc>
                <a:tc>
                  <a:txBody>
                    <a:bodyPr/>
                    <a:lstStyle/>
                    <a:p>
                      <a:r>
                        <a:rPr lang="en-US" altLang="zh-CN" sz="1800" b="0" i="0" u="none" strike="noStrike" kern="1200" dirty="0">
                          <a:solidFill>
                            <a:schemeClr val="dk1"/>
                          </a:solidFill>
                          <a:effectLst/>
                          <a:latin typeface="+mn-lt"/>
                          <a:ea typeface="+mn-ea"/>
                          <a:cs typeface="+mn-cs"/>
                        </a:rPr>
                        <a:t>SBV</a:t>
                      </a:r>
                      <a:endParaRPr lang="zh-CN" altLang="en-US" dirty="0"/>
                    </a:p>
                  </a:txBody>
                  <a:tcPr/>
                </a:tc>
                <a:tc>
                  <a:txBody>
                    <a:bodyPr/>
                    <a:lstStyle/>
                    <a:p>
                      <a:r>
                        <a:rPr lang="en-US" altLang="zh-CN" sz="1800" b="0" i="0" u="none" strike="noStrike" kern="1200" dirty="0">
                          <a:solidFill>
                            <a:schemeClr val="dk1"/>
                          </a:solidFill>
                          <a:effectLst/>
                          <a:latin typeface="+mn-lt"/>
                          <a:ea typeface="+mn-ea"/>
                          <a:cs typeface="+mn-cs"/>
                        </a:rPr>
                        <a:t>subject-verb</a:t>
                      </a:r>
                      <a:endParaRPr lang="zh-CN" altLang="en-US" dirty="0"/>
                    </a:p>
                  </a:txBody>
                  <a:tcPr/>
                </a:tc>
                <a:tc>
                  <a:txBody>
                    <a:bodyPr/>
                    <a:lstStyle/>
                    <a:p>
                      <a:r>
                        <a:rPr lang="zh-CN" altLang="en-US" sz="1800" b="0" i="0" u="none" strike="noStrike" kern="1200" dirty="0">
                          <a:solidFill>
                            <a:schemeClr val="dk1"/>
                          </a:solidFill>
                          <a:effectLst/>
                          <a:latin typeface="+mn-lt"/>
                          <a:ea typeface="+mn-ea"/>
                          <a:cs typeface="+mn-cs"/>
                        </a:rPr>
                        <a:t>我送她一束花 </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我 </a:t>
                      </a:r>
                      <a:r>
                        <a:rPr lang="en-US" altLang="zh-CN" sz="1800" b="0" i="0" u="none" strike="noStrike" kern="1200" dirty="0">
                          <a:solidFill>
                            <a:schemeClr val="dk1"/>
                          </a:solidFill>
                          <a:effectLst/>
                          <a:latin typeface="+mn-lt"/>
                          <a:ea typeface="+mn-ea"/>
                          <a:cs typeface="+mn-cs"/>
                        </a:rPr>
                        <a:t>&lt;– </a:t>
                      </a:r>
                      <a:r>
                        <a:rPr lang="zh-CN" altLang="en-US" sz="1800" b="0" i="0" u="none" strike="noStrike" kern="1200" dirty="0">
                          <a:solidFill>
                            <a:schemeClr val="dk1"/>
                          </a:solidFill>
                          <a:effectLst/>
                          <a:latin typeface="+mn-lt"/>
                          <a:ea typeface="+mn-ea"/>
                          <a:cs typeface="+mn-cs"/>
                        </a:rPr>
                        <a:t>送</a:t>
                      </a:r>
                      <a:r>
                        <a:rPr lang="en-US" altLang="zh-CN" sz="1800" b="0" i="0" u="none" strike="noStrike" kern="1200" dirty="0">
                          <a:solidFill>
                            <a:schemeClr val="dk1"/>
                          </a:solidFill>
                          <a:effectLst/>
                          <a:latin typeface="+mn-lt"/>
                          <a:ea typeface="+mn-ea"/>
                          <a:cs typeface="+mn-cs"/>
                        </a:rPr>
                        <a:t>)</a:t>
                      </a:r>
                      <a:endParaRPr lang="zh-CN" altLang="en-US" dirty="0"/>
                    </a:p>
                  </a:txBody>
                  <a:tcPr/>
                </a:tc>
              </a:tr>
              <a:tr h="370840">
                <a:tc>
                  <a:txBody>
                    <a:bodyPr/>
                    <a:lstStyle/>
                    <a:p>
                      <a:r>
                        <a:rPr lang="zh-CN" altLang="en-US" sz="1800" b="0" i="0" u="none" strike="noStrike" kern="1200" dirty="0">
                          <a:solidFill>
                            <a:schemeClr val="dk1"/>
                          </a:solidFill>
                          <a:effectLst/>
                          <a:latin typeface="+mn-lt"/>
                          <a:ea typeface="+mn-ea"/>
                          <a:cs typeface="+mn-cs"/>
                        </a:rPr>
                        <a:t>动宾关系</a:t>
                      </a:r>
                      <a:endParaRPr lang="zh-CN" altLang="en-US" dirty="0"/>
                    </a:p>
                  </a:txBody>
                  <a:tcPr/>
                </a:tc>
                <a:tc>
                  <a:txBody>
                    <a:bodyPr/>
                    <a:lstStyle/>
                    <a:p>
                      <a:r>
                        <a:rPr lang="en-US" altLang="zh-CN" sz="1800" b="0" i="0" u="none" strike="noStrike" kern="1200" dirty="0">
                          <a:solidFill>
                            <a:schemeClr val="dk1"/>
                          </a:solidFill>
                          <a:effectLst/>
                          <a:latin typeface="+mn-lt"/>
                          <a:ea typeface="+mn-ea"/>
                          <a:cs typeface="+mn-cs"/>
                        </a:rPr>
                        <a:t>VOB</a:t>
                      </a:r>
                      <a:endParaRPr lang="zh-CN" altLang="en-US" dirty="0"/>
                    </a:p>
                  </a:txBody>
                  <a:tcPr/>
                </a:tc>
                <a:tc>
                  <a:txBody>
                    <a:bodyPr/>
                    <a:lstStyle/>
                    <a:p>
                      <a:r>
                        <a:rPr lang="zh-CN" altLang="en-US" sz="1800" b="0" i="0" u="none" strike="noStrike" kern="1200" dirty="0">
                          <a:solidFill>
                            <a:schemeClr val="dk1"/>
                          </a:solidFill>
                          <a:effectLst/>
                          <a:latin typeface="+mn-lt"/>
                          <a:ea typeface="+mn-ea"/>
                          <a:cs typeface="+mn-cs"/>
                        </a:rPr>
                        <a:t>直接宾语，</a:t>
                      </a:r>
                      <a:r>
                        <a:rPr lang="en-US" altLang="zh-CN" sz="1800" b="0" i="0" u="none" strike="noStrike" kern="1200" dirty="0">
                          <a:solidFill>
                            <a:schemeClr val="dk1"/>
                          </a:solidFill>
                          <a:effectLst/>
                          <a:latin typeface="+mn-lt"/>
                          <a:ea typeface="+mn-ea"/>
                          <a:cs typeface="+mn-cs"/>
                        </a:rPr>
                        <a:t>verb-object</a:t>
                      </a:r>
                      <a:endParaRPr lang="zh-CN" altLang="en-US" dirty="0"/>
                    </a:p>
                  </a:txBody>
                  <a:tcPr/>
                </a:tc>
                <a:tc>
                  <a:txBody>
                    <a:bodyPr/>
                    <a:lstStyle/>
                    <a:p>
                      <a:r>
                        <a:rPr lang="zh-CN" altLang="en-US" sz="1800" b="0" i="0" u="none" strike="noStrike" kern="1200" dirty="0">
                          <a:solidFill>
                            <a:schemeClr val="dk1"/>
                          </a:solidFill>
                          <a:effectLst/>
                          <a:latin typeface="+mn-lt"/>
                          <a:ea typeface="+mn-ea"/>
                          <a:cs typeface="+mn-cs"/>
                        </a:rPr>
                        <a:t>我送她一束花 </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送 </a:t>
                      </a:r>
                      <a:r>
                        <a:rPr lang="en-US" altLang="zh-CN" sz="1800" b="0" i="0" u="none" strike="noStrike" kern="1200" dirty="0">
                          <a:solidFill>
                            <a:schemeClr val="dk1"/>
                          </a:solidFill>
                          <a:effectLst/>
                          <a:latin typeface="+mn-lt"/>
                          <a:ea typeface="+mn-ea"/>
                          <a:cs typeface="+mn-cs"/>
                        </a:rPr>
                        <a:t>–&gt; </a:t>
                      </a:r>
                      <a:r>
                        <a:rPr lang="zh-CN" altLang="en-US" sz="1800" b="0" i="0" u="none" strike="noStrike" kern="1200" dirty="0">
                          <a:solidFill>
                            <a:schemeClr val="dk1"/>
                          </a:solidFill>
                          <a:effectLst/>
                          <a:latin typeface="+mn-lt"/>
                          <a:ea typeface="+mn-ea"/>
                          <a:cs typeface="+mn-cs"/>
                        </a:rPr>
                        <a:t>花</a:t>
                      </a:r>
                      <a:r>
                        <a:rPr lang="en-US" altLang="zh-CN" sz="1800" b="0" i="0" u="none" strike="noStrike" kern="1200" dirty="0">
                          <a:solidFill>
                            <a:schemeClr val="dk1"/>
                          </a:solidFill>
                          <a:effectLst/>
                          <a:latin typeface="+mn-lt"/>
                          <a:ea typeface="+mn-ea"/>
                          <a:cs typeface="+mn-cs"/>
                        </a:rPr>
                        <a:t>)</a:t>
                      </a:r>
                      <a:endParaRPr lang="zh-CN" altLang="en-US" dirty="0"/>
                    </a:p>
                  </a:txBody>
                  <a:tcPr/>
                </a:tc>
              </a:tr>
              <a:tr h="370840">
                <a:tc>
                  <a:txBody>
                    <a:bodyPr/>
                    <a:lstStyle/>
                    <a:p>
                      <a:r>
                        <a:rPr lang="zh-CN" altLang="en-US" sz="1800" b="0" i="0" u="none" strike="noStrike" kern="1200" dirty="0">
                          <a:solidFill>
                            <a:schemeClr val="dk1"/>
                          </a:solidFill>
                          <a:effectLst/>
                          <a:latin typeface="+mn-lt"/>
                          <a:ea typeface="+mn-ea"/>
                          <a:cs typeface="+mn-cs"/>
                        </a:rPr>
                        <a:t>间宾关系</a:t>
                      </a:r>
                      <a:endParaRPr lang="zh-CN" altLang="en-US" dirty="0"/>
                    </a:p>
                  </a:txBody>
                  <a:tcPr/>
                </a:tc>
                <a:tc>
                  <a:txBody>
                    <a:bodyPr/>
                    <a:lstStyle/>
                    <a:p>
                      <a:r>
                        <a:rPr lang="en-US" altLang="zh-CN" sz="1800" b="0" i="0" u="none" strike="noStrike" kern="1200" dirty="0">
                          <a:solidFill>
                            <a:schemeClr val="dk1"/>
                          </a:solidFill>
                          <a:effectLst/>
                          <a:latin typeface="+mn-lt"/>
                          <a:ea typeface="+mn-ea"/>
                          <a:cs typeface="+mn-cs"/>
                        </a:rPr>
                        <a:t>IOB</a:t>
                      </a:r>
                      <a:endParaRPr lang="zh-CN" altLang="en-US" dirty="0"/>
                    </a:p>
                  </a:txBody>
                  <a:tcPr/>
                </a:tc>
                <a:tc>
                  <a:txBody>
                    <a:bodyPr/>
                    <a:lstStyle/>
                    <a:p>
                      <a:r>
                        <a:rPr lang="zh-CN" altLang="en-US" sz="1800" b="0" i="0" u="none" strike="noStrike" kern="1200" dirty="0">
                          <a:solidFill>
                            <a:schemeClr val="dk1"/>
                          </a:solidFill>
                          <a:effectLst/>
                          <a:latin typeface="+mn-lt"/>
                          <a:ea typeface="+mn-ea"/>
                          <a:cs typeface="+mn-cs"/>
                        </a:rPr>
                        <a:t>间接宾语，</a:t>
                      </a:r>
                      <a:r>
                        <a:rPr lang="en-US" altLang="zh-CN" sz="1800" b="0" i="0" u="none" strike="noStrike" kern="1200" dirty="0">
                          <a:solidFill>
                            <a:schemeClr val="dk1"/>
                          </a:solidFill>
                          <a:effectLst/>
                          <a:latin typeface="+mn-lt"/>
                          <a:ea typeface="+mn-ea"/>
                          <a:cs typeface="+mn-cs"/>
                        </a:rPr>
                        <a:t>indirect-object</a:t>
                      </a:r>
                      <a:endParaRPr lang="zh-CN" altLang="en-US" dirty="0"/>
                    </a:p>
                  </a:txBody>
                  <a:tcPr/>
                </a:tc>
                <a:tc>
                  <a:txBody>
                    <a:bodyPr/>
                    <a:lstStyle/>
                    <a:p>
                      <a:r>
                        <a:rPr lang="zh-CN" altLang="en-US" sz="1800" b="0" i="0" u="none" strike="noStrike" kern="1200" dirty="0">
                          <a:solidFill>
                            <a:schemeClr val="dk1"/>
                          </a:solidFill>
                          <a:effectLst/>
                          <a:latin typeface="+mn-lt"/>
                          <a:ea typeface="+mn-ea"/>
                          <a:cs typeface="+mn-cs"/>
                        </a:rPr>
                        <a:t>我送她一束花 </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送 </a:t>
                      </a:r>
                      <a:r>
                        <a:rPr lang="en-US" altLang="zh-CN" sz="1800" b="0" i="0" u="none" strike="noStrike" kern="1200" dirty="0">
                          <a:solidFill>
                            <a:schemeClr val="dk1"/>
                          </a:solidFill>
                          <a:effectLst/>
                          <a:latin typeface="+mn-lt"/>
                          <a:ea typeface="+mn-ea"/>
                          <a:cs typeface="+mn-cs"/>
                        </a:rPr>
                        <a:t>–&gt; </a:t>
                      </a:r>
                      <a:r>
                        <a:rPr lang="zh-CN" altLang="en-US" sz="1800" b="0" i="0" u="none" strike="noStrike" kern="1200" dirty="0">
                          <a:solidFill>
                            <a:schemeClr val="dk1"/>
                          </a:solidFill>
                          <a:effectLst/>
                          <a:latin typeface="+mn-lt"/>
                          <a:ea typeface="+mn-ea"/>
                          <a:cs typeface="+mn-cs"/>
                        </a:rPr>
                        <a:t>她</a:t>
                      </a:r>
                      <a:r>
                        <a:rPr lang="en-US" altLang="zh-CN" sz="1800" b="0" i="0" u="none" strike="noStrike" kern="1200" dirty="0">
                          <a:solidFill>
                            <a:schemeClr val="dk1"/>
                          </a:solidFill>
                          <a:effectLst/>
                          <a:latin typeface="+mn-lt"/>
                          <a:ea typeface="+mn-ea"/>
                          <a:cs typeface="+mn-cs"/>
                        </a:rPr>
                        <a:t>)</a:t>
                      </a:r>
                      <a:endParaRPr lang="zh-CN" altLang="en-US"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a:latin typeface="Times New Roman" panose="02020503050405090304" pitchFamily="18" charset="0"/>
                <a:sym typeface="+mn-ea"/>
              </a:rPr>
              <a:t>Latent Factor Model</a:t>
            </a:r>
            <a:endParaRPr lang="en-US" altLang="zh-CN" sz="5400">
              <a:latin typeface="Times New Roman" panose="02020503050405090304" pitchFamily="18" charset="0"/>
            </a:endParaRPr>
          </a:p>
        </p:txBody>
      </p:sp>
      <p:sp>
        <p:nvSpPr>
          <p:cNvPr id="3" name="内容占位符 2"/>
          <p:cNvSpPr>
            <a:spLocks noGrp="1"/>
          </p:cNvSpPr>
          <p:nvPr>
            <p:ph idx="1"/>
          </p:nvPr>
        </p:nvSpPr>
        <p:spPr/>
        <p:txBody>
          <a:bodyPr>
            <a:normAutofit/>
          </a:bodyPr>
          <a:lstStyle/>
          <a:p>
            <a:r>
              <a:rPr lang="en-US" altLang="zh-CN" spc="-50">
                <a:latin typeface="Times New Roman" panose="02020503050405090304" pitchFamily="18" charset="0"/>
                <a:ea typeface="+mj-ea"/>
                <a:cs typeface="+mj-cs"/>
                <a:sym typeface="+mn-ea"/>
              </a:rPr>
              <a:t>Users-Factors matrix:</a:t>
            </a:r>
            <a:endParaRPr lang="en-US" altLang="zh-CN" spc="-50">
              <a:latin typeface="Times New Roman" panose="02020503050405090304" pitchFamily="18" charset="0"/>
              <a:ea typeface="+mj-ea"/>
              <a:cs typeface="+mj-cs"/>
              <a:sym typeface="+mn-ea"/>
            </a:endParaRPr>
          </a:p>
          <a:p>
            <a:pPr marL="91440" lvl="8" indent="-91440" algn="l">
              <a:spcBef>
                <a:spcPts val="1200"/>
              </a:spcBef>
              <a:spcAft>
                <a:spcPts val="200"/>
              </a:spcAft>
              <a:buChar char=" "/>
            </a:pPr>
            <a:r>
              <a:rPr lang="en-US" altLang="zh-CN" sz="2000" spc="-50">
                <a:latin typeface="Times New Roman" panose="02020503050405090304" pitchFamily="18" charset="0"/>
                <a:ea typeface="+mj-ea"/>
                <a:cs typeface="+mj-cs"/>
                <a:sym typeface="+mn-ea"/>
              </a:rPr>
              <a:t>Factors-Features matrix:</a:t>
            </a:r>
            <a:endParaRPr lang="en-US" altLang="zh-CN" sz="2000" spc="-50">
              <a:latin typeface="Times New Roman" panose="02020503050405090304" pitchFamily="18" charset="0"/>
              <a:ea typeface="+mj-ea"/>
              <a:cs typeface="+mj-cs"/>
              <a:sym typeface="+mn-ea"/>
            </a:endParaRPr>
          </a:p>
          <a:p>
            <a:r>
              <a:rPr lang="en-US" altLang="zh-CN" spc="-50">
                <a:latin typeface="Times New Roman" panose="02020503050405090304" pitchFamily="18" charset="0"/>
                <a:ea typeface="+mj-ea"/>
                <a:cs typeface="+mj-cs"/>
                <a:sym typeface="+mn-ea"/>
              </a:rPr>
              <a:t>Items-Features matrix:</a:t>
            </a:r>
            <a:endParaRPr lang="en-US" altLang="zh-CN" dirty="0">
              <a:latin typeface="宋体" panose="02010600030101010101" pitchFamily="2" charset="-122"/>
              <a:ea typeface="宋体" panose="02010600030101010101" pitchFamily="2" charset="-122"/>
              <a:cs typeface="Times New Roman" panose="02020503050405090304" pitchFamily="18" charset="0"/>
              <a:sym typeface="+mn-ea"/>
            </a:endParaRPr>
          </a:p>
          <a:p>
            <a:r>
              <a:rPr lang="en-US" altLang="zh-CN" spc="-50">
                <a:latin typeface="Times New Roman" panose="02020503050405090304" pitchFamily="18" charset="0"/>
                <a:ea typeface="+mj-ea"/>
                <a:cs typeface="+mj-cs"/>
                <a:sym typeface="+mn-ea"/>
              </a:rPr>
              <a:t>Users-Features matrix:</a:t>
            </a:r>
            <a:endParaRPr lang="en-US" altLang="zh-CN" spc="-50">
              <a:latin typeface="Times New Roman" panose="02020503050405090304" pitchFamily="18" charset="0"/>
              <a:ea typeface="+mj-ea"/>
              <a:cs typeface="+mj-cs"/>
              <a:sym typeface="+mn-ea"/>
            </a:endParaRPr>
          </a:p>
          <a:p>
            <a:pPr algn="l"/>
            <a:r>
              <a:rPr lang="en-US" altLang="zh-CN" spc="-50">
                <a:latin typeface="Times New Roman" panose="02020503050405090304" pitchFamily="18" charset="0"/>
                <a:ea typeface="+mj-ea"/>
                <a:cs typeface="+mj-cs"/>
                <a:sym typeface="+mn-ea"/>
              </a:rPr>
              <a:t>User-item interactions:               C ∈ [0, 1, ?]m×n</a:t>
            </a:r>
            <a:endParaRPr lang="en-US" altLang="zh-CN" spc="-50">
              <a:latin typeface="Times New Roman" panose="02020503050405090304" pitchFamily="18" charset="0"/>
              <a:ea typeface="+mj-ea"/>
              <a:cs typeface="+mj-cs"/>
            </a:endParaRPr>
          </a:p>
          <a:p>
            <a:pPr algn="l"/>
            <a:endParaRPr lang="en-US" altLang="zh-CN" spc="-50">
              <a:latin typeface="Times New Roman" panose="02020503050405090304" pitchFamily="18" charset="0"/>
              <a:ea typeface="+mj-ea"/>
              <a:cs typeface="+mj-cs"/>
              <a:sym typeface="+mn-ea"/>
            </a:endParaRPr>
          </a:p>
          <a:p>
            <a:r>
              <a:rPr lang="en-US" altLang="zh-CN" spc="-50">
                <a:latin typeface="Times New Roman" panose="02020503050405090304" pitchFamily="18" charset="0"/>
                <a:ea typeface="+mj-ea"/>
                <a:cs typeface="+mj-cs"/>
                <a:sym typeface="+mn-ea"/>
              </a:rPr>
              <a:t>Aim:</a:t>
            </a:r>
            <a:endParaRPr lang="en-US" altLang="zh-CN" spc="-50">
              <a:latin typeface="Times New Roman" panose="02020503050405090304" pitchFamily="18" charset="0"/>
              <a:ea typeface="+mj-ea"/>
              <a:cs typeface="+mj-cs"/>
              <a:sym typeface="+mn-ea"/>
            </a:endParaRPr>
          </a:p>
          <a:p>
            <a:r>
              <a:rPr lang="en-US" altLang="zh-CN" spc="-50">
                <a:latin typeface="Times New Roman" panose="02020503050405090304" pitchFamily="18" charset="0"/>
                <a:ea typeface="+mj-ea"/>
                <a:cs typeface="+mj-cs"/>
                <a:sym typeface="+mn-ea"/>
              </a:rPr>
              <a:t>                  u ← u - </a:t>
            </a:r>
            <a:r>
              <a:rPr lang="en-US" altLang="zh-CN" spc="-50">
                <a:latin typeface="Arial" panose="020B0604020202090204" pitchFamily="34" charset="0"/>
                <a:ea typeface="+mj-ea"/>
                <a:cs typeface="+mj-cs"/>
                <a:sym typeface="+mn-ea"/>
              </a:rPr>
              <a:t>α∇u , </a:t>
            </a:r>
            <a:r>
              <a:rPr lang="en-US" altLang="zh-CN" spc="-50">
                <a:latin typeface="Times New Roman" panose="02020503050405090304" pitchFamily="18" charset="0"/>
                <a:ea typeface="+mj-ea"/>
                <a:cs typeface="+mj-cs"/>
                <a:sym typeface="+mn-ea"/>
              </a:rPr>
              <a:t>s  ← s - </a:t>
            </a:r>
            <a:r>
              <a:rPr lang="en-US" altLang="zh-CN" spc="-50">
                <a:latin typeface="Arial" panose="020B0604020202090204" pitchFamily="34" charset="0"/>
                <a:ea typeface="+mj-ea"/>
                <a:cs typeface="+mj-cs"/>
                <a:sym typeface="+mn-ea"/>
              </a:rPr>
              <a:t>α∇s</a:t>
            </a:r>
            <a:endParaRPr lang="en-US" altLang="zh-CN" spc="-50">
              <a:latin typeface="Arial" panose="020B0604020202090204" pitchFamily="34" charset="0"/>
              <a:ea typeface="+mj-ea"/>
              <a:cs typeface="+mj-cs"/>
              <a:sym typeface="+mn-ea"/>
            </a:endParaRPr>
          </a:p>
        </p:txBody>
      </p:sp>
      <p:graphicFrame>
        <p:nvGraphicFramePr>
          <p:cNvPr id="8" name="对象 7"/>
          <p:cNvGraphicFramePr>
            <a:graphicFrameLocks noChangeAspect="1"/>
          </p:cNvGraphicFramePr>
          <p:nvPr/>
        </p:nvGraphicFramePr>
        <p:xfrm>
          <a:off x="3934080" y="1845945"/>
          <a:ext cx="3611562" cy="431800"/>
        </p:xfrm>
        <a:graphic>
          <a:graphicData uri="http://schemas.openxmlformats.org/presentationml/2006/ole">
            <mc:AlternateContent xmlns:mc="http://schemas.openxmlformats.org/markup-compatibility/2006">
              <mc:Choice xmlns:v="urn:schemas-microsoft-com:vml" Requires="v">
                <p:oleObj spid="_x0000_s1050" name="Equation" r:id="rId1" imgW="49072800" imgH="5791200" progId="Equation.DSMT4">
                  <p:embed/>
                </p:oleObj>
              </mc:Choice>
              <mc:Fallback>
                <p:oleObj name="Equation" r:id="rId1" imgW="49072800" imgH="5791200" progId="Equation.DSMT4">
                  <p:embed/>
                  <p:pic>
                    <p:nvPicPr>
                      <p:cNvPr id="0" name="对象 7"/>
                      <p:cNvPicPr>
                        <a:picLocks noChangeAspect="1" noChangeArrowheads="1"/>
                      </p:cNvPicPr>
                      <p:nvPr/>
                    </p:nvPicPr>
                    <p:blipFill>
                      <a:blip r:embed="rId2"/>
                      <a:srcRect/>
                      <a:stretch>
                        <a:fillRect/>
                      </a:stretch>
                    </p:blipFill>
                    <p:spPr bwMode="auto">
                      <a:xfrm>
                        <a:off x="3934080" y="1845945"/>
                        <a:ext cx="3611562" cy="431800"/>
                      </a:xfrm>
                      <a:prstGeom prst="rect">
                        <a:avLst/>
                      </a:prstGeom>
                      <a:noFill/>
                    </p:spPr>
                  </p:pic>
                </p:oleObj>
              </mc:Fallback>
            </mc:AlternateContent>
          </a:graphicData>
        </a:graphic>
      </p:graphicFrame>
      <p:graphicFrame>
        <p:nvGraphicFramePr>
          <p:cNvPr id="17" name="对象 16"/>
          <p:cNvGraphicFramePr>
            <a:graphicFrameLocks noChangeAspect="1"/>
          </p:cNvGraphicFramePr>
          <p:nvPr/>
        </p:nvGraphicFramePr>
        <p:xfrm>
          <a:off x="3934000" y="2277438"/>
          <a:ext cx="965200" cy="363537"/>
        </p:xfrm>
        <a:graphic>
          <a:graphicData uri="http://schemas.openxmlformats.org/presentationml/2006/ole">
            <mc:AlternateContent xmlns:mc="http://schemas.openxmlformats.org/markup-compatibility/2006">
              <mc:Choice xmlns:v="urn:schemas-microsoft-com:vml" Requires="v">
                <p:oleObj spid="_x0000_s1051" name="Equation" r:id="rId3" imgW="13106400" imgH="4876800" progId="Equation.DSMT4">
                  <p:embed/>
                </p:oleObj>
              </mc:Choice>
              <mc:Fallback>
                <p:oleObj name="Equation" r:id="rId3" imgW="13106400" imgH="4876800" progId="Equation.DSMT4">
                  <p:embed/>
                  <p:pic>
                    <p:nvPicPr>
                      <p:cNvPr id="0" name="对象 16"/>
                      <p:cNvPicPr>
                        <a:picLocks noChangeAspect="1" noChangeArrowheads="1"/>
                      </p:cNvPicPr>
                      <p:nvPr/>
                    </p:nvPicPr>
                    <p:blipFill>
                      <a:blip r:embed="rId4"/>
                      <a:srcRect/>
                      <a:stretch>
                        <a:fillRect/>
                      </a:stretch>
                    </p:blipFill>
                    <p:spPr bwMode="auto">
                      <a:xfrm>
                        <a:off x="3934000" y="2277438"/>
                        <a:ext cx="965200" cy="363537"/>
                      </a:xfrm>
                      <a:prstGeom prst="rect">
                        <a:avLst/>
                      </a:prstGeom>
                      <a:noFill/>
                    </p:spPr>
                  </p:pic>
                </p:oleObj>
              </mc:Fallback>
            </mc:AlternateContent>
          </a:graphicData>
        </a:graphic>
      </p:graphicFrame>
      <p:graphicFrame>
        <p:nvGraphicFramePr>
          <p:cNvPr id="19" name="对象 18"/>
          <p:cNvGraphicFramePr>
            <a:graphicFrameLocks noChangeAspect="1"/>
          </p:cNvGraphicFramePr>
          <p:nvPr/>
        </p:nvGraphicFramePr>
        <p:xfrm>
          <a:off x="3933825" y="3213047"/>
          <a:ext cx="4286250" cy="431800"/>
        </p:xfrm>
        <a:graphic>
          <a:graphicData uri="http://schemas.openxmlformats.org/presentationml/2006/ole">
            <mc:AlternateContent xmlns:mc="http://schemas.openxmlformats.org/markup-compatibility/2006">
              <mc:Choice xmlns:v="urn:schemas-microsoft-com:vml" Requires="v">
                <p:oleObj spid="_x0000_s1052" name="Equation" r:id="rId5" imgW="58216800" imgH="5791200" progId="Equation.DSMT4">
                  <p:embed/>
                </p:oleObj>
              </mc:Choice>
              <mc:Fallback>
                <p:oleObj name="Equation" r:id="rId5" imgW="58216800" imgH="5791200" progId="Equation.DSMT4">
                  <p:embed/>
                  <p:pic>
                    <p:nvPicPr>
                      <p:cNvPr id="0" name="对象 18"/>
                      <p:cNvPicPr>
                        <a:picLocks noChangeAspect="1" noChangeArrowheads="1"/>
                      </p:cNvPicPr>
                      <p:nvPr/>
                    </p:nvPicPr>
                    <p:blipFill>
                      <a:blip r:embed="rId6"/>
                      <a:srcRect/>
                      <a:stretch>
                        <a:fillRect/>
                      </a:stretch>
                    </p:blipFill>
                    <p:spPr bwMode="auto">
                      <a:xfrm>
                        <a:off x="3933825" y="3213047"/>
                        <a:ext cx="4286250" cy="431800"/>
                      </a:xfrm>
                      <a:prstGeom prst="rect">
                        <a:avLst/>
                      </a:prstGeom>
                      <a:noFill/>
                    </p:spPr>
                  </p:pic>
                </p:oleObj>
              </mc:Fallback>
            </mc:AlternateContent>
          </a:graphicData>
        </a:graphic>
      </p:graphicFrame>
      <p:graphicFrame>
        <p:nvGraphicFramePr>
          <p:cNvPr id="21" name="对象 20"/>
          <p:cNvGraphicFramePr>
            <a:graphicFrameLocks noChangeAspect="1"/>
          </p:cNvGraphicFramePr>
          <p:nvPr/>
        </p:nvGraphicFramePr>
        <p:xfrm>
          <a:off x="3933897" y="2711047"/>
          <a:ext cx="3479800" cy="431800"/>
        </p:xfrm>
        <a:graphic>
          <a:graphicData uri="http://schemas.openxmlformats.org/presentationml/2006/ole">
            <mc:AlternateContent xmlns:mc="http://schemas.openxmlformats.org/markup-compatibility/2006">
              <mc:Choice xmlns:v="urn:schemas-microsoft-com:vml" Requires="v">
                <p:oleObj spid="_x0000_s1053" name="Equation" r:id="rId7" imgW="47244000" imgH="5791200" progId="Equation.DSMT4">
                  <p:embed/>
                </p:oleObj>
              </mc:Choice>
              <mc:Fallback>
                <p:oleObj name="Equation" r:id="rId7" imgW="47244000" imgH="5791200" progId="Equation.DSMT4">
                  <p:embed/>
                  <p:pic>
                    <p:nvPicPr>
                      <p:cNvPr id="0" name="对象 20"/>
                      <p:cNvPicPr>
                        <a:picLocks noChangeAspect="1" noChangeArrowheads="1"/>
                      </p:cNvPicPr>
                      <p:nvPr/>
                    </p:nvPicPr>
                    <p:blipFill>
                      <a:blip r:embed="rId8"/>
                      <a:srcRect/>
                      <a:stretch>
                        <a:fillRect/>
                      </a:stretch>
                    </p:blipFill>
                    <p:spPr bwMode="auto">
                      <a:xfrm>
                        <a:off x="3933897" y="2711047"/>
                        <a:ext cx="3479800" cy="431800"/>
                      </a:xfrm>
                      <a:prstGeom prst="rect">
                        <a:avLst/>
                      </a:prstGeom>
                      <a:noFill/>
                    </p:spPr>
                  </p:pic>
                </p:oleObj>
              </mc:Fallback>
            </mc:AlternateContent>
          </a:graphicData>
        </a:graphic>
      </p:graphicFrame>
      <p:graphicFrame>
        <p:nvGraphicFramePr>
          <p:cNvPr id="26" name="对象 25"/>
          <p:cNvGraphicFramePr>
            <a:graphicFrameLocks noChangeAspect="1"/>
          </p:cNvGraphicFramePr>
          <p:nvPr/>
        </p:nvGraphicFramePr>
        <p:xfrm>
          <a:off x="6919842" y="4528067"/>
          <a:ext cx="1166812" cy="363537"/>
        </p:xfrm>
        <a:graphic>
          <a:graphicData uri="http://schemas.openxmlformats.org/presentationml/2006/ole">
            <mc:AlternateContent xmlns:mc="http://schemas.openxmlformats.org/markup-compatibility/2006">
              <mc:Choice xmlns:v="urn:schemas-microsoft-com:vml" Requires="v">
                <p:oleObj spid="_x0000_s1054" name="Equation" r:id="rId9" imgW="15849600" imgH="4876800" progId="Equation.DSMT4">
                  <p:embed/>
                </p:oleObj>
              </mc:Choice>
              <mc:Fallback>
                <p:oleObj name="Equation" r:id="rId9" imgW="15849600" imgH="4876800" progId="Equation.DSMT4">
                  <p:embed/>
                  <p:pic>
                    <p:nvPicPr>
                      <p:cNvPr id="0" name="对象 25"/>
                      <p:cNvPicPr>
                        <a:picLocks noChangeAspect="1" noChangeArrowheads="1"/>
                      </p:cNvPicPr>
                      <p:nvPr/>
                    </p:nvPicPr>
                    <p:blipFill>
                      <a:blip r:embed="rId10"/>
                      <a:srcRect/>
                      <a:stretch>
                        <a:fillRect/>
                      </a:stretch>
                    </p:blipFill>
                    <p:spPr bwMode="auto">
                      <a:xfrm>
                        <a:off x="6919842" y="4528067"/>
                        <a:ext cx="1166812" cy="363537"/>
                      </a:xfrm>
                      <a:prstGeom prst="rect">
                        <a:avLst/>
                      </a:prstGeom>
                      <a:noFill/>
                    </p:spPr>
                  </p:pic>
                </p:oleObj>
              </mc:Fallback>
            </mc:AlternateContent>
          </a:graphicData>
        </a:graphic>
      </p:graphicFrame>
      <p:graphicFrame>
        <p:nvGraphicFramePr>
          <p:cNvPr id="11" name="对象 10"/>
          <p:cNvGraphicFramePr>
            <a:graphicFrameLocks noChangeAspect="1"/>
          </p:cNvGraphicFramePr>
          <p:nvPr/>
        </p:nvGraphicFramePr>
        <p:xfrm>
          <a:off x="1925955" y="4528482"/>
          <a:ext cx="4108450" cy="546100"/>
        </p:xfrm>
        <a:graphic>
          <a:graphicData uri="http://schemas.openxmlformats.org/presentationml/2006/ole">
            <mc:AlternateContent xmlns:mc="http://schemas.openxmlformats.org/markup-compatibility/2006">
              <mc:Choice xmlns:v="urn:schemas-microsoft-com:vml" Requires="v">
                <p:oleObj spid="_x0000_s1055" name="Equation" r:id="rId11" imgW="55778400" imgH="7315200" progId="Equation.DSMT4">
                  <p:embed/>
                </p:oleObj>
              </mc:Choice>
              <mc:Fallback>
                <p:oleObj name="Equation" r:id="rId11" imgW="55778400" imgH="7315200" progId="Equation.DSMT4">
                  <p:embed/>
                  <p:pic>
                    <p:nvPicPr>
                      <p:cNvPr id="0" name="对象 10"/>
                      <p:cNvPicPr>
                        <a:picLocks noChangeAspect="1" noChangeArrowheads="1"/>
                      </p:cNvPicPr>
                      <p:nvPr/>
                    </p:nvPicPr>
                    <p:blipFill>
                      <a:blip r:embed="rId12"/>
                      <a:srcRect/>
                      <a:stretch>
                        <a:fillRect/>
                      </a:stretch>
                    </p:blipFill>
                    <p:spPr bwMode="auto">
                      <a:xfrm>
                        <a:off x="1925955" y="4528482"/>
                        <a:ext cx="4108450" cy="546100"/>
                      </a:xfrm>
                      <a:prstGeom prst="rect">
                        <a:avLst/>
                      </a:prstGeom>
                      <a:noFill/>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a:latin typeface="Times New Roman" panose="02020503050405090304" pitchFamily="18" charset="0"/>
              </a:rPr>
              <a:t>Different: LFM  / SVD</a:t>
            </a:r>
            <a:endParaRPr lang="en-US" altLang="zh-CN" sz="5400">
              <a:latin typeface="Times New Roman" panose="02020503050405090304" pitchFamily="18" charset="0"/>
            </a:endParaRPr>
          </a:p>
        </p:txBody>
      </p:sp>
      <p:sp>
        <p:nvSpPr>
          <p:cNvPr id="3" name="内容占位符 2"/>
          <p:cNvSpPr>
            <a:spLocks noGrp="1"/>
          </p:cNvSpPr>
          <p:nvPr>
            <p:ph idx="1"/>
          </p:nvPr>
        </p:nvSpPr>
        <p:spPr/>
        <p:txBody>
          <a:bodyPr/>
          <a:lstStyle/>
          <a:p>
            <a:r>
              <a:rPr lang="en-US" altLang="zh-CN" sz="2800" spc="-50">
                <a:latin typeface="Times New Roman" panose="02020503050405090304" pitchFamily="18" charset="0"/>
                <a:ea typeface="+mj-ea"/>
                <a:cs typeface="+mj-cs"/>
              </a:rPr>
              <a:t>SVD:		A=WΣV</a:t>
            </a:r>
            <a:r>
              <a:rPr lang="en-US" altLang="zh-CN" sz="2800" spc="-50" baseline="30000">
                <a:latin typeface="Times New Roman" panose="02020503050405090304" pitchFamily="18" charset="0"/>
                <a:ea typeface="+mj-ea"/>
                <a:cs typeface="+mj-cs"/>
              </a:rPr>
              <a:t>T</a:t>
            </a:r>
            <a:r>
              <a:rPr lang="en-US" altLang="zh-CN" spc="-50" baseline="30000">
                <a:latin typeface="Times New Roman" panose="02020503050405090304" pitchFamily="18" charset="0"/>
                <a:ea typeface="+mj-ea"/>
                <a:cs typeface="+mj-cs"/>
              </a:rPr>
              <a:t>	</a:t>
            </a:r>
            <a:r>
              <a:rPr lang="en-US" altLang="zh-CN" spc="-50">
                <a:latin typeface="Times New Roman" panose="02020503050405090304" pitchFamily="18" charset="0"/>
                <a:ea typeface="+mj-ea"/>
                <a:cs typeface="+mj-cs"/>
              </a:rPr>
              <a:t>W</a:t>
            </a:r>
            <a:r>
              <a:rPr lang="en-US" altLang="zh-CN" spc="-50" baseline="30000">
                <a:latin typeface="Times New Roman" panose="02020503050405090304" pitchFamily="18" charset="0"/>
                <a:ea typeface="+mj-ea"/>
                <a:cs typeface="+mj-cs"/>
              </a:rPr>
              <a:t>T</a:t>
            </a:r>
            <a:r>
              <a:rPr lang="en-US" altLang="zh-CN" spc="-50">
                <a:latin typeface="Times New Roman" panose="02020503050405090304" pitchFamily="18" charset="0"/>
                <a:ea typeface="+mj-ea"/>
                <a:cs typeface="+mj-cs"/>
              </a:rPr>
              <a:t>W=I,V</a:t>
            </a:r>
            <a:r>
              <a:rPr lang="en-US" altLang="zh-CN" spc="-50" baseline="30000">
                <a:latin typeface="Times New Roman" panose="02020503050405090304" pitchFamily="18" charset="0"/>
                <a:ea typeface="+mj-ea"/>
                <a:cs typeface="+mj-cs"/>
              </a:rPr>
              <a:t>T</a:t>
            </a:r>
            <a:r>
              <a:rPr lang="en-US" altLang="zh-CN" spc="-50">
                <a:latin typeface="Times New Roman" panose="02020503050405090304" pitchFamily="18" charset="0"/>
                <a:ea typeface="+mj-ea"/>
                <a:cs typeface="+mj-cs"/>
              </a:rPr>
              <a:t>V=I</a:t>
            </a:r>
            <a:endParaRPr lang="en-US" altLang="zh-CN" spc="-50">
              <a:latin typeface="Times New Roman" panose="02020503050405090304" pitchFamily="18" charset="0"/>
              <a:ea typeface="+mj-ea"/>
              <a:cs typeface="+mj-cs"/>
            </a:endParaRPr>
          </a:p>
          <a:p>
            <a:r>
              <a:rPr lang="en-US" altLang="zh-CN" sz="2800" spc="-50">
                <a:latin typeface="Times New Roman" panose="02020503050405090304" pitchFamily="18" charset="0"/>
                <a:ea typeface="+mj-ea"/>
                <a:cs typeface="+mj-cs"/>
              </a:rPr>
              <a:t>LFM:		C</a:t>
            </a:r>
            <a:r>
              <a:rPr lang="en-US" altLang="zh-CN" sz="2800" spc="-50">
                <a:latin typeface="Arial" panose="020B0604020202090204" pitchFamily="34" charset="0"/>
                <a:ea typeface="+mj-ea"/>
                <a:cs typeface="+mj-cs"/>
              </a:rPr>
              <a:t>≈</a:t>
            </a:r>
            <a:r>
              <a:rPr lang="en-US" altLang="zh-CN" sz="2800" spc="-50">
                <a:latin typeface="Times New Roman" panose="02020503050405090304" pitchFamily="18" charset="0"/>
                <a:ea typeface="+mj-ea"/>
                <a:cs typeface="+mj-cs"/>
              </a:rPr>
              <a:t>USX</a:t>
            </a:r>
            <a:r>
              <a:rPr lang="en-US" altLang="zh-CN" sz="2800" spc="-50" baseline="30000">
                <a:latin typeface="Times New Roman" panose="02020503050405090304" pitchFamily="18" charset="0"/>
                <a:ea typeface="+mj-ea"/>
                <a:cs typeface="+mj-cs"/>
              </a:rPr>
              <a:t>T</a:t>
            </a:r>
            <a:endParaRPr lang="en-US" altLang="zh-CN" spc="-50">
              <a:latin typeface="Times New Roman" panose="02020503050405090304" pitchFamily="18" charset="0"/>
              <a:ea typeface="+mj-ea"/>
              <a:cs typeface="+mj-cs"/>
            </a:endParaRPr>
          </a:p>
          <a:p>
            <a:endParaRPr lang="en-US" altLang="zh-CN" sz="2800" spc="-50">
              <a:latin typeface="Times New Roman" panose="02020503050405090304" pitchFamily="18" charset="0"/>
              <a:ea typeface="+mj-ea"/>
              <a:cs typeface="+mj-cs"/>
            </a:endParaRPr>
          </a:p>
          <a:p>
            <a:r>
              <a:rPr lang="en-US" altLang="zh-CN" sz="2800" spc="-50">
                <a:latin typeface="Times New Roman" panose="02020503050405090304" pitchFamily="18" charset="0"/>
                <a:ea typeface="+mj-ea"/>
                <a:cs typeface="+mj-cs"/>
              </a:rPr>
              <a:t>Notation:</a:t>
            </a:r>
            <a:r>
              <a:rPr lang="en-US" altLang="zh-CN"/>
              <a:t>	</a:t>
            </a:r>
            <a:r>
              <a:rPr lang="en-US" altLang="zh-CN" sz="2800" spc="-50">
                <a:latin typeface="Times New Roman" panose="02020503050405090304" pitchFamily="18" charset="0"/>
                <a:ea typeface="+mj-ea"/>
                <a:cs typeface="+mj-cs"/>
              </a:rPr>
              <a:t>W </a:t>
            </a:r>
            <a:r>
              <a:rPr lang="en-US" altLang="zh-CN" sz="2800" spc="-50">
                <a:latin typeface="Arial" panose="020B0604020202090204" pitchFamily="34" charset="0"/>
                <a:ea typeface="+mj-ea"/>
                <a:cs typeface="+mj-cs"/>
              </a:rPr>
              <a:t>→</a:t>
            </a:r>
            <a:r>
              <a:rPr lang="en-US" altLang="zh-CN" sz="2800" spc="-50">
                <a:latin typeface="Times New Roman" panose="02020503050405090304" pitchFamily="18" charset="0"/>
                <a:ea typeface="+mj-ea"/>
                <a:cs typeface="+mj-cs"/>
              </a:rPr>
              <a:t> U ,  </a:t>
            </a:r>
            <a:r>
              <a:rPr lang="en-US" altLang="zh-CN" sz="2800" spc="-50">
                <a:latin typeface="Times New Roman" panose="02020503050405090304" pitchFamily="18" charset="0"/>
                <a:ea typeface="+mj-ea"/>
                <a:cs typeface="+mj-cs"/>
                <a:sym typeface="+mn-ea"/>
              </a:rPr>
              <a:t>ΣV</a:t>
            </a:r>
            <a:r>
              <a:rPr lang="en-US" altLang="zh-CN" sz="2800" spc="-50" baseline="30000">
                <a:latin typeface="Times New Roman" panose="02020503050405090304" pitchFamily="18" charset="0"/>
                <a:ea typeface="+mj-ea"/>
                <a:cs typeface="+mj-cs"/>
                <a:sym typeface="+mn-ea"/>
              </a:rPr>
              <a:t>T </a:t>
            </a:r>
            <a:r>
              <a:rPr lang="en-US" altLang="zh-CN" sz="2800" spc="-50">
                <a:latin typeface="Arial" panose="020B0604020202090204" pitchFamily="34" charset="0"/>
                <a:ea typeface="+mj-ea"/>
                <a:cs typeface="+mj-cs"/>
                <a:sym typeface="+mn-ea"/>
              </a:rPr>
              <a:t>→ </a:t>
            </a:r>
            <a:r>
              <a:rPr lang="en-US" altLang="zh-CN" sz="2800" spc="-50">
                <a:latin typeface="Times New Roman" panose="02020503050405090304" pitchFamily="18" charset="0"/>
                <a:ea typeface="+mj-ea"/>
                <a:cs typeface="+mj-cs"/>
                <a:sym typeface="+mn-ea"/>
              </a:rPr>
              <a:t>S</a:t>
            </a:r>
            <a:endParaRPr lang="en-US" altLang="zh-CN" sz="2800" spc="-50">
              <a:latin typeface="Times New Roman" panose="02020503050405090304" pitchFamily="18" charset="0"/>
              <a:ea typeface="+mj-ea"/>
              <a:cs typeface="+mj-cs"/>
              <a:sym typeface="+mn-ea"/>
            </a:endParaRPr>
          </a:p>
          <a:p>
            <a:r>
              <a:rPr lang="en-US" altLang="zh-CN" sz="2800" spc="-50">
                <a:latin typeface="Times New Roman" panose="02020503050405090304" pitchFamily="18" charset="0"/>
                <a:ea typeface="+mj-ea"/>
                <a:cs typeface="+mj-cs"/>
                <a:sym typeface="+mn-ea"/>
              </a:rPr>
              <a:t>Latent Factors Hide between U/S</a:t>
            </a:r>
            <a:endParaRPr lang="en-US" altLang="zh-CN" sz="2800" spc="-50">
              <a:latin typeface="Times New Roman" panose="02020503050405090304" pitchFamily="18" charset="0"/>
              <a:ea typeface="+mj-ea"/>
              <a:cs typeface="+mj-cs"/>
              <a:sym typeface="+mn-ea"/>
            </a:endParaRPr>
          </a:p>
          <a:p>
            <a:r>
              <a:rPr lang="en-US" altLang="zh-CN" spc="-50">
                <a:latin typeface="Times New Roman" panose="02020503050405090304" pitchFamily="18" charset="0"/>
                <a:ea typeface="+mj-ea"/>
                <a:cs typeface="+mj-cs"/>
                <a:sym typeface="+mn-ea"/>
              </a:rPr>
              <a:t>U:Users-Factors	S:Factors-Features	  X:Items-Features</a:t>
            </a:r>
            <a:endParaRPr lang="en-US" altLang="zh-CN" spc="-50">
              <a:latin typeface="Times New Roman" panose="02020503050405090304" pitchFamily="18" charset="0"/>
              <a:ea typeface="+mj-ea"/>
              <a:cs typeface="+mj-cs"/>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a:latin typeface="Times New Roman" panose="02020503050405090304" pitchFamily="18" charset="0"/>
              </a:rPr>
              <a:t>Optimization:SGD</a:t>
            </a:r>
            <a:endParaRPr lang="en-US" altLang="zh-CN"/>
          </a:p>
        </p:txBody>
      </p:sp>
      <p:sp>
        <p:nvSpPr>
          <p:cNvPr id="3" name="内容占位符 2"/>
          <p:cNvSpPr>
            <a:spLocks noGrp="1"/>
          </p:cNvSpPr>
          <p:nvPr>
            <p:ph idx="1"/>
          </p:nvPr>
        </p:nvSpPr>
        <p:spPr/>
        <p:txBody>
          <a:bodyPr/>
          <a:lstStyle/>
          <a:p>
            <a:r>
              <a:rPr lang="en-US" altLang="zh-CN" spc="-50">
                <a:latin typeface="Times New Roman" panose="02020503050405090304" pitchFamily="18" charset="0"/>
                <a:ea typeface="+mj-ea"/>
                <a:cs typeface="+mj-cs"/>
              </a:rPr>
              <a:t>The gradients with respect to U and S of one training instance are calculated :</a:t>
            </a:r>
            <a:endParaRPr lang="en-US" altLang="zh-CN" spc="-50">
              <a:latin typeface="Times New Roman" panose="02020503050405090304" pitchFamily="18" charset="0"/>
              <a:ea typeface="+mj-ea"/>
              <a:cs typeface="+mj-cs"/>
            </a:endParaRPr>
          </a:p>
          <a:p>
            <a:endParaRPr lang="en-US" altLang="zh-CN" spc="-50">
              <a:latin typeface="Times New Roman" panose="02020503050405090304" pitchFamily="18" charset="0"/>
              <a:ea typeface="+mj-ea"/>
              <a:cs typeface="+mj-cs"/>
            </a:endParaRPr>
          </a:p>
          <a:p>
            <a:endParaRPr lang="en-US" altLang="zh-CN" spc="-50">
              <a:latin typeface="Times New Roman" panose="02020503050405090304" pitchFamily="18" charset="0"/>
              <a:ea typeface="+mj-ea"/>
              <a:cs typeface="+mj-cs"/>
            </a:endParaRPr>
          </a:p>
          <a:p>
            <a:endParaRPr lang="en-US" altLang="zh-CN" spc="-50">
              <a:latin typeface="Times New Roman" panose="02020503050405090304" pitchFamily="18" charset="0"/>
              <a:ea typeface="+mj-ea"/>
              <a:cs typeface="+mj-cs"/>
            </a:endParaRPr>
          </a:p>
          <a:p>
            <a:endParaRPr lang="en-US" altLang="zh-CN" spc="-50">
              <a:latin typeface="Times New Roman" panose="02020503050405090304" pitchFamily="18" charset="0"/>
              <a:ea typeface="+mj-ea"/>
              <a:cs typeface="+mj-cs"/>
            </a:endParaRPr>
          </a:p>
          <a:p>
            <a:endParaRPr lang="en-US" altLang="zh-CN" spc="-50">
              <a:latin typeface="Times New Roman" panose="02020503050405090304" pitchFamily="18" charset="0"/>
              <a:ea typeface="+mj-ea"/>
              <a:cs typeface="+mj-cs"/>
            </a:endParaRPr>
          </a:p>
          <a:p>
            <a:pPr lvl="1"/>
            <a:r>
              <a:rPr lang="en-US" altLang="zh-CN" spc="-50">
                <a:latin typeface="Times New Roman" panose="02020503050405090304" pitchFamily="18" charset="0"/>
                <a:ea typeface="+mj-ea"/>
                <a:cs typeface="+mj-cs"/>
                <a:sym typeface="+mn-ea"/>
              </a:rPr>
              <a:t>C = USX</a:t>
            </a:r>
            <a:r>
              <a:rPr lang="en-US" altLang="zh-CN" spc="-50" baseline="30000">
                <a:latin typeface="Times New Roman" panose="02020503050405090304" pitchFamily="18" charset="0"/>
                <a:ea typeface="+mj-ea"/>
                <a:cs typeface="+mj-cs"/>
                <a:sym typeface="+mn-ea"/>
              </a:rPr>
              <a:t>T</a:t>
            </a:r>
            <a:endParaRPr lang="en-US" altLang="zh-CN" spc="-50" baseline="30000">
              <a:latin typeface="Times New Roman" panose="02020503050405090304" pitchFamily="18" charset="0"/>
              <a:ea typeface="+mj-ea"/>
              <a:cs typeface="+mj-cs"/>
              <a:sym typeface="+mn-ea"/>
            </a:endParaRPr>
          </a:p>
          <a:p>
            <a:pPr lvl="1"/>
            <a:r>
              <a:rPr lang="en-US" altLang="zh-CN" spc="-50">
                <a:latin typeface="Times New Roman" panose="02020503050405090304" pitchFamily="18" charset="0"/>
                <a:ea typeface="+mj-ea"/>
                <a:cs typeface="+mj-cs"/>
                <a:sym typeface="+mn-ea"/>
              </a:rPr>
              <a:t>C(X</a:t>
            </a:r>
            <a:r>
              <a:rPr lang="en-US" altLang="zh-CN" spc="-50" baseline="30000">
                <a:latin typeface="Times New Roman" panose="02020503050405090304" pitchFamily="18" charset="0"/>
                <a:ea typeface="+mj-ea"/>
                <a:cs typeface="+mj-cs"/>
                <a:sym typeface="+mn-ea"/>
              </a:rPr>
              <a:t>T</a:t>
            </a:r>
            <a:r>
              <a:rPr lang="en-US" altLang="zh-CN" spc="-50">
                <a:latin typeface="Times New Roman" panose="02020503050405090304" pitchFamily="18" charset="0"/>
                <a:ea typeface="+mj-ea"/>
                <a:cs typeface="+mj-cs"/>
                <a:sym typeface="+mn-ea"/>
              </a:rPr>
              <a:t>)</a:t>
            </a:r>
            <a:r>
              <a:rPr lang="en-US" altLang="zh-CN" spc="-50" baseline="30000">
                <a:latin typeface="Times New Roman" panose="02020503050405090304" pitchFamily="18" charset="0"/>
                <a:ea typeface="+mj-ea"/>
                <a:cs typeface="+mj-cs"/>
                <a:sym typeface="+mn-ea"/>
              </a:rPr>
              <a:t>-1 </a:t>
            </a:r>
            <a:r>
              <a:rPr lang="en-US" altLang="zh-CN" spc="-50">
                <a:latin typeface="Times New Roman" panose="02020503050405090304" pitchFamily="18" charset="0"/>
                <a:ea typeface="+mj-ea"/>
                <a:cs typeface="+mj-cs"/>
                <a:sym typeface="+mn-ea"/>
              </a:rPr>
              <a:t>=</a:t>
            </a:r>
            <a:r>
              <a:rPr lang="en-US" altLang="zh-CN" spc="-50" baseline="30000">
                <a:latin typeface="Times New Roman" panose="02020503050405090304" pitchFamily="18" charset="0"/>
                <a:ea typeface="+mj-ea"/>
                <a:cs typeface="+mj-cs"/>
                <a:sym typeface="+mn-ea"/>
              </a:rPr>
              <a:t> </a:t>
            </a:r>
            <a:r>
              <a:rPr lang="en-US" altLang="zh-CN" spc="-50">
                <a:latin typeface="Times New Roman" panose="02020503050405090304" pitchFamily="18" charset="0"/>
                <a:ea typeface="+mj-ea"/>
                <a:cs typeface="+mj-cs"/>
                <a:sym typeface="+mn-ea"/>
              </a:rPr>
              <a:t>US</a:t>
            </a:r>
            <a:endParaRPr lang="en-US" altLang="zh-CN" spc="-50">
              <a:latin typeface="Times New Roman" panose="02020503050405090304" pitchFamily="18" charset="0"/>
              <a:ea typeface="+mj-ea"/>
              <a:cs typeface="+mj-cs"/>
            </a:endParaRPr>
          </a:p>
          <a:p>
            <a:pPr lvl="1"/>
            <a:endParaRPr lang="en-US" altLang="zh-CN" spc="-50">
              <a:latin typeface="Times New Roman" panose="02020503050405090304" pitchFamily="18" charset="0"/>
              <a:ea typeface="+mj-ea"/>
              <a:cs typeface="+mj-cs"/>
            </a:endParaRPr>
          </a:p>
          <a:p>
            <a:endParaRPr lang="en-US" altLang="zh-CN" spc="-50">
              <a:latin typeface="Times New Roman" panose="02020503050405090304" pitchFamily="18" charset="0"/>
              <a:ea typeface="+mj-ea"/>
              <a:cs typeface="+mj-cs"/>
            </a:endParaRPr>
          </a:p>
          <a:p>
            <a:endParaRPr lang="en-US" altLang="zh-CN" spc="-50">
              <a:latin typeface="Times New Roman" panose="02020503050405090304" pitchFamily="18" charset="0"/>
              <a:ea typeface="+mj-ea"/>
              <a:cs typeface="+mj-cs"/>
            </a:endParaRPr>
          </a:p>
        </p:txBody>
      </p:sp>
      <p:grpSp>
        <p:nvGrpSpPr>
          <p:cNvPr id="4" name="组合 3"/>
          <p:cNvGrpSpPr/>
          <p:nvPr/>
        </p:nvGrpSpPr>
        <p:grpSpPr>
          <a:xfrm>
            <a:off x="1513893" y="2658745"/>
            <a:ext cx="5730822" cy="1459371"/>
            <a:chOff x="1524053" y="3956050"/>
            <a:chExt cx="5730822" cy="1459371"/>
          </a:xfrm>
        </p:grpSpPr>
        <p:graphicFrame>
          <p:nvGraphicFramePr>
            <p:cNvPr id="11" name="对象 10"/>
            <p:cNvGraphicFramePr>
              <a:graphicFrameLocks noChangeAspect="1"/>
            </p:cNvGraphicFramePr>
            <p:nvPr/>
          </p:nvGraphicFramePr>
          <p:xfrm>
            <a:off x="1573213" y="3956050"/>
            <a:ext cx="5681662" cy="819150"/>
          </p:xfrm>
          <a:graphic>
            <a:graphicData uri="http://schemas.openxmlformats.org/presentationml/2006/ole">
              <mc:AlternateContent xmlns:mc="http://schemas.openxmlformats.org/markup-compatibility/2006">
                <mc:Choice xmlns:v="urn:schemas-microsoft-com:vml" Requires="v">
                  <p:oleObj spid="_x0000_s2058" name="Equation" r:id="rId1" imgW="77114400" imgH="10972800" progId="Equation.DSMT4">
                    <p:embed/>
                  </p:oleObj>
                </mc:Choice>
                <mc:Fallback>
                  <p:oleObj name="Equation" r:id="rId1" imgW="77114400" imgH="10972800" progId="Equation.DSMT4">
                    <p:embed/>
                    <p:pic>
                      <p:nvPicPr>
                        <p:cNvPr id="0" name="对象 10"/>
                        <p:cNvPicPr>
                          <a:picLocks noChangeAspect="1" noChangeArrowheads="1"/>
                        </p:cNvPicPr>
                        <p:nvPr/>
                      </p:nvPicPr>
                      <p:blipFill>
                        <a:blip r:embed="rId2"/>
                        <a:srcRect/>
                        <a:stretch>
                          <a:fillRect/>
                        </a:stretch>
                      </p:blipFill>
                      <p:spPr bwMode="auto">
                        <a:xfrm>
                          <a:off x="1573213" y="3956050"/>
                          <a:ext cx="5681662" cy="819150"/>
                        </a:xfrm>
                        <a:prstGeom prst="rect">
                          <a:avLst/>
                        </a:prstGeom>
                        <a:noFill/>
                      </p:spPr>
                    </p:pic>
                  </p:oleObj>
                </mc:Fallback>
              </mc:AlternateContent>
            </a:graphicData>
          </a:graphic>
        </p:graphicFrame>
        <p:sp>
          <p:nvSpPr>
            <p:cNvPr id="12" name="文本框 11"/>
            <p:cNvSpPr txBox="1"/>
            <p:nvPr/>
          </p:nvSpPr>
          <p:spPr>
            <a:xfrm>
              <a:off x="1524053" y="4899775"/>
              <a:ext cx="800219"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其中，</a:t>
              </a:r>
              <a:endParaRPr lang="zh-CN" altLang="en-US" sz="1600" dirty="0">
                <a:latin typeface="宋体" panose="02010600030101010101" pitchFamily="2" charset="-122"/>
                <a:ea typeface="宋体" panose="02010600030101010101" pitchFamily="2" charset="-122"/>
              </a:endParaRPr>
            </a:p>
          </p:txBody>
        </p:sp>
        <p:graphicFrame>
          <p:nvGraphicFramePr>
            <p:cNvPr id="13" name="对象 12"/>
            <p:cNvGraphicFramePr>
              <a:graphicFrameLocks noChangeAspect="1"/>
            </p:cNvGraphicFramePr>
            <p:nvPr/>
          </p:nvGraphicFramePr>
          <p:xfrm>
            <a:off x="2135453" y="4710571"/>
            <a:ext cx="1573213" cy="704850"/>
          </p:xfrm>
          <a:graphic>
            <a:graphicData uri="http://schemas.openxmlformats.org/presentationml/2006/ole">
              <mc:AlternateContent xmlns:mc="http://schemas.openxmlformats.org/markup-compatibility/2006">
                <mc:Choice xmlns:v="urn:schemas-microsoft-com:vml" Requires="v">
                  <p:oleObj spid="_x0000_s2059" name="Equation" r:id="rId3" imgW="21336000" imgH="9448800" progId="Equation.DSMT4">
                    <p:embed/>
                  </p:oleObj>
                </mc:Choice>
                <mc:Fallback>
                  <p:oleObj name="Equation" r:id="rId3" imgW="21336000" imgH="9448800" progId="Equation.DSMT4">
                    <p:embed/>
                    <p:pic>
                      <p:nvPicPr>
                        <p:cNvPr id="0" name="对象 12"/>
                        <p:cNvPicPr>
                          <a:picLocks noChangeAspect="1" noChangeArrowheads="1"/>
                        </p:cNvPicPr>
                        <p:nvPr/>
                      </p:nvPicPr>
                      <p:blipFill>
                        <a:blip r:embed="rId4"/>
                        <a:srcRect/>
                        <a:stretch>
                          <a:fillRect/>
                        </a:stretch>
                      </p:blipFill>
                      <p:spPr bwMode="auto">
                        <a:xfrm>
                          <a:off x="2135453" y="4710571"/>
                          <a:ext cx="1573213" cy="704850"/>
                        </a:xfrm>
                        <a:prstGeom prst="rect">
                          <a:avLst/>
                        </a:prstGeom>
                        <a:noFill/>
                      </p:spPr>
                    </p:pic>
                  </p:oleObj>
                </mc:Fallback>
              </mc:AlternateContent>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161485" y="2228671"/>
            <a:ext cx="2821030" cy="1200329"/>
          </a:xfrm>
          <a:prstGeom prst="rect">
            <a:avLst/>
          </a:prstGeom>
          <a:noFill/>
        </p:spPr>
        <p:txBody>
          <a:bodyPr wrap="none" lIns="91440" tIns="45720" rIns="91440" bIns="45720">
            <a:spAutoFit/>
          </a:bodyPr>
          <a:lstStyle/>
          <a:p>
            <a:pPr algn="ctr"/>
            <a:r>
              <a:rPr lang="en-US" altLang="zh-CN" sz="7200" b="0" cap="none" spc="0" dirty="0">
                <a:ln w="0"/>
                <a:solidFill>
                  <a:schemeClr val="accent1"/>
                </a:solidFill>
                <a:effectLst>
                  <a:outerShdw blurRad="38100" dist="25400" dir="5400000" algn="ctr" rotWithShape="0">
                    <a:srgbClr val="6E747A">
                      <a:alpha val="43000"/>
                    </a:srgbClr>
                  </a:outerShdw>
                </a:effectLst>
              </a:rPr>
              <a:t>Thanks</a:t>
            </a:r>
            <a:endParaRPr lang="zh-CN" altLang="en-US" sz="7200"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全量新闻抓取</a:t>
            </a:r>
            <a:endParaRPr lang="zh-CN" altLang="en-US" dirty="0"/>
          </a:p>
        </p:txBody>
      </p:sp>
      <p:sp>
        <p:nvSpPr>
          <p:cNvPr id="3" name="内容占位符 2"/>
          <p:cNvSpPr>
            <a:spLocks noGrp="1"/>
          </p:cNvSpPr>
          <p:nvPr>
            <p:ph idx="1"/>
          </p:nvPr>
        </p:nvSpPr>
        <p:spPr/>
        <p:txBody>
          <a:bodyPr/>
          <a:lstStyle/>
          <a:p>
            <a:pPr>
              <a:lnSpc>
                <a:spcPct val="100000"/>
              </a:lnSpc>
              <a:buFont typeface="Wingdings" panose="05000000000000000000" pitchFamily="2" charset="2"/>
              <a:buChar char="l"/>
            </a:pPr>
            <a:r>
              <a:rPr lang="en-US" altLang="zh-CN" dirty="0"/>
              <a:t> </a:t>
            </a:r>
            <a:r>
              <a:rPr lang="zh-CN" altLang="en-US" dirty="0"/>
              <a:t>编写爬虫从新浪爬取全量新闻（共</a:t>
            </a:r>
            <a:r>
              <a:rPr lang="en-US" altLang="zh-CN" dirty="0"/>
              <a:t>144w</a:t>
            </a:r>
            <a:r>
              <a:rPr lang="zh-CN" altLang="en-US" dirty="0"/>
              <a:t>篇）</a:t>
            </a:r>
            <a:endParaRPr lang="en-US" altLang="zh-CN" dirty="0"/>
          </a:p>
          <a:p>
            <a:pPr lvl="1">
              <a:lnSpc>
                <a:spcPct val="100000"/>
              </a:lnSpc>
              <a:buFont typeface="Wingdings" panose="05000000000000000000" pitchFamily="2" charset="2"/>
              <a:buChar char="l"/>
            </a:pPr>
            <a:r>
              <a:rPr lang="en-US" altLang="zh-CN" dirty="0"/>
              <a:t> </a:t>
            </a:r>
            <a:r>
              <a:rPr lang="zh-CN" altLang="en-US" dirty="0"/>
              <a:t>由于数据量较大，因此设计分布式爬虫对新闻进行爬取</a:t>
            </a:r>
            <a:endParaRPr lang="en-US" altLang="zh-CN" dirty="0"/>
          </a:p>
          <a:p>
            <a:pPr>
              <a:lnSpc>
                <a:spcPct val="100000"/>
              </a:lnSpc>
              <a:buFont typeface="Wingdings" panose="05000000000000000000" pitchFamily="2" charset="2"/>
              <a:buChar char="l"/>
            </a:pPr>
            <a:r>
              <a:rPr lang="en-US" altLang="zh-CN" dirty="0"/>
              <a:t> </a:t>
            </a:r>
            <a:r>
              <a:rPr lang="zh-CN" altLang="en-US" dirty="0"/>
              <a:t>爬虫系统由一个</a:t>
            </a:r>
            <a:r>
              <a:rPr lang="en-US" altLang="zh-CN" dirty="0"/>
              <a:t>Tracker</a:t>
            </a:r>
            <a:r>
              <a:rPr lang="zh-CN" altLang="en-US" dirty="0"/>
              <a:t>节点和若干</a:t>
            </a:r>
            <a:r>
              <a:rPr lang="en-US" altLang="zh-CN" dirty="0"/>
              <a:t>Worker</a:t>
            </a:r>
            <a:r>
              <a:rPr lang="zh-CN" altLang="en-US" dirty="0"/>
              <a:t>节点组成</a:t>
            </a:r>
            <a:endParaRPr lang="en-US" altLang="zh-CN" dirty="0"/>
          </a:p>
          <a:p>
            <a:pPr lvl="1">
              <a:lnSpc>
                <a:spcPct val="100000"/>
              </a:lnSpc>
              <a:buFont typeface="Wingdings" panose="05000000000000000000" pitchFamily="2" charset="2"/>
              <a:buChar char="l"/>
            </a:pPr>
            <a:r>
              <a:rPr lang="en-US" altLang="zh-CN" dirty="0"/>
              <a:t> Tracker</a:t>
            </a:r>
            <a:r>
              <a:rPr lang="zh-CN" altLang="en-US" dirty="0"/>
              <a:t>节点调用新浪新闻</a:t>
            </a:r>
            <a:r>
              <a:rPr lang="en-US" altLang="zh-CN" dirty="0"/>
              <a:t>API</a:t>
            </a:r>
            <a:r>
              <a:rPr lang="zh-CN" altLang="en-US" dirty="0"/>
              <a:t>获取新闻页面</a:t>
            </a:r>
            <a:r>
              <a:rPr lang="en-US" altLang="zh-CN" dirty="0"/>
              <a:t>URL</a:t>
            </a:r>
            <a:r>
              <a:rPr lang="zh-CN" altLang="en-US" dirty="0"/>
              <a:t>并分发给</a:t>
            </a:r>
            <a:r>
              <a:rPr lang="en-US" altLang="zh-CN" dirty="0"/>
              <a:t>Worker</a:t>
            </a:r>
            <a:r>
              <a:rPr lang="zh-CN" altLang="en-US" dirty="0"/>
              <a:t>节点</a:t>
            </a:r>
            <a:endParaRPr lang="en-US" altLang="zh-CN" dirty="0"/>
          </a:p>
          <a:p>
            <a:pPr lvl="1">
              <a:lnSpc>
                <a:spcPct val="100000"/>
              </a:lnSpc>
              <a:buFont typeface="Wingdings" panose="05000000000000000000" pitchFamily="2" charset="2"/>
              <a:buChar char="l"/>
            </a:pPr>
            <a:r>
              <a:rPr lang="en-US" altLang="zh-CN" dirty="0"/>
              <a:t> Worker</a:t>
            </a:r>
            <a:r>
              <a:rPr lang="zh-CN" altLang="en-US" dirty="0"/>
              <a:t>节点向</a:t>
            </a:r>
            <a:r>
              <a:rPr lang="en-US" altLang="zh-CN" dirty="0"/>
              <a:t>Tracker</a:t>
            </a:r>
            <a:r>
              <a:rPr lang="zh-CN" altLang="en-US" dirty="0"/>
              <a:t>节点请求任务，爬取后将数据传回</a:t>
            </a:r>
            <a:r>
              <a:rPr lang="en-US" altLang="zh-CN" dirty="0"/>
              <a:t>Tracker</a:t>
            </a:r>
            <a:r>
              <a:rPr lang="zh-CN" altLang="en-US" dirty="0"/>
              <a:t>节点</a:t>
            </a:r>
            <a:endParaRPr lang="en-US" altLang="zh-CN" dirty="0"/>
          </a:p>
          <a:p>
            <a:pPr lvl="1">
              <a:lnSpc>
                <a:spcPct val="100000"/>
              </a:lnSpc>
              <a:buFont typeface="Wingdings" panose="05000000000000000000" pitchFamily="2" charset="2"/>
              <a:buChar char="l"/>
            </a:pPr>
            <a:r>
              <a:rPr lang="en-US" altLang="zh-CN" dirty="0"/>
              <a:t> Tracker</a:t>
            </a:r>
            <a:r>
              <a:rPr lang="zh-CN" altLang="en-US" dirty="0"/>
              <a:t>节点负责将数据存入数据库（</a:t>
            </a:r>
            <a:r>
              <a:rPr lang="en-US" altLang="zh-CN" dirty="0"/>
              <a:t>MongoDB</a:t>
            </a:r>
            <a:r>
              <a:rPr lang="zh-CN" altLang="en-US" dirty="0"/>
              <a:t>）中</a:t>
            </a:r>
            <a:endParaRPr lang="zh-CN" altLang="en-US" dirty="0"/>
          </a:p>
          <a:p>
            <a:pPr lvl="1">
              <a:lnSpc>
                <a:spcPct val="100000"/>
              </a:lnSpc>
              <a:buFont typeface="Wingdings" panose="05000000000000000000" pitchFamily="2" charset="2"/>
              <a:buChar char="l"/>
            </a:pPr>
            <a:endParaRPr lang="en-US" altLang="zh-CN" dirty="0"/>
          </a:p>
          <a:p>
            <a:pPr marL="201295" lvl="1" indent="0">
              <a:lnSpc>
                <a:spcPct val="100000"/>
              </a:lnSpc>
              <a:buFont typeface="Wingdings" panose="05000000000000000000" pitchFamily="2" charset="2"/>
              <a:buNone/>
            </a:pPr>
            <a:r>
              <a:rPr lang="zh-CN" altLang="en-US" dirty="0"/>
              <a:t>爬虫代码：</a:t>
            </a:r>
            <a:r>
              <a:rPr lang="en-US" altLang="zh-CN" dirty="0"/>
              <a:t>https://github.com/PyMiningGroupSSE</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全量新闻抓取</a:t>
            </a:r>
            <a:endParaRPr lang="zh-CN" altLang="en-US" dirty="0"/>
          </a:p>
        </p:txBody>
      </p:sp>
      <p:sp>
        <p:nvSpPr>
          <p:cNvPr id="3" name="内容占位符 2"/>
          <p:cNvSpPr>
            <a:spLocks noGrp="1"/>
          </p:cNvSpPr>
          <p:nvPr>
            <p:ph idx="1"/>
          </p:nvPr>
        </p:nvSpPr>
        <p:spPr>
          <a:xfrm>
            <a:off x="822959" y="1845734"/>
            <a:ext cx="7543801" cy="1027542"/>
          </a:xfrm>
        </p:spPr>
        <p:txBody>
          <a:bodyPr/>
          <a:lstStyle/>
          <a:p>
            <a:pPr>
              <a:buFont typeface="Wingdings" panose="05000000000000000000" pitchFamily="2" charset="2"/>
              <a:buChar char="l"/>
            </a:pPr>
            <a:r>
              <a:rPr lang="en-US" altLang="zh-CN" dirty="0"/>
              <a:t> API</a:t>
            </a:r>
            <a:r>
              <a:rPr lang="zh-CN" altLang="en-US" dirty="0"/>
              <a:t>示例</a:t>
            </a:r>
            <a:endParaRPr lang="zh-CN" altLang="en-US" dirty="0"/>
          </a:p>
        </p:txBody>
      </p:sp>
      <p:sp>
        <p:nvSpPr>
          <p:cNvPr id="4" name="矩形 3"/>
          <p:cNvSpPr/>
          <p:nvPr/>
        </p:nvSpPr>
        <p:spPr>
          <a:xfrm>
            <a:off x="926386" y="2226945"/>
            <a:ext cx="7394655" cy="646331"/>
          </a:xfrm>
          <a:prstGeom prst="rect">
            <a:avLst/>
          </a:prstGeom>
        </p:spPr>
        <p:txBody>
          <a:bodyPr wrap="square">
            <a:spAutoFit/>
          </a:bodyPr>
          <a:lstStyle/>
          <a:p>
            <a:r>
              <a:rPr lang="zh-CN" altLang="en-US" dirty="0"/>
              <a:t>https://feed.mix.sina.com.cn/api/roll/get?pageid=153&amp;lid=2510&amp;k=&amp;num=</a:t>
            </a:r>
            <a:r>
              <a:rPr lang="en-US" altLang="zh-CN" dirty="0"/>
              <a:t>1</a:t>
            </a:r>
            <a:r>
              <a:rPr lang="zh-CN" altLang="en-US" dirty="0"/>
              <a:t>&amp;page=</a:t>
            </a:r>
            <a:r>
              <a:rPr lang="en-US" altLang="zh-CN" dirty="0"/>
              <a:t>1</a:t>
            </a:r>
            <a:endParaRPr lang="zh-CN" altLang="en-US" dirty="0"/>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6405" y="2873276"/>
            <a:ext cx="7354615" cy="33233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全量新闻爬取</a:t>
            </a:r>
            <a:endParaRPr lang="zh-CN" altLang="en-US" dirty="0"/>
          </a:p>
        </p:txBody>
      </p:sp>
      <p:sp>
        <p:nvSpPr>
          <p:cNvPr id="3" name="内容占位符 2"/>
          <p:cNvSpPr>
            <a:spLocks noGrp="1"/>
          </p:cNvSpPr>
          <p:nvPr>
            <p:ph idx="1"/>
          </p:nvPr>
        </p:nvSpPr>
        <p:spPr>
          <a:xfrm>
            <a:off x="822959" y="1845734"/>
            <a:ext cx="7543801" cy="381740"/>
          </a:xfrm>
        </p:spPr>
        <p:txBody>
          <a:bodyPr/>
          <a:lstStyle/>
          <a:p>
            <a:pPr>
              <a:buFont typeface="Wingdings" panose="05000000000000000000" pitchFamily="2" charset="2"/>
              <a:buChar char="l"/>
            </a:pPr>
            <a:r>
              <a:rPr lang="en-US" altLang="zh-CN" dirty="0"/>
              <a:t> Tracker</a:t>
            </a:r>
            <a:r>
              <a:rPr lang="zh-CN" altLang="en-US" dirty="0"/>
              <a:t>节点流程图</a:t>
            </a:r>
            <a:endParaRPr lang="zh-CN" altLang="en-US" dirty="0"/>
          </a:p>
        </p:txBody>
      </p:sp>
      <p:grpSp>
        <p:nvGrpSpPr>
          <p:cNvPr id="155" name="组合 154"/>
          <p:cNvGrpSpPr/>
          <p:nvPr/>
        </p:nvGrpSpPr>
        <p:grpSpPr>
          <a:xfrm>
            <a:off x="190951" y="2227474"/>
            <a:ext cx="8518174" cy="4008840"/>
            <a:chOff x="350750" y="2259831"/>
            <a:chExt cx="8518174" cy="4008840"/>
          </a:xfrm>
        </p:grpSpPr>
        <p:sp>
          <p:nvSpPr>
            <p:cNvPr id="6" name="矩形: 圆角 5"/>
            <p:cNvSpPr/>
            <p:nvPr/>
          </p:nvSpPr>
          <p:spPr>
            <a:xfrm>
              <a:off x="4250399" y="2259831"/>
              <a:ext cx="1003176" cy="312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Start</a:t>
              </a:r>
              <a:endParaRPr lang="zh-CN" altLang="en-US" sz="1400" dirty="0"/>
            </a:p>
          </p:txBody>
        </p:sp>
        <p:sp>
          <p:nvSpPr>
            <p:cNvPr id="8" name="矩形: 圆角 7"/>
            <p:cNvSpPr/>
            <p:nvPr/>
          </p:nvSpPr>
          <p:spPr>
            <a:xfrm>
              <a:off x="813062" y="2917357"/>
              <a:ext cx="1063842" cy="480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Fetch URLs</a:t>
              </a:r>
              <a:endParaRPr lang="en-US" altLang="zh-CN" sz="1400" dirty="0"/>
            </a:p>
            <a:p>
              <a:pPr algn="ctr"/>
              <a:r>
                <a:rPr lang="en-US" altLang="zh-CN" sz="1400" dirty="0"/>
                <a:t>Thread</a:t>
              </a:r>
              <a:endParaRPr lang="zh-CN" altLang="en-US" sz="1400" dirty="0"/>
            </a:p>
          </p:txBody>
        </p:sp>
        <p:sp>
          <p:nvSpPr>
            <p:cNvPr id="9" name="矩形: 圆角 8"/>
            <p:cNvSpPr/>
            <p:nvPr/>
          </p:nvSpPr>
          <p:spPr>
            <a:xfrm>
              <a:off x="3293714" y="2917358"/>
              <a:ext cx="1063842" cy="480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ListenConnThread</a:t>
              </a:r>
              <a:endParaRPr lang="zh-CN" altLang="en-US" sz="1400" dirty="0"/>
            </a:p>
          </p:txBody>
        </p:sp>
        <p:sp>
          <p:nvSpPr>
            <p:cNvPr id="10" name="矩形: 圆角 9"/>
            <p:cNvSpPr/>
            <p:nvPr/>
          </p:nvSpPr>
          <p:spPr>
            <a:xfrm>
              <a:off x="5481961" y="2908065"/>
              <a:ext cx="1063842" cy="480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Connection</a:t>
              </a:r>
              <a:endParaRPr lang="en-US" altLang="zh-CN" sz="1400" dirty="0"/>
            </a:p>
            <a:p>
              <a:pPr algn="ctr"/>
              <a:r>
                <a:rPr lang="en-US" altLang="zh-CN" sz="1400" dirty="0"/>
                <a:t>Thread</a:t>
              </a:r>
              <a:endParaRPr lang="zh-CN" altLang="en-US" sz="1400" dirty="0"/>
            </a:p>
          </p:txBody>
        </p:sp>
        <p:sp>
          <p:nvSpPr>
            <p:cNvPr id="11" name="矩形: 圆角 10"/>
            <p:cNvSpPr/>
            <p:nvPr/>
          </p:nvSpPr>
          <p:spPr>
            <a:xfrm>
              <a:off x="7588930" y="2917357"/>
              <a:ext cx="1063842" cy="480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StatusMon</a:t>
              </a:r>
              <a:endParaRPr lang="en-US" altLang="zh-CN" sz="1400" dirty="0"/>
            </a:p>
            <a:p>
              <a:pPr algn="ctr"/>
              <a:r>
                <a:rPr lang="en-US" altLang="zh-CN" sz="1400" dirty="0"/>
                <a:t>Thread</a:t>
              </a:r>
              <a:endParaRPr lang="zh-CN" altLang="en-US" sz="1400" dirty="0"/>
            </a:p>
          </p:txBody>
        </p:sp>
        <p:sp>
          <p:nvSpPr>
            <p:cNvPr id="13" name="流程图: 决策 12"/>
            <p:cNvSpPr/>
            <p:nvPr/>
          </p:nvSpPr>
          <p:spPr>
            <a:xfrm>
              <a:off x="611276" y="3708348"/>
              <a:ext cx="1460749" cy="4809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Len(</a:t>
              </a:r>
              <a:r>
                <a:rPr lang="en-US" altLang="zh-CN" sz="1200" dirty="0" err="1"/>
                <a:t>tasklist</a:t>
              </a:r>
              <a:r>
                <a:rPr lang="en-US" altLang="zh-CN" sz="1200" dirty="0"/>
                <a:t>)&lt;500?</a:t>
              </a:r>
              <a:endParaRPr lang="zh-CN" altLang="en-US" sz="1200" dirty="0"/>
            </a:p>
          </p:txBody>
        </p:sp>
        <p:sp>
          <p:nvSpPr>
            <p:cNvPr id="14" name="矩形: 圆角 13"/>
            <p:cNvSpPr/>
            <p:nvPr/>
          </p:nvSpPr>
          <p:spPr>
            <a:xfrm>
              <a:off x="867434" y="4524481"/>
              <a:ext cx="948432" cy="428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Fetch URLs</a:t>
              </a:r>
              <a:endParaRPr lang="en-US" altLang="zh-CN" sz="1200" dirty="0"/>
            </a:p>
            <a:p>
              <a:pPr algn="ctr"/>
              <a:r>
                <a:rPr lang="en-US" altLang="zh-CN" sz="1200" dirty="0"/>
                <a:t>From API</a:t>
              </a:r>
              <a:endParaRPr lang="zh-CN" altLang="en-US" sz="1200" dirty="0"/>
            </a:p>
          </p:txBody>
        </p:sp>
        <p:sp>
          <p:nvSpPr>
            <p:cNvPr id="15" name="菱形 14"/>
            <p:cNvSpPr/>
            <p:nvPr/>
          </p:nvSpPr>
          <p:spPr>
            <a:xfrm>
              <a:off x="656866" y="5288438"/>
              <a:ext cx="1369568" cy="38174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Success?</a:t>
              </a:r>
              <a:endParaRPr lang="zh-CN" altLang="en-US" sz="1200" dirty="0"/>
            </a:p>
          </p:txBody>
        </p:sp>
        <p:sp>
          <p:nvSpPr>
            <p:cNvPr id="16" name="矩形: 圆角 15"/>
            <p:cNvSpPr/>
            <p:nvPr/>
          </p:nvSpPr>
          <p:spPr>
            <a:xfrm>
              <a:off x="867434" y="6005354"/>
              <a:ext cx="948432" cy="261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End Thread</a:t>
              </a:r>
              <a:endParaRPr lang="zh-CN" altLang="en-US" sz="1200" dirty="0"/>
            </a:p>
          </p:txBody>
        </p:sp>
        <p:sp>
          <p:nvSpPr>
            <p:cNvPr id="17" name="矩形: 圆角 16"/>
            <p:cNvSpPr/>
            <p:nvPr/>
          </p:nvSpPr>
          <p:spPr>
            <a:xfrm>
              <a:off x="2277958" y="3824894"/>
              <a:ext cx="692647" cy="247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Wait 1s</a:t>
              </a:r>
              <a:endParaRPr lang="zh-CN" altLang="en-US" sz="1200" dirty="0"/>
            </a:p>
          </p:txBody>
        </p:sp>
        <p:cxnSp>
          <p:nvCxnSpPr>
            <p:cNvPr id="19" name="直接箭头连接符 18"/>
            <p:cNvCxnSpPr>
              <a:stCxn id="8" idx="2"/>
              <a:endCxn id="13" idx="0"/>
            </p:cNvCxnSpPr>
            <p:nvPr/>
          </p:nvCxnSpPr>
          <p:spPr>
            <a:xfrm flipH="1">
              <a:off x="1341651" y="3398314"/>
              <a:ext cx="3332" cy="310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2"/>
              <a:endCxn id="14" idx="0"/>
            </p:cNvCxnSpPr>
            <p:nvPr/>
          </p:nvCxnSpPr>
          <p:spPr>
            <a:xfrm flipH="1">
              <a:off x="1341650" y="4189305"/>
              <a:ext cx="1" cy="335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2"/>
              <a:endCxn id="15" idx="0"/>
            </p:cNvCxnSpPr>
            <p:nvPr/>
          </p:nvCxnSpPr>
          <p:spPr>
            <a:xfrm>
              <a:off x="1341650" y="4953262"/>
              <a:ext cx="0" cy="335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5" idx="2"/>
              <a:endCxn id="16" idx="0"/>
            </p:cNvCxnSpPr>
            <p:nvPr/>
          </p:nvCxnSpPr>
          <p:spPr>
            <a:xfrm>
              <a:off x="1341650" y="5670178"/>
              <a:ext cx="0" cy="335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p:cNvCxnSpPr>
              <a:stCxn id="6" idx="2"/>
              <a:endCxn id="8" idx="0"/>
            </p:cNvCxnSpPr>
            <p:nvPr/>
          </p:nvCxnSpPr>
          <p:spPr>
            <a:xfrm rot="5400000">
              <a:off x="2876014" y="1041384"/>
              <a:ext cx="344942" cy="34070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p:cNvCxnSpPr>
              <a:stCxn id="6" idx="2"/>
              <a:endCxn id="9" idx="0"/>
            </p:cNvCxnSpPr>
            <p:nvPr/>
          </p:nvCxnSpPr>
          <p:spPr>
            <a:xfrm rot="5400000">
              <a:off x="4116340" y="2281710"/>
              <a:ext cx="344943" cy="9263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35"/>
            <p:cNvCxnSpPr>
              <a:stCxn id="6" idx="2"/>
              <a:endCxn id="11" idx="0"/>
            </p:cNvCxnSpPr>
            <p:nvPr/>
          </p:nvCxnSpPr>
          <p:spPr>
            <a:xfrm rot="16200000" flipH="1">
              <a:off x="6263948" y="1060454"/>
              <a:ext cx="344942" cy="33688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316494" y="5679335"/>
              <a:ext cx="346570" cy="276999"/>
            </a:xfrm>
            <a:prstGeom prst="rect">
              <a:avLst/>
            </a:prstGeom>
            <a:noFill/>
          </p:spPr>
          <p:txBody>
            <a:bodyPr wrap="none" rtlCol="0">
              <a:spAutoFit/>
            </a:bodyPr>
            <a:lstStyle/>
            <a:p>
              <a:r>
                <a:rPr lang="en-US" altLang="zh-CN" sz="1200" dirty="0"/>
                <a:t>no</a:t>
              </a:r>
              <a:endParaRPr lang="zh-CN" altLang="en-US" sz="1200" dirty="0"/>
            </a:p>
          </p:txBody>
        </p:sp>
        <p:sp>
          <p:nvSpPr>
            <p:cNvPr id="47" name="文本框 46"/>
            <p:cNvSpPr txBox="1"/>
            <p:nvPr/>
          </p:nvSpPr>
          <p:spPr>
            <a:xfrm>
              <a:off x="350750" y="5432175"/>
              <a:ext cx="389594" cy="276999"/>
            </a:xfrm>
            <a:prstGeom prst="rect">
              <a:avLst/>
            </a:prstGeom>
            <a:noFill/>
          </p:spPr>
          <p:txBody>
            <a:bodyPr wrap="none" rtlCol="0">
              <a:spAutoFit/>
            </a:bodyPr>
            <a:lstStyle/>
            <a:p>
              <a:r>
                <a:rPr lang="en-US" altLang="zh-CN" sz="1200" dirty="0"/>
                <a:t>yes</a:t>
              </a:r>
              <a:endParaRPr lang="zh-CN" altLang="en-US" sz="1200" dirty="0"/>
            </a:p>
          </p:txBody>
        </p:sp>
        <p:sp>
          <p:nvSpPr>
            <p:cNvPr id="48" name="文本框 47"/>
            <p:cNvSpPr txBox="1"/>
            <p:nvPr/>
          </p:nvSpPr>
          <p:spPr>
            <a:xfrm>
              <a:off x="1316494" y="4205604"/>
              <a:ext cx="389594" cy="276999"/>
            </a:xfrm>
            <a:prstGeom prst="rect">
              <a:avLst/>
            </a:prstGeom>
            <a:noFill/>
          </p:spPr>
          <p:txBody>
            <a:bodyPr wrap="none" rtlCol="0">
              <a:spAutoFit/>
            </a:bodyPr>
            <a:lstStyle/>
            <a:p>
              <a:r>
                <a:rPr lang="en-US" altLang="zh-CN" sz="1200" dirty="0"/>
                <a:t>yes</a:t>
              </a:r>
              <a:endParaRPr lang="zh-CN" altLang="en-US" sz="1200" dirty="0"/>
            </a:p>
          </p:txBody>
        </p:sp>
        <p:sp>
          <p:nvSpPr>
            <p:cNvPr id="49" name="文本框 48"/>
            <p:cNvSpPr txBox="1"/>
            <p:nvPr/>
          </p:nvSpPr>
          <p:spPr>
            <a:xfrm>
              <a:off x="1965934" y="3692049"/>
              <a:ext cx="346570" cy="276999"/>
            </a:xfrm>
            <a:prstGeom prst="rect">
              <a:avLst/>
            </a:prstGeom>
            <a:noFill/>
          </p:spPr>
          <p:txBody>
            <a:bodyPr wrap="none" rtlCol="0">
              <a:spAutoFit/>
            </a:bodyPr>
            <a:lstStyle/>
            <a:p>
              <a:r>
                <a:rPr lang="en-US" altLang="zh-CN" sz="1200" dirty="0"/>
                <a:t>no</a:t>
              </a:r>
              <a:endParaRPr lang="zh-CN" altLang="en-US" sz="1200" dirty="0"/>
            </a:p>
          </p:txBody>
        </p:sp>
        <p:sp>
          <p:nvSpPr>
            <p:cNvPr id="50" name="流程图: 决策 49"/>
            <p:cNvSpPr/>
            <p:nvPr/>
          </p:nvSpPr>
          <p:spPr>
            <a:xfrm>
              <a:off x="3095260" y="3708402"/>
              <a:ext cx="1460749" cy="4809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Client Connect?</a:t>
              </a:r>
              <a:endParaRPr lang="zh-CN" altLang="en-US" sz="1200" dirty="0"/>
            </a:p>
          </p:txBody>
        </p:sp>
        <p:sp>
          <p:nvSpPr>
            <p:cNvPr id="51" name="矩形: 圆角 50"/>
            <p:cNvSpPr/>
            <p:nvPr/>
          </p:nvSpPr>
          <p:spPr>
            <a:xfrm>
              <a:off x="3349642" y="4526726"/>
              <a:ext cx="948432" cy="428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New Conn Thread</a:t>
              </a:r>
              <a:endParaRPr lang="zh-CN" altLang="en-US" sz="1200" dirty="0"/>
            </a:p>
          </p:txBody>
        </p:sp>
        <p:cxnSp>
          <p:nvCxnSpPr>
            <p:cNvPr id="53" name="直接箭头连接符 52"/>
            <p:cNvCxnSpPr>
              <a:stCxn id="9" idx="2"/>
              <a:endCxn id="50" idx="0"/>
            </p:cNvCxnSpPr>
            <p:nvPr/>
          </p:nvCxnSpPr>
          <p:spPr>
            <a:xfrm>
              <a:off x="3825635" y="3398315"/>
              <a:ext cx="0" cy="310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0" idx="2"/>
              <a:endCxn id="51" idx="0"/>
            </p:cNvCxnSpPr>
            <p:nvPr/>
          </p:nvCxnSpPr>
          <p:spPr>
            <a:xfrm flipH="1">
              <a:off x="3823858" y="4189359"/>
              <a:ext cx="1777" cy="337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p:cNvCxnSpPr>
              <a:stCxn id="51" idx="2"/>
              <a:endCxn id="50" idx="3"/>
            </p:cNvCxnSpPr>
            <p:nvPr/>
          </p:nvCxnSpPr>
          <p:spPr>
            <a:xfrm rot="5400000" flipH="1" flipV="1">
              <a:off x="3686620" y="4086118"/>
              <a:ext cx="1006626" cy="732151"/>
            </a:xfrm>
            <a:prstGeom prst="bentConnector4">
              <a:avLst>
                <a:gd name="adj1" fmla="val -22710"/>
                <a:gd name="adj2" fmla="val 117885"/>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3800339" y="4218393"/>
              <a:ext cx="389594" cy="276999"/>
            </a:xfrm>
            <a:prstGeom prst="rect">
              <a:avLst/>
            </a:prstGeom>
            <a:noFill/>
          </p:spPr>
          <p:txBody>
            <a:bodyPr wrap="none" rtlCol="0">
              <a:spAutoFit/>
            </a:bodyPr>
            <a:lstStyle/>
            <a:p>
              <a:r>
                <a:rPr lang="en-US" altLang="zh-CN" sz="1200" dirty="0"/>
                <a:t>yes</a:t>
              </a:r>
              <a:endParaRPr lang="zh-CN" altLang="en-US" sz="1200" dirty="0"/>
            </a:p>
          </p:txBody>
        </p:sp>
        <p:sp>
          <p:nvSpPr>
            <p:cNvPr id="65" name="矩形: 圆角 64"/>
            <p:cNvSpPr/>
            <p:nvPr/>
          </p:nvSpPr>
          <p:spPr>
            <a:xfrm>
              <a:off x="5450149" y="3740401"/>
              <a:ext cx="1127466" cy="428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Wait for Client Requests</a:t>
              </a:r>
              <a:endParaRPr lang="zh-CN" altLang="en-US" sz="1200" dirty="0"/>
            </a:p>
          </p:txBody>
        </p:sp>
        <p:sp>
          <p:nvSpPr>
            <p:cNvPr id="66" name="矩形: 圆角 65"/>
            <p:cNvSpPr/>
            <p:nvPr/>
          </p:nvSpPr>
          <p:spPr>
            <a:xfrm>
              <a:off x="5535350" y="6007239"/>
              <a:ext cx="948432" cy="261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End Thread</a:t>
              </a:r>
              <a:endParaRPr lang="zh-CN" altLang="en-US" sz="1200" dirty="0"/>
            </a:p>
          </p:txBody>
        </p:sp>
        <p:grpSp>
          <p:nvGrpSpPr>
            <p:cNvPr id="73" name="组合 72"/>
            <p:cNvGrpSpPr/>
            <p:nvPr/>
          </p:nvGrpSpPr>
          <p:grpSpPr>
            <a:xfrm>
              <a:off x="4911339" y="4390837"/>
              <a:ext cx="2196453" cy="522864"/>
              <a:chOff x="4910618" y="4599871"/>
              <a:chExt cx="2196453" cy="522864"/>
            </a:xfrm>
          </p:grpSpPr>
          <p:sp>
            <p:nvSpPr>
              <p:cNvPr id="68" name="矩形: 圆角 67"/>
              <p:cNvSpPr/>
              <p:nvPr/>
            </p:nvSpPr>
            <p:spPr>
              <a:xfrm>
                <a:off x="4910619" y="4599871"/>
                <a:ext cx="2196452" cy="261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Processing</a:t>
                </a:r>
                <a:endParaRPr lang="zh-CN" altLang="en-US" sz="1200" dirty="0"/>
              </a:p>
            </p:txBody>
          </p:sp>
          <p:sp>
            <p:nvSpPr>
              <p:cNvPr id="69" name="矩形: 圆角 68"/>
              <p:cNvSpPr/>
              <p:nvPr/>
            </p:nvSpPr>
            <p:spPr>
              <a:xfrm>
                <a:off x="5642769" y="4861303"/>
                <a:ext cx="732151" cy="261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TASK</a:t>
                </a:r>
                <a:endParaRPr lang="zh-CN" altLang="en-US" sz="1200" dirty="0"/>
              </a:p>
            </p:txBody>
          </p:sp>
          <p:sp>
            <p:nvSpPr>
              <p:cNvPr id="70" name="矩形: 圆角 69"/>
              <p:cNvSpPr/>
              <p:nvPr/>
            </p:nvSpPr>
            <p:spPr>
              <a:xfrm>
                <a:off x="4910618" y="4861303"/>
                <a:ext cx="732151" cy="261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XPATH</a:t>
                </a:r>
                <a:endParaRPr lang="zh-CN" altLang="en-US" sz="1200" dirty="0"/>
              </a:p>
            </p:txBody>
          </p:sp>
          <p:sp>
            <p:nvSpPr>
              <p:cNvPr id="71" name="矩形: 圆角 70"/>
              <p:cNvSpPr/>
              <p:nvPr/>
            </p:nvSpPr>
            <p:spPr>
              <a:xfrm>
                <a:off x="6374920" y="4861303"/>
                <a:ext cx="732151" cy="261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SUBMIT</a:t>
                </a:r>
                <a:endParaRPr lang="zh-CN" altLang="en-US" sz="1200" dirty="0"/>
              </a:p>
            </p:txBody>
          </p:sp>
        </p:grpSp>
        <p:sp>
          <p:nvSpPr>
            <p:cNvPr id="74" name="矩形: 圆角 73"/>
            <p:cNvSpPr/>
            <p:nvPr/>
          </p:nvSpPr>
          <p:spPr>
            <a:xfrm>
              <a:off x="4965412" y="5057185"/>
              <a:ext cx="624003" cy="462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Send</a:t>
              </a:r>
              <a:endParaRPr lang="en-US" altLang="zh-CN" sz="1200" dirty="0"/>
            </a:p>
            <a:p>
              <a:pPr algn="ctr"/>
              <a:r>
                <a:rPr lang="en-US" altLang="zh-CN" sz="1200" dirty="0"/>
                <a:t>XPATH</a:t>
              </a:r>
              <a:endParaRPr lang="zh-CN" altLang="en-US" sz="1200" dirty="0"/>
            </a:p>
          </p:txBody>
        </p:sp>
        <p:sp>
          <p:nvSpPr>
            <p:cNvPr id="75" name="矩形: 圆角 74"/>
            <p:cNvSpPr/>
            <p:nvPr/>
          </p:nvSpPr>
          <p:spPr>
            <a:xfrm>
              <a:off x="5702635" y="5057185"/>
              <a:ext cx="624003" cy="462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Send</a:t>
              </a:r>
              <a:endParaRPr lang="en-US" altLang="zh-CN" sz="1200" dirty="0"/>
            </a:p>
            <a:p>
              <a:pPr algn="ctr"/>
              <a:r>
                <a:rPr lang="en-US" altLang="zh-CN" sz="1200" dirty="0"/>
                <a:t>Tasks</a:t>
              </a:r>
              <a:endParaRPr lang="zh-CN" altLang="en-US" sz="1200" dirty="0"/>
            </a:p>
          </p:txBody>
        </p:sp>
        <p:sp>
          <p:nvSpPr>
            <p:cNvPr id="76" name="矩形: 圆角 75"/>
            <p:cNvSpPr/>
            <p:nvPr/>
          </p:nvSpPr>
          <p:spPr>
            <a:xfrm>
              <a:off x="6429714" y="5057185"/>
              <a:ext cx="624003" cy="462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Store</a:t>
              </a:r>
              <a:endParaRPr lang="en-US" altLang="zh-CN" sz="1200" dirty="0"/>
            </a:p>
            <a:p>
              <a:pPr algn="ctr"/>
              <a:r>
                <a:rPr lang="en-US" altLang="zh-CN" sz="1200" dirty="0"/>
                <a:t>Data</a:t>
              </a:r>
              <a:endParaRPr lang="zh-CN" altLang="en-US" sz="1200" dirty="0"/>
            </a:p>
          </p:txBody>
        </p:sp>
        <p:grpSp>
          <p:nvGrpSpPr>
            <p:cNvPr id="82" name="组合 81"/>
            <p:cNvGrpSpPr/>
            <p:nvPr/>
          </p:nvGrpSpPr>
          <p:grpSpPr>
            <a:xfrm>
              <a:off x="7372777" y="3708348"/>
              <a:ext cx="1496147" cy="690063"/>
              <a:chOff x="4910618" y="4667094"/>
              <a:chExt cx="1464302" cy="512918"/>
            </a:xfrm>
          </p:grpSpPr>
          <p:sp>
            <p:nvSpPr>
              <p:cNvPr id="83" name="矩形: 圆角 82"/>
              <p:cNvSpPr/>
              <p:nvPr/>
            </p:nvSpPr>
            <p:spPr>
              <a:xfrm>
                <a:off x="4910619" y="4667094"/>
                <a:ext cx="1464300" cy="194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Collect Information</a:t>
                </a:r>
                <a:endParaRPr lang="zh-CN" altLang="en-US" sz="1200" dirty="0"/>
              </a:p>
            </p:txBody>
          </p:sp>
          <p:sp>
            <p:nvSpPr>
              <p:cNvPr id="84" name="矩形: 圆角 83"/>
              <p:cNvSpPr/>
              <p:nvPr/>
            </p:nvSpPr>
            <p:spPr>
              <a:xfrm>
                <a:off x="5642769" y="4861302"/>
                <a:ext cx="732151" cy="318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News Count</a:t>
                </a:r>
                <a:endParaRPr lang="zh-CN" altLang="en-US" sz="1200" dirty="0"/>
              </a:p>
            </p:txBody>
          </p:sp>
          <p:sp>
            <p:nvSpPr>
              <p:cNvPr id="85" name="矩形: 圆角 84"/>
              <p:cNvSpPr/>
              <p:nvPr/>
            </p:nvSpPr>
            <p:spPr>
              <a:xfrm>
                <a:off x="4910618" y="4861303"/>
                <a:ext cx="732151" cy="318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Nodes</a:t>
                </a:r>
                <a:endParaRPr lang="zh-CN" altLang="en-US" sz="1200" dirty="0"/>
              </a:p>
            </p:txBody>
          </p:sp>
        </p:grpSp>
        <p:cxnSp>
          <p:nvCxnSpPr>
            <p:cNvPr id="88" name="直接箭头连接符 87"/>
            <p:cNvCxnSpPr>
              <a:stCxn id="11" idx="2"/>
              <a:endCxn id="83" idx="0"/>
            </p:cNvCxnSpPr>
            <p:nvPr/>
          </p:nvCxnSpPr>
          <p:spPr>
            <a:xfrm>
              <a:off x="8120851" y="3398314"/>
              <a:ext cx="0" cy="310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10" idx="2"/>
              <a:endCxn id="65" idx="0"/>
            </p:cNvCxnSpPr>
            <p:nvPr/>
          </p:nvCxnSpPr>
          <p:spPr>
            <a:xfrm>
              <a:off x="6013882" y="3389022"/>
              <a:ext cx="0" cy="351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65" idx="2"/>
              <a:endCxn id="68" idx="0"/>
            </p:cNvCxnSpPr>
            <p:nvPr/>
          </p:nvCxnSpPr>
          <p:spPr>
            <a:xfrm flipH="1">
              <a:off x="6009566" y="4169182"/>
              <a:ext cx="4316" cy="22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70" idx="2"/>
              <a:endCxn id="74" idx="0"/>
            </p:cNvCxnSpPr>
            <p:nvPr/>
          </p:nvCxnSpPr>
          <p:spPr>
            <a:xfrm flipH="1">
              <a:off x="5277414" y="4913701"/>
              <a:ext cx="1" cy="14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69" idx="2"/>
              <a:endCxn id="75" idx="0"/>
            </p:cNvCxnSpPr>
            <p:nvPr/>
          </p:nvCxnSpPr>
          <p:spPr>
            <a:xfrm>
              <a:off x="6009566" y="4913701"/>
              <a:ext cx="5071" cy="14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71" idx="2"/>
              <a:endCxn id="76" idx="0"/>
            </p:cNvCxnSpPr>
            <p:nvPr/>
          </p:nvCxnSpPr>
          <p:spPr>
            <a:xfrm flipH="1">
              <a:off x="6741716" y="4913701"/>
              <a:ext cx="1" cy="14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连接符: 肘形 106"/>
            <p:cNvCxnSpPr>
              <a:stCxn id="74" idx="2"/>
              <a:endCxn id="65" idx="3"/>
            </p:cNvCxnSpPr>
            <p:nvPr/>
          </p:nvCxnSpPr>
          <p:spPr>
            <a:xfrm rot="5400000" flipH="1" flipV="1">
              <a:off x="5145064" y="4087141"/>
              <a:ext cx="1564899" cy="1300201"/>
            </a:xfrm>
            <a:prstGeom prst="bentConnector4">
              <a:avLst>
                <a:gd name="adj1" fmla="val -14608"/>
                <a:gd name="adj2" fmla="val 1489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连接符: 肘形 110"/>
            <p:cNvCxnSpPr>
              <a:stCxn id="75" idx="2"/>
              <a:endCxn id="65" idx="3"/>
            </p:cNvCxnSpPr>
            <p:nvPr/>
          </p:nvCxnSpPr>
          <p:spPr>
            <a:xfrm rot="5400000" flipH="1" flipV="1">
              <a:off x="5513676" y="4455753"/>
              <a:ext cx="1564899" cy="562978"/>
            </a:xfrm>
            <a:prstGeom prst="bentConnector4">
              <a:avLst>
                <a:gd name="adj1" fmla="val -14608"/>
                <a:gd name="adj2" fmla="val 2115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连接符: 肘形 113"/>
            <p:cNvCxnSpPr>
              <a:stCxn id="76" idx="2"/>
              <a:endCxn id="65" idx="3"/>
            </p:cNvCxnSpPr>
            <p:nvPr/>
          </p:nvCxnSpPr>
          <p:spPr>
            <a:xfrm rot="5400000" flipH="1">
              <a:off x="5877216" y="4655192"/>
              <a:ext cx="1564899" cy="164101"/>
            </a:xfrm>
            <a:prstGeom prst="bentConnector4">
              <a:avLst>
                <a:gd name="adj1" fmla="val -14608"/>
                <a:gd name="adj2" fmla="val -2861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13" idx="3"/>
              <a:endCxn id="17" idx="1"/>
            </p:cNvCxnSpPr>
            <p:nvPr/>
          </p:nvCxnSpPr>
          <p:spPr>
            <a:xfrm flipV="1">
              <a:off x="2072025" y="3948826"/>
              <a:ext cx="2059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连接符: 肘形 127"/>
            <p:cNvCxnSpPr>
              <a:stCxn id="15" idx="1"/>
              <a:endCxn id="13" idx="1"/>
            </p:cNvCxnSpPr>
            <p:nvPr/>
          </p:nvCxnSpPr>
          <p:spPr>
            <a:xfrm rot="10800000">
              <a:off x="611276" y="3948828"/>
              <a:ext cx="45590" cy="1530481"/>
            </a:xfrm>
            <a:prstGeom prst="bentConnector3">
              <a:avLst>
                <a:gd name="adj1" fmla="val 5040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连接符: 肘形 130"/>
            <p:cNvCxnSpPr>
              <a:stCxn id="17" idx="0"/>
              <a:endCxn id="13" idx="0"/>
            </p:cNvCxnSpPr>
            <p:nvPr/>
          </p:nvCxnSpPr>
          <p:spPr>
            <a:xfrm rot="16200000" flipV="1">
              <a:off x="1924694" y="3125305"/>
              <a:ext cx="116546" cy="1282631"/>
            </a:xfrm>
            <a:prstGeom prst="bentConnector3">
              <a:avLst>
                <a:gd name="adj1" fmla="val 2352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连接符: 肘形 135"/>
            <p:cNvCxnSpPr>
              <a:stCxn id="65" idx="1"/>
              <a:endCxn id="66" idx="1"/>
            </p:cNvCxnSpPr>
            <p:nvPr/>
          </p:nvCxnSpPr>
          <p:spPr>
            <a:xfrm rot="10800000" flipH="1" flipV="1">
              <a:off x="5450148" y="3954791"/>
              <a:ext cx="85201" cy="2183163"/>
            </a:xfrm>
            <a:prstGeom prst="bentConnector3">
              <a:avLst>
                <a:gd name="adj1" fmla="val -768452"/>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文本框 138"/>
            <p:cNvSpPr txBox="1"/>
            <p:nvPr/>
          </p:nvSpPr>
          <p:spPr>
            <a:xfrm>
              <a:off x="4769302" y="3700488"/>
              <a:ext cx="684803" cy="276999"/>
            </a:xfrm>
            <a:prstGeom prst="rect">
              <a:avLst/>
            </a:prstGeom>
            <a:noFill/>
          </p:spPr>
          <p:txBody>
            <a:bodyPr wrap="none" rtlCol="0">
              <a:spAutoFit/>
            </a:bodyPr>
            <a:lstStyle/>
            <a:p>
              <a:r>
                <a:rPr lang="en-US" altLang="zh-CN" sz="1200" dirty="0"/>
                <a:t>timeout</a:t>
              </a:r>
              <a:endParaRPr lang="zh-CN" altLang="en-US" sz="1200" dirty="0"/>
            </a:p>
          </p:txBody>
        </p:sp>
        <p:sp>
          <p:nvSpPr>
            <p:cNvPr id="141" name="文本框 140"/>
            <p:cNvSpPr txBox="1"/>
            <p:nvPr/>
          </p:nvSpPr>
          <p:spPr>
            <a:xfrm>
              <a:off x="6008812" y="4146487"/>
              <a:ext cx="958147" cy="276999"/>
            </a:xfrm>
            <a:prstGeom prst="rect">
              <a:avLst/>
            </a:prstGeom>
            <a:noFill/>
          </p:spPr>
          <p:txBody>
            <a:bodyPr wrap="none" rtlCol="0">
              <a:spAutoFit/>
            </a:bodyPr>
            <a:lstStyle/>
            <a:p>
              <a:r>
                <a:rPr lang="en-US" altLang="zh-CN" sz="1200" dirty="0"/>
                <a:t>received req</a:t>
              </a:r>
              <a:endParaRPr lang="zh-CN" altLang="en-US" sz="1200"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全量新闻爬取</a:t>
            </a:r>
            <a:endParaRPr lang="zh-CN" altLang="en-US" dirty="0"/>
          </a:p>
        </p:txBody>
      </p:sp>
      <p:sp>
        <p:nvSpPr>
          <p:cNvPr id="3" name="内容占位符 2"/>
          <p:cNvSpPr>
            <a:spLocks noGrp="1"/>
          </p:cNvSpPr>
          <p:nvPr>
            <p:ph idx="1"/>
          </p:nvPr>
        </p:nvSpPr>
        <p:spPr>
          <a:xfrm>
            <a:off x="822959" y="1845733"/>
            <a:ext cx="7543801" cy="459333"/>
          </a:xfrm>
        </p:spPr>
        <p:txBody>
          <a:bodyPr>
            <a:normAutofit/>
          </a:bodyPr>
          <a:lstStyle/>
          <a:p>
            <a:pPr>
              <a:buFont typeface="Wingdings" panose="05000000000000000000" pitchFamily="2" charset="2"/>
              <a:buChar char="l"/>
            </a:pPr>
            <a:r>
              <a:rPr lang="en-US" altLang="zh-CN" dirty="0"/>
              <a:t> Worker</a:t>
            </a:r>
            <a:r>
              <a:rPr lang="zh-CN" altLang="en-US" dirty="0"/>
              <a:t>节点流程图</a:t>
            </a:r>
            <a:endParaRPr lang="zh-CN" altLang="en-US" dirty="0"/>
          </a:p>
        </p:txBody>
      </p:sp>
      <p:grpSp>
        <p:nvGrpSpPr>
          <p:cNvPr id="50" name="组合 49"/>
          <p:cNvGrpSpPr/>
          <p:nvPr/>
        </p:nvGrpSpPr>
        <p:grpSpPr>
          <a:xfrm>
            <a:off x="3279037" y="2361216"/>
            <a:ext cx="3308910" cy="3825194"/>
            <a:chOff x="2932809" y="2394867"/>
            <a:chExt cx="3308910" cy="3825194"/>
          </a:xfrm>
        </p:grpSpPr>
        <p:sp>
          <p:nvSpPr>
            <p:cNvPr id="4" name="矩形: 圆角 3"/>
            <p:cNvSpPr/>
            <p:nvPr/>
          </p:nvSpPr>
          <p:spPr>
            <a:xfrm>
              <a:off x="3711812" y="2394867"/>
              <a:ext cx="1003176" cy="312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Start</a:t>
              </a:r>
              <a:endParaRPr lang="zh-CN" altLang="en-US" sz="1400" dirty="0"/>
            </a:p>
          </p:txBody>
        </p:sp>
        <p:sp>
          <p:nvSpPr>
            <p:cNvPr id="5" name="流程图: 决策 4"/>
            <p:cNvSpPr/>
            <p:nvPr/>
          </p:nvSpPr>
          <p:spPr>
            <a:xfrm>
              <a:off x="3489685" y="2929374"/>
              <a:ext cx="1460749" cy="4809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Connect Tracker</a:t>
              </a:r>
              <a:endParaRPr lang="zh-CN" altLang="en-US" sz="1200" dirty="0"/>
            </a:p>
          </p:txBody>
        </p:sp>
        <p:sp>
          <p:nvSpPr>
            <p:cNvPr id="6" name="矩形: 圆角 5"/>
            <p:cNvSpPr/>
            <p:nvPr/>
          </p:nvSpPr>
          <p:spPr>
            <a:xfrm>
              <a:off x="3660132" y="3614016"/>
              <a:ext cx="1119853" cy="291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Request Tasks</a:t>
              </a:r>
              <a:endParaRPr lang="zh-CN" altLang="en-US" sz="1200" dirty="0"/>
            </a:p>
          </p:txBody>
        </p:sp>
        <p:sp>
          <p:nvSpPr>
            <p:cNvPr id="7" name="流程图: 决策 6"/>
            <p:cNvSpPr/>
            <p:nvPr/>
          </p:nvSpPr>
          <p:spPr>
            <a:xfrm>
              <a:off x="3489685" y="4107295"/>
              <a:ext cx="1460749" cy="4809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XPATH Existed?</a:t>
              </a:r>
              <a:endParaRPr lang="zh-CN" altLang="en-US" sz="1200" dirty="0"/>
            </a:p>
          </p:txBody>
        </p:sp>
        <p:sp>
          <p:nvSpPr>
            <p:cNvPr id="8" name="矩形: 圆角 7"/>
            <p:cNvSpPr/>
            <p:nvPr/>
          </p:nvSpPr>
          <p:spPr>
            <a:xfrm>
              <a:off x="5293287" y="4133382"/>
              <a:ext cx="948432" cy="428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Request XPATH</a:t>
              </a:r>
              <a:endParaRPr lang="zh-CN" altLang="en-US" sz="1200" dirty="0"/>
            </a:p>
          </p:txBody>
        </p:sp>
        <p:sp>
          <p:nvSpPr>
            <p:cNvPr id="9" name="矩形: 圆角 8"/>
            <p:cNvSpPr/>
            <p:nvPr/>
          </p:nvSpPr>
          <p:spPr>
            <a:xfrm>
              <a:off x="3741404" y="4783152"/>
              <a:ext cx="948432" cy="295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Parse Page</a:t>
              </a:r>
              <a:endParaRPr lang="zh-CN" altLang="en-US" sz="1200" dirty="0"/>
            </a:p>
          </p:txBody>
        </p:sp>
        <p:sp>
          <p:nvSpPr>
            <p:cNvPr id="10" name="矩形: 圆角 9"/>
            <p:cNvSpPr/>
            <p:nvPr/>
          </p:nvSpPr>
          <p:spPr>
            <a:xfrm>
              <a:off x="3725498" y="5278134"/>
              <a:ext cx="975805" cy="295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Submit Data</a:t>
              </a:r>
              <a:endParaRPr lang="zh-CN" altLang="en-US" sz="1200" dirty="0"/>
            </a:p>
          </p:txBody>
        </p:sp>
        <p:sp>
          <p:nvSpPr>
            <p:cNvPr id="12" name="矩形: 圆角 11"/>
            <p:cNvSpPr/>
            <p:nvPr/>
          </p:nvSpPr>
          <p:spPr>
            <a:xfrm>
              <a:off x="3718470" y="5907477"/>
              <a:ext cx="1003176" cy="312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End</a:t>
              </a:r>
              <a:endParaRPr lang="zh-CN" altLang="en-US" sz="1400" dirty="0"/>
            </a:p>
          </p:txBody>
        </p:sp>
        <p:sp>
          <p:nvSpPr>
            <p:cNvPr id="13" name="文本框 12"/>
            <p:cNvSpPr txBox="1"/>
            <p:nvPr/>
          </p:nvSpPr>
          <p:spPr>
            <a:xfrm>
              <a:off x="4206372" y="3364957"/>
              <a:ext cx="655949" cy="276999"/>
            </a:xfrm>
            <a:prstGeom prst="rect">
              <a:avLst/>
            </a:prstGeom>
            <a:noFill/>
          </p:spPr>
          <p:txBody>
            <a:bodyPr wrap="none" rtlCol="0">
              <a:spAutoFit/>
            </a:bodyPr>
            <a:lstStyle/>
            <a:p>
              <a:r>
                <a:rPr lang="en-US" altLang="zh-CN" sz="1200" dirty="0"/>
                <a:t>success</a:t>
              </a:r>
              <a:endParaRPr lang="zh-CN" altLang="en-US" sz="1200" dirty="0"/>
            </a:p>
          </p:txBody>
        </p:sp>
        <p:cxnSp>
          <p:nvCxnSpPr>
            <p:cNvPr id="15" name="直接箭头连接符 14"/>
            <p:cNvCxnSpPr>
              <a:stCxn id="5" idx="2"/>
              <a:endCxn id="6" idx="0"/>
            </p:cNvCxnSpPr>
            <p:nvPr/>
          </p:nvCxnSpPr>
          <p:spPr>
            <a:xfrm flipH="1">
              <a:off x="4220059" y="3410331"/>
              <a:ext cx="1" cy="20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932809" y="2929374"/>
              <a:ext cx="529504" cy="276999"/>
            </a:xfrm>
            <a:prstGeom prst="rect">
              <a:avLst/>
            </a:prstGeom>
            <a:noFill/>
          </p:spPr>
          <p:txBody>
            <a:bodyPr wrap="none" rtlCol="0">
              <a:spAutoFit/>
            </a:bodyPr>
            <a:lstStyle/>
            <a:p>
              <a:r>
                <a:rPr lang="en-US" altLang="zh-CN" sz="1200" dirty="0"/>
                <a:t>failed</a:t>
              </a:r>
              <a:endParaRPr lang="zh-CN" altLang="en-US" sz="1200" dirty="0"/>
            </a:p>
          </p:txBody>
        </p:sp>
        <p:cxnSp>
          <p:nvCxnSpPr>
            <p:cNvPr id="19" name="连接符: 肘形 18"/>
            <p:cNvCxnSpPr>
              <a:stCxn id="5" idx="1"/>
              <a:endCxn id="12" idx="1"/>
            </p:cNvCxnSpPr>
            <p:nvPr/>
          </p:nvCxnSpPr>
          <p:spPr>
            <a:xfrm rot="10800000" flipH="1" flipV="1">
              <a:off x="3489684" y="3169853"/>
              <a:ext cx="228785" cy="2893916"/>
            </a:xfrm>
            <a:prstGeom prst="bentConnector3">
              <a:avLst>
                <a:gd name="adj1" fmla="val -2473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3"/>
              <a:endCxn id="8" idx="1"/>
            </p:cNvCxnSpPr>
            <p:nvPr/>
          </p:nvCxnSpPr>
          <p:spPr>
            <a:xfrm flipV="1">
              <a:off x="4950434" y="4347773"/>
              <a:ext cx="3428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2"/>
              <a:endCxn id="9" idx="0"/>
            </p:cNvCxnSpPr>
            <p:nvPr/>
          </p:nvCxnSpPr>
          <p:spPr>
            <a:xfrm flipH="1">
              <a:off x="4215620" y="4588252"/>
              <a:ext cx="4440" cy="194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2"/>
              <a:endCxn id="7" idx="0"/>
            </p:cNvCxnSpPr>
            <p:nvPr/>
          </p:nvCxnSpPr>
          <p:spPr>
            <a:xfrm>
              <a:off x="4220059" y="3905148"/>
              <a:ext cx="1" cy="202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9" idx="2"/>
              <a:endCxn id="10" idx="0"/>
            </p:cNvCxnSpPr>
            <p:nvPr/>
          </p:nvCxnSpPr>
          <p:spPr>
            <a:xfrm flipH="1">
              <a:off x="4213401" y="5078632"/>
              <a:ext cx="2219" cy="19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 idx="2"/>
              <a:endCxn id="5" idx="0"/>
            </p:cNvCxnSpPr>
            <p:nvPr/>
          </p:nvCxnSpPr>
          <p:spPr>
            <a:xfrm>
              <a:off x="4213400" y="2707451"/>
              <a:ext cx="6660" cy="221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连接符: 肘形 48"/>
            <p:cNvCxnSpPr>
              <a:stCxn id="8" idx="2"/>
              <a:endCxn id="9" idx="3"/>
            </p:cNvCxnSpPr>
            <p:nvPr/>
          </p:nvCxnSpPr>
          <p:spPr>
            <a:xfrm rot="5400000">
              <a:off x="5044306" y="4207694"/>
              <a:ext cx="368729" cy="10776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全量新闻爬取</a:t>
            </a:r>
            <a:endParaRPr lang="zh-CN" altLang="en-US" dirty="0"/>
          </a:p>
        </p:txBody>
      </p:sp>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19313" t="7616" r="18657" b="22629"/>
          <a:stretch>
            <a:fillRect/>
          </a:stretch>
        </p:blipFill>
        <p:spPr>
          <a:xfrm>
            <a:off x="1908572" y="2019300"/>
            <a:ext cx="5326855" cy="395287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全量新闻爬取</a:t>
            </a:r>
            <a:endParaRPr lang="zh-CN" altLang="en-US" dirty="0"/>
          </a:p>
        </p:txBody>
      </p:sp>
      <p:sp>
        <p:nvSpPr>
          <p:cNvPr id="3" name="内容占位符 2"/>
          <p:cNvSpPr>
            <a:spLocks noGrp="1"/>
          </p:cNvSpPr>
          <p:nvPr>
            <p:ph idx="1"/>
          </p:nvPr>
        </p:nvSpPr>
        <p:spPr>
          <a:xfrm>
            <a:off x="822959" y="1845734"/>
            <a:ext cx="7543801" cy="480216"/>
          </a:xfrm>
        </p:spPr>
        <p:txBody>
          <a:bodyPr>
            <a:normAutofit/>
          </a:bodyPr>
          <a:lstStyle/>
          <a:p>
            <a:pPr>
              <a:buFont typeface="Wingdings" panose="05000000000000000000" pitchFamily="2" charset="2"/>
              <a:buChar char="l"/>
            </a:pPr>
            <a:r>
              <a:rPr lang="en-US" altLang="zh-CN" dirty="0"/>
              <a:t> </a:t>
            </a:r>
            <a:r>
              <a:rPr lang="zh-CN" altLang="en-US" dirty="0"/>
              <a:t>抓取数据示例</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5100" y="2217334"/>
            <a:ext cx="6559517" cy="39951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新闻摘要生成</a:t>
            </a:r>
            <a:endParaRPr lang="zh-CN" altLang="en-US" dirty="0"/>
          </a:p>
        </p:txBody>
      </p:sp>
      <p:sp>
        <p:nvSpPr>
          <p:cNvPr id="3" name="内容占位符 2"/>
          <p:cNvSpPr>
            <a:spLocks noGrp="1"/>
          </p:cNvSpPr>
          <p:nvPr>
            <p:ph idx="1"/>
          </p:nvPr>
        </p:nvSpPr>
        <p:spPr>
          <a:xfrm>
            <a:off x="822959" y="1845734"/>
            <a:ext cx="7543801" cy="4193116"/>
          </a:xfrm>
        </p:spPr>
        <p:txBody>
          <a:bodyPr/>
          <a:lstStyle/>
          <a:p>
            <a:pPr>
              <a:buFont typeface="Wingdings" panose="05000000000000000000" pitchFamily="2" charset="2"/>
              <a:buChar char="l"/>
            </a:pPr>
            <a:r>
              <a:rPr lang="en-US" altLang="zh-CN" dirty="0"/>
              <a:t> </a:t>
            </a:r>
            <a:r>
              <a:rPr lang="en-US" altLang="zh-CN" sz="2800" dirty="0" err="1"/>
              <a:t>TextRank</a:t>
            </a:r>
            <a:r>
              <a:rPr lang="zh-CN" altLang="en-US" sz="2800" dirty="0"/>
              <a:t>算法</a:t>
            </a:r>
            <a:endParaRPr lang="en-US" altLang="zh-CN" sz="2800" dirty="0"/>
          </a:p>
          <a:p>
            <a:pPr marL="0" indent="0">
              <a:lnSpc>
                <a:spcPct val="150000"/>
              </a:lnSpc>
              <a:buNone/>
            </a:pPr>
            <a:r>
              <a:rPr lang="zh-CN" altLang="en-US" sz="2400" dirty="0"/>
              <a:t>对</a:t>
            </a:r>
            <a:r>
              <a:rPr lang="en-US" altLang="zh-CN" sz="2400" dirty="0"/>
              <a:t>144W</a:t>
            </a:r>
            <a:r>
              <a:rPr lang="zh-CN" altLang="en-US" sz="2400" dirty="0"/>
              <a:t>篇新闻提取摘要，采取的是抽取式自动文摘方法</a:t>
            </a:r>
            <a:r>
              <a:rPr lang="en-US" altLang="zh-CN" sz="2400" dirty="0"/>
              <a:t>Extraction</a:t>
            </a:r>
            <a:r>
              <a:rPr lang="zh-CN" altLang="en-US" sz="2400" dirty="0"/>
              <a:t>中的基于图模型的</a:t>
            </a:r>
            <a:r>
              <a:rPr lang="en-US" altLang="zh-CN" sz="2400" dirty="0" err="1"/>
              <a:t>Textrank</a:t>
            </a:r>
            <a:r>
              <a:rPr lang="zh-CN" altLang="en-US" sz="2400" dirty="0"/>
              <a:t>方法。</a:t>
            </a:r>
            <a:endParaRPr lang="en-US" altLang="zh-CN" sz="2400" dirty="0"/>
          </a:p>
          <a:p>
            <a:pPr marL="0" indent="0">
              <a:lnSpc>
                <a:spcPct val="150000"/>
              </a:lnSpc>
              <a:buNone/>
            </a:pPr>
            <a:r>
              <a:rPr lang="en-US" altLang="zh-CN" sz="2400" dirty="0" err="1"/>
              <a:t>Textrank</a:t>
            </a:r>
            <a:r>
              <a:rPr lang="zh-CN" altLang="en-US" sz="2400" dirty="0"/>
              <a:t>方法是基于计算网页的重要性的</a:t>
            </a:r>
            <a:r>
              <a:rPr lang="en-US" altLang="zh-CN" sz="2400" dirty="0" err="1"/>
              <a:t>Pagerank</a:t>
            </a:r>
            <a:r>
              <a:rPr lang="zh-CN" altLang="en-US" sz="2400" dirty="0"/>
              <a:t>算法。</a:t>
            </a:r>
            <a:endParaRPr lang="zh-CN" altLang="en-US" sz="2400" dirty="0"/>
          </a:p>
        </p:txBody>
      </p:sp>
    </p:spTree>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2514</Words>
  <Application>WPS 文字</Application>
  <PresentationFormat>全屏显示(4:3)</PresentationFormat>
  <Paragraphs>301</Paragraphs>
  <Slides>25</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8</vt:i4>
      </vt:variant>
      <vt:variant>
        <vt:lpstr>幻灯片标题</vt:lpstr>
      </vt:variant>
      <vt:variant>
        <vt:i4>25</vt:i4>
      </vt:variant>
    </vt:vector>
  </HeadingPairs>
  <TitlesOfParts>
    <vt:vector size="49" baseType="lpstr">
      <vt:lpstr>Arial</vt:lpstr>
      <vt:lpstr>方正书宋_GBK</vt:lpstr>
      <vt:lpstr>Wingdings</vt:lpstr>
      <vt:lpstr>Calibri</vt:lpstr>
      <vt:lpstr>Times New Roman</vt:lpstr>
      <vt:lpstr>宋体</vt:lpstr>
      <vt:lpstr>Helvetica Neue</vt:lpstr>
      <vt:lpstr>HYShuSongErKW</vt:lpstr>
      <vt:lpstr>微软雅黑</vt:lpstr>
      <vt:lpstr>HYQiHeiKW</vt:lpstr>
      <vt:lpstr>宋体</vt:lpstr>
      <vt:lpstr>Arial Unicode MS</vt:lpstr>
      <vt:lpstr>Calibri Light</vt:lpstr>
      <vt:lpstr>Wingdings</vt:lpstr>
      <vt:lpstr>宋体-简</vt:lpstr>
      <vt:lpstr>回顾</vt:lpstr>
      <vt:lpstr>Equation.DSMT4</vt:lpstr>
      <vt:lpstr>Equation.DSMT4</vt:lpstr>
      <vt:lpstr>Equation.DSMT4</vt:lpstr>
      <vt:lpstr>Equation.DSMT4</vt:lpstr>
      <vt:lpstr>Equation.DSMT4</vt:lpstr>
      <vt:lpstr>Equation.DSMT4</vt:lpstr>
      <vt:lpstr>Equation.DSMT4</vt:lpstr>
      <vt:lpstr>Equation.DSMT4</vt:lpstr>
      <vt:lpstr>金融文本数据挖掘</vt:lpstr>
      <vt:lpstr>项目步骤</vt:lpstr>
      <vt:lpstr>全量新闻抓取</vt:lpstr>
      <vt:lpstr>全量新闻抓取</vt:lpstr>
      <vt:lpstr>全量新闻爬取</vt:lpstr>
      <vt:lpstr>全量新闻爬取</vt:lpstr>
      <vt:lpstr>全量新闻爬取</vt:lpstr>
      <vt:lpstr>全量新闻爬取</vt:lpstr>
      <vt:lpstr>新闻摘要生成</vt:lpstr>
      <vt:lpstr> PageRank算法 </vt:lpstr>
      <vt:lpstr>   TextRank算法 </vt:lpstr>
      <vt:lpstr>文本预处理</vt:lpstr>
      <vt:lpstr>新闻摘要生成</vt:lpstr>
      <vt:lpstr>新闻摘要提取</vt:lpstr>
      <vt:lpstr>知识提取</vt:lpstr>
      <vt:lpstr>知识提取</vt:lpstr>
      <vt:lpstr>知识提取</vt:lpstr>
      <vt:lpstr>知识提取</vt:lpstr>
      <vt:lpstr>知识提取</vt:lpstr>
      <vt:lpstr>知识提取</vt:lpstr>
      <vt:lpstr>知识提取</vt:lpstr>
      <vt:lpstr>Latent Factor Model</vt:lpstr>
      <vt:lpstr>Different: LFM  / SVD</vt:lpstr>
      <vt:lpstr>Optimization:SGD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金融文本数据挖掘</dc:title>
  <dc:creator>Jiang Jiaqiu</dc:creator>
  <cp:lastModifiedBy>kelang-tian</cp:lastModifiedBy>
  <cp:revision>6</cp:revision>
  <dcterms:created xsi:type="dcterms:W3CDTF">2019-04-06T13:08:35Z</dcterms:created>
  <dcterms:modified xsi:type="dcterms:W3CDTF">2019-04-06T13:08:35Z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2052-2.5.0.931</vt:lpwstr>
  </property>
</Properties>
</file>