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10287000" cx="18288000"/>
  <p:notesSz cx="6858000" cy="9144000"/>
  <p:embeddedFontLst>
    <p:embeddedFont>
      <p:font typeface="Montserrat"/>
      <p:regular r:id="rId44"/>
      <p:bold r:id="rId45"/>
      <p:italic r:id="rId46"/>
      <p:boldItalic r:id="rId47"/>
    </p:embeddedFont>
    <p:embeddedFont>
      <p:font typeface="Roboto Mon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2" roundtripDataSignature="AMtx7mg+Be4K+ZL+OvQcbZ588pQMsbhT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Montserrat-regular.fntdata"/><Relationship Id="rId43" Type="http://schemas.openxmlformats.org/officeDocument/2006/relationships/slide" Target="slides/slide38.xml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4655cf91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374655cf913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4655cf9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374655cf913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4655cf91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374655cf913_0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4655cf91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374655cf913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4655cf91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374655cf913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b9bdc63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35b9bdc63c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4655cf91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374655cf913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74655cf9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374655cf913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74655cf91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374655cf913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4655cf91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374655cf913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74655cf91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374655cf913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4655cf91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g374655cf913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74655cf91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g374655cf913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74655cf913_0_2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74655cf91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74655cf913_0_2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74655cf91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74655cf913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74655cf91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74655cf91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374655cf913_0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74655cf913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74655cf91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74655cf913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74655cf91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4655cf9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374655cf913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4655cf913_0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74655cf913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74655cf91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g374655cf913_0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74655cf913_0_2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74655cf91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74655cf913_0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74655cf913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74655cf913_0_2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74655cf91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74655cf91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g374655cf913_0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74655cf913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g374655cf913_0_2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74655cf913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g374655cf913_0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4655cf9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374655cf913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4655cf91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374655cf913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4655cf91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374655cf913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4655cf91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374655cf913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4655cf91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374655cf913_0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374655cf913_0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374655cf913_0_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374655cf913_0_149"/>
          <p:cNvSpPr txBox="1"/>
          <p:nvPr/>
        </p:nvSpPr>
        <p:spPr>
          <a:xfrm>
            <a:off x="2086927" y="1297175"/>
            <a:ext cx="614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Operadores - Aritm</a:t>
            </a: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éticos</a:t>
            </a: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74655cf913_0_149"/>
          <p:cNvSpPr txBox="1"/>
          <p:nvPr/>
        </p:nvSpPr>
        <p:spPr>
          <a:xfrm>
            <a:off x="1763475" y="3177075"/>
            <a:ext cx="105390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</a:rPr>
              <a:t>+ 	- Adição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</a:rPr>
              <a:t>-  	- Subtração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</a:rPr>
              <a:t>*  	- Multiplicação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</a:rPr>
              <a:t>/  	- Divisão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</a:rPr>
              <a:t>%	- Resto da divisão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</a:rPr>
              <a:t>**	- Exponenciação</a:t>
            </a:r>
            <a:br>
              <a:rPr lang="en-US" sz="2700">
                <a:solidFill>
                  <a:schemeClr val="dk1"/>
                </a:solidFill>
              </a:rPr>
            </a:br>
            <a:r>
              <a:rPr lang="en-US" sz="2700">
                <a:solidFill>
                  <a:schemeClr val="dk1"/>
                </a:solidFill>
              </a:rPr>
              <a:t> ++   - Incremento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solidFill>
                  <a:schemeClr val="dk1"/>
                </a:solidFill>
              </a:rPr>
              <a:t>-- 	- Decremento</a:t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374655cf913_0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374655cf913_0_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374655cf913_0_157"/>
          <p:cNvSpPr txBox="1"/>
          <p:nvPr/>
        </p:nvSpPr>
        <p:spPr>
          <a:xfrm>
            <a:off x="2086927" y="1297175"/>
            <a:ext cx="614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Operadores - L</a:t>
            </a: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ógicos</a:t>
            </a: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374655cf913_0_157"/>
          <p:cNvSpPr txBox="1"/>
          <p:nvPr/>
        </p:nvSpPr>
        <p:spPr>
          <a:xfrm>
            <a:off x="1763475" y="3177075"/>
            <a:ext cx="105390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dk1"/>
                </a:solidFill>
              </a:rPr>
              <a:t>&amp;&amp;  	- E (and)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dk1"/>
                </a:solidFill>
              </a:rPr>
              <a:t>||     	- Ou (or)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dk1"/>
                </a:solidFill>
              </a:rPr>
              <a:t>!      	- Não (not)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374655cf913_0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374655cf913_0_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374655cf913_0_183"/>
          <p:cNvSpPr txBox="1"/>
          <p:nvPr/>
        </p:nvSpPr>
        <p:spPr>
          <a:xfrm>
            <a:off x="2086927" y="1297175"/>
            <a:ext cx="614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Condicional If e Else 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374655cf913_0_183" title="Captura de Tela 2025-08-11 às 19.12.5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0050" y="3429000"/>
            <a:ext cx="6848675" cy="38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374655cf913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374655cf913_0_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0" y="868600"/>
            <a:ext cx="8753375" cy="13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374655cf913_0_165"/>
          <p:cNvSpPr txBox="1"/>
          <p:nvPr/>
        </p:nvSpPr>
        <p:spPr>
          <a:xfrm>
            <a:off x="2086925" y="1297175"/>
            <a:ext cx="7430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Caixas de Mensagens e Diálogo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374655cf913_0_165"/>
          <p:cNvSpPr txBox="1"/>
          <p:nvPr/>
        </p:nvSpPr>
        <p:spPr>
          <a:xfrm>
            <a:off x="1763475" y="3177075"/>
            <a:ext cx="125124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As funções </a:t>
            </a:r>
            <a:r>
              <a:rPr b="1" lang="en-US" sz="2600">
                <a:solidFill>
                  <a:schemeClr val="dk1"/>
                </a:solidFill>
              </a:rPr>
              <a:t>prompt</a:t>
            </a:r>
            <a:r>
              <a:rPr lang="en-US" sz="2600">
                <a:solidFill>
                  <a:schemeClr val="dk1"/>
                </a:solidFill>
              </a:rPr>
              <a:t> e </a:t>
            </a:r>
            <a:r>
              <a:rPr b="1" lang="en-US" sz="2600">
                <a:solidFill>
                  <a:schemeClr val="dk1"/>
                </a:solidFill>
              </a:rPr>
              <a:t>alert</a:t>
            </a:r>
            <a:r>
              <a:rPr lang="en-US" sz="2600">
                <a:solidFill>
                  <a:schemeClr val="dk1"/>
                </a:solidFill>
              </a:rPr>
              <a:t> permitem a receber texto e exibi-los em uma caixa de de mensagem ou de dialogo.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let nome = </a:t>
            </a:r>
            <a:r>
              <a:rPr lang="en-US" sz="2600">
                <a:solidFill>
                  <a:schemeClr val="dk1"/>
                </a:solidFill>
                <a:highlight>
                  <a:srgbClr val="FFFF00"/>
                </a:highlight>
              </a:rPr>
              <a:t>prompt</a:t>
            </a:r>
            <a:r>
              <a:rPr lang="en-US" sz="2600">
                <a:solidFill>
                  <a:schemeClr val="dk1"/>
                </a:solidFill>
              </a:rPr>
              <a:t>(“texto apresentado na caixa de texto.”);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  </a:t>
            </a:r>
            <a:r>
              <a:rPr lang="en-US" sz="2400">
                <a:solidFill>
                  <a:schemeClr val="dk1"/>
                </a:solidFill>
              </a:rPr>
              <a:t>Exibe uma caixa de diálogo  com um campo de texto e os botões “OK” e “Cancelar”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highlight>
                  <a:srgbClr val="FFFF00"/>
                </a:highlight>
              </a:rPr>
              <a:t>alert</a:t>
            </a:r>
            <a:r>
              <a:rPr lang="en-US" sz="2600">
                <a:solidFill>
                  <a:schemeClr val="dk1"/>
                </a:solidFill>
              </a:rPr>
              <a:t>(“Olá, “+ nome + “!”);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chemeClr val="dk1"/>
                </a:solidFill>
              </a:rPr>
              <a:t>  Exibe uma caixa de diálogo com o texto e um botão “Ok”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374655cf913_0_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374655cf913_0_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0" y="868600"/>
            <a:ext cx="8753375" cy="13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374655cf913_0_174"/>
          <p:cNvSpPr txBox="1"/>
          <p:nvPr/>
        </p:nvSpPr>
        <p:spPr>
          <a:xfrm>
            <a:off x="2086925" y="1297175"/>
            <a:ext cx="7430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Caixas de Mensagens e Diálogo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374655cf913_0_174"/>
          <p:cNvSpPr txBox="1"/>
          <p:nvPr/>
        </p:nvSpPr>
        <p:spPr>
          <a:xfrm>
            <a:off x="1763475" y="3177075"/>
            <a:ext cx="125124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Exemplo: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</a:rPr>
              <a:t>&lt;body&gt;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</a:rPr>
              <a:t>  &lt;script&gt;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</a:rPr>
              <a:t>	let nome = prompt("Qual é o seu nome?");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</a:rPr>
              <a:t>	alert("Olá, " + nome + "! Seja bem-vindo(a)!");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</a:rPr>
              <a:t>  &lt;/script&gt;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>
                <a:solidFill>
                  <a:schemeClr val="dk1"/>
                </a:solidFill>
              </a:rPr>
              <a:t>&lt;/body&gt;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35b9bdc63c5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35b9bdc63c5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35b9bdc63c5_0_9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35b9bdc63c5_0_9" title="Captura de Tela 2025-08-11 às 17.00.4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3425" y="3981450"/>
            <a:ext cx="920115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35b9bdc63c5_0_9"/>
          <p:cNvSpPr txBox="1"/>
          <p:nvPr/>
        </p:nvSpPr>
        <p:spPr>
          <a:xfrm>
            <a:off x="2001400" y="2920350"/>
            <a:ext cx="615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Usada para guardar textos.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5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Number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5" title="Captura de Tela 2025-08-11 às 17.01.0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4575" y="3528725"/>
            <a:ext cx="5440925" cy="279094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5"/>
          <p:cNvSpPr txBox="1"/>
          <p:nvPr/>
        </p:nvSpPr>
        <p:spPr>
          <a:xfrm>
            <a:off x="1917425" y="2785200"/>
            <a:ext cx="855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Guarda números inteiros ou decimais.</a:t>
            </a: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374655cf913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374655cf913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374655cf913_0_55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Boolean (Lógico)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374655cf913_0_55" title="Captura de Tela 2025-08-11 às 17.01.5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4275" y="3584150"/>
            <a:ext cx="6747525" cy="27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374655cf913_0_55"/>
          <p:cNvSpPr txBox="1"/>
          <p:nvPr/>
        </p:nvSpPr>
        <p:spPr>
          <a:xfrm>
            <a:off x="1315625" y="2743200"/>
            <a:ext cx="755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Só tem dois valores: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-US" sz="2200">
                <a:solidFill>
                  <a:schemeClr val="dk1"/>
                </a:solidFill>
              </a:rPr>
              <a:t> (verdadeiro) ou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-US" sz="2200">
                <a:solidFill>
                  <a:schemeClr val="dk1"/>
                </a:solidFill>
              </a:rPr>
              <a:t> (falso).</a:t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374655cf913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374655cf913_0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374655cf913_0_63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Null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374655cf913_0_63" title="Captura de Tela 2025-08-11 às 17.02.3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9775" y="4158125"/>
            <a:ext cx="9240225" cy="17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374655cf913_0_63"/>
          <p:cNvSpPr txBox="1"/>
          <p:nvPr/>
        </p:nvSpPr>
        <p:spPr>
          <a:xfrm>
            <a:off x="1725950" y="2924088"/>
            <a:ext cx="954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Significa que a variável foi intencionalmente “esvaziada”.</a:t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374655cf913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374655cf913_0_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374655cf913_0_71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Undefined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374655cf913_0_71" title="Captura de Tela 2025-08-11 às 17.03.3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1725" y="3636225"/>
            <a:ext cx="7113549" cy="22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374655cf913_0_71"/>
          <p:cNvSpPr txBox="1"/>
          <p:nvPr/>
        </p:nvSpPr>
        <p:spPr>
          <a:xfrm>
            <a:off x="1315625" y="2771225"/>
            <a:ext cx="992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Variável criada mas sem valor definido.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1793025" y="1310075"/>
            <a:ext cx="724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Variáveis e Tipos de Dados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707500" y="3023125"/>
            <a:ext cx="87474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 que é variável?</a:t>
            </a:r>
            <a:endParaRPr sz="2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Uma </a:t>
            </a:r>
            <a:r>
              <a:rPr b="1" lang="en-US" sz="2000">
                <a:solidFill>
                  <a:schemeClr val="dk1"/>
                </a:solidFill>
              </a:rPr>
              <a:t>variável</a:t>
            </a:r>
            <a:r>
              <a:rPr lang="en-US" sz="2000">
                <a:solidFill>
                  <a:schemeClr val="dk1"/>
                </a:solidFill>
              </a:rPr>
              <a:t> é como uma “caixinha” onde guardamos informações para usar no código.</a:t>
            </a:r>
            <a:br>
              <a:rPr lang="en-US" sz="2000">
                <a:solidFill>
                  <a:schemeClr val="dk1"/>
                </a:solidFill>
              </a:rPr>
            </a:br>
            <a:r>
              <a:rPr lang="en-US" sz="2000">
                <a:solidFill>
                  <a:schemeClr val="dk1"/>
                </a:solidFill>
              </a:rPr>
              <a:t> Cada variável tem: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Um nome</a:t>
            </a:r>
            <a:r>
              <a:rPr lang="en-US" sz="2000">
                <a:solidFill>
                  <a:schemeClr val="dk1"/>
                </a:solidFill>
              </a:rPr>
              <a:t> (para identificá-la)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Um valor</a:t>
            </a:r>
            <a:r>
              <a:rPr lang="en-US" sz="2000">
                <a:solidFill>
                  <a:schemeClr val="dk1"/>
                </a:solidFill>
              </a:rPr>
              <a:t> (o conteúdo guardado)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3" name="Google Shape;93;p2" title="Captura de Tela 2025-08-11 às 14.20.0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6350" y="6480025"/>
            <a:ext cx="12028751" cy="14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374655cf913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374655cf913_0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374655cf913_0_79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Object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374655cf913_0_79" title="Captura de Tela 2025-08-11 às 17.04.0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9025" y="3769550"/>
            <a:ext cx="4916250" cy="36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374655cf913_0_79"/>
          <p:cNvSpPr txBox="1"/>
          <p:nvPr/>
        </p:nvSpPr>
        <p:spPr>
          <a:xfrm>
            <a:off x="1441675" y="2673200"/>
            <a:ext cx="789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Guarda dados organizados em pares </a:t>
            </a:r>
            <a:r>
              <a:rPr b="1" lang="en-US" sz="2500">
                <a:solidFill>
                  <a:schemeClr val="dk1"/>
                </a:solidFill>
              </a:rPr>
              <a:t>chave: valor</a:t>
            </a:r>
            <a:r>
              <a:rPr lang="en-US" sz="2500">
                <a:solidFill>
                  <a:schemeClr val="dk1"/>
                </a:solidFill>
              </a:rPr>
              <a:t>.</a:t>
            </a:r>
            <a:endParaRPr sz="28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374655cf913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374655cf913_0_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374655cf913_0_87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Lista/ Array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g374655cf913_0_87" title="Captura de Tela 2025-08-11 às 17.04.4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9675" y="3824950"/>
            <a:ext cx="9489175" cy="20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374655cf913_0_87"/>
          <p:cNvSpPr txBox="1"/>
          <p:nvPr/>
        </p:nvSpPr>
        <p:spPr>
          <a:xfrm>
            <a:off x="1609550" y="2673225"/>
            <a:ext cx="78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/>
              <a:t>Coleção de valores em uma lista.</a:t>
            </a:r>
            <a:endParaRPr/>
          </a:p>
        </p:txBody>
      </p:sp>
      <p:sp>
        <p:nvSpPr>
          <p:cNvPr id="258" name="Google Shape;258;g374655cf913_0_87"/>
          <p:cNvSpPr txBox="1"/>
          <p:nvPr/>
        </p:nvSpPr>
        <p:spPr>
          <a:xfrm>
            <a:off x="5652825" y="7024400"/>
            <a:ext cx="95607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/>
              <a:t>Obs: Arrays tem números de elementos fixos, enquanto que as listas </a:t>
            </a:r>
            <a:r>
              <a:rPr lang="en-US" sz="2400"/>
              <a:t>têm</a:t>
            </a:r>
            <a:r>
              <a:rPr lang="en-US" sz="2400"/>
              <a:t> número de elementos variáveis.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374655cf913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374655cf913_0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374655cf913_0_95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Lista/ Array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g374655cf913_0_95" title="Captura de Tela 2025-08-11 às 17.04.4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29675" y="3824950"/>
            <a:ext cx="9489175" cy="20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g374655cf913_0_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374655cf913_0_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374655cf913_0_192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Exercício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374655cf913_0_192"/>
          <p:cNvSpPr txBox="1"/>
          <p:nvPr/>
        </p:nvSpPr>
        <p:spPr>
          <a:xfrm>
            <a:off x="2086925" y="1805075"/>
            <a:ext cx="10623000" cy="4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1. Operadores Algébricos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Enunciado:</a:t>
            </a:r>
            <a:br>
              <a:rPr b="1"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> Crie uma página com dois campos numéricos e um botão.</a:t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> Ao clicar no botão, mostre na tela: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Soma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Subtração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Multiplicação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Divisão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Resto da divisão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Dica de implementação:</a:t>
            </a:r>
            <a:endParaRPr b="1"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HTML: </a:t>
            </a:r>
            <a:r>
              <a:rPr lang="en-US" sz="2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&lt;input type="number"&gt;</a:t>
            </a:r>
            <a:r>
              <a:rPr lang="en-US" sz="2600">
                <a:solidFill>
                  <a:schemeClr val="dk1"/>
                </a:solidFill>
              </a:rPr>
              <a:t> para os dois valores e </a:t>
            </a:r>
            <a:r>
              <a:rPr lang="en-US" sz="2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&lt;button&gt;</a:t>
            </a:r>
            <a:r>
              <a:rPr lang="en-US" sz="2600">
                <a:solidFill>
                  <a:schemeClr val="dk1"/>
                </a:solidFill>
              </a:rPr>
              <a:t> para executar.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JS: Use </a:t>
            </a:r>
            <a:r>
              <a:rPr lang="en-US" sz="2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-US" sz="2600">
                <a:solidFill>
                  <a:schemeClr val="dk1"/>
                </a:solidFill>
              </a:rPr>
              <a:t>, </a:t>
            </a:r>
            <a:r>
              <a:rPr lang="en-US" sz="2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US" sz="2600">
                <a:solidFill>
                  <a:schemeClr val="dk1"/>
                </a:solidFill>
              </a:rPr>
              <a:t>, </a:t>
            </a:r>
            <a:r>
              <a:rPr lang="en-US" sz="2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US" sz="2600">
                <a:solidFill>
                  <a:schemeClr val="dk1"/>
                </a:solidFill>
              </a:rPr>
              <a:t>, </a:t>
            </a:r>
            <a:r>
              <a:rPr lang="en-US" sz="2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2600">
                <a:solidFill>
                  <a:schemeClr val="dk1"/>
                </a:solidFill>
              </a:rPr>
              <a:t> e </a:t>
            </a:r>
            <a:r>
              <a:rPr lang="en-US" sz="2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lang="en-US" sz="2600">
                <a:solidFill>
                  <a:schemeClr val="dk1"/>
                </a:solidFill>
              </a:rPr>
              <a:t>.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CSS: Coloque margens para separar os resultados.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g374655cf913_0_241" title="Captura de Tela 2025-08-11 às 20.03.5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7050" y="248150"/>
            <a:ext cx="11175050" cy="118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374655cf913_0_250" title="Captura de Tela 2025-08-11 às 20.07.2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5925" y="152400"/>
            <a:ext cx="4796439" cy="99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g374655cf913_0_245" title="Captura de Tela 2025-08-11 às 20.04.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00" y="753975"/>
            <a:ext cx="17164050" cy="85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g374655cf913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374655cf913_0_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374655cf913_0_201"/>
          <p:cNvSpPr txBox="1"/>
          <p:nvPr/>
        </p:nvSpPr>
        <p:spPr>
          <a:xfrm>
            <a:off x="2156888" y="13100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Exercício 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374655cf913_0_201"/>
          <p:cNvSpPr txBox="1"/>
          <p:nvPr/>
        </p:nvSpPr>
        <p:spPr>
          <a:xfrm>
            <a:off x="3338750" y="2259450"/>
            <a:ext cx="10798200" cy="6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chemeClr val="dk1"/>
                </a:solidFill>
              </a:rPr>
              <a:t>2. Operadores Lógicos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Enunciado:</a:t>
            </a:r>
            <a:br>
              <a:rPr b="1" lang="en-US" sz="2500">
                <a:solidFill>
                  <a:schemeClr val="dk1"/>
                </a:solidFill>
              </a:rPr>
            </a:br>
            <a:r>
              <a:rPr lang="en-US" sz="2500">
                <a:solidFill>
                  <a:schemeClr val="dk1"/>
                </a:solidFill>
              </a:rPr>
              <a:t> Crie um formulário onde o usuário digite </a:t>
            </a:r>
            <a:r>
              <a:rPr b="1" lang="en-US" sz="2500">
                <a:solidFill>
                  <a:schemeClr val="dk1"/>
                </a:solidFill>
              </a:rPr>
              <a:t>idade</a:t>
            </a:r>
            <a:r>
              <a:rPr lang="en-US" sz="2500">
                <a:solidFill>
                  <a:schemeClr val="dk1"/>
                </a:solidFill>
              </a:rPr>
              <a:t> e marque se possui </a:t>
            </a:r>
            <a:r>
              <a:rPr b="1" lang="en-US" sz="2500">
                <a:solidFill>
                  <a:schemeClr val="dk1"/>
                </a:solidFill>
              </a:rPr>
              <a:t>CNH</a:t>
            </a:r>
            <a:r>
              <a:rPr lang="en-US" sz="2500">
                <a:solidFill>
                  <a:schemeClr val="dk1"/>
                </a:solidFill>
              </a:rPr>
              <a:t>.</a:t>
            </a:r>
            <a:br>
              <a:rPr lang="en-US" sz="2500">
                <a:solidFill>
                  <a:schemeClr val="dk1"/>
                </a:solidFill>
              </a:rPr>
            </a:br>
            <a:r>
              <a:rPr lang="en-US" sz="2500">
                <a:solidFill>
                  <a:schemeClr val="dk1"/>
                </a:solidFill>
              </a:rPr>
              <a:t> Ao clicar em "Verificar", use operadores lógicos para: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Mostrar </a:t>
            </a:r>
            <a:r>
              <a:rPr b="1" lang="en-US" sz="2500">
                <a:solidFill>
                  <a:schemeClr val="dk1"/>
                </a:solidFill>
              </a:rPr>
              <a:t>"Pode dirigir"</a:t>
            </a:r>
            <a:r>
              <a:rPr lang="en-US" sz="2500">
                <a:solidFill>
                  <a:schemeClr val="dk1"/>
                </a:solidFill>
              </a:rPr>
              <a:t> se idade ≥ 18 </a:t>
            </a:r>
            <a:r>
              <a:rPr b="1" lang="en-US" sz="2500">
                <a:solidFill>
                  <a:schemeClr val="dk1"/>
                </a:solidFill>
              </a:rPr>
              <a:t>E</a:t>
            </a:r>
            <a:r>
              <a:rPr lang="en-US" sz="2500">
                <a:solidFill>
                  <a:schemeClr val="dk1"/>
                </a:solidFill>
              </a:rPr>
              <a:t> tiver CNH.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Mostrar </a:t>
            </a:r>
            <a:r>
              <a:rPr b="1" lang="en-US" sz="2500">
                <a:solidFill>
                  <a:schemeClr val="dk1"/>
                </a:solidFill>
              </a:rPr>
              <a:t>"Não pode dirigir"</a:t>
            </a:r>
            <a:r>
              <a:rPr lang="en-US" sz="2500">
                <a:solidFill>
                  <a:schemeClr val="dk1"/>
                </a:solidFill>
              </a:rPr>
              <a:t> nos outros casos.</a:t>
            </a:r>
            <a:br>
              <a:rPr lang="en-US" sz="2500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Dica de implementação: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HTML: </a:t>
            </a: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&lt;input type="number"&gt;</a:t>
            </a:r>
            <a:r>
              <a:rPr lang="en-US" sz="2500">
                <a:solidFill>
                  <a:schemeClr val="dk1"/>
                </a:solidFill>
              </a:rPr>
              <a:t> para idade, </a:t>
            </a: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&lt;input type="checkbox"&gt;</a:t>
            </a:r>
            <a:r>
              <a:rPr lang="en-US" sz="2500">
                <a:solidFill>
                  <a:schemeClr val="dk1"/>
                </a:solidFill>
              </a:rPr>
              <a:t> para CNH.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JS: Use </a:t>
            </a: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en-US" sz="2500">
                <a:solidFill>
                  <a:schemeClr val="dk1"/>
                </a:solidFill>
              </a:rPr>
              <a:t>, </a:t>
            </a: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en-US" sz="2500">
                <a:solidFill>
                  <a:schemeClr val="dk1"/>
                </a:solidFill>
              </a:rPr>
              <a:t> e </a:t>
            </a: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-US" sz="2500">
                <a:solidFill>
                  <a:schemeClr val="dk1"/>
                </a:solidFill>
              </a:rPr>
              <a:t>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CSS: Mostre o resultado com cor verde (pode dirigir) ou vermelha (não pode).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g374655cf913_0_254" title="Captura de Tela 2025-08-11 às 20.11.4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350" y="0"/>
            <a:ext cx="8590451" cy="100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g374655cf913_0_257" title="Captura de Tela 2025-08-11 às 20.12.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913" y="152400"/>
            <a:ext cx="4260186" cy="998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374655cf913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374655cf913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74655cf913_0_3"/>
          <p:cNvSpPr txBox="1"/>
          <p:nvPr/>
        </p:nvSpPr>
        <p:spPr>
          <a:xfrm>
            <a:off x="1793025" y="1310075"/>
            <a:ext cx="724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Variáveis e Tipos de Dados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374655cf913_0_3"/>
          <p:cNvSpPr txBox="1"/>
          <p:nvPr/>
        </p:nvSpPr>
        <p:spPr>
          <a:xfrm>
            <a:off x="1707500" y="3023125"/>
            <a:ext cx="87474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lang="en-US" sz="2200">
                <a:solidFill>
                  <a:schemeClr val="dk1"/>
                </a:solidFill>
              </a:rPr>
              <a:t> → variável que pode ser alterada.</a:t>
            </a:r>
            <a:br>
              <a:rPr lang="en-US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US" sz="2200">
                <a:solidFill>
                  <a:schemeClr val="dk1"/>
                </a:solidFill>
              </a:rPr>
              <a:t> → valor fixo.</a:t>
            </a:r>
            <a:br>
              <a:rPr lang="en-US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lang="en-US" sz="2200">
                <a:solidFill>
                  <a:schemeClr val="dk1"/>
                </a:solidFill>
              </a:rPr>
              <a:t> → forma mais antiga.</a:t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02" name="Google Shape;102;g374655cf913_0_3" title="Captura de Tela 2025-08-11 às 14.11.5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039300" y="4079725"/>
            <a:ext cx="6462350" cy="26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g374655cf913_0_260" title="Captura de Tela 2025-08-11 às 20.11.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838" y="883300"/>
            <a:ext cx="13082324" cy="85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g374655cf913_0_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374655cf913_0_2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374655cf913_0_211"/>
          <p:cNvSpPr txBox="1"/>
          <p:nvPr/>
        </p:nvSpPr>
        <p:spPr>
          <a:xfrm>
            <a:off x="2156888" y="13100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Exercício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374655cf913_0_211"/>
          <p:cNvSpPr txBox="1"/>
          <p:nvPr/>
        </p:nvSpPr>
        <p:spPr>
          <a:xfrm>
            <a:off x="2397500" y="2470000"/>
            <a:ext cx="10798200" cy="6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3. Operadores Relacionais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Enunciado:</a:t>
            </a:r>
            <a:br>
              <a:rPr b="1" lang="en-US" sz="3000">
                <a:solidFill>
                  <a:schemeClr val="dk1"/>
                </a:solidFill>
              </a:rPr>
            </a:br>
            <a:r>
              <a:rPr lang="en-US" sz="3000">
                <a:solidFill>
                  <a:schemeClr val="dk1"/>
                </a:solidFill>
              </a:rPr>
              <a:t> Peça ao usuário dois números e mostre: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Qual é maior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Qual é menor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Se são iguais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Dica de implementação:</a:t>
            </a:r>
            <a:endParaRPr b="1"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JS: Use </a:t>
            </a:r>
            <a:r>
              <a:rPr lang="en-US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3000">
                <a:solidFill>
                  <a:schemeClr val="dk1"/>
                </a:solidFill>
              </a:rPr>
              <a:t>, </a:t>
            </a:r>
            <a:r>
              <a:rPr lang="en-US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3000">
                <a:solidFill>
                  <a:schemeClr val="dk1"/>
                </a:solidFill>
              </a:rPr>
              <a:t>, </a:t>
            </a:r>
            <a:r>
              <a:rPr lang="en-US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lang="en-US" sz="3000">
                <a:solidFill>
                  <a:schemeClr val="dk1"/>
                </a:solidFill>
              </a:rPr>
              <a:t>, </a:t>
            </a:r>
            <a:r>
              <a:rPr lang="en-US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lang="en-US" sz="3000">
                <a:solidFill>
                  <a:schemeClr val="dk1"/>
                </a:solidFill>
              </a:rPr>
              <a:t>, </a:t>
            </a:r>
            <a:r>
              <a:rPr lang="en-US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-US" sz="3000">
                <a:solidFill>
                  <a:schemeClr val="dk1"/>
                </a:solidFill>
              </a:rPr>
              <a:t> e </a:t>
            </a:r>
            <a:r>
              <a:rPr lang="en-US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en-US" sz="3000">
                <a:solidFill>
                  <a:schemeClr val="dk1"/>
                </a:solidFill>
              </a:rPr>
              <a:t>.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CSS: Destaque o maior número com negrito.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g374655cf913_0_266" title="Captura de Tela 2025-08-11 às 20.14.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250" y="295275"/>
            <a:ext cx="7429500" cy="96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g374655cf913_0_269" title="Captura de Tela 2025-08-11 às 20.14.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625" y="152400"/>
            <a:ext cx="12136256" cy="998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g374655cf913_0_272" title="Captura de Tela 2025-08-11 às 20.14.4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90875" y="304800"/>
            <a:ext cx="4829601" cy="998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g374655cf913_0_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374655cf913_0_2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374655cf913_0_278"/>
          <p:cNvSpPr txBox="1"/>
          <p:nvPr/>
        </p:nvSpPr>
        <p:spPr>
          <a:xfrm>
            <a:off x="2156888" y="13100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desafio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374655cf913_0_278"/>
          <p:cNvSpPr txBox="1"/>
          <p:nvPr/>
        </p:nvSpPr>
        <p:spPr>
          <a:xfrm>
            <a:off x="2307275" y="2496550"/>
            <a:ext cx="12250800" cy="6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chemeClr val="dk1"/>
                </a:solidFill>
              </a:rPr>
              <a:t>Desafio 1 – Calculadora de Média</a:t>
            </a:r>
            <a:endParaRPr b="1" sz="3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0">
                <a:solidFill>
                  <a:schemeClr val="dk1"/>
                </a:solidFill>
              </a:rPr>
              <a:t>Conteúdo:</a:t>
            </a:r>
            <a:r>
              <a:rPr lang="en-US" sz="3100">
                <a:solidFill>
                  <a:schemeClr val="dk1"/>
                </a:solidFill>
              </a:rPr>
              <a:t> Operadores algébricos</a:t>
            </a:r>
            <a:br>
              <a:rPr lang="en-US" sz="3100">
                <a:solidFill>
                  <a:schemeClr val="dk1"/>
                </a:solidFill>
              </a:rPr>
            </a:br>
            <a:r>
              <a:rPr lang="en-US" sz="3100">
                <a:solidFill>
                  <a:schemeClr val="dk1"/>
                </a:solidFill>
              </a:rPr>
              <a:t> </a:t>
            </a:r>
            <a:r>
              <a:rPr b="1" lang="en-US" sz="3100">
                <a:solidFill>
                  <a:schemeClr val="dk1"/>
                </a:solidFill>
              </a:rPr>
              <a:t>Descrição:</a:t>
            </a:r>
            <a:br>
              <a:rPr b="1" lang="en-US" sz="3100">
                <a:solidFill>
                  <a:schemeClr val="dk1"/>
                </a:solidFill>
              </a:rPr>
            </a:br>
            <a:r>
              <a:rPr lang="en-US" sz="3100">
                <a:solidFill>
                  <a:schemeClr val="dk1"/>
                </a:solidFill>
              </a:rPr>
              <a:t> O usuário digita 3 notas. Ao clicar em "Calcular Média", a página mostra:</a:t>
            </a:r>
            <a:endParaRPr sz="3100">
              <a:solidFill>
                <a:schemeClr val="dk1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3100">
                <a:solidFill>
                  <a:schemeClr val="dk1"/>
                </a:solidFill>
              </a:rPr>
              <a:t>Média das notas (com duas casas decimais)</a:t>
            </a:r>
            <a:br>
              <a:rPr lang="en-US" sz="3100">
                <a:solidFill>
                  <a:schemeClr val="dk1"/>
                </a:solidFill>
              </a:rPr>
            </a:br>
            <a:endParaRPr sz="3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3100">
                <a:solidFill>
                  <a:schemeClr val="dk1"/>
                </a:solidFill>
              </a:rPr>
              <a:t>Situação: Aprovado (média ≥ 7), Recuperação (5 ≤ média &lt; 7), Reprovado (média &lt; 5)</a:t>
            </a:r>
            <a:br>
              <a:rPr lang="en-US" sz="3100">
                <a:solidFill>
                  <a:schemeClr val="dk1"/>
                </a:solidFill>
              </a:rPr>
            </a:br>
            <a:r>
              <a:rPr lang="en-US" sz="3100">
                <a:solidFill>
                  <a:schemeClr val="dk1"/>
                </a:solidFill>
              </a:rPr>
              <a:t> </a:t>
            </a:r>
            <a:r>
              <a:rPr b="1" lang="en-US" sz="3100">
                <a:solidFill>
                  <a:schemeClr val="dk1"/>
                </a:solidFill>
              </a:rPr>
              <a:t>Reforça:</a:t>
            </a:r>
            <a:r>
              <a:rPr lang="en-US" sz="3100">
                <a:solidFill>
                  <a:schemeClr val="dk1"/>
                </a:solidFill>
              </a:rPr>
              <a:t> uso de </a:t>
            </a:r>
            <a:r>
              <a:rPr lang="en-US" sz="3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-US" sz="3100">
                <a:solidFill>
                  <a:schemeClr val="dk1"/>
                </a:solidFill>
              </a:rPr>
              <a:t> </a:t>
            </a:r>
            <a:r>
              <a:rPr lang="en-US" sz="3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lang="en-US" sz="3100">
                <a:solidFill>
                  <a:schemeClr val="dk1"/>
                </a:solidFill>
              </a:rPr>
              <a:t> e </a:t>
            </a:r>
            <a:r>
              <a:rPr lang="en-US" sz="3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if/else</a:t>
            </a:r>
            <a:r>
              <a:rPr lang="en-US" sz="3100">
                <a:solidFill>
                  <a:schemeClr val="dk1"/>
                </a:solidFill>
              </a:rPr>
              <a:t>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g374655cf913_0_2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374655cf913_0_2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374655cf913_0_286"/>
          <p:cNvSpPr txBox="1"/>
          <p:nvPr/>
        </p:nvSpPr>
        <p:spPr>
          <a:xfrm>
            <a:off x="2156888" y="13100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Desafio 2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374655cf913_0_286"/>
          <p:cNvSpPr txBox="1"/>
          <p:nvPr/>
        </p:nvSpPr>
        <p:spPr>
          <a:xfrm>
            <a:off x="2307275" y="2496550"/>
            <a:ext cx="12250800" cy="6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</a:rPr>
              <a:t>Desafio 2 – Acesso Permitido</a:t>
            </a:r>
            <a:endParaRPr b="1" sz="3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</a:rPr>
              <a:t>Conteúdo:</a:t>
            </a:r>
            <a:r>
              <a:rPr lang="en-US" sz="3100">
                <a:solidFill>
                  <a:schemeClr val="dk1"/>
                </a:solidFill>
              </a:rPr>
              <a:t> Operadores lógicos</a:t>
            </a:r>
            <a:br>
              <a:rPr lang="en-US" sz="3100">
                <a:solidFill>
                  <a:schemeClr val="dk1"/>
                </a:solidFill>
              </a:rPr>
            </a:br>
            <a:r>
              <a:rPr lang="en-US" sz="3100">
                <a:solidFill>
                  <a:schemeClr val="dk1"/>
                </a:solidFill>
              </a:rPr>
              <a:t> </a:t>
            </a:r>
            <a:r>
              <a:rPr b="1" lang="en-US" sz="3100">
                <a:solidFill>
                  <a:schemeClr val="dk1"/>
                </a:solidFill>
              </a:rPr>
              <a:t>Descrição:</a:t>
            </a:r>
            <a:br>
              <a:rPr b="1" lang="en-US" sz="3100">
                <a:solidFill>
                  <a:schemeClr val="dk1"/>
                </a:solidFill>
              </a:rPr>
            </a:br>
            <a:r>
              <a:rPr lang="en-US" sz="3100">
                <a:solidFill>
                  <a:schemeClr val="dk1"/>
                </a:solidFill>
              </a:rPr>
              <a:t> O usuário informa se tem </a:t>
            </a:r>
            <a:r>
              <a:rPr b="1" lang="en-US" sz="3100">
                <a:solidFill>
                  <a:schemeClr val="dk1"/>
                </a:solidFill>
              </a:rPr>
              <a:t>login</a:t>
            </a:r>
            <a:r>
              <a:rPr lang="en-US" sz="3100">
                <a:solidFill>
                  <a:schemeClr val="dk1"/>
                </a:solidFill>
              </a:rPr>
              <a:t> e se tem </a:t>
            </a:r>
            <a:r>
              <a:rPr b="1" lang="en-US" sz="3100">
                <a:solidFill>
                  <a:schemeClr val="dk1"/>
                </a:solidFill>
              </a:rPr>
              <a:t>senha</a:t>
            </a:r>
            <a:r>
              <a:rPr lang="en-US" sz="3100">
                <a:solidFill>
                  <a:schemeClr val="dk1"/>
                </a:solidFill>
              </a:rPr>
              <a:t> (dois checkboxes).</a:t>
            </a:r>
            <a:endParaRPr sz="3100">
              <a:solidFill>
                <a:schemeClr val="dk1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3100">
                <a:solidFill>
                  <a:schemeClr val="dk1"/>
                </a:solidFill>
              </a:rPr>
              <a:t>Se os dois estiverem marcados → "Acesso liberado" (verde)</a:t>
            </a:r>
            <a:br>
              <a:rPr lang="en-US" sz="3100">
                <a:solidFill>
                  <a:schemeClr val="dk1"/>
                </a:solidFill>
              </a:rPr>
            </a:br>
            <a:endParaRPr sz="3100">
              <a:solidFill>
                <a:schemeClr val="dk1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3100">
                <a:solidFill>
                  <a:schemeClr val="dk1"/>
                </a:solidFill>
              </a:rPr>
              <a:t>Caso contrário → "Acesso negado" (vermelho)</a:t>
            </a:r>
            <a:br>
              <a:rPr lang="en-US" sz="3100">
                <a:solidFill>
                  <a:schemeClr val="dk1"/>
                </a:solidFill>
              </a:rPr>
            </a:br>
            <a:r>
              <a:rPr lang="en-US" sz="3100">
                <a:solidFill>
                  <a:schemeClr val="dk1"/>
                </a:solidFill>
              </a:rPr>
              <a:t> </a:t>
            </a:r>
            <a:r>
              <a:rPr b="1" lang="en-US" sz="3100">
                <a:solidFill>
                  <a:schemeClr val="dk1"/>
                </a:solidFill>
              </a:rPr>
              <a:t>Reforça:</a:t>
            </a:r>
            <a:r>
              <a:rPr lang="en-US" sz="3100">
                <a:solidFill>
                  <a:schemeClr val="dk1"/>
                </a:solidFill>
              </a:rPr>
              <a:t> uso de </a:t>
            </a:r>
            <a:r>
              <a:rPr lang="en-US" sz="3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lang="en-US" sz="3100">
                <a:solidFill>
                  <a:schemeClr val="dk1"/>
                </a:solidFill>
              </a:rPr>
              <a:t>, </a:t>
            </a:r>
            <a:r>
              <a:rPr lang="en-US" sz="3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lang="en-US" sz="3100">
                <a:solidFill>
                  <a:schemeClr val="dk1"/>
                </a:solidFill>
              </a:rPr>
              <a:t> e </a:t>
            </a:r>
            <a:r>
              <a:rPr lang="en-US" sz="3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lang="en-US" sz="3100">
                <a:solidFill>
                  <a:schemeClr val="dk1"/>
                </a:solidFill>
              </a:rPr>
              <a:t>.</a:t>
            </a:r>
            <a:endParaRPr sz="3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g374655cf913_0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374655cf913_0_2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374655cf913_0_294"/>
          <p:cNvSpPr txBox="1"/>
          <p:nvPr/>
        </p:nvSpPr>
        <p:spPr>
          <a:xfrm>
            <a:off x="2156888" y="13100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Desafio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374655cf913_0_294"/>
          <p:cNvSpPr txBox="1"/>
          <p:nvPr/>
        </p:nvSpPr>
        <p:spPr>
          <a:xfrm>
            <a:off x="2307275" y="2496550"/>
            <a:ext cx="12250800" cy="7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Desafio 3 – Comparar Três Números</a:t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chemeClr val="dk1"/>
                </a:solidFill>
              </a:rPr>
              <a:t>Conteúdo:</a:t>
            </a:r>
            <a:r>
              <a:rPr lang="en-US" sz="3000">
                <a:solidFill>
                  <a:schemeClr val="dk1"/>
                </a:solidFill>
              </a:rPr>
              <a:t> Operadores relacionais</a:t>
            </a:r>
            <a:br>
              <a:rPr lang="en-US" sz="3000">
                <a:solidFill>
                  <a:schemeClr val="dk1"/>
                </a:solidFill>
              </a:rPr>
            </a:br>
            <a:r>
              <a:rPr lang="en-US" sz="3000">
                <a:solidFill>
                  <a:schemeClr val="dk1"/>
                </a:solidFill>
              </a:rPr>
              <a:t> </a:t>
            </a:r>
            <a:r>
              <a:rPr b="1" lang="en-US" sz="3000">
                <a:solidFill>
                  <a:schemeClr val="dk1"/>
                </a:solidFill>
              </a:rPr>
              <a:t>Descrição:</a:t>
            </a:r>
            <a:br>
              <a:rPr b="1" lang="en-US" sz="3000">
                <a:solidFill>
                  <a:schemeClr val="dk1"/>
                </a:solidFill>
              </a:rPr>
            </a:br>
            <a:r>
              <a:rPr lang="en-US" sz="3000">
                <a:solidFill>
                  <a:schemeClr val="dk1"/>
                </a:solidFill>
              </a:rPr>
              <a:t> O usuário digita 3 números. Ao clicar em "Comparar":</a:t>
            </a: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Mostra o maior número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Mostra o menor número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Mostra se há números iguais</a:t>
            </a:r>
            <a:br>
              <a:rPr lang="en-US" sz="3000">
                <a:solidFill>
                  <a:schemeClr val="dk1"/>
                </a:solidFill>
              </a:rPr>
            </a:br>
            <a:r>
              <a:rPr lang="en-US" sz="3000">
                <a:solidFill>
                  <a:schemeClr val="dk1"/>
                </a:solidFill>
              </a:rPr>
              <a:t> </a:t>
            </a:r>
            <a:r>
              <a:rPr b="1" lang="en-US" sz="3000">
                <a:solidFill>
                  <a:schemeClr val="dk1"/>
                </a:solidFill>
              </a:rPr>
              <a:t>Reforça:</a:t>
            </a:r>
            <a:r>
              <a:rPr lang="en-US" sz="3000">
                <a:solidFill>
                  <a:schemeClr val="dk1"/>
                </a:solidFill>
              </a:rPr>
              <a:t> uso de </a:t>
            </a:r>
            <a:r>
              <a:rPr lang="en-US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US" sz="3000">
                <a:solidFill>
                  <a:schemeClr val="dk1"/>
                </a:solidFill>
              </a:rPr>
              <a:t>, </a:t>
            </a:r>
            <a:r>
              <a:rPr lang="en-US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-US" sz="3000">
                <a:solidFill>
                  <a:schemeClr val="dk1"/>
                </a:solidFill>
              </a:rPr>
              <a:t>, </a:t>
            </a:r>
            <a:r>
              <a:rPr lang="en-US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lang="en-US" sz="3000">
                <a:solidFill>
                  <a:schemeClr val="dk1"/>
                </a:solidFill>
              </a:rPr>
              <a:t>, </a:t>
            </a:r>
            <a:r>
              <a:rPr lang="en-US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lang="en-US" sz="3000">
                <a:solidFill>
                  <a:schemeClr val="dk1"/>
                </a:solidFill>
              </a:rPr>
              <a:t> e múltiplos </a:t>
            </a:r>
            <a:r>
              <a:rPr lang="en-US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-US" sz="3000">
                <a:solidFill>
                  <a:schemeClr val="dk1"/>
                </a:solidFill>
              </a:rPr>
              <a:t>.</a:t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374655cf913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374655cf913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374655cf913_0_13"/>
          <p:cNvSpPr txBox="1"/>
          <p:nvPr/>
        </p:nvSpPr>
        <p:spPr>
          <a:xfrm>
            <a:off x="1793025" y="1310075"/>
            <a:ext cx="724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Variáveis e Tipos de Dados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74655cf913_0_13"/>
          <p:cNvSpPr txBox="1"/>
          <p:nvPr/>
        </p:nvSpPr>
        <p:spPr>
          <a:xfrm>
            <a:off x="1707500" y="3023125"/>
            <a:ext cx="87474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111" name="Google Shape;111;g374655cf913_0_13" title="Captura de Tela 2025-08-11 às 16.49.0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6000" y="2234388"/>
            <a:ext cx="11220450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374655cf913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374655cf913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374655cf913_0_27"/>
          <p:cNvSpPr txBox="1"/>
          <p:nvPr/>
        </p:nvSpPr>
        <p:spPr>
          <a:xfrm>
            <a:off x="1793025" y="1310075"/>
            <a:ext cx="724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Variáveis e Tipos de Dados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374655cf913_0_27"/>
          <p:cNvSpPr txBox="1"/>
          <p:nvPr/>
        </p:nvSpPr>
        <p:spPr>
          <a:xfrm>
            <a:off x="1707500" y="3023125"/>
            <a:ext cx="87474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20" name="Google Shape;120;g374655cf913_0_27"/>
          <p:cNvSpPr txBox="1"/>
          <p:nvPr/>
        </p:nvSpPr>
        <p:spPr>
          <a:xfrm>
            <a:off x="2076000" y="4543200"/>
            <a:ext cx="14136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O </a:t>
            </a:r>
            <a:r>
              <a:rPr b="1" lang="en-US" sz="3000">
                <a:solidFill>
                  <a:schemeClr val="dk1"/>
                </a:solidFill>
              </a:rPr>
              <a:t>hoisting</a:t>
            </a:r>
            <a:r>
              <a:rPr lang="en-US" sz="3000">
                <a:solidFill>
                  <a:schemeClr val="dk1"/>
                </a:solidFill>
              </a:rPr>
              <a:t> é o comportamento do JavaScript de </a:t>
            </a:r>
            <a:r>
              <a:rPr b="1" lang="en-US" sz="3000">
                <a:solidFill>
                  <a:schemeClr val="dk1"/>
                </a:solidFill>
              </a:rPr>
              <a:t>mover automaticamente as declarações de variáveis e funções para o topo do escopo</a:t>
            </a:r>
            <a:r>
              <a:rPr lang="en-US" sz="3000">
                <a:solidFill>
                  <a:schemeClr val="dk1"/>
                </a:solidFill>
              </a:rPr>
              <a:t> (antes do código ser executado). Isso significa que você pode usar variáveis e funções antes da linha onde elas aparecem — mas o valor só será atribuído depois.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374655cf913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374655cf913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74655cf913_0_36"/>
          <p:cNvSpPr txBox="1"/>
          <p:nvPr/>
        </p:nvSpPr>
        <p:spPr>
          <a:xfrm>
            <a:off x="1793025" y="1310075"/>
            <a:ext cx="724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Variáveis e Tipos de Dados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374655cf913_0_36"/>
          <p:cNvSpPr txBox="1"/>
          <p:nvPr/>
        </p:nvSpPr>
        <p:spPr>
          <a:xfrm>
            <a:off x="1707500" y="3023125"/>
            <a:ext cx="87474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29" name="Google Shape;129;g374655cf913_0_36"/>
          <p:cNvSpPr txBox="1"/>
          <p:nvPr/>
        </p:nvSpPr>
        <p:spPr>
          <a:xfrm>
            <a:off x="2076000" y="4543200"/>
            <a:ext cx="14136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O </a:t>
            </a:r>
            <a:r>
              <a:rPr b="1" lang="en-US" sz="3000">
                <a:solidFill>
                  <a:schemeClr val="dk1"/>
                </a:solidFill>
              </a:rPr>
              <a:t>hoisting</a:t>
            </a:r>
            <a:r>
              <a:rPr lang="en-US" sz="3000">
                <a:solidFill>
                  <a:schemeClr val="dk1"/>
                </a:solidFill>
              </a:rPr>
              <a:t> é o comportamento do JavaScript de </a:t>
            </a:r>
            <a:r>
              <a:rPr b="1" lang="en-US" sz="3000">
                <a:solidFill>
                  <a:schemeClr val="dk1"/>
                </a:solidFill>
              </a:rPr>
              <a:t>mover automaticamente as declarações de variáveis e funções para o topo do escopo</a:t>
            </a:r>
            <a:r>
              <a:rPr lang="en-US" sz="3000">
                <a:solidFill>
                  <a:schemeClr val="dk1"/>
                </a:solidFill>
              </a:rPr>
              <a:t> (antes do código ser executado). Isso significa que você pode usar variáveis e funções antes da linha onde elas aparecem — mas o valor só será atribuído depois.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Tipos de Dados em JS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1763475" y="3177075"/>
            <a:ext cx="105390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JavaScript é </a:t>
            </a:r>
            <a:r>
              <a:rPr b="1" lang="en-US" sz="2500">
                <a:solidFill>
                  <a:schemeClr val="dk1"/>
                </a:solidFill>
              </a:rPr>
              <a:t>dinamicamente tipado</a:t>
            </a:r>
            <a:r>
              <a:rPr lang="en-US" sz="2500">
                <a:solidFill>
                  <a:schemeClr val="dk1"/>
                </a:solidFill>
              </a:rPr>
              <a:t>, ou seja, você não precisa dizer qual é o tipo — ele descobre sozinho.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Os principais tipos são: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Mesmo não pre definindo os tipos de variáveis elas podem receber tipos: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String – var nome = “Vitor”;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Inteiro – var idade = 40;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Flutuante – var peso = 68.35;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Booleano – var frequente = true;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Lista – var dias = [1,2,3,4,5];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Objetos – var pessoa = {nome: “Vitor”, idade: 40, peso: 68.35 };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374655cf913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374655cf913_0_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374655cf913_0_124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Operadores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374655cf913_0_124"/>
          <p:cNvSpPr txBox="1"/>
          <p:nvPr/>
        </p:nvSpPr>
        <p:spPr>
          <a:xfrm>
            <a:off x="1763475" y="3177075"/>
            <a:ext cx="105390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dk1"/>
                </a:solidFill>
              </a:rPr>
              <a:t>=   -  Atribuição Simples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dk1"/>
                </a:solidFill>
              </a:rPr>
              <a:t>+= -  Atribuição de adição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dk1"/>
                </a:solidFill>
              </a:rPr>
              <a:t>-=  -  Atribuição de subtração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dk1"/>
                </a:solidFill>
              </a:rPr>
              <a:t>*=  - Atribuição de multiplicação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dk1"/>
                </a:solidFill>
              </a:rPr>
              <a:t>/=  - Atribuição de divisão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dk1"/>
                </a:solidFill>
              </a:rPr>
              <a:t>%= - Atribuição de resto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900">
                <a:solidFill>
                  <a:schemeClr val="dk1"/>
                </a:solidFill>
              </a:rPr>
              <a:t>**=  - Atribuição de Exponencial</a:t>
            </a:r>
            <a:endParaRPr sz="2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46" name="Google Shape;146;g374655cf913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18288000" cy="1028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374655cf913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374655cf913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374655cf913_0_141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Operadores - Relacional 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74655cf913_0_141"/>
          <p:cNvSpPr txBox="1"/>
          <p:nvPr/>
        </p:nvSpPr>
        <p:spPr>
          <a:xfrm>
            <a:off x="1763475" y="3177075"/>
            <a:ext cx="105390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==   -  igualdade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=== -  exatamente igual (conteúdo e tipo, necessário por não ter declaração de tipo)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!=   -  diferente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!== - Exatamente diferente (conteúdo e tipo)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&lt;	- menor que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&lt;=  - igual ou menor que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&gt;	- maior que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</a:rPr>
              <a:t>&gt;=  - igual ou maior que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Isaias Dias</dc:creator>
</cp:coreProperties>
</file>