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y="5143500" cx="9144000"/>
  <p:notesSz cx="6858000" cy="9144000"/>
  <p:embeddedFontLst>
    <p:embeddedFont>
      <p:font typeface="Montserrat"/>
      <p:regular r:id="rId52"/>
      <p:bold r:id="rId53"/>
      <p:italic r:id="rId54"/>
      <p:boldItalic r:id="rId55"/>
    </p:embeddedFont>
    <p:embeddedFont>
      <p:font typeface="Roboto Mon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DF2267-F982-4698-A3D5-0ECE7E62C1B7}">
  <a:tblStyle styleId="{0ADF2267-F982-4698-A3D5-0ECE7E62C1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Montserrat-bold.fntdata"/><Relationship Id="rId52" Type="http://schemas.openxmlformats.org/officeDocument/2006/relationships/font" Target="fonts/Montserrat-regular.fntdata"/><Relationship Id="rId11" Type="http://schemas.openxmlformats.org/officeDocument/2006/relationships/slide" Target="slides/slide4.xml"/><Relationship Id="rId55" Type="http://schemas.openxmlformats.org/officeDocument/2006/relationships/font" Target="fonts/Montserrat-boldItalic.fntdata"/><Relationship Id="rId10" Type="http://schemas.openxmlformats.org/officeDocument/2006/relationships/slide" Target="slides/slide3.xml"/><Relationship Id="rId54" Type="http://schemas.openxmlformats.org/officeDocument/2006/relationships/font" Target="fonts/Montserrat-italic.fntdata"/><Relationship Id="rId13" Type="http://schemas.openxmlformats.org/officeDocument/2006/relationships/slide" Target="slides/slide6.xml"/><Relationship Id="rId57" Type="http://schemas.openxmlformats.org/officeDocument/2006/relationships/font" Target="fonts/RobotoMono-bold.fntdata"/><Relationship Id="rId12" Type="http://schemas.openxmlformats.org/officeDocument/2006/relationships/slide" Target="slides/slide5.xml"/><Relationship Id="rId56" Type="http://schemas.openxmlformats.org/officeDocument/2006/relationships/font" Target="fonts/RobotoMono-regular.fntdata"/><Relationship Id="rId15" Type="http://schemas.openxmlformats.org/officeDocument/2006/relationships/slide" Target="slides/slide8.xml"/><Relationship Id="rId59" Type="http://schemas.openxmlformats.org/officeDocument/2006/relationships/font" Target="fonts/RobotoMono-boldItalic.fntdata"/><Relationship Id="rId14" Type="http://schemas.openxmlformats.org/officeDocument/2006/relationships/slide" Target="slides/slide7.xml"/><Relationship Id="rId58" Type="http://schemas.openxmlformats.org/officeDocument/2006/relationships/font" Target="fonts/RobotoMono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70b00b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6470b00bc8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70b00bc8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36470b00bc8_0_3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470b00bc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6470b00bc8_0_4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70b00bc8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6470b00bc8_0_4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70b00bc8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6470b00bc8_0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470b00bc8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6470b00bc8_0_3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470b00bc8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6470b00bc8_0_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470b00bc8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6470b00bc8_0_4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470b00bc8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36470b00bc8_0_4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470b00bc8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g36470b00bc8_0_4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470b00bc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g36470b00bc8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470b00bc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6470b00bc8_0_1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470b00bc8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36470b00bc8_0_4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470b00bc8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36470b00bc8_0_4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470b00bc8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6470b00bc8_0_4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470b00bc8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0" name="Google Shape;300;g36470b00bc8_0_4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470b00bc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8" name="Google Shape;308;g36470b00bc8_0_5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470b00bc8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g36470b00bc8_0_5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470b00bc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g36470b00bc8_0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470b00bc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g36470b00bc8_0_2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470b00bc8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g36470b00bc8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470b00bc8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36470b00bc8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470b00bc8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6470b00bc8_0_3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470b00bc8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g36470b00bc8_0_2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470b00bc8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36470b00bc8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470b00bc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36470b00bc8_0_2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470b00bc8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36470b00bc8_0_3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470b00bc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0" name="Google Shape;390;g36470b00bc8_0_3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470b00bc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g36470b00bc8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6490afdf2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g36490afdf2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490afdf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g36490afdf2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6490afdf2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2" name="Google Shape;422;g36490afdf2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490afdf2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0" name="Google Shape;430;g36490afdf2a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470b00bc8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36470b00bc8_0_3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490afdf2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8" name="Google Shape;438;g36490afdf2a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6490afdf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6" name="Google Shape;446;g36490afdf2a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490afdf2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36490afdf2a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490afdf2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g36490afdf2a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6490afdf2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g36490afdf2a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470b00bc8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6470b00bc8_0_3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470b00bc8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6470b00bc8_0_3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470b00bc8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6470b00bc8_0_3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470b00bc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6470b00bc8_0_3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470b00bc8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6470b00bc8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hyperlink" Target="https://github.com" TargetMode="External"/><Relationship Id="rId6" Type="http://schemas.openxmlformats.org/officeDocument/2006/relationships/hyperlink" Target="https://github.com" TargetMode="External"/><Relationship Id="rId7" Type="http://schemas.openxmlformats.org/officeDocument/2006/relationships/hyperlink" Target="https://git-scm.com/" TargetMode="External"/><Relationship Id="rId8" Type="http://schemas.openxmlformats.org/officeDocument/2006/relationships/hyperlink" Target="https://git-scm.com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4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853750" y="1511575"/>
            <a:ext cx="77187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Tipos de Loops em JavaScript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d) for...of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Percorre os </a:t>
            </a:r>
            <a:r>
              <a:rPr b="1" lang="pt-BR" sz="1900">
                <a:solidFill>
                  <a:schemeClr val="dk1"/>
                </a:solidFill>
              </a:rPr>
              <a:t>valores</a:t>
            </a:r>
            <a:r>
              <a:rPr lang="pt-BR" sz="1900">
                <a:solidFill>
                  <a:schemeClr val="dk1"/>
                </a:solidFill>
              </a:rPr>
              <a:t> de um array.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j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35" title="Captura de Tela 2025-08-18 às 21.19.2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700" y="1338348"/>
            <a:ext cx="6854349" cy="2697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 txBox="1"/>
          <p:nvPr/>
        </p:nvSpPr>
        <p:spPr>
          <a:xfrm>
            <a:off x="853750" y="1511575"/>
            <a:ext cx="77187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Tipos de Loops em JavaScript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chemeClr val="dk1"/>
                </a:solidFill>
              </a:rPr>
              <a:t>e) for...in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solidFill>
                  <a:schemeClr val="dk1"/>
                </a:solidFill>
              </a:rPr>
              <a:t>Percorre as </a:t>
            </a:r>
            <a:r>
              <a:rPr b="1" lang="pt-BR" sz="2200">
                <a:solidFill>
                  <a:schemeClr val="dk1"/>
                </a:solidFill>
              </a:rPr>
              <a:t>propriedades</a:t>
            </a:r>
            <a:r>
              <a:rPr lang="pt-BR" sz="2200">
                <a:solidFill>
                  <a:schemeClr val="dk1"/>
                </a:solidFill>
              </a:rPr>
              <a:t> de um objeto.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j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7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37" title="Captura de Tela 2025-08-18 às 21.20.2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250" y="1993049"/>
            <a:ext cx="7413625" cy="2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8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1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853750" y="1511575"/>
            <a:ext cx="5805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Exercício 1: Tabuada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1"/>
                </a:solidFill>
              </a:rPr>
              <a:t>Crie uma página que peça um número ao usuário e mostre a tabuada de 1 a 10.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9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2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853750" y="1511575"/>
            <a:ext cx="5805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</a:rPr>
              <a:t>Exercício 2: Contagem Regressiva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Mostre uma contagem de 10 até 1 em um alert.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853750" y="1511575"/>
            <a:ext cx="5805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</a:rPr>
              <a:t>Exercício 3: Listar Nomes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Crie um array com 5 nomes e mostre cada um na tela com </a:t>
            </a: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for...of</a:t>
            </a:r>
            <a:r>
              <a:rPr lang="pt-BR" sz="2100">
                <a:solidFill>
                  <a:schemeClr val="dk1"/>
                </a:solidFill>
              </a:rPr>
              <a:t>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1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1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41" title="Captura de Tela 2025-08-18 às 21.45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1425" y="0"/>
            <a:ext cx="3617749" cy="492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1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2" title="Captura de Tela 2025-08-18 às 21.44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3026" y="0"/>
            <a:ext cx="255794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3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1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3" title="Captura de Tela 2025-08-18 às 21.44.4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5250" y="912825"/>
            <a:ext cx="5119499" cy="39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853750" y="1511575"/>
            <a:ext cx="63852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bjetivo da Aula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Compreender o conceito de </a:t>
            </a:r>
            <a:r>
              <a:rPr b="1" lang="pt-BR" sz="1700">
                <a:solidFill>
                  <a:schemeClr val="dk1"/>
                </a:solidFill>
              </a:rPr>
              <a:t>laços de repetição (loops)</a:t>
            </a:r>
            <a:r>
              <a:rPr lang="pt-BR" sz="1700">
                <a:solidFill>
                  <a:schemeClr val="dk1"/>
                </a:solidFill>
              </a:rPr>
              <a:t>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Identificar os principais tipos de loops em JavaScript.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Aplicar loops para resolver problemas práticos no navegador.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4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2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44" title="Captura de Tela 2025-08-18 às 21.47.5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7005" y="579450"/>
            <a:ext cx="6149595" cy="4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5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2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5" title="Captura de Tela 2025-08-18 às 21.48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3569" y="1129725"/>
            <a:ext cx="5087856" cy="3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6"/>
          <p:cNvSpPr txBox="1"/>
          <p:nvPr/>
        </p:nvSpPr>
        <p:spPr>
          <a:xfrm>
            <a:off x="975203" y="651200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2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46" title="Captura de Tela 2025-08-18 às 21.48.0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125" y="1129725"/>
            <a:ext cx="6489700" cy="369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7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47" title="Captura de Tela 2025-08-18 às 21.53.5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7502" y="1129725"/>
            <a:ext cx="5017075" cy="35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8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8" title="Captura de Tela 2025-08-18 às 21.54.0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8025" y="365475"/>
            <a:ext cx="3287725" cy="46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9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3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49" title="Captura de Tela 2025-08-18 às 21.53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0575" y="1412750"/>
            <a:ext cx="6597176" cy="2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0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853750" y="1511575"/>
            <a:ext cx="5805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</a:t>
            </a: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bjetivo da Aula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Compreender o que é </a:t>
            </a:r>
            <a:r>
              <a:rPr b="1" lang="pt-BR">
                <a:solidFill>
                  <a:schemeClr val="dk1"/>
                </a:solidFill>
              </a:rPr>
              <a:t>controle de versão</a:t>
            </a:r>
            <a:r>
              <a:rPr lang="pt-BR">
                <a:solidFill>
                  <a:schemeClr val="dk1"/>
                </a:solidFill>
              </a:rPr>
              <a:t> e sua importância.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Aprender os conceitos básicos do </a:t>
            </a:r>
            <a:r>
              <a:rPr b="1" lang="pt-BR">
                <a:solidFill>
                  <a:schemeClr val="dk1"/>
                </a:solidFill>
              </a:rPr>
              <a:t>Git</a:t>
            </a:r>
            <a:r>
              <a:rPr lang="pt-BR">
                <a:solidFill>
                  <a:schemeClr val="dk1"/>
                </a:solidFill>
              </a:rPr>
              <a:t> (ferramenta de controle de versão).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Entender o papel do </a:t>
            </a:r>
            <a:r>
              <a:rPr b="1" lang="pt-BR">
                <a:solidFill>
                  <a:schemeClr val="dk1"/>
                </a:solidFill>
              </a:rPr>
              <a:t>GitHub</a:t>
            </a:r>
            <a:r>
              <a:rPr lang="pt-BR">
                <a:solidFill>
                  <a:schemeClr val="dk1"/>
                </a:solidFill>
              </a:rPr>
              <a:t> como repositório remoto e plataforma colaborativa.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pt-BR">
                <a:solidFill>
                  <a:schemeClr val="dk1"/>
                </a:solidFill>
              </a:rPr>
              <a:t>Realizar operações práticas: criar repositórios, versionar arquivos, enviar alterações para o GitHub.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51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51"/>
          <p:cNvSpPr txBox="1"/>
          <p:nvPr/>
        </p:nvSpPr>
        <p:spPr>
          <a:xfrm>
            <a:off x="853750" y="1511575"/>
            <a:ext cx="65262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Contextualização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BR" sz="1700">
                <a:solidFill>
                  <a:schemeClr val="dk1"/>
                </a:solidFill>
              </a:rPr>
              <a:t>Problema sem Git:</a:t>
            </a:r>
            <a:r>
              <a:rPr lang="pt-BR" sz="1700">
                <a:solidFill>
                  <a:schemeClr val="dk1"/>
                </a:solidFill>
              </a:rPr>
              <a:t> Imagine uma equipe trocando arquivos por e-mail, com versões chamadas “final”, “final2”, “final_definitivo”.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pt-BR" sz="1700">
                <a:solidFill>
                  <a:schemeClr val="dk1"/>
                </a:solidFill>
              </a:rPr>
              <a:t>Solução:</a:t>
            </a:r>
            <a:r>
              <a:rPr lang="pt-BR" sz="1700">
                <a:solidFill>
                  <a:schemeClr val="dk1"/>
                </a:solidFill>
              </a:rPr>
              <a:t> o </a:t>
            </a:r>
            <a:r>
              <a:rPr b="1" lang="pt-BR" sz="1700">
                <a:solidFill>
                  <a:schemeClr val="dk1"/>
                </a:solidFill>
              </a:rPr>
              <a:t>controle de versão</a:t>
            </a:r>
            <a:r>
              <a:rPr lang="pt-BR" sz="1700">
                <a:solidFill>
                  <a:schemeClr val="dk1"/>
                </a:solidFill>
              </a:rPr>
              <a:t> registra todas as mudanças no código, permite colaboração eficiente e evita perda de trabalho.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2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Conceitos Fundamentais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800">
                <a:solidFill>
                  <a:schemeClr val="dk1"/>
                </a:solidFill>
              </a:rPr>
              <a:t>O que é o Git?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Sistema de </a:t>
            </a:r>
            <a:r>
              <a:rPr b="1" lang="pt-BR" sz="1600">
                <a:solidFill>
                  <a:schemeClr val="dk1"/>
                </a:solidFill>
              </a:rPr>
              <a:t>controle de versão distribuído</a:t>
            </a:r>
            <a:r>
              <a:rPr lang="pt-BR" sz="1600">
                <a:solidFill>
                  <a:schemeClr val="dk1"/>
                </a:solidFill>
              </a:rPr>
              <a:t>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Permite salvar “fotografias” (commits) de um projeto ao longo do tempo.</a:t>
            </a:r>
            <a:br>
              <a:rPr lang="pt-BR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Facilita colaboração e rollback de alterações.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3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3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Conceitos Fundamentais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900">
                <a:solidFill>
                  <a:schemeClr val="dk1"/>
                </a:solidFill>
              </a:rPr>
              <a:t>O que é o GitHub?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Plataforma online para hospedar repositórios Git.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Funciona como </a:t>
            </a:r>
            <a:r>
              <a:rPr b="1" lang="pt-BR" sz="1700">
                <a:solidFill>
                  <a:schemeClr val="dk1"/>
                </a:solidFill>
              </a:rPr>
              <a:t>rede social de código</a:t>
            </a:r>
            <a:r>
              <a:rPr lang="pt-BR" sz="1700">
                <a:solidFill>
                  <a:schemeClr val="dk1"/>
                </a:solidFill>
              </a:rPr>
              <a:t> (issues, pull requests, colaboração).</a:t>
            </a:r>
            <a:br>
              <a:rPr lang="pt-BR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pt-BR" sz="1700">
                <a:solidFill>
                  <a:schemeClr val="dk1"/>
                </a:solidFill>
              </a:rPr>
              <a:t>Integra CI/CD, wikis, gerenciamento de projetos.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7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853750" y="1511575"/>
            <a:ext cx="6861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</a:rPr>
              <a:t>Introdução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Na programação, muitas vezes precisamos </a:t>
            </a:r>
            <a:r>
              <a:rPr b="1" lang="pt-BR" sz="1700">
                <a:solidFill>
                  <a:schemeClr val="dk1"/>
                </a:solidFill>
              </a:rPr>
              <a:t>repetir instruções</a:t>
            </a:r>
            <a:r>
              <a:rPr lang="pt-BR" sz="1700">
                <a:solidFill>
                  <a:schemeClr val="dk1"/>
                </a:solidFill>
              </a:rPr>
              <a:t> várias vezes.</a:t>
            </a:r>
            <a:br>
              <a:rPr lang="pt-BR" sz="1700">
                <a:solidFill>
                  <a:schemeClr val="dk1"/>
                </a:solidFill>
              </a:rPr>
            </a:br>
            <a:r>
              <a:rPr lang="pt-BR" sz="1700">
                <a:solidFill>
                  <a:schemeClr val="dk1"/>
                </a:solidFill>
              </a:rPr>
              <a:t> Exemplo: mostrar todos os números de 1 a 10 sem ter que escrever </a:t>
            </a:r>
            <a:r>
              <a:rPr lang="pt-BR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</a:t>
            </a:r>
            <a:r>
              <a:rPr lang="pt-BR" sz="1700">
                <a:solidFill>
                  <a:schemeClr val="dk1"/>
                </a:solidFill>
              </a:rPr>
              <a:t> dez vezes.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chemeClr val="dk1"/>
                </a:solidFill>
              </a:rPr>
              <a:t>Para isso usamos os </a:t>
            </a:r>
            <a:r>
              <a:rPr b="1" lang="pt-BR" sz="1700">
                <a:solidFill>
                  <a:schemeClr val="dk1"/>
                </a:solidFill>
              </a:rPr>
              <a:t>loops</a:t>
            </a:r>
            <a:r>
              <a:rPr lang="pt-BR" sz="1700">
                <a:solidFill>
                  <a:schemeClr val="dk1"/>
                </a:solidFill>
              </a:rPr>
              <a:t>, que tornam o código mais simples, eficiente e flexível.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1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62" name="Google Shape;362;p54"/>
          <p:cNvGraphicFramePr/>
          <p:nvPr/>
        </p:nvGraphicFramePr>
        <p:xfrm>
          <a:off x="459450" y="136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{0ADF2267-F982-4698-A3D5-0ECE7E62C1B7}</a:tableStyleId>
              </a:tblPr>
              <a:tblGrid>
                <a:gridCol w="3397225"/>
                <a:gridCol w="44521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Comando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Função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init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 um novo repositório Git local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clone &lt;url&gt;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Clona um repositório existente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status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 o estado dos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add &lt;arquivo&gt;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Adiciona arquivo à área de preparação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commit -m "mensagem"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Cria um commit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log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 histórico de commits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push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Envia commits locais para o GitHub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Intrudutória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55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aphicFrame>
        <p:nvGraphicFramePr>
          <p:cNvPr id="371" name="Google Shape;371;p55"/>
          <p:cNvGraphicFramePr/>
          <p:nvPr/>
        </p:nvGraphicFramePr>
        <p:xfrm>
          <a:off x="284138" y="151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{0ADF2267-F982-4698-A3D5-0ECE7E62C1B7}</a:tableStyleId>
              </a:tblPr>
              <a:tblGrid>
                <a:gridCol w="3397225"/>
                <a:gridCol w="44521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Comando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/>
                        <a:t>Função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pull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Baixa e mescla alterações do GitHub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branch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Lista/cria branches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checkout &lt;branch&gt;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Troca de branch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git merge &lt;branch&gt;</a:t>
                      </a:r>
                      <a:endParaRPr sz="11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Mescla uma branch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6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</a:t>
            </a: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Introdutória</a:t>
            </a: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6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Fluxo de Trabalho Básico (Git Workflow)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Criar/clonar um repositório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Modificar arquivos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pt-BR" sz="1100">
                <a:solidFill>
                  <a:schemeClr val="dk1"/>
                </a:solidFill>
              </a:rPr>
              <a:t> → adicionar mudanças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r>
              <a:rPr lang="pt-BR" sz="1100">
                <a:solidFill>
                  <a:schemeClr val="dk1"/>
                </a:solidFill>
              </a:rPr>
              <a:t> → registrar mudança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pt-BR" sz="1100">
                <a:solidFill>
                  <a:schemeClr val="dk1"/>
                </a:solidFill>
              </a:rPr>
              <a:t> → enviar para GitHub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Colaboradores usam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pull</a:t>
            </a:r>
            <a:r>
              <a:rPr lang="pt-BR" sz="1100">
                <a:solidFill>
                  <a:schemeClr val="dk1"/>
                </a:solidFill>
              </a:rPr>
              <a:t> para atualizar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57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Preparação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Criar conta no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6"/>
              </a:rPr>
              <a:t>GitHub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Instalar o</a:t>
            </a:r>
            <a:r>
              <a:rPr lang="pt-BR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pt-BR" sz="1100" u="sng">
                <a:solidFill>
                  <a:schemeClr val="hlink"/>
                </a:solidFill>
                <a:hlinkClick r:id="rId8"/>
              </a:rPr>
              <a:t>Git</a:t>
            </a:r>
            <a:r>
              <a:rPr lang="pt-BR" sz="1100">
                <a:solidFill>
                  <a:schemeClr val="dk1"/>
                </a:solidFill>
              </a:rPr>
              <a:t>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Configurar nome e e-mail: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8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p58" title="Captura de Tela 2025-08-18 às 14.56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0450" y="2117825"/>
            <a:ext cx="6397625" cy="13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9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9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Para confirmar, abra o terminal e digite: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bash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--version</a:t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60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60"/>
          <p:cNvSpPr txBox="1"/>
          <p:nvPr/>
        </p:nvSpPr>
        <p:spPr>
          <a:xfrm>
            <a:off x="1070450" y="15384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1"/>
                </a:solidFill>
              </a:rPr>
              <a:t>Iniciar o Git na pasta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bash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"Seu Nome"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"seuemail@exemplo.com"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61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1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Entre na pasta do projeto: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</a:rPr>
              <a:t>bash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/caminho/da/pasta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2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2"/>
          <p:cNvSpPr txBox="1"/>
          <p:nvPr/>
        </p:nvSpPr>
        <p:spPr>
          <a:xfrm>
            <a:off x="853750" y="15115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700">
                <a:solidFill>
                  <a:schemeClr val="dk1"/>
                </a:solidFill>
              </a:rPr>
              <a:t>4) Clonar o repositório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bash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https://github.com/USUARIO/NOME_REPOSITORIO.git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3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3"/>
          <p:cNvSpPr txBox="1"/>
          <p:nvPr/>
        </p:nvSpPr>
        <p:spPr>
          <a:xfrm>
            <a:off x="853750" y="12741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300">
                <a:solidFill>
                  <a:schemeClr val="dk1"/>
                </a:solidFill>
              </a:rPr>
              <a:t>Resumo (comandos diretos)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bash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user.name "Seu Nome"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config --global user.email "seuemail@exemplo.com"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~/Documentos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clone https://github.com/USUARIO/NOME_REPOSITORIO.git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cd NOME_REPOSITORIO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-v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853750" y="1511575"/>
            <a:ext cx="68616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Tipos de Loops em JavaScript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a) for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Usado quando sabemos exatamente </a:t>
            </a:r>
            <a:r>
              <a:rPr b="1" lang="pt-BR">
                <a:solidFill>
                  <a:schemeClr val="dk1"/>
                </a:solidFill>
              </a:rPr>
              <a:t>quantas vezes</a:t>
            </a:r>
            <a:r>
              <a:rPr lang="pt-BR">
                <a:solidFill>
                  <a:schemeClr val="dk1"/>
                </a:solidFill>
              </a:rPr>
              <a:t> o loop deve rodar.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4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64"/>
          <p:cNvSpPr txBox="1"/>
          <p:nvPr/>
        </p:nvSpPr>
        <p:spPr>
          <a:xfrm>
            <a:off x="1070450" y="153847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2600">
                <a:solidFill>
                  <a:schemeClr val="dk1"/>
                </a:solidFill>
              </a:rPr>
              <a:t>Iniciar o Git na pasta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bash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5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1070450" y="112972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00">
                <a:solidFill>
                  <a:schemeClr val="dk1"/>
                </a:solidFill>
              </a:rPr>
              <a:t>Adicionar os arquivos e criar o primeiro commit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bash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 .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 -m "Primeiro commit"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6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66"/>
          <p:cNvSpPr txBox="1"/>
          <p:nvPr/>
        </p:nvSpPr>
        <p:spPr>
          <a:xfrm>
            <a:off x="1070450" y="112972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1"/>
                </a:solidFill>
              </a:rPr>
              <a:t>Definir a branch principal como </a:t>
            </a:r>
            <a:r>
              <a:rPr b="1" lang="pt-BR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b="1" sz="2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bash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branch -M main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7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7"/>
          <p:cNvSpPr txBox="1"/>
          <p:nvPr/>
        </p:nvSpPr>
        <p:spPr>
          <a:xfrm>
            <a:off x="1070450" y="112972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>
                <a:solidFill>
                  <a:schemeClr val="dk1"/>
                </a:solidFill>
              </a:rPr>
              <a:t>Conectar ao GitHub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chemeClr val="dk1"/>
                </a:solidFill>
              </a:rPr>
              <a:t>bash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remote add origin https://github.com/SEU_USUARIO/meu-primeiro-repositorio.git</a:t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8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Introdutória de Git e GitHub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68"/>
          <p:cNvSpPr txBox="1"/>
          <p:nvPr/>
        </p:nvSpPr>
        <p:spPr>
          <a:xfrm>
            <a:off x="1070450" y="1129725"/>
            <a:ext cx="72219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Parte Prática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600">
                <a:solidFill>
                  <a:schemeClr val="dk1"/>
                </a:solidFill>
              </a:rPr>
              <a:t>Enviar para o GitHub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bash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 -u origin main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9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9" title="Captura de Tela 2025-08-18 às 21.15.3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6500" y="1587500"/>
            <a:ext cx="5810250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0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 txBox="1"/>
          <p:nvPr/>
        </p:nvSpPr>
        <p:spPr>
          <a:xfrm>
            <a:off x="853750" y="1511575"/>
            <a:ext cx="77187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Tipos de Loops em JavaScript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200">
                <a:solidFill>
                  <a:schemeClr val="dk1"/>
                </a:solidFill>
              </a:rPr>
              <a:t>b) while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Usado quando </a:t>
            </a:r>
            <a:r>
              <a:rPr b="1" lang="pt-BR" sz="2000">
                <a:solidFill>
                  <a:schemeClr val="dk1"/>
                </a:solidFill>
              </a:rPr>
              <a:t>não sabemos quantas vezes</a:t>
            </a:r>
            <a:r>
              <a:rPr lang="pt-BR" sz="2000">
                <a:solidFill>
                  <a:schemeClr val="dk1"/>
                </a:solidFill>
              </a:rPr>
              <a:t> o loop vai rodar, mas temos uma condição.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31" title="Captura de Tela 2025-08-18 às 21.16.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7200" y="1262926"/>
            <a:ext cx="4736674" cy="27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 txBox="1"/>
          <p:nvPr/>
        </p:nvSpPr>
        <p:spPr>
          <a:xfrm>
            <a:off x="853750" y="1511575"/>
            <a:ext cx="7718700" cy="24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Tipos de Loops em JavaScript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100">
                <a:solidFill>
                  <a:schemeClr val="dk1"/>
                </a:solidFill>
              </a:rPr>
              <a:t>c) do...while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>
                <a:solidFill>
                  <a:schemeClr val="dk1"/>
                </a:solidFill>
              </a:rPr>
              <a:t>Semelhante ao </a:t>
            </a:r>
            <a:r>
              <a:rPr lang="pt-BR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pt-BR" sz="1900">
                <a:solidFill>
                  <a:schemeClr val="dk1"/>
                </a:solidFill>
              </a:rPr>
              <a:t>, mas </a:t>
            </a:r>
            <a:r>
              <a:rPr b="1" lang="pt-BR" sz="1900">
                <a:solidFill>
                  <a:schemeClr val="dk1"/>
                </a:solidFill>
              </a:rPr>
              <a:t>executa pelo menos uma vez</a:t>
            </a:r>
            <a:r>
              <a:rPr lang="pt-BR" sz="1900">
                <a:solidFill>
                  <a:schemeClr val="dk1"/>
                </a:solidFill>
              </a:rPr>
              <a:t> antes de verificar a condição.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js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975" y="434300"/>
            <a:ext cx="4736675" cy="6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3"/>
          <p:cNvSpPr txBox="1"/>
          <p:nvPr/>
        </p:nvSpPr>
        <p:spPr>
          <a:xfrm>
            <a:off x="1070453" y="651213"/>
            <a:ext cx="4373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pt-BR" sz="17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Estruturas de Repetição</a:t>
            </a:r>
            <a:endParaRPr b="1" i="0" sz="17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33" title="Captura de Tela 2025-08-18 às 21.17.5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0750" y="1373150"/>
            <a:ext cx="44862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