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82" r:id="rId2"/>
    <p:sldId id="315" r:id="rId3"/>
    <p:sldId id="464" r:id="rId4"/>
    <p:sldId id="390" r:id="rId5"/>
    <p:sldId id="465" r:id="rId6"/>
    <p:sldId id="474" r:id="rId7"/>
    <p:sldId id="451" r:id="rId8"/>
    <p:sldId id="449" r:id="rId9"/>
    <p:sldId id="454" r:id="rId10"/>
    <p:sldId id="468" r:id="rId11"/>
    <p:sldId id="473" r:id="rId12"/>
    <p:sldId id="448" r:id="rId13"/>
    <p:sldId id="457" r:id="rId14"/>
    <p:sldId id="466" r:id="rId15"/>
    <p:sldId id="456" r:id="rId16"/>
    <p:sldId id="447" r:id="rId17"/>
    <p:sldId id="470" r:id="rId18"/>
    <p:sldId id="467" r:id="rId19"/>
    <p:sldId id="459" r:id="rId20"/>
    <p:sldId id="461" r:id="rId21"/>
    <p:sldId id="4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30A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6"/>
    <p:restoredTop sz="77630"/>
  </p:normalViewPr>
  <p:slideViewPr>
    <p:cSldViewPr snapToGrid="0" snapToObjects="1">
      <p:cViewPr varScale="1">
        <p:scale>
          <a:sx n="82" d="100"/>
          <a:sy n="82" d="100"/>
        </p:scale>
        <p:origin x="1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1C0BD-3A8E-6347-A32A-F93C22909CEF}" type="datetimeFigureOut">
              <a:rPr lang="en-US" smtClean="0"/>
              <a:t>9/8/20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826AC-E016-C741-98E2-1C1B749B87CC}" type="slidenum">
              <a:rPr lang="en-US" smtClean="0"/>
              <a:t>‹#›</a:t>
            </a:fld>
            <a:endParaRPr lang="en-US"/>
          </a:p>
        </p:txBody>
      </p:sp>
    </p:spTree>
    <p:extLst>
      <p:ext uri="{BB962C8B-B14F-4D97-AF65-F5344CB8AC3E}">
        <p14:creationId xmlns:p14="http://schemas.microsoft.com/office/powerpoint/2010/main" val="417137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witter.com/klts0/status/1303016728620920833/photo/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love to hear if these were useful in teaching, and if you have made changes to make them more useful. Please let me know at </a:t>
            </a:r>
            <a:r>
              <a:rPr lang="en-US" dirty="0" err="1"/>
              <a:t>keletso.makofane@gmail.com</a:t>
            </a:r>
            <a:r>
              <a:rPr lang="en-US" dirty="0"/>
              <a:t>.</a:t>
            </a:r>
          </a:p>
          <a:p>
            <a:endParaRPr lang="en-US" dirty="0"/>
          </a:p>
          <a:p>
            <a:r>
              <a:rPr lang="en-US" dirty="0"/>
              <a:t>Thread: https://</a:t>
            </a:r>
            <a:r>
              <a:rPr lang="en-US" dirty="0" err="1"/>
              <a:t>twitter.com</a:t>
            </a:r>
            <a:r>
              <a:rPr lang="en-US"/>
              <a:t>/klts0/status/1303359497679908870 </a:t>
            </a:r>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a:t>
            </a:fld>
            <a:endParaRPr lang="en-US"/>
          </a:p>
        </p:txBody>
      </p:sp>
    </p:spTree>
    <p:extLst>
      <p:ext uri="{BB962C8B-B14F-4D97-AF65-F5344CB8AC3E}">
        <p14:creationId xmlns:p14="http://schemas.microsoft.com/office/powerpoint/2010/main" val="348817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could try. You would get the wrong answer, though. Sadly, only King </a:t>
            </a:r>
            <a:r>
              <a:rPr lang="en-US" sz="1200" b="0" i="0" kern="1200" dirty="0" err="1">
                <a:solidFill>
                  <a:schemeClr val="tx1"/>
                </a:solidFill>
                <a:effectLst/>
                <a:latin typeface="+mn-lt"/>
                <a:ea typeface="+mn-ea"/>
                <a:cs typeface="+mn-cs"/>
              </a:rPr>
              <a:t>T'Chaka</a:t>
            </a:r>
            <a:r>
              <a:rPr lang="en-US" sz="1200" b="0" i="0" kern="1200" dirty="0">
                <a:solidFill>
                  <a:schemeClr val="tx1"/>
                </a:solidFill>
                <a:effectLst/>
                <a:latin typeface="+mn-lt"/>
                <a:ea typeface="+mn-ea"/>
                <a:cs typeface="+mn-cs"/>
              </a:rPr>
              <a:t> and others on the ancestral plain would even realize that your answer is wrong. you have unmeasured confounding.</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10</a:t>
            </a:fld>
            <a:endParaRPr lang="en-US"/>
          </a:p>
        </p:txBody>
      </p:sp>
    </p:spTree>
    <p:extLst>
      <p:ext uri="{BB962C8B-B14F-4D97-AF65-F5344CB8AC3E}">
        <p14:creationId xmlns:p14="http://schemas.microsoft.com/office/powerpoint/2010/main" val="872163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imagine you got some grant money and a cohort of participants who are willing to be stressed out by you just to see what happens. (Say a cohort of grad students.) You are now able to assign stress at random and observe smoking status.</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11</a:t>
            </a:fld>
            <a:endParaRPr lang="en-US"/>
          </a:p>
        </p:txBody>
      </p:sp>
    </p:spTree>
    <p:extLst>
      <p:ext uri="{BB962C8B-B14F-4D97-AF65-F5344CB8AC3E}">
        <p14:creationId xmlns:p14="http://schemas.microsoft.com/office/powerpoint/2010/main" val="654198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you randomly assign your cohort to be stressed or to not be stressed.</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12</a:t>
            </a:fld>
            <a:endParaRPr lang="en-US"/>
          </a:p>
        </p:txBody>
      </p:sp>
    </p:spTree>
    <p:extLst>
      <p:ext uri="{BB962C8B-B14F-4D97-AF65-F5344CB8AC3E}">
        <p14:creationId xmlns:p14="http://schemas.microsoft.com/office/powerpoint/2010/main" val="4019968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follow them to see what their smoking status will be. You measure it.</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13</a:t>
            </a:fld>
            <a:endParaRPr lang="en-US"/>
          </a:p>
        </p:txBody>
      </p:sp>
    </p:spTree>
    <p:extLst>
      <p:ext uri="{BB962C8B-B14F-4D97-AF65-F5344CB8AC3E}">
        <p14:creationId xmlns:p14="http://schemas.microsoft.com/office/powerpoint/2010/main" val="184458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 rearranging your cohort so that the subgroups are easy to count)</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14</a:t>
            </a:fld>
            <a:endParaRPr lang="en-US"/>
          </a:p>
        </p:txBody>
      </p:sp>
    </p:spTree>
    <p:extLst>
      <p:ext uri="{BB962C8B-B14F-4D97-AF65-F5344CB8AC3E}">
        <p14:creationId xmlns:p14="http://schemas.microsoft.com/office/powerpoint/2010/main" val="3321515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Again, you are interested in the two distributions to the right: what would have happened to smoking had no one been stressed, and what would have happened to smoking had everyone been stressed.</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15</a:t>
            </a:fld>
            <a:endParaRPr lang="en-US"/>
          </a:p>
        </p:txBody>
      </p:sp>
    </p:spTree>
    <p:extLst>
      <p:ext uri="{BB962C8B-B14F-4D97-AF65-F5344CB8AC3E}">
        <p14:creationId xmlns:p14="http://schemas.microsoft.com/office/powerpoint/2010/main" val="3806740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Again – by consistency, you know the counterfactual outcomes for smoking if people were forced to be stressed. They are the same as the observed smoking outcomes for people who were actually stressed.</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16</a:t>
            </a:fld>
            <a:endParaRPr lang="en-US"/>
          </a:p>
        </p:txBody>
      </p:sp>
    </p:spTree>
    <p:extLst>
      <p:ext uri="{BB962C8B-B14F-4D97-AF65-F5344CB8AC3E}">
        <p14:creationId xmlns:p14="http://schemas.microsoft.com/office/powerpoint/2010/main" val="2287612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this time the distribution of counterfactual values for smoking if everyone is forced to be stressed is the same among people who were actually stressed as it is among people who were actually not stressed. (again, only the ancestors would know this).</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17</a:t>
            </a:fld>
            <a:endParaRPr lang="en-US"/>
          </a:p>
        </p:txBody>
      </p:sp>
    </p:spTree>
    <p:extLst>
      <p:ext uri="{BB962C8B-B14F-4D97-AF65-F5344CB8AC3E}">
        <p14:creationId xmlns:p14="http://schemas.microsoft.com/office/powerpoint/2010/main" val="1883395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true for the counterfactual distribution of smoking if everyone was forced to be not stressed as well (check this). So you have exchangeability.</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18</a:t>
            </a:fld>
            <a:endParaRPr lang="en-US"/>
          </a:p>
        </p:txBody>
      </p:sp>
    </p:spTree>
    <p:extLst>
      <p:ext uri="{BB962C8B-B14F-4D97-AF65-F5344CB8AC3E}">
        <p14:creationId xmlns:p14="http://schemas.microsoft.com/office/powerpoint/2010/main" val="1065448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YAY! You can use information you have observed to estimate the distribution of counterfactual values for smoking under the intervention of stress. Through your observations on this plane, you can peer into the counterfactual values on the ancestral plane.</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19</a:t>
            </a:fld>
            <a:endParaRPr lang="en-US"/>
          </a:p>
        </p:txBody>
      </p:sp>
    </p:spTree>
    <p:extLst>
      <p:ext uri="{BB962C8B-B14F-4D97-AF65-F5344CB8AC3E}">
        <p14:creationId xmlns:p14="http://schemas.microsoft.com/office/powerpoint/2010/main" val="337796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Say you are an investigator in a world with people who are either stressed or unstressed, and either smokers or non-smokers.</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2</a:t>
            </a:fld>
            <a:endParaRPr lang="en-US"/>
          </a:p>
        </p:txBody>
      </p:sp>
    </p:spTree>
    <p:extLst>
      <p:ext uri="{BB962C8B-B14F-4D97-AF65-F5344CB8AC3E}">
        <p14:creationId xmlns:p14="http://schemas.microsoft.com/office/powerpoint/2010/main" val="892402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use the information you have observed (left) to calculate the true effect of stress on smoking (right). This time your calculation is correct.</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20</a:t>
            </a:fld>
            <a:endParaRPr lang="en-US"/>
          </a:p>
        </p:txBody>
      </p:sp>
    </p:spTree>
    <p:extLst>
      <p:ext uri="{BB962C8B-B14F-4D97-AF65-F5344CB8AC3E}">
        <p14:creationId xmlns:p14="http://schemas.microsoft.com/office/powerpoint/2010/main" val="1334995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summary: On the left, we can imagine there is an unmeasured something that causes people to be stressed and also causes them to smoke: a confounder. On the right, we can be sure there is no such thing: we assigned stress in a way that does not affect smoking directly.</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21</a:t>
            </a:fld>
            <a:endParaRPr lang="en-US"/>
          </a:p>
        </p:txBody>
      </p:sp>
    </p:spTree>
    <p:extLst>
      <p:ext uri="{BB962C8B-B14F-4D97-AF65-F5344CB8AC3E}">
        <p14:creationId xmlns:p14="http://schemas.microsoft.com/office/powerpoint/2010/main" val="224864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have access to a great dataset that represents this population. You are interested in the causal effect of stress on smoking.</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3</a:t>
            </a:fld>
            <a:endParaRPr lang="en-US"/>
          </a:p>
        </p:txBody>
      </p:sp>
    </p:spTree>
    <p:extLst>
      <p:ext uri="{BB962C8B-B14F-4D97-AF65-F5344CB8AC3E}">
        <p14:creationId xmlns:p14="http://schemas.microsoft.com/office/powerpoint/2010/main" val="346735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this kind of problem, we always have at least 3 statistical distributions in mind: The one you observed (left), the one you imagine would have arisen had everyone not been stressed (center), and the one that you imagine would have arisen had everyone been stressed (right).</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4</a:t>
            </a:fld>
            <a:endParaRPr lang="en-US"/>
          </a:p>
        </p:txBody>
      </p:sp>
    </p:spTree>
    <p:extLst>
      <p:ext uri="{BB962C8B-B14F-4D97-AF65-F5344CB8AC3E}">
        <p14:creationId xmlns:p14="http://schemas.microsoft.com/office/powerpoint/2010/main" val="399927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were on the ancestral plane, like King </a:t>
            </a:r>
            <a:r>
              <a:rPr lang="en-US" sz="1200" b="0" i="0" kern="1200" dirty="0" err="1">
                <a:solidFill>
                  <a:schemeClr val="tx1"/>
                </a:solidFill>
                <a:effectLst/>
                <a:latin typeface="+mn-lt"/>
                <a:ea typeface="+mn-ea"/>
                <a:cs typeface="+mn-cs"/>
              </a:rPr>
              <a:t>T'Chaka</a:t>
            </a:r>
            <a:r>
              <a:rPr lang="en-US" sz="1200" b="0" i="0" kern="1200" dirty="0">
                <a:solidFill>
                  <a:schemeClr val="tx1"/>
                </a:solidFill>
                <a:effectLst/>
                <a:latin typeface="+mn-lt"/>
                <a:ea typeface="+mn-ea"/>
                <a:cs typeface="+mn-cs"/>
              </a:rPr>
              <a:t>, you could calculate the effect of smoking directly: it is the proportion of smokers in the counterfactual distribution where everyone is forced to be stressed minus the proportion of smokers when everyone is forced to not be.</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5</a:t>
            </a:fld>
            <a:endParaRPr lang="en-US"/>
          </a:p>
        </p:txBody>
      </p:sp>
    </p:spTree>
    <p:extLst>
      <p:ext uri="{BB962C8B-B14F-4D97-AF65-F5344CB8AC3E}">
        <p14:creationId xmlns:p14="http://schemas.microsoft.com/office/powerpoint/2010/main" val="306222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you're not. You are a mere mortal, so you have to use only the observed data to make inferences about the counterfactual distributions.</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6</a:t>
            </a:fld>
            <a:endParaRPr lang="en-US"/>
          </a:p>
        </p:txBody>
      </p:sp>
    </p:spTree>
    <p:extLst>
      <p:ext uri="{BB962C8B-B14F-4D97-AF65-F5344CB8AC3E}">
        <p14:creationId xmlns:p14="http://schemas.microsoft.com/office/powerpoint/2010/main" val="338426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try. By the assumption of consistency, counterfactual values for smoking if people were forced to be stressed (right), are the same as the observed values for smoking among people who were actually stressed (left). So great – you have some info about the counterfactual </a:t>
            </a:r>
            <a:r>
              <a:rPr lang="en-US" sz="1200" b="0" i="0" kern="1200" dirty="0" err="1">
                <a:solidFill>
                  <a:schemeClr val="tx1"/>
                </a:solidFill>
                <a:effectLst/>
                <a:latin typeface="+mn-lt"/>
                <a:ea typeface="+mn-ea"/>
                <a:cs typeface="+mn-cs"/>
              </a:rPr>
              <a:t>Dbn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7</a:t>
            </a:fld>
            <a:endParaRPr lang="en-US"/>
          </a:p>
        </p:txBody>
      </p:sp>
    </p:spTree>
    <p:extLst>
      <p:ext uri="{BB962C8B-B14F-4D97-AF65-F5344CB8AC3E}">
        <p14:creationId xmlns:p14="http://schemas.microsoft.com/office/powerpoint/2010/main" val="3966532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unfortunately, in the counterfactual distribution of smoking where everyone was forced to be stressed, those who were actually stressed (top half) in our observed data have a different distribution of smoking status than those who were actually not stressed (bottom half).</a:t>
            </a:r>
          </a:p>
          <a:p>
            <a:br>
              <a:rPr lang="en-US" sz="1200" b="0" i="0" u="none" strike="noStrike" kern="1200" dirty="0">
                <a:solidFill>
                  <a:schemeClr val="tx1"/>
                </a:solidFill>
                <a:effectLst/>
                <a:latin typeface="+mn-lt"/>
                <a:ea typeface="+mn-ea"/>
                <a:cs typeface="+mn-cs"/>
                <a:hlinkClick r:id="rId3"/>
              </a:rPr>
            </a:br>
            <a:endParaRPr lang="en-US" sz="1200" b="0" i="0" u="none" strike="noStrike" kern="1200" dirty="0">
              <a:solidFill>
                <a:schemeClr val="tx1"/>
              </a:solidFill>
              <a:effectLst/>
              <a:latin typeface="+mn-lt"/>
              <a:ea typeface="+mn-ea"/>
              <a:cs typeface="+mn-cs"/>
              <a:hlinkClick r:id="rId3"/>
            </a:endParaRPr>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8</a:t>
            </a:fld>
            <a:endParaRPr lang="en-US"/>
          </a:p>
        </p:txBody>
      </p:sp>
    </p:spTree>
    <p:extLst>
      <p:ext uri="{BB962C8B-B14F-4D97-AF65-F5344CB8AC3E}">
        <p14:creationId xmlns:p14="http://schemas.microsoft.com/office/powerpoint/2010/main" val="3178152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you don’t have a way of estimating the counterfactual values of smoking (right) using observed values for smoking and stress (left). Similarly you can’t estimate the counterfactual values of smoking if everyone was forced to not be stressed.</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9</a:t>
            </a:fld>
            <a:endParaRPr lang="en-US"/>
          </a:p>
        </p:txBody>
      </p:sp>
    </p:spTree>
    <p:extLst>
      <p:ext uri="{BB962C8B-B14F-4D97-AF65-F5344CB8AC3E}">
        <p14:creationId xmlns:p14="http://schemas.microsoft.com/office/powerpoint/2010/main" val="45377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B422-363E-6A43-823C-49C4161D60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2B125C-05C1-2F43-B5EA-D8D841EA1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4F48AE-AEF7-0040-A034-79480F4F6F35}"/>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F021F066-623C-6640-B400-2C4C3EBC2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B595F-36CA-D547-B2F5-9E6A6CB27EC9}"/>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403813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8AF9-8D2D-CF4B-9E22-42A16BB16F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56766-94D4-4448-9B80-D9AFA9AC79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B2778-0691-164B-ADE8-D47B5F60DDE8}"/>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4F53E4ED-BC05-C14B-B0EF-30668F0D3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BBA81-6603-B140-893D-A7F8EA995300}"/>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321369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ED6F96-3464-1645-BCC2-954139724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8164F-6B7D-CF41-B304-50C0EE356F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BBCFC-96F4-414A-BC30-BED256127480}"/>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D77D38EF-FA10-8B4C-AD47-8A534B2FF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E4609-044C-5A45-BBEE-34EE339004CE}"/>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422675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8A64-399C-5A46-91C6-31E8593A7F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2A8416-1BC1-1542-955B-3168D8AAD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85CFD-8144-B442-84DF-9E612ED999A3}"/>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587C1FCC-5067-744D-878F-FEC97D1E8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17D2B-6E0E-2A45-9959-E488F609A85C}"/>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348342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AA44-AE6D-BE4C-9C45-9C4AC5FABF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3F0D03-088C-5C47-9967-871388D67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CCBEA8-4B8E-B34D-BCFD-74DBCF4254C4}"/>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00044485-B9DD-704C-B790-5EAA4E432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C670B-4FD8-DF4A-A822-3570E6B7263B}"/>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183709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F3CE-6BF3-7C4A-8B25-ECDC6C709A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AAA57-8299-B449-95BC-C9B5BC5353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58D3AE-A94F-1B48-9D4B-7FCB57070F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1345A8-F4DA-E74D-8FB8-EF4D5F0B2D74}"/>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6" name="Footer Placeholder 5">
            <a:extLst>
              <a:ext uri="{FF2B5EF4-FFF2-40B4-BE49-F238E27FC236}">
                <a16:creationId xmlns:a16="http://schemas.microsoft.com/office/drawing/2014/main" id="{42E0AC90-A7AA-7045-9C25-1BA8F51B0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7C455-E5F2-C444-8A00-0DD816213479}"/>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284270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E366-7383-C149-B1CC-92B31D640A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1ED87-70C3-7F47-8612-16D11DEAE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B0267E-03E4-3E42-8A0F-11BD1E4A1A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597D9-4531-2A44-A4C3-D9F8883A81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03E392-81E2-0345-BB08-67E46769F6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EE0578-C8CE-7742-86BE-60F553C0498A}"/>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8" name="Footer Placeholder 7">
            <a:extLst>
              <a:ext uri="{FF2B5EF4-FFF2-40B4-BE49-F238E27FC236}">
                <a16:creationId xmlns:a16="http://schemas.microsoft.com/office/drawing/2014/main" id="{28B263BF-CAA3-2146-B1AE-A389CD2B94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427BD-A9AD-5D49-8F35-C577F0B9C10F}"/>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283123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5D6D-777C-6F49-881B-FF1BCF4D2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AA1740-E537-6343-BFB8-BCFBA1364F7A}"/>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4" name="Footer Placeholder 3">
            <a:extLst>
              <a:ext uri="{FF2B5EF4-FFF2-40B4-BE49-F238E27FC236}">
                <a16:creationId xmlns:a16="http://schemas.microsoft.com/office/drawing/2014/main" id="{4CF72CA9-53CB-3A4B-B199-C1B10794B8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7CB307-D591-EA41-A1F7-714366CEBB0A}"/>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239203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5EC6B-9CC1-9F43-ACBD-3E5EF91DB897}"/>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3" name="Footer Placeholder 2">
            <a:extLst>
              <a:ext uri="{FF2B5EF4-FFF2-40B4-BE49-F238E27FC236}">
                <a16:creationId xmlns:a16="http://schemas.microsoft.com/office/drawing/2014/main" id="{6F02BD0D-F2B8-BB4C-8D4F-39C7821009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4E71AB-37D0-D047-9D68-CBCBBD435990}"/>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376155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8C9E-4C0F-7C44-9D80-32A081D04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4E510F-C8DE-8C41-8E55-9C21591AC5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5771E0-D100-954B-AD90-829596316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C7205-6A97-A244-A083-0A0E865C2EAA}"/>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6" name="Footer Placeholder 5">
            <a:extLst>
              <a:ext uri="{FF2B5EF4-FFF2-40B4-BE49-F238E27FC236}">
                <a16:creationId xmlns:a16="http://schemas.microsoft.com/office/drawing/2014/main" id="{5781B8AC-AB42-2441-9F07-4DEEADCE0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E86D7-5117-2948-A2C0-3128B9658745}"/>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322984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C981-F7DF-9F4B-A5D4-50197603A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B4F7D1-87A2-7946-910B-0AE12DBA9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BD8157-5DF2-0D46-9CC0-4D7B65F53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0A9A14-C369-3444-85EA-4A9C7F29B438}"/>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6" name="Footer Placeholder 5">
            <a:extLst>
              <a:ext uri="{FF2B5EF4-FFF2-40B4-BE49-F238E27FC236}">
                <a16:creationId xmlns:a16="http://schemas.microsoft.com/office/drawing/2014/main" id="{6FC49842-DED6-6A48-9598-84549FAF5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BC2AF-5F34-3544-91C9-AFEC5E6E95EB}"/>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300658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0FACC-656A-E344-9561-FB8A79350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7D7EFB-4B5F-DA44-B313-09D341C96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887B7-01EA-9847-AE58-EBAFB5FBC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8E794E56-41FE-FF48-87B0-B5DF3F5EE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D8D0BD-547E-2644-95A9-2029EC44E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ABCAA-179C-5B4C-9164-FC25F188B7EB}" type="slidenum">
              <a:rPr lang="en-US" smtClean="0"/>
              <a:t>‹#›</a:t>
            </a:fld>
            <a:endParaRPr lang="en-US"/>
          </a:p>
        </p:txBody>
      </p:sp>
    </p:spTree>
    <p:extLst>
      <p:ext uri="{BB962C8B-B14F-4D97-AF65-F5344CB8AC3E}">
        <p14:creationId xmlns:p14="http://schemas.microsoft.com/office/powerpoint/2010/main" val="35930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4.svg"/><Relationship Id="rId3" Type="http://schemas.openxmlformats.org/officeDocument/2006/relationships/image" Target="../media/image23.emf"/><Relationship Id="rId7" Type="http://schemas.openxmlformats.org/officeDocument/2006/relationships/image" Target="../media/image27.svg"/><Relationship Id="rId12"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8.svg"/><Relationship Id="rId5" Type="http://schemas.openxmlformats.org/officeDocument/2006/relationships/image" Target="../media/image25.png"/><Relationship Id="rId10" Type="http://schemas.openxmlformats.org/officeDocument/2006/relationships/image" Target="../media/image13.png"/><Relationship Id="rId4" Type="http://schemas.openxmlformats.org/officeDocument/2006/relationships/image" Target="../media/image24.png"/><Relationship Id="rId9" Type="http://schemas.openxmlformats.org/officeDocument/2006/relationships/image" Target="../media/image2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svg"/></Relationships>
</file>

<file path=ppt/slides/_rels/slide13.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4.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1.sv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0.png"/><Relationship Id="rId7" Type="http://schemas.openxmlformats.org/officeDocument/2006/relationships/image" Target="../media/image27.png"/><Relationship Id="rId12" Type="http://schemas.openxmlformats.org/officeDocument/2006/relationships/image" Target="../media/image8.svg"/><Relationship Id="rId17" Type="http://schemas.openxmlformats.org/officeDocument/2006/relationships/image" Target="../media/image37.emf"/><Relationship Id="rId2" Type="http://schemas.openxmlformats.org/officeDocument/2006/relationships/notesSlide" Target="../notesSlides/notesSlide15.xml"/><Relationship Id="rId16" Type="http://schemas.openxmlformats.org/officeDocument/2006/relationships/image" Target="../media/image36.emf"/><Relationship Id="rId1" Type="http://schemas.openxmlformats.org/officeDocument/2006/relationships/slideLayout" Target="../slideLayouts/slideLayout2.xml"/><Relationship Id="rId6" Type="http://schemas.openxmlformats.org/officeDocument/2006/relationships/image" Target="../media/image260.png"/><Relationship Id="rId11" Type="http://schemas.openxmlformats.org/officeDocument/2006/relationships/image" Target="../media/image13.png"/><Relationship Id="rId15" Type="http://schemas.openxmlformats.org/officeDocument/2006/relationships/image" Target="../media/image35.emf"/><Relationship Id="rId10" Type="http://schemas.openxmlformats.org/officeDocument/2006/relationships/image" Target="../media/image4.svg"/><Relationship Id="rId9" Type="http://schemas.openxmlformats.org/officeDocument/2006/relationships/image" Target="../media/image3.png"/><Relationship Id="rId14" Type="http://schemas.openxmlformats.org/officeDocument/2006/relationships/image" Target="../media/image31.sv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29.png"/><Relationship Id="rId3" Type="http://schemas.openxmlformats.org/officeDocument/2006/relationships/image" Target="../media/image38.png"/><Relationship Id="rId7" Type="http://schemas.openxmlformats.org/officeDocument/2006/relationships/image" Target="../media/image31.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svg"/><Relationship Id="rId15" Type="http://schemas.openxmlformats.org/officeDocument/2006/relationships/image" Target="../media/image41.emf"/><Relationship Id="rId10" Type="http://schemas.openxmlformats.org/officeDocument/2006/relationships/image" Target="../media/image8.svg"/><Relationship Id="rId4" Type="http://schemas.openxmlformats.org/officeDocument/2006/relationships/image" Target="../media/image3.png"/><Relationship Id="rId9" Type="http://schemas.openxmlformats.org/officeDocument/2006/relationships/image" Target="../media/image13.png"/><Relationship Id="rId14" Type="http://schemas.openxmlformats.org/officeDocument/2006/relationships/image" Target="../media/image40.emf"/></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7" Type="http://schemas.openxmlformats.org/officeDocument/2006/relationships/image" Target="../media/image8.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45.png"/><Relationship Id="rId5" Type="http://schemas.openxmlformats.org/officeDocument/2006/relationships/image" Target="../media/image42.png"/><Relationship Id="rId10" Type="http://schemas.openxmlformats.org/officeDocument/2006/relationships/image" Target="../media/image43.emf"/><Relationship Id="rId4" Type="http://schemas.openxmlformats.org/officeDocument/2006/relationships/image" Target="../media/image17.png"/><Relationship Id="rId9"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44.emf"/><Relationship Id="rId7" Type="http://schemas.openxmlformats.org/officeDocument/2006/relationships/image" Target="../media/image4.svg"/><Relationship Id="rId12" Type="http://schemas.openxmlformats.org/officeDocument/2006/relationships/image" Target="../media/image8.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3.png"/><Relationship Id="rId5" Type="http://schemas.openxmlformats.org/officeDocument/2006/relationships/image" Target="../media/image280.png"/><Relationship Id="rId15" Type="http://schemas.openxmlformats.org/officeDocument/2006/relationships/image" Target="../media/image49.png"/><Relationship Id="rId10" Type="http://schemas.openxmlformats.org/officeDocument/2006/relationships/image" Target="../media/image41.png"/><Relationship Id="rId9" Type="http://schemas.openxmlformats.org/officeDocument/2006/relationships/image" Target="../media/image31.svg"/><Relationship Id="rId14" Type="http://schemas.openxmlformats.org/officeDocument/2006/relationships/image" Target="../media/image4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1.svg"/><Relationship Id="rId3" Type="http://schemas.openxmlformats.org/officeDocument/2006/relationships/image" Target="../media/image50.emf"/><Relationship Id="rId7" Type="http://schemas.openxmlformats.org/officeDocument/2006/relationships/image" Target="../media/image29.svg"/><Relationship Id="rId12"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4.svg"/><Relationship Id="rId5" Type="http://schemas.openxmlformats.org/officeDocument/2006/relationships/image" Target="../media/image54.png"/><Relationship Id="rId10" Type="http://schemas.openxmlformats.org/officeDocument/2006/relationships/image" Target="../media/image3.png"/><Relationship Id="rId4" Type="http://schemas.openxmlformats.org/officeDocument/2006/relationships/image" Target="../media/image51.png"/><Relationship Id="rId9"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emf"/><Relationship Id="rId7" Type="http://schemas.openxmlformats.org/officeDocument/2006/relationships/image" Target="../media/image93.png"/><Relationship Id="rId12"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7.png"/><Relationship Id="rId5" Type="http://schemas.openxmlformats.org/officeDocument/2006/relationships/image" Target="../media/image6.emf"/><Relationship Id="rId10" Type="http://schemas.openxmlformats.org/officeDocument/2006/relationships/image" Target="../media/image4.svg"/><Relationship Id="rId4" Type="http://schemas.openxmlformats.org/officeDocument/2006/relationships/image" Target="../media/image5.emf"/><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emf"/><Relationship Id="rId7" Type="http://schemas.openxmlformats.org/officeDocument/2006/relationships/image" Target="../media/image12.png"/><Relationship Id="rId12"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image" Target="../media/image6.emf"/><Relationship Id="rId10" Type="http://schemas.openxmlformats.org/officeDocument/2006/relationships/image" Target="../media/image4.svg"/><Relationship Id="rId4" Type="http://schemas.openxmlformats.org/officeDocument/2006/relationships/image" Target="../media/image5.emf"/><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emf"/><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20.png"/><Relationship Id="rId9" Type="http://schemas.openxmlformats.org/officeDocument/2006/relationships/image" Target="../media/image14.emf"/></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emf"/><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4.png"/><Relationship Id="rId3" Type="http://schemas.openxmlformats.org/officeDocument/2006/relationships/image" Target="../media/image1.emf"/><Relationship Id="rId7" Type="http://schemas.openxmlformats.org/officeDocument/2006/relationships/image" Target="../media/image93.png"/><Relationship Id="rId12" Type="http://schemas.openxmlformats.org/officeDocument/2006/relationships/image" Target="../media/image8.svg"/><Relationship Id="rId2" Type="http://schemas.openxmlformats.org/officeDocument/2006/relationships/notesSlide" Target="../notesSlides/notesSlide9.xml"/><Relationship Id="rId16" Type="http://schemas.openxmlformats.org/officeDocument/2006/relationships/image" Target="../media/image22.sv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7.png"/><Relationship Id="rId5" Type="http://schemas.openxmlformats.org/officeDocument/2006/relationships/image" Target="../media/image6.emf"/><Relationship Id="rId15" Type="http://schemas.openxmlformats.org/officeDocument/2006/relationships/image" Target="../media/image21.png"/><Relationship Id="rId10" Type="http://schemas.openxmlformats.org/officeDocument/2006/relationships/image" Target="../media/image4.svg"/><Relationship Id="rId4" Type="http://schemas.openxmlformats.org/officeDocument/2006/relationships/image" Target="../media/image5.emf"/><Relationship Id="rId9" Type="http://schemas.openxmlformats.org/officeDocument/2006/relationships/image" Target="../media/image3.png"/><Relationship Id="rId14"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52CAAB-34B9-2743-961C-3B927BA4B1FC}"/>
              </a:ext>
            </a:extLst>
          </p:cNvPr>
          <p:cNvSpPr/>
          <p:nvPr/>
        </p:nvSpPr>
        <p:spPr>
          <a:xfrm>
            <a:off x="1422474" y="366739"/>
            <a:ext cx="4705034" cy="5911687"/>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Counterfactual Values and Exchangeability</a:t>
            </a:r>
          </a:p>
          <a:p>
            <a:pPr algn="ctr"/>
            <a:endParaRPr lang="en-US" sz="4000" dirty="0"/>
          </a:p>
          <a:p>
            <a:pPr algn="ctr"/>
            <a:r>
              <a:rPr lang="en-US" sz="1600" dirty="0"/>
              <a:t>(with typos corrected)</a:t>
            </a:r>
          </a:p>
          <a:p>
            <a:pPr algn="ctr"/>
            <a:endParaRPr lang="en-US" dirty="0"/>
          </a:p>
          <a:p>
            <a:pPr algn="ctr"/>
            <a:r>
              <a:rPr lang="en-US" dirty="0"/>
              <a:t>Keletso Makofane</a:t>
            </a:r>
          </a:p>
          <a:p>
            <a:pPr algn="ctr"/>
            <a:r>
              <a:rPr lang="en-US" dirty="0"/>
              <a:t>PhD Candidate in Social Network Epidemiology</a:t>
            </a:r>
          </a:p>
          <a:p>
            <a:pPr algn="ctr"/>
            <a:r>
              <a:rPr lang="en-US" dirty="0"/>
              <a:t>Harvard TH Chan School of Public Health</a:t>
            </a:r>
          </a:p>
          <a:p>
            <a:pPr algn="ctr"/>
            <a:r>
              <a:rPr lang="en-US" dirty="0"/>
              <a:t>September 2020</a:t>
            </a:r>
          </a:p>
          <a:p>
            <a:pPr algn="ctr"/>
            <a:endParaRPr lang="en-US" dirty="0"/>
          </a:p>
          <a:p>
            <a:pPr algn="ctr"/>
            <a:r>
              <a:rPr lang="en-US" dirty="0" err="1"/>
              <a:t>keletso.makofane@gmail.com</a:t>
            </a:r>
            <a:endParaRPr lang="en-US" dirty="0"/>
          </a:p>
          <a:p>
            <a:pPr algn="ctr"/>
            <a:r>
              <a:rPr lang="en-US" dirty="0"/>
              <a:t>Twitter: @klts0</a:t>
            </a:r>
          </a:p>
        </p:txBody>
      </p:sp>
      <p:sp>
        <p:nvSpPr>
          <p:cNvPr id="161" name="Oval 160">
            <a:extLst>
              <a:ext uri="{FF2B5EF4-FFF2-40B4-BE49-F238E27FC236}">
                <a16:creationId xmlns:a16="http://schemas.microsoft.com/office/drawing/2014/main" id="{8FF579A1-39A4-464A-96BC-F92A57F87C7A}"/>
              </a:ext>
            </a:extLst>
          </p:cNvPr>
          <p:cNvSpPr>
            <a:spLocks noChangeAspect="1"/>
          </p:cNvSpPr>
          <p:nvPr/>
        </p:nvSpPr>
        <p:spPr>
          <a:xfrm>
            <a:off x="7882362" y="48837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2" name="Oval 161">
            <a:extLst>
              <a:ext uri="{FF2B5EF4-FFF2-40B4-BE49-F238E27FC236}">
                <a16:creationId xmlns:a16="http://schemas.microsoft.com/office/drawing/2014/main" id="{01B9DB37-2C1F-3C4F-A572-BB13F8B71111}"/>
              </a:ext>
            </a:extLst>
          </p:cNvPr>
          <p:cNvSpPr>
            <a:spLocks noChangeAspect="1"/>
          </p:cNvSpPr>
          <p:nvPr/>
        </p:nvSpPr>
        <p:spPr>
          <a:xfrm>
            <a:off x="7882362" y="121123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3" name="Oval 162">
            <a:extLst>
              <a:ext uri="{FF2B5EF4-FFF2-40B4-BE49-F238E27FC236}">
                <a16:creationId xmlns:a16="http://schemas.microsoft.com/office/drawing/2014/main" id="{08456AB3-B967-244A-BDC7-51C51C38C92F}"/>
              </a:ext>
            </a:extLst>
          </p:cNvPr>
          <p:cNvSpPr>
            <a:spLocks noChangeAspect="1"/>
          </p:cNvSpPr>
          <p:nvPr/>
        </p:nvSpPr>
        <p:spPr>
          <a:xfrm>
            <a:off x="7882362" y="193410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4" name="Oval 163">
            <a:extLst>
              <a:ext uri="{FF2B5EF4-FFF2-40B4-BE49-F238E27FC236}">
                <a16:creationId xmlns:a16="http://schemas.microsoft.com/office/drawing/2014/main" id="{59748060-B54B-304A-ADAB-A01B932BBA41}"/>
              </a:ext>
            </a:extLst>
          </p:cNvPr>
          <p:cNvSpPr>
            <a:spLocks noChangeAspect="1"/>
          </p:cNvSpPr>
          <p:nvPr/>
        </p:nvSpPr>
        <p:spPr>
          <a:xfrm>
            <a:off x="7882362" y="265697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5" name="Oval 164">
            <a:extLst>
              <a:ext uri="{FF2B5EF4-FFF2-40B4-BE49-F238E27FC236}">
                <a16:creationId xmlns:a16="http://schemas.microsoft.com/office/drawing/2014/main" id="{534984B5-EC4B-AB49-BEA7-66469A8C7040}"/>
              </a:ext>
            </a:extLst>
          </p:cNvPr>
          <p:cNvSpPr>
            <a:spLocks noChangeAspect="1"/>
          </p:cNvSpPr>
          <p:nvPr/>
        </p:nvSpPr>
        <p:spPr>
          <a:xfrm>
            <a:off x="7882362" y="3379843"/>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6" name="Oval 165">
            <a:extLst>
              <a:ext uri="{FF2B5EF4-FFF2-40B4-BE49-F238E27FC236}">
                <a16:creationId xmlns:a16="http://schemas.microsoft.com/office/drawing/2014/main" id="{4560CC43-A6FE-DA4D-A10A-E36F5697EA7C}"/>
              </a:ext>
            </a:extLst>
          </p:cNvPr>
          <p:cNvSpPr>
            <a:spLocks noChangeAspect="1"/>
          </p:cNvSpPr>
          <p:nvPr/>
        </p:nvSpPr>
        <p:spPr>
          <a:xfrm>
            <a:off x="7882362" y="4102711"/>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7" name="Oval 166">
            <a:extLst>
              <a:ext uri="{FF2B5EF4-FFF2-40B4-BE49-F238E27FC236}">
                <a16:creationId xmlns:a16="http://schemas.microsoft.com/office/drawing/2014/main" id="{59743067-5EEB-BB48-A394-C3C2F953C968}"/>
              </a:ext>
            </a:extLst>
          </p:cNvPr>
          <p:cNvSpPr>
            <a:spLocks noChangeAspect="1"/>
          </p:cNvSpPr>
          <p:nvPr/>
        </p:nvSpPr>
        <p:spPr>
          <a:xfrm>
            <a:off x="7882362" y="4825579"/>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8" name="Oval 167">
            <a:extLst>
              <a:ext uri="{FF2B5EF4-FFF2-40B4-BE49-F238E27FC236}">
                <a16:creationId xmlns:a16="http://schemas.microsoft.com/office/drawing/2014/main" id="{32225BA1-9E3C-924E-A320-CF9E0F859535}"/>
              </a:ext>
            </a:extLst>
          </p:cNvPr>
          <p:cNvSpPr>
            <a:spLocks noChangeAspect="1"/>
          </p:cNvSpPr>
          <p:nvPr/>
        </p:nvSpPr>
        <p:spPr>
          <a:xfrm>
            <a:off x="7882362" y="5548449"/>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9" name="Oval 168">
            <a:extLst>
              <a:ext uri="{FF2B5EF4-FFF2-40B4-BE49-F238E27FC236}">
                <a16:creationId xmlns:a16="http://schemas.microsoft.com/office/drawing/2014/main" id="{ABD4A18B-9659-CA46-A561-01DEDA5CCF6F}"/>
              </a:ext>
            </a:extLst>
          </p:cNvPr>
          <p:cNvSpPr>
            <a:spLocks noChangeAspect="1"/>
          </p:cNvSpPr>
          <p:nvPr/>
        </p:nvSpPr>
        <p:spPr>
          <a:xfrm>
            <a:off x="8593562" y="48837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0" name="Oval 169">
            <a:extLst>
              <a:ext uri="{FF2B5EF4-FFF2-40B4-BE49-F238E27FC236}">
                <a16:creationId xmlns:a16="http://schemas.microsoft.com/office/drawing/2014/main" id="{D0D6FA41-5D12-6446-AB0B-FC99D6AA827B}"/>
              </a:ext>
            </a:extLst>
          </p:cNvPr>
          <p:cNvSpPr>
            <a:spLocks noChangeAspect="1"/>
          </p:cNvSpPr>
          <p:nvPr/>
        </p:nvSpPr>
        <p:spPr>
          <a:xfrm>
            <a:off x="8593562" y="121123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1" name="Oval 170">
            <a:extLst>
              <a:ext uri="{FF2B5EF4-FFF2-40B4-BE49-F238E27FC236}">
                <a16:creationId xmlns:a16="http://schemas.microsoft.com/office/drawing/2014/main" id="{07E05206-6E0D-2445-A616-9B91B670E200}"/>
              </a:ext>
            </a:extLst>
          </p:cNvPr>
          <p:cNvSpPr>
            <a:spLocks noChangeAspect="1"/>
          </p:cNvSpPr>
          <p:nvPr/>
        </p:nvSpPr>
        <p:spPr>
          <a:xfrm>
            <a:off x="8593562" y="193410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2" name="Oval 171">
            <a:extLst>
              <a:ext uri="{FF2B5EF4-FFF2-40B4-BE49-F238E27FC236}">
                <a16:creationId xmlns:a16="http://schemas.microsoft.com/office/drawing/2014/main" id="{32723939-9233-8345-97BD-91206655CEC2}"/>
              </a:ext>
            </a:extLst>
          </p:cNvPr>
          <p:cNvSpPr>
            <a:spLocks noChangeAspect="1"/>
          </p:cNvSpPr>
          <p:nvPr/>
        </p:nvSpPr>
        <p:spPr>
          <a:xfrm>
            <a:off x="8593562" y="265697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3" name="Oval 172">
            <a:extLst>
              <a:ext uri="{FF2B5EF4-FFF2-40B4-BE49-F238E27FC236}">
                <a16:creationId xmlns:a16="http://schemas.microsoft.com/office/drawing/2014/main" id="{2D8A47A2-5C7E-314A-97D5-EDA640CB9F53}"/>
              </a:ext>
            </a:extLst>
          </p:cNvPr>
          <p:cNvSpPr>
            <a:spLocks noChangeAspect="1"/>
          </p:cNvSpPr>
          <p:nvPr/>
        </p:nvSpPr>
        <p:spPr>
          <a:xfrm>
            <a:off x="8593562" y="3379843"/>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4" name="Oval 173">
            <a:extLst>
              <a:ext uri="{FF2B5EF4-FFF2-40B4-BE49-F238E27FC236}">
                <a16:creationId xmlns:a16="http://schemas.microsoft.com/office/drawing/2014/main" id="{EEAB4C56-9D45-E14F-9047-3C8B13AFE6DA}"/>
              </a:ext>
            </a:extLst>
          </p:cNvPr>
          <p:cNvSpPr>
            <a:spLocks noChangeAspect="1"/>
          </p:cNvSpPr>
          <p:nvPr/>
        </p:nvSpPr>
        <p:spPr>
          <a:xfrm>
            <a:off x="8593562" y="4102711"/>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75" name="Oval 174">
            <a:extLst>
              <a:ext uri="{FF2B5EF4-FFF2-40B4-BE49-F238E27FC236}">
                <a16:creationId xmlns:a16="http://schemas.microsoft.com/office/drawing/2014/main" id="{6CA235FA-87C6-F344-9DEB-5363DC2CECA1}"/>
              </a:ext>
            </a:extLst>
          </p:cNvPr>
          <p:cNvSpPr>
            <a:spLocks noChangeAspect="1"/>
          </p:cNvSpPr>
          <p:nvPr/>
        </p:nvSpPr>
        <p:spPr>
          <a:xfrm>
            <a:off x="8593562" y="4825579"/>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6" name="Oval 175">
            <a:extLst>
              <a:ext uri="{FF2B5EF4-FFF2-40B4-BE49-F238E27FC236}">
                <a16:creationId xmlns:a16="http://schemas.microsoft.com/office/drawing/2014/main" id="{D9A3D91F-DA67-BD47-AA09-30B07BE62F88}"/>
              </a:ext>
            </a:extLst>
          </p:cNvPr>
          <p:cNvSpPr>
            <a:spLocks noChangeAspect="1"/>
          </p:cNvSpPr>
          <p:nvPr/>
        </p:nvSpPr>
        <p:spPr>
          <a:xfrm>
            <a:off x="8593562" y="5548449"/>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7" name="Oval 176">
            <a:extLst>
              <a:ext uri="{FF2B5EF4-FFF2-40B4-BE49-F238E27FC236}">
                <a16:creationId xmlns:a16="http://schemas.microsoft.com/office/drawing/2014/main" id="{872F3327-FDBC-D54A-82FF-22D0CB81C3CF}"/>
              </a:ext>
            </a:extLst>
          </p:cNvPr>
          <p:cNvSpPr>
            <a:spLocks noChangeAspect="1"/>
          </p:cNvSpPr>
          <p:nvPr/>
        </p:nvSpPr>
        <p:spPr>
          <a:xfrm>
            <a:off x="9304762" y="48837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8" name="Oval 177">
            <a:extLst>
              <a:ext uri="{FF2B5EF4-FFF2-40B4-BE49-F238E27FC236}">
                <a16:creationId xmlns:a16="http://schemas.microsoft.com/office/drawing/2014/main" id="{93524F78-17AC-7F4E-B01A-BC0D64F66BD4}"/>
              </a:ext>
            </a:extLst>
          </p:cNvPr>
          <p:cNvSpPr>
            <a:spLocks noChangeAspect="1"/>
          </p:cNvSpPr>
          <p:nvPr/>
        </p:nvSpPr>
        <p:spPr>
          <a:xfrm>
            <a:off x="9304762" y="121123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9" name="Oval 178">
            <a:extLst>
              <a:ext uri="{FF2B5EF4-FFF2-40B4-BE49-F238E27FC236}">
                <a16:creationId xmlns:a16="http://schemas.microsoft.com/office/drawing/2014/main" id="{C5237519-AAA1-9048-9A53-F57B580B28DB}"/>
              </a:ext>
            </a:extLst>
          </p:cNvPr>
          <p:cNvSpPr>
            <a:spLocks noChangeAspect="1"/>
          </p:cNvSpPr>
          <p:nvPr/>
        </p:nvSpPr>
        <p:spPr>
          <a:xfrm>
            <a:off x="9304762" y="193410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80" name="Oval 179">
            <a:extLst>
              <a:ext uri="{FF2B5EF4-FFF2-40B4-BE49-F238E27FC236}">
                <a16:creationId xmlns:a16="http://schemas.microsoft.com/office/drawing/2014/main" id="{6F911213-845A-5842-A135-C5BEE69601E2}"/>
              </a:ext>
            </a:extLst>
          </p:cNvPr>
          <p:cNvSpPr>
            <a:spLocks noChangeAspect="1"/>
          </p:cNvSpPr>
          <p:nvPr/>
        </p:nvSpPr>
        <p:spPr>
          <a:xfrm>
            <a:off x="9304762" y="265697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1" name="Oval 180">
            <a:extLst>
              <a:ext uri="{FF2B5EF4-FFF2-40B4-BE49-F238E27FC236}">
                <a16:creationId xmlns:a16="http://schemas.microsoft.com/office/drawing/2014/main" id="{6D5D8638-D56C-F84F-8C43-97139445F8AC}"/>
              </a:ext>
            </a:extLst>
          </p:cNvPr>
          <p:cNvSpPr>
            <a:spLocks noChangeAspect="1"/>
          </p:cNvSpPr>
          <p:nvPr/>
        </p:nvSpPr>
        <p:spPr>
          <a:xfrm>
            <a:off x="9304762" y="3379843"/>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82" name="Oval 181">
            <a:extLst>
              <a:ext uri="{FF2B5EF4-FFF2-40B4-BE49-F238E27FC236}">
                <a16:creationId xmlns:a16="http://schemas.microsoft.com/office/drawing/2014/main" id="{FAF804DC-86B2-1442-BB02-A82EE3C5C141}"/>
              </a:ext>
            </a:extLst>
          </p:cNvPr>
          <p:cNvSpPr>
            <a:spLocks noChangeAspect="1"/>
          </p:cNvSpPr>
          <p:nvPr/>
        </p:nvSpPr>
        <p:spPr>
          <a:xfrm>
            <a:off x="9304762" y="4102711"/>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83" name="Oval 182">
            <a:extLst>
              <a:ext uri="{FF2B5EF4-FFF2-40B4-BE49-F238E27FC236}">
                <a16:creationId xmlns:a16="http://schemas.microsoft.com/office/drawing/2014/main" id="{29A92527-6727-824E-802B-647C7200BDA2}"/>
              </a:ext>
            </a:extLst>
          </p:cNvPr>
          <p:cNvSpPr>
            <a:spLocks noChangeAspect="1"/>
          </p:cNvSpPr>
          <p:nvPr/>
        </p:nvSpPr>
        <p:spPr>
          <a:xfrm>
            <a:off x="9304762" y="4825579"/>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84" name="Oval 183">
            <a:extLst>
              <a:ext uri="{FF2B5EF4-FFF2-40B4-BE49-F238E27FC236}">
                <a16:creationId xmlns:a16="http://schemas.microsoft.com/office/drawing/2014/main" id="{693BA697-56EA-9E43-A369-2CF731BFF2B1}"/>
              </a:ext>
            </a:extLst>
          </p:cNvPr>
          <p:cNvSpPr>
            <a:spLocks noChangeAspect="1"/>
          </p:cNvSpPr>
          <p:nvPr/>
        </p:nvSpPr>
        <p:spPr>
          <a:xfrm>
            <a:off x="9304762" y="5548449"/>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86" name="Oval 185">
            <a:extLst>
              <a:ext uri="{FF2B5EF4-FFF2-40B4-BE49-F238E27FC236}">
                <a16:creationId xmlns:a16="http://schemas.microsoft.com/office/drawing/2014/main" id="{EA53EBE5-B14A-A542-9C22-AC83201E3C5F}"/>
              </a:ext>
            </a:extLst>
          </p:cNvPr>
          <p:cNvSpPr>
            <a:spLocks noChangeAspect="1"/>
          </p:cNvSpPr>
          <p:nvPr/>
        </p:nvSpPr>
        <p:spPr>
          <a:xfrm>
            <a:off x="10015962" y="48837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0" name="Oval 189">
            <a:extLst>
              <a:ext uri="{FF2B5EF4-FFF2-40B4-BE49-F238E27FC236}">
                <a16:creationId xmlns:a16="http://schemas.microsoft.com/office/drawing/2014/main" id="{11006A46-9794-824D-B1BD-59083D12B7A0}"/>
              </a:ext>
            </a:extLst>
          </p:cNvPr>
          <p:cNvSpPr>
            <a:spLocks noChangeAspect="1"/>
          </p:cNvSpPr>
          <p:nvPr/>
        </p:nvSpPr>
        <p:spPr>
          <a:xfrm>
            <a:off x="10015962" y="121123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1" name="Oval 190">
            <a:extLst>
              <a:ext uri="{FF2B5EF4-FFF2-40B4-BE49-F238E27FC236}">
                <a16:creationId xmlns:a16="http://schemas.microsoft.com/office/drawing/2014/main" id="{DCBF99D7-6A06-B34E-B78C-FD3886968340}"/>
              </a:ext>
            </a:extLst>
          </p:cNvPr>
          <p:cNvSpPr>
            <a:spLocks noChangeAspect="1"/>
          </p:cNvSpPr>
          <p:nvPr/>
        </p:nvSpPr>
        <p:spPr>
          <a:xfrm>
            <a:off x="10015962" y="193410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92" name="Oval 191">
            <a:extLst>
              <a:ext uri="{FF2B5EF4-FFF2-40B4-BE49-F238E27FC236}">
                <a16:creationId xmlns:a16="http://schemas.microsoft.com/office/drawing/2014/main" id="{E76A4D7B-507A-434F-9618-CAF13616E5C6}"/>
              </a:ext>
            </a:extLst>
          </p:cNvPr>
          <p:cNvSpPr>
            <a:spLocks noChangeAspect="1"/>
          </p:cNvSpPr>
          <p:nvPr/>
        </p:nvSpPr>
        <p:spPr>
          <a:xfrm>
            <a:off x="10015962" y="265697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93" name="Oval 192">
            <a:extLst>
              <a:ext uri="{FF2B5EF4-FFF2-40B4-BE49-F238E27FC236}">
                <a16:creationId xmlns:a16="http://schemas.microsoft.com/office/drawing/2014/main" id="{1E87AF82-BB0C-5A41-A386-690AF11C98D9}"/>
              </a:ext>
            </a:extLst>
          </p:cNvPr>
          <p:cNvSpPr>
            <a:spLocks noChangeAspect="1"/>
          </p:cNvSpPr>
          <p:nvPr/>
        </p:nvSpPr>
        <p:spPr>
          <a:xfrm>
            <a:off x="10015962" y="3379843"/>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4" name="Oval 193">
            <a:extLst>
              <a:ext uri="{FF2B5EF4-FFF2-40B4-BE49-F238E27FC236}">
                <a16:creationId xmlns:a16="http://schemas.microsoft.com/office/drawing/2014/main" id="{10EC58FD-C113-CA41-881A-EF9238E7F3B8}"/>
              </a:ext>
            </a:extLst>
          </p:cNvPr>
          <p:cNvSpPr>
            <a:spLocks noChangeAspect="1"/>
          </p:cNvSpPr>
          <p:nvPr/>
        </p:nvSpPr>
        <p:spPr>
          <a:xfrm>
            <a:off x="10015962" y="4102711"/>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95" name="Oval 194">
            <a:extLst>
              <a:ext uri="{FF2B5EF4-FFF2-40B4-BE49-F238E27FC236}">
                <a16:creationId xmlns:a16="http://schemas.microsoft.com/office/drawing/2014/main" id="{4BD0539C-0E9D-CA45-97D4-FD76B047100A}"/>
              </a:ext>
            </a:extLst>
          </p:cNvPr>
          <p:cNvSpPr>
            <a:spLocks noChangeAspect="1"/>
          </p:cNvSpPr>
          <p:nvPr/>
        </p:nvSpPr>
        <p:spPr>
          <a:xfrm>
            <a:off x="10015962" y="4825579"/>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6" name="Oval 195">
            <a:extLst>
              <a:ext uri="{FF2B5EF4-FFF2-40B4-BE49-F238E27FC236}">
                <a16:creationId xmlns:a16="http://schemas.microsoft.com/office/drawing/2014/main" id="{02406C0B-A0EF-D340-9DFC-F32DA79E3E88}"/>
              </a:ext>
            </a:extLst>
          </p:cNvPr>
          <p:cNvSpPr>
            <a:spLocks noChangeAspect="1"/>
          </p:cNvSpPr>
          <p:nvPr/>
        </p:nvSpPr>
        <p:spPr>
          <a:xfrm>
            <a:off x="10015962" y="5548449"/>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97" name="Oval 196">
            <a:extLst>
              <a:ext uri="{FF2B5EF4-FFF2-40B4-BE49-F238E27FC236}">
                <a16:creationId xmlns:a16="http://schemas.microsoft.com/office/drawing/2014/main" id="{F6EF2DE4-A481-3347-BCB8-291AE06F1A80}"/>
              </a:ext>
            </a:extLst>
          </p:cNvPr>
          <p:cNvSpPr>
            <a:spLocks noChangeAspect="1"/>
          </p:cNvSpPr>
          <p:nvPr/>
        </p:nvSpPr>
        <p:spPr>
          <a:xfrm>
            <a:off x="10727162" y="48837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8" name="Oval 197">
            <a:extLst>
              <a:ext uri="{FF2B5EF4-FFF2-40B4-BE49-F238E27FC236}">
                <a16:creationId xmlns:a16="http://schemas.microsoft.com/office/drawing/2014/main" id="{163CA8FE-FB7E-FA46-8E1C-927BA718B1B7}"/>
              </a:ext>
            </a:extLst>
          </p:cNvPr>
          <p:cNvSpPr>
            <a:spLocks noChangeAspect="1"/>
          </p:cNvSpPr>
          <p:nvPr/>
        </p:nvSpPr>
        <p:spPr>
          <a:xfrm>
            <a:off x="10727162" y="121123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99" name="Oval 198">
            <a:extLst>
              <a:ext uri="{FF2B5EF4-FFF2-40B4-BE49-F238E27FC236}">
                <a16:creationId xmlns:a16="http://schemas.microsoft.com/office/drawing/2014/main" id="{CF2F077A-AD5C-0E49-B5C7-FB35B11DD049}"/>
              </a:ext>
            </a:extLst>
          </p:cNvPr>
          <p:cNvSpPr>
            <a:spLocks noChangeAspect="1"/>
          </p:cNvSpPr>
          <p:nvPr/>
        </p:nvSpPr>
        <p:spPr>
          <a:xfrm>
            <a:off x="10727162" y="193410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00" name="Oval 199">
            <a:extLst>
              <a:ext uri="{FF2B5EF4-FFF2-40B4-BE49-F238E27FC236}">
                <a16:creationId xmlns:a16="http://schemas.microsoft.com/office/drawing/2014/main" id="{D7E77748-E146-8548-81E1-3F807093A927}"/>
              </a:ext>
            </a:extLst>
          </p:cNvPr>
          <p:cNvSpPr>
            <a:spLocks noChangeAspect="1"/>
          </p:cNvSpPr>
          <p:nvPr/>
        </p:nvSpPr>
        <p:spPr>
          <a:xfrm>
            <a:off x="10727162" y="265697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01" name="Oval 200">
            <a:extLst>
              <a:ext uri="{FF2B5EF4-FFF2-40B4-BE49-F238E27FC236}">
                <a16:creationId xmlns:a16="http://schemas.microsoft.com/office/drawing/2014/main" id="{C88E73BA-5357-C644-9EFA-ED9920124DD0}"/>
              </a:ext>
            </a:extLst>
          </p:cNvPr>
          <p:cNvSpPr>
            <a:spLocks noChangeAspect="1"/>
          </p:cNvSpPr>
          <p:nvPr/>
        </p:nvSpPr>
        <p:spPr>
          <a:xfrm>
            <a:off x="10727162" y="3379843"/>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02" name="Oval 201">
            <a:extLst>
              <a:ext uri="{FF2B5EF4-FFF2-40B4-BE49-F238E27FC236}">
                <a16:creationId xmlns:a16="http://schemas.microsoft.com/office/drawing/2014/main" id="{50CCBF13-D18C-D545-AFB4-C761A2E7F6ED}"/>
              </a:ext>
            </a:extLst>
          </p:cNvPr>
          <p:cNvSpPr>
            <a:spLocks noChangeAspect="1"/>
          </p:cNvSpPr>
          <p:nvPr/>
        </p:nvSpPr>
        <p:spPr>
          <a:xfrm>
            <a:off x="10727162" y="4102711"/>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03" name="Oval 202">
            <a:extLst>
              <a:ext uri="{FF2B5EF4-FFF2-40B4-BE49-F238E27FC236}">
                <a16:creationId xmlns:a16="http://schemas.microsoft.com/office/drawing/2014/main" id="{FECE0171-9684-2D41-81F7-99FF234BBFC5}"/>
              </a:ext>
            </a:extLst>
          </p:cNvPr>
          <p:cNvSpPr>
            <a:spLocks noChangeAspect="1"/>
          </p:cNvSpPr>
          <p:nvPr/>
        </p:nvSpPr>
        <p:spPr>
          <a:xfrm>
            <a:off x="10727162" y="4825579"/>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04" name="Oval 203">
            <a:extLst>
              <a:ext uri="{FF2B5EF4-FFF2-40B4-BE49-F238E27FC236}">
                <a16:creationId xmlns:a16="http://schemas.microsoft.com/office/drawing/2014/main" id="{73C43600-9802-1A4B-9A13-4429AACB234D}"/>
              </a:ext>
            </a:extLst>
          </p:cNvPr>
          <p:cNvSpPr>
            <a:spLocks noChangeAspect="1"/>
          </p:cNvSpPr>
          <p:nvPr/>
        </p:nvSpPr>
        <p:spPr>
          <a:xfrm>
            <a:off x="10727162" y="5548449"/>
            <a:ext cx="540096" cy="540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0" name="Rectangle 159">
            <a:extLst>
              <a:ext uri="{FF2B5EF4-FFF2-40B4-BE49-F238E27FC236}">
                <a16:creationId xmlns:a16="http://schemas.microsoft.com/office/drawing/2014/main" id="{BF1DAE89-4565-D246-94C0-711C9A2A912E}"/>
              </a:ext>
            </a:extLst>
          </p:cNvPr>
          <p:cNvSpPr/>
          <p:nvPr/>
        </p:nvSpPr>
        <p:spPr>
          <a:xfrm>
            <a:off x="7086218" y="366739"/>
            <a:ext cx="4437088" cy="6272349"/>
          </a:xfrm>
          <a:prstGeom prst="rect">
            <a:avLst/>
          </a:prstGeom>
          <a:solidFill>
            <a:schemeClr val="dk1">
              <a:alpha val="52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493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0DE45D-1CCC-7A40-85BE-0F2DEC8FA28F}"/>
              </a:ext>
            </a:extLst>
          </p:cNvPr>
          <p:cNvPicPr>
            <a:picLocks noChangeAspect="1"/>
          </p:cNvPicPr>
          <p:nvPr/>
        </p:nvPicPr>
        <p:blipFill>
          <a:blip r:embed="rId3"/>
          <a:stretch>
            <a:fillRect/>
          </a:stretch>
        </p:blipFill>
        <p:spPr>
          <a:xfrm>
            <a:off x="4171256" y="556497"/>
            <a:ext cx="4192919" cy="2450205"/>
          </a:xfrm>
          <a:prstGeom prst="rect">
            <a:avLst/>
          </a:prstGeo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E8942D4-4833-AE46-B531-B2DA75F29635}"/>
                  </a:ext>
                </a:extLst>
              </p:cNvPr>
              <p:cNvSpPr/>
              <p:nvPr/>
            </p:nvSpPr>
            <p:spPr>
              <a:xfrm>
                <a:off x="7019484" y="5076400"/>
                <a:ext cx="4662750"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sSup>
                            <m:sSupPr>
                              <m:ctrlPr>
                                <a:rPr lang="en-US" sz="240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𝑋</m:t>
                              </m:r>
                            </m:e>
                            <m:sup>
                              <m:r>
                                <a:rPr lang="en-US" sz="2400" b="0" i="1" smtClean="0">
                                  <a:solidFill>
                                    <a:schemeClr val="bg1"/>
                                  </a:solidFill>
                                  <a:latin typeface="Cambria Math" panose="02040503050406030204" pitchFamily="18" charset="0"/>
                                </a:rPr>
                                <m:t>𝑦</m:t>
                              </m:r>
                              <m:r>
                                <a:rPr lang="en-US" sz="2400" b="0" i="1" smtClean="0">
                                  <a:solidFill>
                                    <a:schemeClr val="bg1"/>
                                  </a:solidFill>
                                  <a:latin typeface="Cambria Math" panose="02040503050406030204" pitchFamily="18" charset="0"/>
                                </a:rPr>
                                <m:t>=1</m:t>
                              </m:r>
                            </m:sup>
                          </m:sSup>
                          <m:r>
                            <a:rPr lang="en-US" sz="2400" i="1">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e>
                      </m:d>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sSup>
                            <m:sSupPr>
                              <m:ctrlPr>
                                <a:rPr lang="en-US" sz="2400" i="1">
                                  <a:solidFill>
                                    <a:schemeClr val="bg1"/>
                                  </a:solidFill>
                                  <a:latin typeface="Cambria Math" panose="02040503050406030204" pitchFamily="18" charset="0"/>
                                </a:rPr>
                              </m:ctrlPr>
                            </m:sSupPr>
                            <m:e>
                              <m:r>
                                <a:rPr lang="en-US" sz="2400" i="1">
                                  <a:solidFill>
                                    <a:schemeClr val="bg1"/>
                                  </a:solidFill>
                                  <a:latin typeface="Cambria Math" panose="02040503050406030204" pitchFamily="18" charset="0"/>
                                </a:rPr>
                                <m:t>𝑋</m:t>
                              </m:r>
                            </m:e>
                            <m:sup>
                              <m:r>
                                <a:rPr lang="en-US" sz="2400" i="1">
                                  <a:solidFill>
                                    <a:schemeClr val="bg1"/>
                                  </a:solidFill>
                                  <a:latin typeface="Cambria Math" panose="02040503050406030204" pitchFamily="18" charset="0"/>
                                </a:rPr>
                                <m:t>𝑦</m:t>
                              </m:r>
                              <m:r>
                                <a:rPr lang="en-US" sz="2400" i="1">
                                  <a:solidFill>
                                    <a:schemeClr val="bg1"/>
                                  </a:solidFill>
                                  <a:latin typeface="Cambria Math" panose="02040503050406030204" pitchFamily="18" charset="0"/>
                                </a:rPr>
                                <m:t>=0</m:t>
                              </m:r>
                            </m:sup>
                          </m:sSup>
                          <m:r>
                            <a:rPr lang="en-US" sz="2400" i="1">
                              <a:solidFill>
                                <a:schemeClr val="bg1"/>
                              </a:solidFill>
                              <a:latin typeface="Cambria Math" panose="02040503050406030204" pitchFamily="18" charset="0"/>
                            </a:rPr>
                            <m:t>=1</m:t>
                          </m:r>
                        </m:e>
                      </m:d>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8</m:t>
                          </m:r>
                        </m:num>
                        <m:den>
                          <m:r>
                            <a:rPr lang="en-US" sz="2400" b="0" i="1" smtClean="0">
                              <a:solidFill>
                                <a:schemeClr val="bg1"/>
                              </a:solidFill>
                              <a:latin typeface="Cambria Math" panose="02040503050406030204" pitchFamily="18" charset="0"/>
                            </a:rPr>
                            <m:t>40</m:t>
                          </m:r>
                        </m:den>
                      </m:f>
                    </m:oMath>
                  </m:oMathPara>
                </a14:m>
                <a:endParaRPr lang="en-US" sz="2400" dirty="0"/>
              </a:p>
            </p:txBody>
          </p:sp>
        </mc:Choice>
        <mc:Fallback>
          <p:sp>
            <p:nvSpPr>
              <p:cNvPr id="5" name="Rectangle 4">
                <a:extLst>
                  <a:ext uri="{FF2B5EF4-FFF2-40B4-BE49-F238E27FC236}">
                    <a16:creationId xmlns:a16="http://schemas.microsoft.com/office/drawing/2014/main" id="{0E8942D4-4833-AE46-B531-B2DA75F29635}"/>
                  </a:ext>
                </a:extLst>
              </p:cNvPr>
              <p:cNvSpPr>
                <a:spLocks noRot="1" noChangeAspect="1" noMove="1" noResize="1" noEditPoints="1" noAdjustHandles="1" noChangeArrowheads="1" noChangeShapeType="1" noTextEdit="1"/>
              </p:cNvSpPr>
              <p:nvPr/>
            </p:nvSpPr>
            <p:spPr>
              <a:xfrm>
                <a:off x="7019484" y="5076400"/>
                <a:ext cx="4662750" cy="786177"/>
              </a:xfrm>
              <a:prstGeom prst="rect">
                <a:avLst/>
              </a:prstGeom>
              <a:blipFill>
                <a:blip r:embed="rId4"/>
                <a:stretch>
                  <a:fillRect b="-645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DCE4CD1-4DE2-7D43-AA12-7EB4060D443F}"/>
              </a:ext>
            </a:extLst>
          </p:cNvPr>
          <p:cNvSpPr txBox="1"/>
          <p:nvPr/>
        </p:nvSpPr>
        <p:spPr>
          <a:xfrm>
            <a:off x="7745227" y="4707068"/>
            <a:ext cx="3211264" cy="369332"/>
          </a:xfrm>
          <a:prstGeom prst="rect">
            <a:avLst/>
          </a:prstGeom>
          <a:noFill/>
        </p:spPr>
        <p:txBody>
          <a:bodyPr wrap="none" rtlCol="0">
            <a:spAutoFit/>
          </a:bodyPr>
          <a:lstStyle/>
          <a:p>
            <a:r>
              <a:rPr lang="en-US" dirty="0">
                <a:solidFill>
                  <a:schemeClr val="bg1"/>
                </a:solidFill>
              </a:rPr>
              <a:t>True effect of stress on smoking:</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6554314-A047-F24F-854F-DD7B29CCF6E1}"/>
                  </a:ext>
                </a:extLst>
              </p:cNvPr>
              <p:cNvSpPr/>
              <p:nvPr/>
            </p:nvSpPr>
            <p:spPr>
              <a:xfrm>
                <a:off x="579989" y="5053922"/>
                <a:ext cx="5462457"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r>
                            <a:rPr lang="en-US" sz="2400" b="0" i="1" smtClean="0">
                              <a:solidFill>
                                <a:schemeClr val="bg1"/>
                              </a:solidFill>
                              <a:latin typeface="Cambria Math" panose="02040503050406030204" pitchFamily="18" charset="0"/>
                            </a:rPr>
                            <m:t>𝑋</m:t>
                          </m:r>
                          <m:r>
                            <a:rPr lang="en-US" sz="2400" i="1">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𝑌</m:t>
                          </m:r>
                          <m:r>
                            <a:rPr lang="en-US" sz="2400" b="0" i="1" smtClean="0">
                              <a:solidFill>
                                <a:schemeClr val="bg1"/>
                              </a:solidFill>
                              <a:latin typeface="Cambria Math" panose="02040503050406030204" pitchFamily="18" charset="0"/>
                            </a:rPr>
                            <m:t>=1</m:t>
                          </m:r>
                        </m:e>
                      </m:d>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r>
                            <a:rPr lang="en-US" sz="2400" b="0" i="1" smtClean="0">
                              <a:solidFill>
                                <a:schemeClr val="bg1"/>
                              </a:solidFill>
                              <a:latin typeface="Cambria Math" panose="02040503050406030204" pitchFamily="18" charset="0"/>
                            </a:rPr>
                            <m:t>𝑋</m:t>
                          </m:r>
                          <m:r>
                            <a:rPr lang="en-US" sz="2400" i="1">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𝑌</m:t>
                          </m:r>
                          <m:r>
                            <a:rPr lang="en-US" sz="2400" b="0" i="1" smtClean="0">
                              <a:solidFill>
                                <a:schemeClr val="bg1"/>
                              </a:solidFill>
                              <a:latin typeface="Cambria Math" panose="02040503050406030204" pitchFamily="18" charset="0"/>
                            </a:rPr>
                            <m:t>=0</m:t>
                          </m:r>
                        </m:e>
                      </m:d>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14</m:t>
                          </m:r>
                        </m:num>
                        <m:den>
                          <m:r>
                            <a:rPr lang="en-US" sz="2400" b="0" i="1" smtClean="0">
                              <a:solidFill>
                                <a:schemeClr val="bg1"/>
                              </a:solidFill>
                              <a:latin typeface="Cambria Math" panose="02040503050406030204" pitchFamily="18" charset="0"/>
                            </a:rPr>
                            <m:t>40</m:t>
                          </m:r>
                        </m:den>
                      </m:f>
                    </m:oMath>
                  </m:oMathPara>
                </a14:m>
                <a:endParaRPr lang="en-US" sz="2400" dirty="0"/>
              </a:p>
            </p:txBody>
          </p:sp>
        </mc:Choice>
        <mc:Fallback xmlns="">
          <p:sp>
            <p:nvSpPr>
              <p:cNvPr id="7" name="Rectangle 6">
                <a:extLst>
                  <a:ext uri="{FF2B5EF4-FFF2-40B4-BE49-F238E27FC236}">
                    <a16:creationId xmlns:a16="http://schemas.microsoft.com/office/drawing/2014/main" id="{46554314-A047-F24F-854F-DD7B29CCF6E1}"/>
                  </a:ext>
                </a:extLst>
              </p:cNvPr>
              <p:cNvSpPr>
                <a:spLocks noRot="1" noChangeAspect="1" noMove="1" noResize="1" noEditPoints="1" noAdjustHandles="1" noChangeArrowheads="1" noChangeShapeType="1" noTextEdit="1"/>
              </p:cNvSpPr>
              <p:nvPr/>
            </p:nvSpPr>
            <p:spPr>
              <a:xfrm>
                <a:off x="579989" y="5053922"/>
                <a:ext cx="5462457" cy="786177"/>
              </a:xfrm>
              <a:prstGeom prst="rect">
                <a:avLst/>
              </a:prstGeom>
              <a:blipFill>
                <a:blip r:embed="rId5"/>
                <a:stretch>
                  <a:fillRect b="-6452"/>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56F956C-5BDC-5641-8FE5-303596944A31}"/>
              </a:ext>
            </a:extLst>
          </p:cNvPr>
          <p:cNvSpPr txBox="1"/>
          <p:nvPr/>
        </p:nvSpPr>
        <p:spPr>
          <a:xfrm>
            <a:off x="884015" y="4672229"/>
            <a:ext cx="4854406" cy="369332"/>
          </a:xfrm>
          <a:prstGeom prst="rect">
            <a:avLst/>
          </a:prstGeom>
          <a:noFill/>
        </p:spPr>
        <p:txBody>
          <a:bodyPr wrap="none" rtlCol="0">
            <a:spAutoFit/>
          </a:bodyPr>
          <a:lstStyle/>
          <a:p>
            <a:r>
              <a:rPr lang="en-US" dirty="0">
                <a:solidFill>
                  <a:schemeClr val="bg1"/>
                </a:solidFill>
              </a:rPr>
              <a:t>Attempt at estimating effect of stress on smoking:</a:t>
            </a:r>
          </a:p>
        </p:txBody>
      </p:sp>
      <p:pic>
        <p:nvPicPr>
          <p:cNvPr id="3" name="Graphic 2" descr="Close">
            <a:extLst>
              <a:ext uri="{FF2B5EF4-FFF2-40B4-BE49-F238E27FC236}">
                <a16:creationId xmlns:a16="http://schemas.microsoft.com/office/drawing/2014/main" id="{DE529F22-119D-744F-A846-AB3D5283BF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87158" y="5963066"/>
            <a:ext cx="654803" cy="654803"/>
          </a:xfrm>
          <a:prstGeom prst="rect">
            <a:avLst/>
          </a:prstGeom>
        </p:spPr>
      </p:pic>
      <p:pic>
        <p:nvPicPr>
          <p:cNvPr id="10" name="Graphic 9" descr="Checkmark">
            <a:extLst>
              <a:ext uri="{FF2B5EF4-FFF2-40B4-BE49-F238E27FC236}">
                <a16:creationId xmlns:a16="http://schemas.microsoft.com/office/drawing/2014/main" id="{80C5CB5D-CE03-5847-8CF0-B1B472B7C7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22114" y="5745997"/>
            <a:ext cx="914400" cy="914400"/>
          </a:xfrm>
          <a:prstGeom prst="rect">
            <a:avLst/>
          </a:prstGeom>
        </p:spPr>
      </p:pic>
      <p:pic>
        <p:nvPicPr>
          <p:cNvPr id="11" name="Graphic 10" descr="Head with gears">
            <a:extLst>
              <a:ext uri="{FF2B5EF4-FFF2-40B4-BE49-F238E27FC236}">
                <a16:creationId xmlns:a16="http://schemas.microsoft.com/office/drawing/2014/main" id="{7B170CEC-C307-F94A-B4B9-B4EAECE9E5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89829" y="3857647"/>
            <a:ext cx="750263" cy="750263"/>
          </a:xfrm>
          <a:prstGeom prst="rect">
            <a:avLst/>
          </a:prstGeom>
        </p:spPr>
      </p:pic>
      <p:pic>
        <p:nvPicPr>
          <p:cNvPr id="12" name="Graphic 11" descr="Ruler">
            <a:extLst>
              <a:ext uri="{FF2B5EF4-FFF2-40B4-BE49-F238E27FC236}">
                <a16:creationId xmlns:a16="http://schemas.microsoft.com/office/drawing/2014/main" id="{B14E39EB-E826-3943-B839-AAA75A920B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66091" y="3987652"/>
            <a:ext cx="490251" cy="490251"/>
          </a:xfrm>
          <a:prstGeom prst="rect">
            <a:avLst/>
          </a:prstGeom>
        </p:spPr>
      </p:pic>
      <p:sp>
        <p:nvSpPr>
          <p:cNvPr id="13" name="Rectangle 12">
            <a:extLst>
              <a:ext uri="{FF2B5EF4-FFF2-40B4-BE49-F238E27FC236}">
                <a16:creationId xmlns:a16="http://schemas.microsoft.com/office/drawing/2014/main" id="{C3B710F7-1AB6-1548-BC9A-FB5B95E2165B}"/>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156164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EBF34D5-5541-5743-9F3A-CC431118B13B}"/>
              </a:ext>
            </a:extLst>
          </p:cNvPr>
          <p:cNvSpPr/>
          <p:nvPr/>
        </p:nvSpPr>
        <p:spPr>
          <a:xfrm>
            <a:off x="3723345" y="1748612"/>
            <a:ext cx="720000" cy="7200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4E433B4-D50A-9045-B84A-86A8B8F1B1A1}"/>
              </a:ext>
            </a:extLst>
          </p:cNvPr>
          <p:cNvSpPr/>
          <p:nvPr/>
        </p:nvSpPr>
        <p:spPr>
          <a:xfrm>
            <a:off x="3723345" y="2930822"/>
            <a:ext cx="720000" cy="7200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a:t>
            </a:r>
          </a:p>
        </p:txBody>
      </p:sp>
      <p:sp>
        <p:nvSpPr>
          <p:cNvPr id="15" name="Oval 14">
            <a:extLst>
              <a:ext uri="{FF2B5EF4-FFF2-40B4-BE49-F238E27FC236}">
                <a16:creationId xmlns:a16="http://schemas.microsoft.com/office/drawing/2014/main" id="{8E8CFA4F-73FD-184F-A0F7-812593226A76}"/>
              </a:ext>
            </a:extLst>
          </p:cNvPr>
          <p:cNvSpPr/>
          <p:nvPr/>
        </p:nvSpPr>
        <p:spPr>
          <a:xfrm>
            <a:off x="3723345" y="4113032"/>
            <a:ext cx="720000" cy="720000"/>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B9317015-4FEC-C54D-A558-4157DF26B7B5}"/>
              </a:ext>
            </a:extLst>
          </p:cNvPr>
          <p:cNvSpPr/>
          <p:nvPr/>
        </p:nvSpPr>
        <p:spPr>
          <a:xfrm>
            <a:off x="3723345" y="5295242"/>
            <a:ext cx="720000" cy="720000"/>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a:t>
            </a:r>
          </a:p>
        </p:txBody>
      </p:sp>
      <p:sp>
        <p:nvSpPr>
          <p:cNvPr id="10" name="Title 1">
            <a:extLst>
              <a:ext uri="{FF2B5EF4-FFF2-40B4-BE49-F238E27FC236}">
                <a16:creationId xmlns:a16="http://schemas.microsoft.com/office/drawing/2014/main" id="{54311378-8AA5-F34E-B5C9-62C124F007E3}"/>
              </a:ext>
            </a:extLst>
          </p:cNvPr>
          <p:cNvSpPr>
            <a:spLocks noGrp="1"/>
          </p:cNvSpPr>
          <p:nvPr>
            <p:ph type="title"/>
          </p:nvPr>
        </p:nvSpPr>
        <p:spPr>
          <a:xfrm>
            <a:off x="838200" y="165231"/>
            <a:ext cx="10515600" cy="1325563"/>
          </a:xfrm>
        </p:spPr>
        <p:txBody>
          <a:bodyPr/>
          <a:lstStyle/>
          <a:p>
            <a:pPr algn="ctr"/>
            <a:r>
              <a:rPr lang="en-US" dirty="0">
                <a:solidFill>
                  <a:schemeClr val="bg1"/>
                </a:solidFill>
              </a:rPr>
              <a:t>Randomized Trial</a:t>
            </a:r>
          </a:p>
        </p:txBody>
      </p:sp>
      <p:sp>
        <p:nvSpPr>
          <p:cNvPr id="11" name="TextBox 10">
            <a:extLst>
              <a:ext uri="{FF2B5EF4-FFF2-40B4-BE49-F238E27FC236}">
                <a16:creationId xmlns:a16="http://schemas.microsoft.com/office/drawing/2014/main" id="{E54CDD48-6C6C-CC46-A456-68474913BFCB}"/>
              </a:ext>
            </a:extLst>
          </p:cNvPr>
          <p:cNvSpPr txBox="1"/>
          <p:nvPr/>
        </p:nvSpPr>
        <p:spPr>
          <a:xfrm>
            <a:off x="5314380" y="1847002"/>
            <a:ext cx="5265096" cy="523220"/>
          </a:xfrm>
          <a:prstGeom prst="rect">
            <a:avLst/>
          </a:prstGeom>
          <a:noFill/>
        </p:spPr>
        <p:txBody>
          <a:bodyPr wrap="none" rtlCol="0">
            <a:spAutoFit/>
          </a:bodyPr>
          <a:lstStyle/>
          <a:p>
            <a:r>
              <a:rPr lang="en-US" sz="2800" dirty="0">
                <a:solidFill>
                  <a:schemeClr val="bg1"/>
                </a:solidFill>
              </a:rPr>
              <a:t>Unstressed Non-Smoker (X=0, Y=0)</a:t>
            </a:r>
          </a:p>
        </p:txBody>
      </p:sp>
      <p:sp>
        <p:nvSpPr>
          <p:cNvPr id="12" name="TextBox 11">
            <a:extLst>
              <a:ext uri="{FF2B5EF4-FFF2-40B4-BE49-F238E27FC236}">
                <a16:creationId xmlns:a16="http://schemas.microsoft.com/office/drawing/2014/main" id="{ED41AFB8-2F11-6849-8BDF-B70AC51AEA17}"/>
              </a:ext>
            </a:extLst>
          </p:cNvPr>
          <p:cNvSpPr txBox="1"/>
          <p:nvPr/>
        </p:nvSpPr>
        <p:spPr>
          <a:xfrm>
            <a:off x="5314380" y="3048515"/>
            <a:ext cx="4543744" cy="523220"/>
          </a:xfrm>
          <a:prstGeom prst="rect">
            <a:avLst/>
          </a:prstGeom>
          <a:noFill/>
        </p:spPr>
        <p:txBody>
          <a:bodyPr wrap="none" rtlCol="0">
            <a:spAutoFit/>
          </a:bodyPr>
          <a:lstStyle/>
          <a:p>
            <a:r>
              <a:rPr lang="en-US" sz="2800" dirty="0">
                <a:solidFill>
                  <a:schemeClr val="bg1"/>
                </a:solidFill>
              </a:rPr>
              <a:t>Unstressed Smoker (X=1, Y=0)</a:t>
            </a:r>
          </a:p>
        </p:txBody>
      </p:sp>
      <p:sp>
        <p:nvSpPr>
          <p:cNvPr id="13" name="TextBox 12">
            <a:extLst>
              <a:ext uri="{FF2B5EF4-FFF2-40B4-BE49-F238E27FC236}">
                <a16:creationId xmlns:a16="http://schemas.microsoft.com/office/drawing/2014/main" id="{901D5A4E-5DDA-B240-9078-5B2D0B6B6065}"/>
              </a:ext>
            </a:extLst>
          </p:cNvPr>
          <p:cNvSpPr txBox="1"/>
          <p:nvPr/>
        </p:nvSpPr>
        <p:spPr>
          <a:xfrm>
            <a:off x="5314380" y="4211422"/>
            <a:ext cx="4873194" cy="523220"/>
          </a:xfrm>
          <a:prstGeom prst="rect">
            <a:avLst/>
          </a:prstGeom>
          <a:noFill/>
        </p:spPr>
        <p:txBody>
          <a:bodyPr wrap="none" rtlCol="0">
            <a:spAutoFit/>
          </a:bodyPr>
          <a:lstStyle/>
          <a:p>
            <a:r>
              <a:rPr lang="en-US" sz="2800" dirty="0">
                <a:solidFill>
                  <a:schemeClr val="bg1"/>
                </a:solidFill>
              </a:rPr>
              <a:t>Stressed Non-Smoker (X=0, Y=1)</a:t>
            </a:r>
          </a:p>
        </p:txBody>
      </p:sp>
      <p:sp>
        <p:nvSpPr>
          <p:cNvPr id="18" name="TextBox 17">
            <a:extLst>
              <a:ext uri="{FF2B5EF4-FFF2-40B4-BE49-F238E27FC236}">
                <a16:creationId xmlns:a16="http://schemas.microsoft.com/office/drawing/2014/main" id="{412EAE59-97DA-A946-A2C6-A0CCEAB32C88}"/>
              </a:ext>
            </a:extLst>
          </p:cNvPr>
          <p:cNvSpPr txBox="1"/>
          <p:nvPr/>
        </p:nvSpPr>
        <p:spPr>
          <a:xfrm>
            <a:off x="5314380" y="5295242"/>
            <a:ext cx="4151842" cy="523220"/>
          </a:xfrm>
          <a:prstGeom prst="rect">
            <a:avLst/>
          </a:prstGeom>
          <a:noFill/>
        </p:spPr>
        <p:txBody>
          <a:bodyPr wrap="none" rtlCol="0">
            <a:spAutoFit/>
          </a:bodyPr>
          <a:lstStyle/>
          <a:p>
            <a:r>
              <a:rPr lang="en-US" sz="2800" dirty="0">
                <a:solidFill>
                  <a:schemeClr val="bg1"/>
                </a:solidFill>
              </a:rPr>
              <a:t>Stressed Smoker (X=1, Y=1)</a:t>
            </a:r>
          </a:p>
        </p:txBody>
      </p:sp>
      <p:sp>
        <p:nvSpPr>
          <p:cNvPr id="17" name="Rectangle 16">
            <a:extLst>
              <a:ext uri="{FF2B5EF4-FFF2-40B4-BE49-F238E27FC236}">
                <a16:creationId xmlns:a16="http://schemas.microsoft.com/office/drawing/2014/main" id="{A31E6A50-CF06-9B40-AFAA-FF89601169FF}"/>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270445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Graphic 209" descr="Dice">
            <a:extLst>
              <a:ext uri="{FF2B5EF4-FFF2-40B4-BE49-F238E27FC236}">
                <a16:creationId xmlns:a16="http://schemas.microsoft.com/office/drawing/2014/main" id="{C36877FD-45F1-2541-9805-6CFAF52308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89608" y="5213978"/>
            <a:ext cx="750263" cy="750263"/>
          </a:xfrm>
          <a:prstGeom prst="rect">
            <a:avLst/>
          </a:prstGeom>
        </p:spPr>
      </p:pic>
      <p:pic>
        <p:nvPicPr>
          <p:cNvPr id="3" name="Picture 2">
            <a:extLst>
              <a:ext uri="{FF2B5EF4-FFF2-40B4-BE49-F238E27FC236}">
                <a16:creationId xmlns:a16="http://schemas.microsoft.com/office/drawing/2014/main" id="{D030EC94-D125-4D44-9B41-6E8FCD9B8788}"/>
              </a:ext>
            </a:extLst>
          </p:cNvPr>
          <p:cNvPicPr>
            <a:picLocks noChangeAspect="1"/>
          </p:cNvPicPr>
          <p:nvPr/>
        </p:nvPicPr>
        <p:blipFill>
          <a:blip r:embed="rId5"/>
          <a:stretch>
            <a:fillRect/>
          </a:stretch>
        </p:blipFill>
        <p:spPr>
          <a:xfrm>
            <a:off x="1026572" y="564242"/>
            <a:ext cx="2643357" cy="4334329"/>
          </a:xfrm>
          <a:prstGeom prst="rect">
            <a:avLst/>
          </a:prstGeom>
        </p:spPr>
      </p:pic>
      <p:sp>
        <p:nvSpPr>
          <p:cNvPr id="4" name="Rectangle 3">
            <a:extLst>
              <a:ext uri="{FF2B5EF4-FFF2-40B4-BE49-F238E27FC236}">
                <a16:creationId xmlns:a16="http://schemas.microsoft.com/office/drawing/2014/main" id="{4CA788C6-07C4-6A40-BA0A-76E2EE2C1B52}"/>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2469218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A81DB-E19A-3B4A-B352-BDA9AD714520}"/>
              </a:ext>
            </a:extLst>
          </p:cNvPr>
          <p:cNvPicPr>
            <a:picLocks noChangeAspect="1"/>
          </p:cNvPicPr>
          <p:nvPr/>
        </p:nvPicPr>
        <p:blipFill>
          <a:blip r:embed="rId3"/>
          <a:stretch>
            <a:fillRect/>
          </a:stretch>
        </p:blipFill>
        <p:spPr>
          <a:xfrm>
            <a:off x="1055754" y="469900"/>
            <a:ext cx="2617973" cy="4388400"/>
          </a:xfrm>
          <a:prstGeom prst="rect">
            <a:avLst/>
          </a:prstGeom>
        </p:spPr>
      </p:pic>
      <p:pic>
        <p:nvPicPr>
          <p:cNvPr id="210" name="Graphic 209" descr="Dice">
            <a:extLst>
              <a:ext uri="{FF2B5EF4-FFF2-40B4-BE49-F238E27FC236}">
                <a16:creationId xmlns:a16="http://schemas.microsoft.com/office/drawing/2014/main" id="{C36877FD-45F1-2541-9805-6CFAF52308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0516" y="5238299"/>
            <a:ext cx="750263" cy="750263"/>
          </a:xfrm>
          <a:prstGeom prst="rect">
            <a:avLst/>
          </a:prstGeom>
        </p:spPr>
      </p:pic>
      <p:pic>
        <p:nvPicPr>
          <p:cNvPr id="4" name="Graphic 3" descr="Ruler">
            <a:extLst>
              <a:ext uri="{FF2B5EF4-FFF2-40B4-BE49-F238E27FC236}">
                <a16:creationId xmlns:a16="http://schemas.microsoft.com/office/drawing/2014/main" id="{D58FC646-5262-5444-A887-54FA9DBEED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07755" y="5368304"/>
            <a:ext cx="490251" cy="490251"/>
          </a:xfrm>
          <a:prstGeom prst="rect">
            <a:avLst/>
          </a:prstGeom>
        </p:spPr>
      </p:pic>
      <p:sp>
        <p:nvSpPr>
          <p:cNvPr id="5" name="Rectangle 4">
            <a:extLst>
              <a:ext uri="{FF2B5EF4-FFF2-40B4-BE49-F238E27FC236}">
                <a16:creationId xmlns:a16="http://schemas.microsoft.com/office/drawing/2014/main" id="{B94237B9-34AF-2E46-8129-F39035C39F44}"/>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25386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Dice">
            <a:extLst>
              <a:ext uri="{FF2B5EF4-FFF2-40B4-BE49-F238E27FC236}">
                <a16:creationId xmlns:a16="http://schemas.microsoft.com/office/drawing/2014/main" id="{A483AD82-59A6-4945-A1F6-91C93E9E40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0516" y="5238299"/>
            <a:ext cx="750263" cy="750263"/>
          </a:xfrm>
          <a:prstGeom prst="rect">
            <a:avLst/>
          </a:prstGeom>
        </p:spPr>
      </p:pic>
      <p:pic>
        <p:nvPicPr>
          <p:cNvPr id="6" name="Graphic 5" descr="Ruler">
            <a:extLst>
              <a:ext uri="{FF2B5EF4-FFF2-40B4-BE49-F238E27FC236}">
                <a16:creationId xmlns:a16="http://schemas.microsoft.com/office/drawing/2014/main" id="{03876D23-BE8F-CB4C-8D52-C7D2E71B8E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07755" y="5368304"/>
            <a:ext cx="490251" cy="490251"/>
          </a:xfrm>
          <a:prstGeom prst="rect">
            <a:avLst/>
          </a:prstGeom>
        </p:spPr>
      </p:pic>
      <p:pic>
        <p:nvPicPr>
          <p:cNvPr id="48" name="Picture 47">
            <a:extLst>
              <a:ext uri="{FF2B5EF4-FFF2-40B4-BE49-F238E27FC236}">
                <a16:creationId xmlns:a16="http://schemas.microsoft.com/office/drawing/2014/main" id="{C4CD88D2-3D56-6B43-83FD-4AD065BF608D}"/>
              </a:ext>
            </a:extLst>
          </p:cNvPr>
          <p:cNvPicPr>
            <a:picLocks noChangeAspect="1"/>
          </p:cNvPicPr>
          <p:nvPr/>
        </p:nvPicPr>
        <p:blipFill>
          <a:blip r:embed="rId7"/>
          <a:stretch>
            <a:fillRect/>
          </a:stretch>
        </p:blipFill>
        <p:spPr>
          <a:xfrm>
            <a:off x="957855" y="624114"/>
            <a:ext cx="2665848" cy="4334400"/>
          </a:xfrm>
          <a:prstGeom prst="rect">
            <a:avLst/>
          </a:prstGeom>
        </p:spPr>
      </p:pic>
      <p:sp>
        <p:nvSpPr>
          <p:cNvPr id="7" name="Rectangle 6">
            <a:extLst>
              <a:ext uri="{FF2B5EF4-FFF2-40B4-BE49-F238E27FC236}">
                <a16:creationId xmlns:a16="http://schemas.microsoft.com/office/drawing/2014/main" id="{90E862CE-2FC2-9740-9A8A-D8CB0430FC7B}"/>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305969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 name="Rectangle 203">
                <a:extLst>
                  <a:ext uri="{FF2B5EF4-FFF2-40B4-BE49-F238E27FC236}">
                    <a16:creationId xmlns:a16="http://schemas.microsoft.com/office/drawing/2014/main" id="{A12A05A3-00E3-A645-A5F5-7866DAF6F9F3}"/>
                  </a:ext>
                </a:extLst>
              </p:cNvPr>
              <p:cNvSpPr/>
              <p:nvPr/>
            </p:nvSpPr>
            <p:spPr>
              <a:xfrm>
                <a:off x="8958148" y="5372937"/>
                <a:ext cx="14800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𝑋</m:t>
                              </m:r>
                            </m:e>
                            <m:sup>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=1</m:t>
                              </m:r>
                            </m:sup>
                          </m:sSup>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e>
                      </m:d>
                    </m:oMath>
                  </m:oMathPara>
                </a14:m>
                <a:endParaRPr lang="en-US" dirty="0"/>
              </a:p>
            </p:txBody>
          </p:sp>
        </mc:Choice>
        <mc:Fallback xmlns="">
          <p:sp>
            <p:nvSpPr>
              <p:cNvPr id="204" name="Rectangle 203">
                <a:extLst>
                  <a:ext uri="{FF2B5EF4-FFF2-40B4-BE49-F238E27FC236}">
                    <a16:creationId xmlns:a16="http://schemas.microsoft.com/office/drawing/2014/main" id="{A12A05A3-00E3-A645-A5F5-7866DAF6F9F3}"/>
                  </a:ext>
                </a:extLst>
              </p:cNvPr>
              <p:cNvSpPr>
                <a:spLocks noRot="1" noChangeAspect="1" noMove="1" noResize="1" noEditPoints="1" noAdjustHandles="1" noChangeArrowheads="1" noChangeShapeType="1" noTextEdit="1"/>
              </p:cNvSpPr>
              <p:nvPr/>
            </p:nvSpPr>
            <p:spPr>
              <a:xfrm>
                <a:off x="8958148" y="5372937"/>
                <a:ext cx="148002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Rectangle 204">
                <a:extLst>
                  <a:ext uri="{FF2B5EF4-FFF2-40B4-BE49-F238E27FC236}">
                    <a16:creationId xmlns:a16="http://schemas.microsoft.com/office/drawing/2014/main" id="{EA59003E-0281-264F-993B-32D0A5633B14}"/>
                  </a:ext>
                </a:extLst>
              </p:cNvPr>
              <p:cNvSpPr/>
              <p:nvPr/>
            </p:nvSpPr>
            <p:spPr>
              <a:xfrm>
                <a:off x="5218102" y="5372937"/>
                <a:ext cx="14800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𝑋</m:t>
                              </m:r>
                            </m:e>
                            <m:sup>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=0</m:t>
                              </m:r>
                            </m:sup>
                          </m:sSup>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e>
                      </m:d>
                    </m:oMath>
                  </m:oMathPara>
                </a14:m>
                <a:endParaRPr lang="en-US" dirty="0"/>
              </a:p>
            </p:txBody>
          </p:sp>
        </mc:Choice>
        <mc:Fallback xmlns="">
          <p:sp>
            <p:nvSpPr>
              <p:cNvPr id="205" name="Rectangle 204">
                <a:extLst>
                  <a:ext uri="{FF2B5EF4-FFF2-40B4-BE49-F238E27FC236}">
                    <a16:creationId xmlns:a16="http://schemas.microsoft.com/office/drawing/2014/main" id="{EA59003E-0281-264F-993B-32D0A5633B14}"/>
                  </a:ext>
                </a:extLst>
              </p:cNvPr>
              <p:cNvSpPr>
                <a:spLocks noRot="1" noChangeAspect="1" noMove="1" noResize="1" noEditPoints="1" noAdjustHandles="1" noChangeArrowheads="1" noChangeShapeType="1" noTextEdit="1"/>
              </p:cNvSpPr>
              <p:nvPr/>
            </p:nvSpPr>
            <p:spPr>
              <a:xfrm>
                <a:off x="5218102" y="5372937"/>
                <a:ext cx="148002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6" name="Rectangle 205">
                <a:extLst>
                  <a:ext uri="{FF2B5EF4-FFF2-40B4-BE49-F238E27FC236}">
                    <a16:creationId xmlns:a16="http://schemas.microsoft.com/office/drawing/2014/main" id="{8C5589E1-73DE-F04E-9589-24EB812B4A2B}"/>
                  </a:ext>
                </a:extLst>
              </p:cNvPr>
              <p:cNvSpPr/>
              <p:nvPr/>
            </p:nvSpPr>
            <p:spPr>
              <a:xfrm>
                <a:off x="1352830" y="5372937"/>
                <a:ext cx="1707327" cy="369332"/>
              </a:xfrm>
              <a:prstGeom prst="rect">
                <a:avLst/>
              </a:prstGeom>
            </p:spPr>
            <p:txBody>
              <a:bodyPr wrap="none">
                <a:spAutoFit/>
              </a:bodyPr>
              <a:lstStyle/>
              <a:p>
                <a:r>
                  <a:rPr lang="en-US" dirty="0">
                    <a:solidFill>
                      <a:schemeClr val="bg1"/>
                    </a:solidFill>
                  </a:rPr>
                  <a:t>P[</a:t>
                </a:r>
                <a14:m>
                  <m:oMath xmlns:m="http://schemas.openxmlformats.org/officeDocument/2006/math">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𝑌</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𝑦</m:t>
                    </m:r>
                    <m:r>
                      <a:rPr lang="en-US" i="1">
                        <a:solidFill>
                          <a:schemeClr val="bg1"/>
                        </a:solidFill>
                        <a:latin typeface="Cambria Math" panose="02040503050406030204" pitchFamily="18" charset="0"/>
                      </a:rPr>
                      <m:t>]</m:t>
                    </m:r>
                  </m:oMath>
                </a14:m>
                <a:endParaRPr lang="en-US" dirty="0"/>
              </a:p>
            </p:txBody>
          </p:sp>
        </mc:Choice>
        <mc:Fallback xmlns="">
          <p:sp>
            <p:nvSpPr>
              <p:cNvPr id="206" name="Rectangle 205">
                <a:extLst>
                  <a:ext uri="{FF2B5EF4-FFF2-40B4-BE49-F238E27FC236}">
                    <a16:creationId xmlns:a16="http://schemas.microsoft.com/office/drawing/2014/main" id="{8C5589E1-73DE-F04E-9589-24EB812B4A2B}"/>
                  </a:ext>
                </a:extLst>
              </p:cNvPr>
              <p:cNvSpPr>
                <a:spLocks noRot="1" noChangeAspect="1" noMove="1" noResize="1" noEditPoints="1" noAdjustHandles="1" noChangeArrowheads="1" noChangeShapeType="1" noTextEdit="1"/>
              </p:cNvSpPr>
              <p:nvPr/>
            </p:nvSpPr>
            <p:spPr>
              <a:xfrm>
                <a:off x="1352830" y="5372937"/>
                <a:ext cx="1707327" cy="369332"/>
              </a:xfrm>
              <a:prstGeom prst="rect">
                <a:avLst/>
              </a:prstGeom>
              <a:blipFill>
                <a:blip r:embed="rId8"/>
                <a:stretch>
                  <a:fillRect l="-2985" t="-6667" b="-23333"/>
                </a:stretch>
              </a:blipFill>
            </p:spPr>
            <p:txBody>
              <a:bodyPr/>
              <a:lstStyle/>
              <a:p>
                <a:r>
                  <a:rPr lang="en-US">
                    <a:noFill/>
                  </a:rPr>
                  <a:t> </a:t>
                </a:r>
              </a:p>
            </p:txBody>
          </p:sp>
        </mc:Fallback>
      </mc:AlternateContent>
      <p:pic>
        <p:nvPicPr>
          <p:cNvPr id="207" name="Graphic 206" descr="Ruler">
            <a:extLst>
              <a:ext uri="{FF2B5EF4-FFF2-40B4-BE49-F238E27FC236}">
                <a16:creationId xmlns:a16="http://schemas.microsoft.com/office/drawing/2014/main" id="{1234B372-34D4-2740-90FB-DF4FF87B60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90779" y="5988562"/>
            <a:ext cx="490251" cy="490251"/>
          </a:xfrm>
          <a:prstGeom prst="rect">
            <a:avLst/>
          </a:prstGeom>
        </p:spPr>
      </p:pic>
      <p:pic>
        <p:nvPicPr>
          <p:cNvPr id="208" name="Graphic 207" descr="Head with gears">
            <a:extLst>
              <a:ext uri="{FF2B5EF4-FFF2-40B4-BE49-F238E27FC236}">
                <a16:creationId xmlns:a16="http://schemas.microsoft.com/office/drawing/2014/main" id="{8EABC36B-94E5-CA47-A4B1-7E323D1297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89629" y="5873151"/>
            <a:ext cx="668099" cy="668099"/>
          </a:xfrm>
          <a:prstGeom prst="rect">
            <a:avLst/>
          </a:prstGeom>
        </p:spPr>
      </p:pic>
      <p:pic>
        <p:nvPicPr>
          <p:cNvPr id="209" name="Graphic 208" descr="Head with gears">
            <a:extLst>
              <a:ext uri="{FF2B5EF4-FFF2-40B4-BE49-F238E27FC236}">
                <a16:creationId xmlns:a16="http://schemas.microsoft.com/office/drawing/2014/main" id="{E782E789-75E6-9F44-ADD6-81EA5DB921B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11452" y="5823256"/>
            <a:ext cx="750263" cy="750263"/>
          </a:xfrm>
          <a:prstGeom prst="rect">
            <a:avLst/>
          </a:prstGeom>
        </p:spPr>
      </p:pic>
      <p:pic>
        <p:nvPicPr>
          <p:cNvPr id="210" name="Graphic 209" descr="Dice">
            <a:extLst>
              <a:ext uri="{FF2B5EF4-FFF2-40B4-BE49-F238E27FC236}">
                <a16:creationId xmlns:a16="http://schemas.microsoft.com/office/drawing/2014/main" id="{C36877FD-45F1-2541-9805-6CFAF523089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52830" y="5858555"/>
            <a:ext cx="750263" cy="750263"/>
          </a:xfrm>
          <a:prstGeom prst="rect">
            <a:avLst/>
          </a:prstGeom>
        </p:spPr>
      </p:pic>
      <p:pic>
        <p:nvPicPr>
          <p:cNvPr id="4" name="Picture 3">
            <a:extLst>
              <a:ext uri="{FF2B5EF4-FFF2-40B4-BE49-F238E27FC236}">
                <a16:creationId xmlns:a16="http://schemas.microsoft.com/office/drawing/2014/main" id="{63B09382-B2DA-F947-9470-4442CDBA3A41}"/>
              </a:ext>
            </a:extLst>
          </p:cNvPr>
          <p:cNvPicPr>
            <a:picLocks noChangeAspect="1"/>
          </p:cNvPicPr>
          <p:nvPr/>
        </p:nvPicPr>
        <p:blipFill>
          <a:blip r:embed="rId15"/>
          <a:stretch>
            <a:fillRect/>
          </a:stretch>
        </p:blipFill>
        <p:spPr>
          <a:xfrm>
            <a:off x="1055755" y="551057"/>
            <a:ext cx="2599230" cy="4226086"/>
          </a:xfrm>
          <a:prstGeom prst="rect">
            <a:avLst/>
          </a:prstGeom>
        </p:spPr>
      </p:pic>
      <p:pic>
        <p:nvPicPr>
          <p:cNvPr id="5" name="Picture 4">
            <a:extLst>
              <a:ext uri="{FF2B5EF4-FFF2-40B4-BE49-F238E27FC236}">
                <a16:creationId xmlns:a16="http://schemas.microsoft.com/office/drawing/2014/main" id="{0371524B-A3BD-1041-B6B8-70B82FC6DE3F}"/>
              </a:ext>
            </a:extLst>
          </p:cNvPr>
          <p:cNvPicPr>
            <a:picLocks noChangeAspect="1"/>
          </p:cNvPicPr>
          <p:nvPr/>
        </p:nvPicPr>
        <p:blipFill>
          <a:blip r:embed="rId16"/>
          <a:stretch>
            <a:fillRect/>
          </a:stretch>
        </p:blipFill>
        <p:spPr>
          <a:xfrm>
            <a:off x="4798766" y="551056"/>
            <a:ext cx="2594468" cy="4218343"/>
          </a:xfrm>
          <a:prstGeom prst="rect">
            <a:avLst/>
          </a:prstGeom>
          <a:effectLst>
            <a:glow rad="228600">
              <a:srgbClr val="7030A0">
                <a:alpha val="40000"/>
              </a:srgbClr>
            </a:glow>
          </a:effectLst>
        </p:spPr>
      </p:pic>
      <p:pic>
        <p:nvPicPr>
          <p:cNvPr id="6" name="Picture 5">
            <a:extLst>
              <a:ext uri="{FF2B5EF4-FFF2-40B4-BE49-F238E27FC236}">
                <a16:creationId xmlns:a16="http://schemas.microsoft.com/office/drawing/2014/main" id="{D78EFBE1-57C0-5042-9B08-EAE6D54EECE8}"/>
              </a:ext>
            </a:extLst>
          </p:cNvPr>
          <p:cNvPicPr>
            <a:picLocks noChangeAspect="1"/>
          </p:cNvPicPr>
          <p:nvPr/>
        </p:nvPicPr>
        <p:blipFill>
          <a:blip r:embed="rId17"/>
          <a:stretch>
            <a:fillRect/>
          </a:stretch>
        </p:blipFill>
        <p:spPr>
          <a:xfrm>
            <a:off x="8537015" y="616714"/>
            <a:ext cx="2549643" cy="4160429"/>
          </a:xfrm>
          <a:prstGeom prst="rect">
            <a:avLst/>
          </a:prstGeom>
          <a:effectLst>
            <a:glow rad="228600">
              <a:srgbClr val="7030A0">
                <a:alpha val="40000"/>
              </a:srgbClr>
            </a:glow>
          </a:effectLst>
        </p:spPr>
      </p:pic>
      <p:sp>
        <p:nvSpPr>
          <p:cNvPr id="12" name="Rectangle 11">
            <a:extLst>
              <a:ext uri="{FF2B5EF4-FFF2-40B4-BE49-F238E27FC236}">
                <a16:creationId xmlns:a16="http://schemas.microsoft.com/office/drawing/2014/main" id="{B2E4EDA9-FFBC-2848-B542-3A8EC5C65C99}"/>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2788591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56056ED8-9222-F945-90ED-939A5DB03E0E}"/>
                  </a:ext>
                </a:extLst>
              </p:cNvPr>
              <p:cNvSpPr/>
              <p:nvPr/>
            </p:nvSpPr>
            <p:spPr>
              <a:xfrm>
                <a:off x="1228203" y="4942632"/>
                <a:ext cx="2336794" cy="636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𝑃</m:t>
                      </m:r>
                      <m:r>
                        <a:rPr lang="en-US" b="0" i="1" smtClean="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𝑌</m:t>
                      </m:r>
                      <m:r>
                        <a:rPr lang="en-US" i="1">
                          <a:solidFill>
                            <a:schemeClr val="bg1"/>
                          </a:solidFill>
                          <a:latin typeface="Cambria Math" panose="02040503050406030204" pitchFamily="18" charset="0"/>
                        </a:rPr>
                        <m:t>=1]=</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14</m:t>
                          </m:r>
                        </m:num>
                        <m:den>
                          <m:r>
                            <a:rPr lang="en-US" b="0" i="1" smtClean="0">
                              <a:solidFill>
                                <a:schemeClr val="bg1"/>
                              </a:solidFill>
                              <a:latin typeface="Cambria Math" panose="02040503050406030204" pitchFamily="18" charset="0"/>
                            </a:rPr>
                            <m:t>20</m:t>
                          </m:r>
                        </m:den>
                      </m:f>
                    </m:oMath>
                  </m:oMathPara>
                </a14:m>
                <a:endParaRPr lang="en-US" dirty="0"/>
              </a:p>
            </p:txBody>
          </p:sp>
        </mc:Choice>
        <mc:Fallback xmlns="">
          <p:sp>
            <p:nvSpPr>
              <p:cNvPr id="89" name="Rectangle 88">
                <a:extLst>
                  <a:ext uri="{FF2B5EF4-FFF2-40B4-BE49-F238E27FC236}">
                    <a16:creationId xmlns:a16="http://schemas.microsoft.com/office/drawing/2014/main" id="{56056ED8-9222-F945-90ED-939A5DB03E0E}"/>
                  </a:ext>
                </a:extLst>
              </p:cNvPr>
              <p:cNvSpPr>
                <a:spLocks noRot="1" noChangeAspect="1" noMove="1" noResize="1" noEditPoints="1" noAdjustHandles="1" noChangeArrowheads="1" noChangeShapeType="1" noTextEdit="1"/>
              </p:cNvSpPr>
              <p:nvPr/>
            </p:nvSpPr>
            <p:spPr>
              <a:xfrm>
                <a:off x="1228203" y="4942632"/>
                <a:ext cx="2336794" cy="636585"/>
              </a:xfrm>
              <a:prstGeom prst="rect">
                <a:avLst/>
              </a:prstGeom>
              <a:blipFill>
                <a:blip r:embed="rId3"/>
                <a:stretch>
                  <a:fillRect/>
                </a:stretch>
              </a:blipFill>
            </p:spPr>
            <p:txBody>
              <a:bodyPr/>
              <a:lstStyle/>
              <a:p>
                <a:r>
                  <a:rPr lang="en-US">
                    <a:noFill/>
                  </a:rPr>
                  <a:t> </a:t>
                </a:r>
              </a:p>
            </p:txBody>
          </p:sp>
        </mc:Fallback>
      </mc:AlternateContent>
      <p:pic>
        <p:nvPicPr>
          <p:cNvPr id="90" name="Graphic 89" descr="Ruler">
            <a:extLst>
              <a:ext uri="{FF2B5EF4-FFF2-40B4-BE49-F238E27FC236}">
                <a16:creationId xmlns:a16="http://schemas.microsoft.com/office/drawing/2014/main" id="{CE2A67C7-7625-654B-A7F3-92CF179A38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33760" y="5816000"/>
            <a:ext cx="490251" cy="490251"/>
          </a:xfrm>
          <a:prstGeom prst="rect">
            <a:avLst/>
          </a:prstGeom>
        </p:spPr>
      </p:pic>
      <p:pic>
        <p:nvPicPr>
          <p:cNvPr id="91" name="Graphic 90" descr="Dice">
            <a:extLst>
              <a:ext uri="{FF2B5EF4-FFF2-40B4-BE49-F238E27FC236}">
                <a16:creationId xmlns:a16="http://schemas.microsoft.com/office/drawing/2014/main" id="{B17659C4-EBC7-9C41-9E79-116CC979C4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5811" y="5685993"/>
            <a:ext cx="750263" cy="750263"/>
          </a:xfrm>
          <a:prstGeom prst="rect">
            <a:avLst/>
          </a:prstGeom>
        </p:spPr>
      </p:pic>
      <mc:AlternateContent xmlns:mc="http://schemas.openxmlformats.org/markup-compatibility/2006">
        <mc:Choice xmlns:a14="http://schemas.microsoft.com/office/drawing/2010/main" Requires="a14">
          <p:sp>
            <p:nvSpPr>
              <p:cNvPr id="92" name="Rectangle 91">
                <a:extLst>
                  <a:ext uri="{FF2B5EF4-FFF2-40B4-BE49-F238E27FC236}">
                    <a16:creationId xmlns:a16="http://schemas.microsoft.com/office/drawing/2014/main" id="{A0E818C9-C6EA-6A42-893E-867DEB856F04}"/>
                  </a:ext>
                </a:extLst>
              </p:cNvPr>
              <p:cNvSpPr/>
              <p:nvPr/>
            </p:nvSpPr>
            <p:spPr>
              <a:xfrm>
                <a:off x="8452905" y="4942632"/>
                <a:ext cx="2684133"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𝑋</m:t>
                              </m:r>
                            </m:e>
                            <m:sup>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=1</m:t>
                              </m:r>
                            </m:sup>
                          </m:sSup>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𝑌</m:t>
                          </m:r>
                          <m:r>
                            <a:rPr lang="en-US" b="0" i="1" smtClean="0">
                              <a:solidFill>
                                <a:schemeClr val="bg1"/>
                              </a:solidFill>
                              <a:latin typeface="Cambria Math" panose="02040503050406030204" pitchFamily="18" charset="0"/>
                            </a:rPr>
                            <m:t>=1</m:t>
                          </m:r>
                        </m:e>
                      </m:d>
                      <m:r>
                        <a:rPr lang="en-US" b="0" i="1" smtClean="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28</m:t>
                          </m:r>
                        </m:num>
                        <m:den>
                          <m:r>
                            <a:rPr lang="en-US" i="1">
                              <a:solidFill>
                                <a:schemeClr val="bg1"/>
                              </a:solidFill>
                              <a:latin typeface="Cambria Math" panose="02040503050406030204" pitchFamily="18" charset="0"/>
                            </a:rPr>
                            <m:t>40</m:t>
                          </m:r>
                        </m:den>
                      </m:f>
                    </m:oMath>
                  </m:oMathPara>
                </a14:m>
                <a:endParaRPr lang="en-US" dirty="0"/>
              </a:p>
            </p:txBody>
          </p:sp>
        </mc:Choice>
        <mc:Fallback>
          <p:sp>
            <p:nvSpPr>
              <p:cNvPr id="92" name="Rectangle 91">
                <a:extLst>
                  <a:ext uri="{FF2B5EF4-FFF2-40B4-BE49-F238E27FC236}">
                    <a16:creationId xmlns:a16="http://schemas.microsoft.com/office/drawing/2014/main" id="{A0E818C9-C6EA-6A42-893E-867DEB856F04}"/>
                  </a:ext>
                </a:extLst>
              </p:cNvPr>
              <p:cNvSpPr>
                <a:spLocks noRot="1" noChangeAspect="1" noMove="1" noResize="1" noEditPoints="1" noAdjustHandles="1" noChangeArrowheads="1" noChangeShapeType="1" noTextEdit="1"/>
              </p:cNvSpPr>
              <p:nvPr/>
            </p:nvSpPr>
            <p:spPr>
              <a:xfrm>
                <a:off x="8452905" y="4942632"/>
                <a:ext cx="2684133" cy="612732"/>
              </a:xfrm>
              <a:prstGeom prst="rect">
                <a:avLst/>
              </a:prstGeom>
              <a:blipFill>
                <a:blip r:embed="rId8"/>
                <a:stretch>
                  <a:fillRect b="-4167"/>
                </a:stretch>
              </a:blipFill>
            </p:spPr>
            <p:txBody>
              <a:bodyPr/>
              <a:lstStyle/>
              <a:p>
                <a:r>
                  <a:rPr lang="en-US">
                    <a:noFill/>
                  </a:rPr>
                  <a:t> </a:t>
                </a:r>
              </a:p>
            </p:txBody>
          </p:sp>
        </mc:Fallback>
      </mc:AlternateContent>
      <p:pic>
        <p:nvPicPr>
          <p:cNvPr id="93" name="Graphic 92" descr="Head with gears">
            <a:extLst>
              <a:ext uri="{FF2B5EF4-FFF2-40B4-BE49-F238E27FC236}">
                <a16:creationId xmlns:a16="http://schemas.microsoft.com/office/drawing/2014/main" id="{3EB4075F-5724-FC42-8A7D-B86E0C3AC0D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11452" y="5823256"/>
            <a:ext cx="750263" cy="750263"/>
          </a:xfrm>
          <a:prstGeom prst="rect">
            <a:avLst/>
          </a:prstGeom>
        </p:spPr>
      </p:pic>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CD40C634-28D6-7144-A0D4-FAE6E1762DFF}"/>
                  </a:ext>
                </a:extLst>
              </p:cNvPr>
              <p:cNvSpPr txBox="1"/>
              <p:nvPr/>
            </p:nvSpPr>
            <p:spPr>
              <a:xfrm>
                <a:off x="5578686" y="2321004"/>
                <a:ext cx="1299587"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accent6"/>
                          </a:solidFill>
                          <a:latin typeface="Cambria Math" panose="02040503050406030204" pitchFamily="18" charset="0"/>
                        </a:rPr>
                        <m:t>=</m:t>
                      </m:r>
                    </m:oMath>
                  </m:oMathPara>
                </a14:m>
                <a:endParaRPr lang="en-US" sz="5400" b="0" dirty="0">
                  <a:solidFill>
                    <a:schemeClr val="accent6"/>
                  </a:solidFill>
                </a:endParaRPr>
              </a:p>
              <a:p>
                <a:r>
                  <a:rPr lang="en-US" dirty="0">
                    <a:solidFill>
                      <a:schemeClr val="accent6"/>
                    </a:solidFill>
                  </a:rPr>
                  <a:t>CONSISTENCY</a:t>
                </a:r>
              </a:p>
            </p:txBody>
          </p:sp>
        </mc:Choice>
        <mc:Fallback xmlns="">
          <p:sp>
            <p:nvSpPr>
              <p:cNvPr id="94" name="TextBox 93">
                <a:extLst>
                  <a:ext uri="{FF2B5EF4-FFF2-40B4-BE49-F238E27FC236}">
                    <a16:creationId xmlns:a16="http://schemas.microsoft.com/office/drawing/2014/main" id="{CD40C634-28D6-7144-A0D4-FAE6E1762DFF}"/>
                  </a:ext>
                </a:extLst>
              </p:cNvPr>
              <p:cNvSpPr txBox="1">
                <a:spLocks noRot="1" noChangeAspect="1" noMove="1" noResize="1" noEditPoints="1" noAdjustHandles="1" noChangeArrowheads="1" noChangeShapeType="1" noTextEdit="1"/>
              </p:cNvSpPr>
              <p:nvPr/>
            </p:nvSpPr>
            <p:spPr>
              <a:xfrm>
                <a:off x="5578686" y="2321004"/>
                <a:ext cx="1299587" cy="1107996"/>
              </a:xfrm>
              <a:prstGeom prst="rect">
                <a:avLst/>
              </a:prstGeom>
              <a:blipFill>
                <a:blip r:embed="rId13"/>
                <a:stretch>
                  <a:fillRect l="-10784" r="-10784" b="-11364"/>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BF519AAA-5EC0-CF4E-8C11-F48B328B8ED7}"/>
              </a:ext>
            </a:extLst>
          </p:cNvPr>
          <p:cNvPicPr>
            <a:picLocks noChangeAspect="1"/>
          </p:cNvPicPr>
          <p:nvPr/>
        </p:nvPicPr>
        <p:blipFill>
          <a:blip r:embed="rId14"/>
          <a:stretch>
            <a:fillRect/>
          </a:stretch>
        </p:blipFill>
        <p:spPr>
          <a:xfrm>
            <a:off x="1055755" y="551057"/>
            <a:ext cx="2599230" cy="4226086"/>
          </a:xfrm>
          <a:prstGeom prst="rect">
            <a:avLst/>
          </a:prstGeom>
        </p:spPr>
      </p:pic>
      <p:pic>
        <p:nvPicPr>
          <p:cNvPr id="11" name="Picture 10">
            <a:extLst>
              <a:ext uri="{FF2B5EF4-FFF2-40B4-BE49-F238E27FC236}">
                <a16:creationId xmlns:a16="http://schemas.microsoft.com/office/drawing/2014/main" id="{291C502A-9BF0-3A4A-97C4-B1389852AC85}"/>
              </a:ext>
            </a:extLst>
          </p:cNvPr>
          <p:cNvPicPr>
            <a:picLocks noChangeAspect="1"/>
          </p:cNvPicPr>
          <p:nvPr/>
        </p:nvPicPr>
        <p:blipFill>
          <a:blip r:embed="rId15"/>
          <a:stretch>
            <a:fillRect/>
          </a:stretch>
        </p:blipFill>
        <p:spPr>
          <a:xfrm>
            <a:off x="8537015" y="616714"/>
            <a:ext cx="2549643" cy="4160429"/>
          </a:xfrm>
          <a:prstGeom prst="rect">
            <a:avLst/>
          </a:prstGeom>
          <a:effectLst>
            <a:glow rad="228600">
              <a:srgbClr val="7030A0">
                <a:alpha val="40000"/>
              </a:srgbClr>
            </a:glow>
          </a:effectLst>
        </p:spPr>
      </p:pic>
      <p:sp>
        <p:nvSpPr>
          <p:cNvPr id="2" name="Rectangle 1">
            <a:extLst>
              <a:ext uri="{FF2B5EF4-FFF2-40B4-BE49-F238E27FC236}">
                <a16:creationId xmlns:a16="http://schemas.microsoft.com/office/drawing/2014/main" id="{2F33051F-F6C0-9E41-B308-119E59233C4B}"/>
              </a:ext>
            </a:extLst>
          </p:cNvPr>
          <p:cNvSpPr/>
          <p:nvPr/>
        </p:nvSpPr>
        <p:spPr>
          <a:xfrm>
            <a:off x="867160" y="518452"/>
            <a:ext cx="2787825" cy="2145648"/>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4EEE36-83D1-B748-AAAE-9395762F5522}"/>
              </a:ext>
            </a:extLst>
          </p:cNvPr>
          <p:cNvSpPr/>
          <p:nvPr/>
        </p:nvSpPr>
        <p:spPr>
          <a:xfrm>
            <a:off x="8229505" y="352963"/>
            <a:ext cx="2914155" cy="2358487"/>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77BE0D-E6B2-0F45-939A-C5512C418C14}"/>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69529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F4C92F-3ACF-A04C-B50C-DFAE4CF6DA57}"/>
              </a:ext>
            </a:extLst>
          </p:cNvPr>
          <p:cNvSpPr/>
          <p:nvPr/>
        </p:nvSpPr>
        <p:spPr>
          <a:xfrm>
            <a:off x="7555057" y="3703470"/>
            <a:ext cx="3483429" cy="199107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91E8828-1E4E-CC44-A9ED-61D9AE10028A}"/>
              </a:ext>
            </a:extLst>
          </p:cNvPr>
          <p:cNvSpPr txBox="1"/>
          <p:nvPr/>
        </p:nvSpPr>
        <p:spPr>
          <a:xfrm>
            <a:off x="7907830" y="4555016"/>
            <a:ext cx="635110" cy="369332"/>
          </a:xfrm>
          <a:prstGeom prst="rect">
            <a:avLst/>
          </a:prstGeom>
          <a:noFill/>
        </p:spPr>
        <p:txBody>
          <a:bodyPr wrap="none" rtlCol="0">
            <a:spAutoFit/>
          </a:bodyPr>
          <a:lstStyle/>
          <a:p>
            <a:r>
              <a:rPr lang="en-US" dirty="0">
                <a:solidFill>
                  <a:schemeClr val="bg1"/>
                </a:solidFill>
              </a:rPr>
              <a:t>Y = 1</a:t>
            </a:r>
          </a:p>
        </p:txBody>
      </p:sp>
      <p:sp>
        <p:nvSpPr>
          <p:cNvPr id="18" name="Rectangle 17">
            <a:extLst>
              <a:ext uri="{FF2B5EF4-FFF2-40B4-BE49-F238E27FC236}">
                <a16:creationId xmlns:a16="http://schemas.microsoft.com/office/drawing/2014/main" id="{E93896F6-50EF-3646-98AE-E9C628039D41}"/>
              </a:ext>
            </a:extLst>
          </p:cNvPr>
          <p:cNvSpPr/>
          <p:nvPr/>
        </p:nvSpPr>
        <p:spPr>
          <a:xfrm>
            <a:off x="7524059" y="1136525"/>
            <a:ext cx="3483429" cy="19910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98E09CA-6F3B-254A-B208-6B32FD0BCE2C}"/>
              </a:ext>
            </a:extLst>
          </p:cNvPr>
          <p:cNvSpPr txBox="1"/>
          <p:nvPr/>
        </p:nvSpPr>
        <p:spPr>
          <a:xfrm>
            <a:off x="7818074" y="1930805"/>
            <a:ext cx="671482" cy="367785"/>
          </a:xfrm>
          <a:prstGeom prst="rect">
            <a:avLst/>
          </a:prstGeom>
          <a:noFill/>
        </p:spPr>
        <p:txBody>
          <a:bodyPr wrap="square" rtlCol="0">
            <a:spAutoFit/>
          </a:bodyPr>
          <a:lstStyle/>
          <a:p>
            <a:r>
              <a:rPr lang="en-US" dirty="0">
                <a:solidFill>
                  <a:schemeClr val="bg1"/>
                </a:solidFill>
              </a:rPr>
              <a:t>Y = 0</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CFC391B-0D27-0247-993D-1EBD791DADEE}"/>
                  </a:ext>
                </a:extLst>
              </p:cNvPr>
              <p:cNvSpPr/>
              <p:nvPr/>
            </p:nvSpPr>
            <p:spPr>
              <a:xfrm>
                <a:off x="2102711" y="4234899"/>
                <a:ext cx="3673506" cy="11079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6600" b="0" i="1" smtClean="0">
                          <a:solidFill>
                            <a:schemeClr val="bg1"/>
                          </a:solidFill>
                          <a:latin typeface="Cambria Math" panose="02040503050406030204" pitchFamily="18" charset="0"/>
                        </a:rPr>
                        <m:t>𝑌</m:t>
                      </m:r>
                      <m:r>
                        <a:rPr lang="en-US" sz="6600" b="0" i="1" smtClean="0">
                          <a:solidFill>
                            <a:schemeClr val="bg1"/>
                          </a:solidFill>
                          <a:latin typeface="Cambria Math" panose="02040503050406030204" pitchFamily="18" charset="0"/>
                        </a:rPr>
                        <m:t> </m:t>
                      </m:r>
                      <m:r>
                        <m:rPr>
                          <m:nor/>
                        </m:rPr>
                        <a:rPr lang="en-US" sz="6600">
                          <a:solidFill>
                            <a:schemeClr val="bg1"/>
                          </a:solidFill>
                        </a:rPr>
                        <m:t>⫫</m:t>
                      </m:r>
                      <m:sSup>
                        <m:sSupPr>
                          <m:ctrlPr>
                            <a:rPr lang="en-US" sz="6600" i="1" smtClean="0">
                              <a:solidFill>
                                <a:schemeClr val="bg1"/>
                              </a:solidFill>
                              <a:latin typeface="Cambria Math" panose="02040503050406030204" pitchFamily="18" charset="0"/>
                            </a:rPr>
                          </m:ctrlPr>
                        </m:sSupPr>
                        <m:e>
                          <m:r>
                            <a:rPr lang="en-US" sz="6600" b="0" i="1" smtClean="0">
                              <a:solidFill>
                                <a:schemeClr val="bg1"/>
                              </a:solidFill>
                              <a:latin typeface="Cambria Math" panose="02040503050406030204" pitchFamily="18" charset="0"/>
                            </a:rPr>
                            <m:t> </m:t>
                          </m:r>
                          <m:r>
                            <a:rPr lang="en-US" sz="6600" b="0" i="1" smtClean="0">
                              <a:solidFill>
                                <a:schemeClr val="bg1"/>
                              </a:solidFill>
                              <a:latin typeface="Cambria Math" panose="02040503050406030204" pitchFamily="18" charset="0"/>
                            </a:rPr>
                            <m:t>𝑋</m:t>
                          </m:r>
                        </m:e>
                        <m:sup>
                          <m:r>
                            <a:rPr lang="en-US" sz="6600" b="0" i="1" smtClean="0">
                              <a:solidFill>
                                <a:schemeClr val="bg1"/>
                              </a:solidFill>
                              <a:latin typeface="Cambria Math" panose="02040503050406030204" pitchFamily="18" charset="0"/>
                            </a:rPr>
                            <m:t>𝑦</m:t>
                          </m:r>
                          <m:r>
                            <a:rPr lang="en-US" sz="6600" b="0" i="1" smtClean="0">
                              <a:solidFill>
                                <a:schemeClr val="bg1"/>
                              </a:solidFill>
                              <a:latin typeface="Cambria Math" panose="02040503050406030204" pitchFamily="18" charset="0"/>
                            </a:rPr>
                            <m:t>=1</m:t>
                          </m:r>
                        </m:sup>
                      </m:sSup>
                    </m:oMath>
                  </m:oMathPara>
                </a14:m>
                <a:endParaRPr lang="en-US" sz="6600" dirty="0">
                  <a:solidFill>
                    <a:schemeClr val="bg1"/>
                  </a:solidFill>
                </a:endParaRPr>
              </a:p>
            </p:txBody>
          </p:sp>
        </mc:Choice>
        <mc:Fallback xmlns="">
          <p:sp>
            <p:nvSpPr>
              <p:cNvPr id="13" name="Rectangle 12">
                <a:extLst>
                  <a:ext uri="{FF2B5EF4-FFF2-40B4-BE49-F238E27FC236}">
                    <a16:creationId xmlns:a16="http://schemas.microsoft.com/office/drawing/2014/main" id="{9CFC391B-0D27-0247-993D-1EBD791DADEE}"/>
                  </a:ext>
                </a:extLst>
              </p:cNvPr>
              <p:cNvSpPr>
                <a:spLocks noRot="1" noChangeAspect="1" noMove="1" noResize="1" noEditPoints="1" noAdjustHandles="1" noChangeArrowheads="1" noChangeShapeType="1" noTextEdit="1"/>
              </p:cNvSpPr>
              <p:nvPr/>
            </p:nvSpPr>
            <p:spPr>
              <a:xfrm>
                <a:off x="2102711" y="4234899"/>
                <a:ext cx="3673506" cy="1107996"/>
              </a:xfrm>
              <a:prstGeom prst="rect">
                <a:avLst/>
              </a:prstGeom>
              <a:blipFill>
                <a:blip r:embed="rId4"/>
                <a:stretch>
                  <a:fillRect l="-2069" t="-2299" b="-298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B30FB00-D91E-C440-B252-6A4344580B05}"/>
                  </a:ext>
                </a:extLst>
              </p:cNvPr>
              <p:cNvSpPr/>
              <p:nvPr/>
            </p:nvSpPr>
            <p:spPr>
              <a:xfrm>
                <a:off x="2102711" y="1836925"/>
                <a:ext cx="3506473"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sSup>
                            <m:sSupPr>
                              <m:ctrlPr>
                                <a:rPr lang="en-US" sz="240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𝑋</m:t>
                              </m:r>
                            </m:e>
                            <m:sup>
                              <m:r>
                                <a:rPr lang="en-US" sz="2400" b="0" i="1" smtClean="0">
                                  <a:solidFill>
                                    <a:schemeClr val="bg1"/>
                                  </a:solidFill>
                                  <a:latin typeface="Cambria Math" panose="02040503050406030204" pitchFamily="18" charset="0"/>
                                </a:rPr>
                                <m:t>𝑦</m:t>
                              </m:r>
                              <m:r>
                                <a:rPr lang="en-US" sz="2400" b="0" i="1" smtClean="0">
                                  <a:solidFill>
                                    <a:schemeClr val="bg1"/>
                                  </a:solidFill>
                                  <a:latin typeface="Cambria Math" panose="02040503050406030204" pitchFamily="18" charset="0"/>
                                </a:rPr>
                                <m:t>=1</m:t>
                              </m:r>
                            </m:sup>
                          </m:sSup>
                          <m:r>
                            <a:rPr lang="en-US" sz="2400" i="1">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𝑌</m:t>
                          </m:r>
                          <m:r>
                            <a:rPr lang="en-US" sz="2400" b="0" i="1" smtClean="0">
                              <a:solidFill>
                                <a:schemeClr val="bg1"/>
                              </a:solidFill>
                              <a:latin typeface="Cambria Math" panose="02040503050406030204" pitchFamily="18" charset="0"/>
                            </a:rPr>
                            <m:t>=0</m:t>
                          </m:r>
                        </m:e>
                      </m:d>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14</m:t>
                          </m:r>
                        </m:num>
                        <m:den>
                          <m:r>
                            <a:rPr lang="en-US" sz="2400" b="0" i="1" smtClean="0">
                              <a:solidFill>
                                <a:schemeClr val="bg1"/>
                              </a:solidFill>
                              <a:latin typeface="Cambria Math" panose="02040503050406030204" pitchFamily="18" charset="0"/>
                            </a:rPr>
                            <m:t>20</m:t>
                          </m:r>
                        </m:den>
                      </m:f>
                    </m:oMath>
                  </m:oMathPara>
                </a14:m>
                <a:endParaRPr lang="en-US" sz="2400" dirty="0"/>
              </a:p>
            </p:txBody>
          </p:sp>
        </mc:Choice>
        <mc:Fallback xmlns="">
          <p:sp>
            <p:nvSpPr>
              <p:cNvPr id="16" name="Rectangle 15">
                <a:extLst>
                  <a:ext uri="{FF2B5EF4-FFF2-40B4-BE49-F238E27FC236}">
                    <a16:creationId xmlns:a16="http://schemas.microsoft.com/office/drawing/2014/main" id="{EB30FB00-D91E-C440-B252-6A4344580B05}"/>
                  </a:ext>
                </a:extLst>
              </p:cNvPr>
              <p:cNvSpPr>
                <a:spLocks noRot="1" noChangeAspect="1" noMove="1" noResize="1" noEditPoints="1" noAdjustHandles="1" noChangeArrowheads="1" noChangeShapeType="1" noTextEdit="1"/>
              </p:cNvSpPr>
              <p:nvPr/>
            </p:nvSpPr>
            <p:spPr>
              <a:xfrm>
                <a:off x="2102711" y="1836925"/>
                <a:ext cx="3506473" cy="786177"/>
              </a:xfrm>
              <a:prstGeom prst="rect">
                <a:avLst/>
              </a:prstGeom>
              <a:blipFill>
                <a:blip r:embed="rId5"/>
                <a:stretch>
                  <a:fillRect b="-6452"/>
                </a:stretch>
              </a:blipFill>
            </p:spPr>
            <p:txBody>
              <a:bodyPr/>
              <a:lstStyle/>
              <a:p>
                <a:r>
                  <a:rPr lang="en-US">
                    <a:noFill/>
                  </a:rPr>
                  <a:t> </a:t>
                </a:r>
              </a:p>
            </p:txBody>
          </p:sp>
        </mc:Fallback>
      </mc:AlternateContent>
      <p:pic>
        <p:nvPicPr>
          <p:cNvPr id="17" name="Graphic 16" descr="Head with gears">
            <a:extLst>
              <a:ext uri="{FF2B5EF4-FFF2-40B4-BE49-F238E27FC236}">
                <a16:creationId xmlns:a16="http://schemas.microsoft.com/office/drawing/2014/main" id="{EA72F42D-14EF-E34A-861D-C78551DD01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76943" y="5914153"/>
            <a:ext cx="750263" cy="750263"/>
          </a:xfrm>
          <a:prstGeom prst="rect">
            <a:avLst/>
          </a:prstGeom>
        </p:spPr>
      </p:pic>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417166D-5EC6-C04F-B0A0-1700A368B322}"/>
                  </a:ext>
                </a:extLst>
              </p:cNvPr>
              <p:cNvSpPr/>
              <p:nvPr/>
            </p:nvSpPr>
            <p:spPr>
              <a:xfrm>
                <a:off x="2102710" y="2954118"/>
                <a:ext cx="3506473"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sSup>
                            <m:sSupPr>
                              <m:ctrlPr>
                                <a:rPr lang="en-US" sz="240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𝑋</m:t>
                              </m:r>
                            </m:e>
                            <m:sup>
                              <m:r>
                                <a:rPr lang="en-US" sz="2400" b="0" i="1" smtClean="0">
                                  <a:solidFill>
                                    <a:schemeClr val="bg1"/>
                                  </a:solidFill>
                                  <a:latin typeface="Cambria Math" panose="02040503050406030204" pitchFamily="18" charset="0"/>
                                </a:rPr>
                                <m:t>𝑦</m:t>
                              </m:r>
                              <m:r>
                                <a:rPr lang="en-US" sz="2400" b="0" i="1" smtClean="0">
                                  <a:solidFill>
                                    <a:schemeClr val="bg1"/>
                                  </a:solidFill>
                                  <a:latin typeface="Cambria Math" panose="02040503050406030204" pitchFamily="18" charset="0"/>
                                </a:rPr>
                                <m:t>=1</m:t>
                              </m:r>
                            </m:sup>
                          </m:sSup>
                          <m:r>
                            <a:rPr lang="en-US" sz="2400" i="1">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𝑌</m:t>
                          </m:r>
                          <m:r>
                            <a:rPr lang="en-US" sz="2400" b="0" i="1" smtClean="0">
                              <a:solidFill>
                                <a:schemeClr val="bg1"/>
                              </a:solidFill>
                              <a:latin typeface="Cambria Math" panose="02040503050406030204" pitchFamily="18" charset="0"/>
                            </a:rPr>
                            <m:t>=1</m:t>
                          </m:r>
                        </m:e>
                      </m:d>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14</m:t>
                          </m:r>
                        </m:num>
                        <m:den>
                          <m:r>
                            <a:rPr lang="en-US" sz="2400" b="0" i="1" smtClean="0">
                              <a:solidFill>
                                <a:schemeClr val="bg1"/>
                              </a:solidFill>
                              <a:latin typeface="Cambria Math" panose="02040503050406030204" pitchFamily="18" charset="0"/>
                            </a:rPr>
                            <m:t>20</m:t>
                          </m:r>
                        </m:den>
                      </m:f>
                    </m:oMath>
                  </m:oMathPara>
                </a14:m>
                <a:endParaRPr lang="en-US" sz="2400" dirty="0"/>
              </a:p>
            </p:txBody>
          </p:sp>
        </mc:Choice>
        <mc:Fallback xmlns="">
          <p:sp>
            <p:nvSpPr>
              <p:cNvPr id="20" name="Rectangle 19">
                <a:extLst>
                  <a:ext uri="{FF2B5EF4-FFF2-40B4-BE49-F238E27FC236}">
                    <a16:creationId xmlns:a16="http://schemas.microsoft.com/office/drawing/2014/main" id="{A417166D-5EC6-C04F-B0A0-1700A368B322}"/>
                  </a:ext>
                </a:extLst>
              </p:cNvPr>
              <p:cNvSpPr>
                <a:spLocks noRot="1" noChangeAspect="1" noMove="1" noResize="1" noEditPoints="1" noAdjustHandles="1" noChangeArrowheads="1" noChangeShapeType="1" noTextEdit="1"/>
              </p:cNvSpPr>
              <p:nvPr/>
            </p:nvSpPr>
            <p:spPr>
              <a:xfrm>
                <a:off x="2102710" y="2954118"/>
                <a:ext cx="3506473" cy="786177"/>
              </a:xfrm>
              <a:prstGeom prst="rect">
                <a:avLst/>
              </a:prstGeom>
              <a:blipFill>
                <a:blip r:embed="rId8"/>
                <a:stretch>
                  <a:fillRect b="-6452"/>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94748DB1-016B-F74E-A9CD-68EF149703B8}"/>
              </a:ext>
            </a:extLst>
          </p:cNvPr>
          <p:cNvPicPr>
            <a:picLocks noChangeAspect="1"/>
          </p:cNvPicPr>
          <p:nvPr/>
        </p:nvPicPr>
        <p:blipFill rotWithShape="1">
          <a:blip r:embed="rId9"/>
          <a:srcRect t="52143"/>
          <a:stretch/>
        </p:blipFill>
        <p:spPr>
          <a:xfrm>
            <a:off x="8542940" y="3878554"/>
            <a:ext cx="2068875" cy="1615635"/>
          </a:xfrm>
          <a:prstGeom prst="rect">
            <a:avLst/>
          </a:prstGeom>
          <a:effectLst>
            <a:glow rad="228600">
              <a:srgbClr val="7030A0">
                <a:alpha val="40000"/>
              </a:srgbClr>
            </a:glow>
          </a:effectLst>
        </p:spPr>
      </p:pic>
      <p:pic>
        <p:nvPicPr>
          <p:cNvPr id="23" name="Picture 22">
            <a:extLst>
              <a:ext uri="{FF2B5EF4-FFF2-40B4-BE49-F238E27FC236}">
                <a16:creationId xmlns:a16="http://schemas.microsoft.com/office/drawing/2014/main" id="{4D00F50D-D1DE-AD46-9702-42616B06F1FB}"/>
              </a:ext>
            </a:extLst>
          </p:cNvPr>
          <p:cNvPicPr>
            <a:picLocks noChangeAspect="1"/>
          </p:cNvPicPr>
          <p:nvPr/>
        </p:nvPicPr>
        <p:blipFill rotWithShape="1">
          <a:blip r:embed="rId10"/>
          <a:srcRect r="-349" b="49825"/>
          <a:stretch/>
        </p:blipFill>
        <p:spPr>
          <a:xfrm>
            <a:off x="8542940" y="1253629"/>
            <a:ext cx="2122218" cy="1731485"/>
          </a:xfrm>
          <a:prstGeom prst="rect">
            <a:avLst/>
          </a:prstGeom>
          <a:effectLst>
            <a:glow rad="228600">
              <a:srgbClr val="7030A0">
                <a:alpha val="40000"/>
              </a:srgbClr>
            </a:glow>
          </a:effectLst>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30EB4EA-8A2F-EC44-8F14-B962035BA548}"/>
                  </a:ext>
                </a:extLst>
              </p:cNvPr>
              <p:cNvSpPr txBox="1"/>
              <p:nvPr/>
            </p:nvSpPr>
            <p:spPr>
              <a:xfrm>
                <a:off x="9077210" y="2954118"/>
                <a:ext cx="674864"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accent6"/>
                          </a:solidFill>
                          <a:latin typeface="Cambria Math" panose="02040503050406030204" pitchFamily="18" charset="0"/>
                        </a:rPr>
                        <m:t>=</m:t>
                      </m:r>
                    </m:oMath>
                  </m:oMathPara>
                </a14:m>
                <a:endParaRPr lang="en-US" sz="5400" b="0" dirty="0">
                  <a:solidFill>
                    <a:schemeClr val="accent6"/>
                  </a:solidFill>
                </a:endParaRPr>
              </a:p>
            </p:txBody>
          </p:sp>
        </mc:Choice>
        <mc:Fallback xmlns="">
          <p:sp>
            <p:nvSpPr>
              <p:cNvPr id="25" name="TextBox 24">
                <a:extLst>
                  <a:ext uri="{FF2B5EF4-FFF2-40B4-BE49-F238E27FC236}">
                    <a16:creationId xmlns:a16="http://schemas.microsoft.com/office/drawing/2014/main" id="{630EB4EA-8A2F-EC44-8F14-B962035BA548}"/>
                  </a:ext>
                </a:extLst>
              </p:cNvPr>
              <p:cNvSpPr txBox="1">
                <a:spLocks noRot="1" noChangeAspect="1" noMove="1" noResize="1" noEditPoints="1" noAdjustHandles="1" noChangeArrowheads="1" noChangeShapeType="1" noTextEdit="1"/>
              </p:cNvSpPr>
              <p:nvPr/>
            </p:nvSpPr>
            <p:spPr>
              <a:xfrm>
                <a:off x="9077210" y="2954118"/>
                <a:ext cx="674864" cy="830997"/>
              </a:xfrm>
              <a:prstGeom prst="rect">
                <a:avLst/>
              </a:prstGeom>
              <a:blipFill>
                <a:blip r:embed="rId11"/>
                <a:stretch>
                  <a:fillRect l="-9259" r="-9259"/>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3856C850-B0AB-DD49-86FF-7288D35D8200}"/>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122787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B3F438E-7E2A-E046-AF8C-96B7C4A8D62F}"/>
                  </a:ext>
                </a:extLst>
              </p:cNvPr>
              <p:cNvSpPr/>
              <p:nvPr/>
            </p:nvSpPr>
            <p:spPr>
              <a:xfrm>
                <a:off x="2032037" y="2377660"/>
                <a:ext cx="2297616"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rPr>
                        <m:t>𝑌</m:t>
                      </m:r>
                      <m:r>
                        <a:rPr lang="en-US" sz="4000" b="0" i="1" smtClean="0">
                          <a:solidFill>
                            <a:schemeClr val="bg1"/>
                          </a:solidFill>
                          <a:latin typeface="Cambria Math" panose="02040503050406030204" pitchFamily="18" charset="0"/>
                        </a:rPr>
                        <m:t> </m:t>
                      </m:r>
                      <m:r>
                        <m:rPr>
                          <m:nor/>
                        </m:rPr>
                        <a:rPr lang="en-US" sz="4000">
                          <a:solidFill>
                            <a:schemeClr val="bg1"/>
                          </a:solidFill>
                        </a:rPr>
                        <m:t>⫫</m:t>
                      </m:r>
                      <m:sSup>
                        <m:sSupPr>
                          <m:ctrlPr>
                            <a:rPr lang="en-US" sz="4000" i="1" smtClean="0">
                              <a:solidFill>
                                <a:schemeClr val="bg1"/>
                              </a:solidFill>
                              <a:latin typeface="Cambria Math" panose="02040503050406030204" pitchFamily="18" charset="0"/>
                            </a:rPr>
                          </m:ctrlPr>
                        </m:sSupPr>
                        <m:e>
                          <m:r>
                            <a:rPr lang="en-US" sz="4000" b="0" i="1" smtClean="0">
                              <a:solidFill>
                                <a:schemeClr val="bg1"/>
                              </a:solidFill>
                              <a:latin typeface="Cambria Math" panose="02040503050406030204" pitchFamily="18" charset="0"/>
                            </a:rPr>
                            <m:t> </m:t>
                          </m:r>
                          <m:r>
                            <a:rPr lang="en-US" sz="4000" b="0" i="1" smtClean="0">
                              <a:solidFill>
                                <a:schemeClr val="bg1"/>
                              </a:solidFill>
                              <a:latin typeface="Cambria Math" panose="02040503050406030204" pitchFamily="18" charset="0"/>
                            </a:rPr>
                            <m:t>𝑋</m:t>
                          </m:r>
                        </m:e>
                        <m:sup>
                          <m:r>
                            <a:rPr lang="en-US" sz="4000" b="0" i="1" smtClean="0">
                              <a:solidFill>
                                <a:schemeClr val="bg1"/>
                              </a:solidFill>
                              <a:latin typeface="Cambria Math" panose="02040503050406030204" pitchFamily="18" charset="0"/>
                            </a:rPr>
                            <m:t>𝑦</m:t>
                          </m:r>
                          <m:r>
                            <a:rPr lang="en-US" sz="4000" b="0" i="1" smtClean="0">
                              <a:solidFill>
                                <a:schemeClr val="bg1"/>
                              </a:solidFill>
                              <a:latin typeface="Cambria Math" panose="02040503050406030204" pitchFamily="18" charset="0"/>
                            </a:rPr>
                            <m:t>=1</m:t>
                          </m:r>
                        </m:sup>
                      </m:sSup>
                    </m:oMath>
                  </m:oMathPara>
                </a14:m>
                <a:endParaRPr lang="en-US" sz="4000" dirty="0">
                  <a:solidFill>
                    <a:schemeClr val="bg1"/>
                  </a:solidFill>
                </a:endParaRPr>
              </a:p>
            </p:txBody>
          </p:sp>
        </mc:Choice>
        <mc:Fallback xmlns="">
          <p:sp>
            <p:nvSpPr>
              <p:cNvPr id="4" name="Rectangle 3">
                <a:extLst>
                  <a:ext uri="{FF2B5EF4-FFF2-40B4-BE49-F238E27FC236}">
                    <a16:creationId xmlns:a16="http://schemas.microsoft.com/office/drawing/2014/main" id="{DB3F438E-7E2A-E046-AF8C-96B7C4A8D62F}"/>
                  </a:ext>
                </a:extLst>
              </p:cNvPr>
              <p:cNvSpPr>
                <a:spLocks noRot="1" noChangeAspect="1" noMove="1" noResize="1" noEditPoints="1" noAdjustHandles="1" noChangeArrowheads="1" noChangeShapeType="1" noTextEdit="1"/>
              </p:cNvSpPr>
              <p:nvPr/>
            </p:nvSpPr>
            <p:spPr>
              <a:xfrm>
                <a:off x="2032037" y="2377660"/>
                <a:ext cx="2297616" cy="707886"/>
              </a:xfrm>
              <a:prstGeom prst="rect">
                <a:avLst/>
              </a:prstGeom>
              <a:blipFill>
                <a:blip r:embed="rId3"/>
                <a:stretch>
                  <a:fillRect l="-552"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397F22A-7EF3-464D-B34F-09FCFA39C5A7}"/>
                  </a:ext>
                </a:extLst>
              </p:cNvPr>
              <p:cNvSpPr/>
              <p:nvPr/>
            </p:nvSpPr>
            <p:spPr>
              <a:xfrm>
                <a:off x="7655690" y="2328082"/>
                <a:ext cx="2297616"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rPr>
                        <m:t>𝑌</m:t>
                      </m:r>
                      <m:r>
                        <a:rPr lang="en-US" sz="4000" b="0" i="1" smtClean="0">
                          <a:solidFill>
                            <a:schemeClr val="bg1"/>
                          </a:solidFill>
                          <a:latin typeface="Cambria Math" panose="02040503050406030204" pitchFamily="18" charset="0"/>
                        </a:rPr>
                        <m:t> </m:t>
                      </m:r>
                      <m:r>
                        <m:rPr>
                          <m:nor/>
                        </m:rPr>
                        <a:rPr lang="en-US" sz="4000">
                          <a:solidFill>
                            <a:schemeClr val="bg1"/>
                          </a:solidFill>
                        </a:rPr>
                        <m:t>⫫</m:t>
                      </m:r>
                      <m:sSup>
                        <m:sSupPr>
                          <m:ctrlPr>
                            <a:rPr lang="en-US" sz="4000" i="1" smtClean="0">
                              <a:solidFill>
                                <a:schemeClr val="bg1"/>
                              </a:solidFill>
                              <a:latin typeface="Cambria Math" panose="02040503050406030204" pitchFamily="18" charset="0"/>
                            </a:rPr>
                          </m:ctrlPr>
                        </m:sSupPr>
                        <m:e>
                          <m:r>
                            <a:rPr lang="en-US" sz="4000" b="0" i="1" smtClean="0">
                              <a:solidFill>
                                <a:schemeClr val="bg1"/>
                              </a:solidFill>
                              <a:latin typeface="Cambria Math" panose="02040503050406030204" pitchFamily="18" charset="0"/>
                            </a:rPr>
                            <m:t> </m:t>
                          </m:r>
                          <m:r>
                            <a:rPr lang="en-US" sz="4000" b="0" i="1" smtClean="0">
                              <a:solidFill>
                                <a:schemeClr val="bg1"/>
                              </a:solidFill>
                              <a:latin typeface="Cambria Math" panose="02040503050406030204" pitchFamily="18" charset="0"/>
                            </a:rPr>
                            <m:t>𝑋</m:t>
                          </m:r>
                        </m:e>
                        <m:sup>
                          <m:r>
                            <a:rPr lang="en-US" sz="4000" b="0" i="1" smtClean="0">
                              <a:solidFill>
                                <a:schemeClr val="bg1"/>
                              </a:solidFill>
                              <a:latin typeface="Cambria Math" panose="02040503050406030204" pitchFamily="18" charset="0"/>
                            </a:rPr>
                            <m:t>𝑦</m:t>
                          </m:r>
                          <m:r>
                            <a:rPr lang="en-US" sz="4000" b="0" i="1" smtClean="0">
                              <a:solidFill>
                                <a:schemeClr val="bg1"/>
                              </a:solidFill>
                              <a:latin typeface="Cambria Math" panose="02040503050406030204" pitchFamily="18" charset="0"/>
                            </a:rPr>
                            <m:t>=0</m:t>
                          </m:r>
                        </m:sup>
                      </m:sSup>
                    </m:oMath>
                  </m:oMathPara>
                </a14:m>
                <a:endParaRPr lang="en-US" sz="4000" dirty="0">
                  <a:solidFill>
                    <a:schemeClr val="bg1"/>
                  </a:solidFill>
                </a:endParaRPr>
              </a:p>
            </p:txBody>
          </p:sp>
        </mc:Choice>
        <mc:Fallback xmlns="">
          <p:sp>
            <p:nvSpPr>
              <p:cNvPr id="5" name="Rectangle 4">
                <a:extLst>
                  <a:ext uri="{FF2B5EF4-FFF2-40B4-BE49-F238E27FC236}">
                    <a16:creationId xmlns:a16="http://schemas.microsoft.com/office/drawing/2014/main" id="{D397F22A-7EF3-464D-B34F-09FCFA39C5A7}"/>
                  </a:ext>
                </a:extLst>
              </p:cNvPr>
              <p:cNvSpPr>
                <a:spLocks noRot="1" noChangeAspect="1" noMove="1" noResize="1" noEditPoints="1" noAdjustHandles="1" noChangeArrowheads="1" noChangeShapeType="1" noTextEdit="1"/>
              </p:cNvSpPr>
              <p:nvPr/>
            </p:nvSpPr>
            <p:spPr>
              <a:xfrm>
                <a:off x="7655690" y="2328082"/>
                <a:ext cx="2297616" cy="707886"/>
              </a:xfrm>
              <a:prstGeom prst="rect">
                <a:avLst/>
              </a:prstGeom>
              <a:blipFill>
                <a:blip r:embed="rId4"/>
                <a:stretch>
                  <a:fillRect l="-55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DF79473-E763-CE45-AA24-D4E77BBAB912}"/>
                  </a:ext>
                </a:extLst>
              </p:cNvPr>
              <p:cNvSpPr/>
              <p:nvPr/>
            </p:nvSpPr>
            <p:spPr>
              <a:xfrm>
                <a:off x="4788495" y="4655850"/>
                <a:ext cx="2867195" cy="11079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6600" b="0" i="1" smtClean="0">
                          <a:solidFill>
                            <a:schemeClr val="bg1"/>
                          </a:solidFill>
                          <a:latin typeface="Cambria Math" panose="02040503050406030204" pitchFamily="18" charset="0"/>
                        </a:rPr>
                        <m:t>𝑌</m:t>
                      </m:r>
                      <m:r>
                        <a:rPr lang="en-US" sz="6600" b="0" i="1" smtClean="0">
                          <a:solidFill>
                            <a:schemeClr val="bg1"/>
                          </a:solidFill>
                          <a:latin typeface="Cambria Math" panose="02040503050406030204" pitchFamily="18" charset="0"/>
                        </a:rPr>
                        <m:t> </m:t>
                      </m:r>
                      <m:r>
                        <m:rPr>
                          <m:nor/>
                        </m:rPr>
                        <a:rPr lang="en-US" sz="6600">
                          <a:solidFill>
                            <a:schemeClr val="bg1"/>
                          </a:solidFill>
                        </a:rPr>
                        <m:t>⫫</m:t>
                      </m:r>
                      <m:sSup>
                        <m:sSupPr>
                          <m:ctrlPr>
                            <a:rPr lang="en-US" sz="6600" i="1" smtClean="0">
                              <a:solidFill>
                                <a:schemeClr val="bg1"/>
                              </a:solidFill>
                              <a:latin typeface="Cambria Math" panose="02040503050406030204" pitchFamily="18" charset="0"/>
                            </a:rPr>
                          </m:ctrlPr>
                        </m:sSupPr>
                        <m:e>
                          <m:r>
                            <a:rPr lang="en-US" sz="6600" b="0" i="1" smtClean="0">
                              <a:solidFill>
                                <a:schemeClr val="bg1"/>
                              </a:solidFill>
                              <a:latin typeface="Cambria Math" panose="02040503050406030204" pitchFamily="18" charset="0"/>
                            </a:rPr>
                            <m:t> </m:t>
                          </m:r>
                          <m:r>
                            <a:rPr lang="en-US" sz="6600" b="0" i="1" smtClean="0">
                              <a:solidFill>
                                <a:schemeClr val="bg1"/>
                              </a:solidFill>
                              <a:latin typeface="Cambria Math" panose="02040503050406030204" pitchFamily="18" charset="0"/>
                            </a:rPr>
                            <m:t>𝑋</m:t>
                          </m:r>
                        </m:e>
                        <m:sup>
                          <m:r>
                            <a:rPr lang="en-US" sz="6600" b="0" i="1" smtClean="0">
                              <a:solidFill>
                                <a:schemeClr val="bg1"/>
                              </a:solidFill>
                              <a:latin typeface="Cambria Math" panose="02040503050406030204" pitchFamily="18" charset="0"/>
                            </a:rPr>
                            <m:t>𝑦</m:t>
                          </m:r>
                        </m:sup>
                      </m:sSup>
                    </m:oMath>
                  </m:oMathPara>
                </a14:m>
                <a:endParaRPr lang="en-US" sz="6600" dirty="0">
                  <a:solidFill>
                    <a:schemeClr val="bg1"/>
                  </a:solidFill>
                </a:endParaRPr>
              </a:p>
            </p:txBody>
          </p:sp>
        </mc:Choice>
        <mc:Fallback xmlns="">
          <p:sp>
            <p:nvSpPr>
              <p:cNvPr id="6" name="Rectangle 5">
                <a:extLst>
                  <a:ext uri="{FF2B5EF4-FFF2-40B4-BE49-F238E27FC236}">
                    <a16:creationId xmlns:a16="http://schemas.microsoft.com/office/drawing/2014/main" id="{5DF79473-E763-CE45-AA24-D4E77BBAB912}"/>
                  </a:ext>
                </a:extLst>
              </p:cNvPr>
              <p:cNvSpPr>
                <a:spLocks noRot="1" noChangeAspect="1" noMove="1" noResize="1" noEditPoints="1" noAdjustHandles="1" noChangeArrowheads="1" noChangeShapeType="1" noTextEdit="1"/>
              </p:cNvSpPr>
              <p:nvPr/>
            </p:nvSpPr>
            <p:spPr>
              <a:xfrm>
                <a:off x="4788495" y="4655850"/>
                <a:ext cx="2867195" cy="1107996"/>
              </a:xfrm>
              <a:prstGeom prst="rect">
                <a:avLst/>
              </a:prstGeom>
              <a:blipFill>
                <a:blip r:embed="rId5"/>
                <a:stretch>
                  <a:fillRect l="-3111" t="-2273" b="-2954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DBF1E18-3F74-9F41-8DFF-1D72E5D616B5}"/>
              </a:ext>
            </a:extLst>
          </p:cNvPr>
          <p:cNvSpPr txBox="1"/>
          <p:nvPr/>
        </p:nvSpPr>
        <p:spPr>
          <a:xfrm>
            <a:off x="785358" y="1833814"/>
            <a:ext cx="10621281" cy="400110"/>
          </a:xfrm>
          <a:prstGeom prst="rect">
            <a:avLst/>
          </a:prstGeom>
          <a:noFill/>
        </p:spPr>
        <p:txBody>
          <a:bodyPr wrap="square" rtlCol="0">
            <a:spAutoFit/>
          </a:bodyPr>
          <a:lstStyle/>
          <a:p>
            <a:pPr algn="ctr"/>
            <a:r>
              <a:rPr lang="en-US" sz="2000" dirty="0">
                <a:solidFill>
                  <a:schemeClr val="bg1"/>
                </a:solidFill>
              </a:rPr>
              <a:t>We have:</a:t>
            </a:r>
          </a:p>
        </p:txBody>
      </p:sp>
      <p:sp>
        <p:nvSpPr>
          <p:cNvPr id="8" name="TextBox 7">
            <a:extLst>
              <a:ext uri="{FF2B5EF4-FFF2-40B4-BE49-F238E27FC236}">
                <a16:creationId xmlns:a16="http://schemas.microsoft.com/office/drawing/2014/main" id="{512F7EBC-58B7-914B-8110-C019BC3DAF36}"/>
              </a:ext>
            </a:extLst>
          </p:cNvPr>
          <p:cNvSpPr txBox="1"/>
          <p:nvPr/>
        </p:nvSpPr>
        <p:spPr>
          <a:xfrm>
            <a:off x="785358" y="2386874"/>
            <a:ext cx="10621281" cy="646331"/>
          </a:xfrm>
          <a:prstGeom prst="rect">
            <a:avLst/>
          </a:prstGeom>
          <a:noFill/>
        </p:spPr>
        <p:txBody>
          <a:bodyPr wrap="square" rtlCol="0">
            <a:spAutoFit/>
          </a:bodyPr>
          <a:lstStyle/>
          <a:p>
            <a:pPr algn="ctr"/>
            <a:r>
              <a:rPr lang="en-US" sz="3600" dirty="0">
                <a:solidFill>
                  <a:schemeClr val="bg1"/>
                </a:solidFill>
              </a:rPr>
              <a:t>&amp;</a:t>
            </a:r>
          </a:p>
        </p:txBody>
      </p:sp>
      <p:sp>
        <p:nvSpPr>
          <p:cNvPr id="9" name="TextBox 8">
            <a:extLst>
              <a:ext uri="{FF2B5EF4-FFF2-40B4-BE49-F238E27FC236}">
                <a16:creationId xmlns:a16="http://schemas.microsoft.com/office/drawing/2014/main" id="{C3ECF151-1CBA-5145-832B-4E451D5E16B3}"/>
              </a:ext>
            </a:extLst>
          </p:cNvPr>
          <p:cNvSpPr txBox="1"/>
          <p:nvPr/>
        </p:nvSpPr>
        <p:spPr>
          <a:xfrm>
            <a:off x="785358" y="4224641"/>
            <a:ext cx="10621281" cy="400110"/>
          </a:xfrm>
          <a:prstGeom prst="rect">
            <a:avLst/>
          </a:prstGeom>
          <a:noFill/>
        </p:spPr>
        <p:txBody>
          <a:bodyPr wrap="square" rtlCol="0">
            <a:spAutoFit/>
          </a:bodyPr>
          <a:lstStyle/>
          <a:p>
            <a:pPr algn="ctr"/>
            <a:r>
              <a:rPr lang="en-US" sz="2000" dirty="0">
                <a:solidFill>
                  <a:schemeClr val="bg1"/>
                </a:solidFill>
              </a:rPr>
              <a:t>Therefore we have:</a:t>
            </a:r>
          </a:p>
        </p:txBody>
      </p:sp>
      <p:sp>
        <p:nvSpPr>
          <p:cNvPr id="10" name="Rectangle 9">
            <a:extLst>
              <a:ext uri="{FF2B5EF4-FFF2-40B4-BE49-F238E27FC236}">
                <a16:creationId xmlns:a16="http://schemas.microsoft.com/office/drawing/2014/main" id="{BFF838BF-A724-EA4E-AE8C-F7B599F3E3E7}"/>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89979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56056ED8-9222-F945-90ED-939A5DB03E0E}"/>
                  </a:ext>
                </a:extLst>
              </p:cNvPr>
              <p:cNvSpPr/>
              <p:nvPr/>
            </p:nvSpPr>
            <p:spPr>
              <a:xfrm>
                <a:off x="890532" y="4949888"/>
                <a:ext cx="2336794" cy="636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𝑃</m:t>
                      </m:r>
                      <m:r>
                        <a:rPr lang="en-US" b="0" i="1" smtClean="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𝑌</m:t>
                      </m:r>
                      <m:r>
                        <a:rPr lang="en-US" i="1">
                          <a:solidFill>
                            <a:schemeClr val="bg1"/>
                          </a:solidFill>
                          <a:latin typeface="Cambria Math" panose="02040503050406030204" pitchFamily="18" charset="0"/>
                        </a:rPr>
                        <m:t>=1]=</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14</m:t>
                          </m:r>
                        </m:num>
                        <m:den>
                          <m:r>
                            <a:rPr lang="en-US" b="0" i="1" smtClean="0">
                              <a:solidFill>
                                <a:schemeClr val="bg1"/>
                              </a:solidFill>
                              <a:latin typeface="Cambria Math" panose="02040503050406030204" pitchFamily="18" charset="0"/>
                            </a:rPr>
                            <m:t>20</m:t>
                          </m:r>
                        </m:den>
                      </m:f>
                    </m:oMath>
                  </m:oMathPara>
                </a14:m>
                <a:endParaRPr lang="en-US" dirty="0"/>
              </a:p>
            </p:txBody>
          </p:sp>
        </mc:Choice>
        <mc:Fallback xmlns="">
          <p:sp>
            <p:nvSpPr>
              <p:cNvPr id="89" name="Rectangle 88">
                <a:extLst>
                  <a:ext uri="{FF2B5EF4-FFF2-40B4-BE49-F238E27FC236}">
                    <a16:creationId xmlns:a16="http://schemas.microsoft.com/office/drawing/2014/main" id="{56056ED8-9222-F945-90ED-939A5DB03E0E}"/>
                  </a:ext>
                </a:extLst>
              </p:cNvPr>
              <p:cNvSpPr>
                <a:spLocks noRot="1" noChangeAspect="1" noMove="1" noResize="1" noEditPoints="1" noAdjustHandles="1" noChangeArrowheads="1" noChangeShapeType="1" noTextEdit="1"/>
              </p:cNvSpPr>
              <p:nvPr/>
            </p:nvSpPr>
            <p:spPr>
              <a:xfrm>
                <a:off x="890532" y="4949888"/>
                <a:ext cx="2336794" cy="636585"/>
              </a:xfrm>
              <a:prstGeom prst="rect">
                <a:avLst/>
              </a:prstGeom>
              <a:blipFill>
                <a:blip r:embed="rId5"/>
                <a:stretch>
                  <a:fillRect/>
                </a:stretch>
              </a:blipFill>
            </p:spPr>
            <p:txBody>
              <a:bodyPr/>
              <a:lstStyle/>
              <a:p>
                <a:r>
                  <a:rPr lang="en-US">
                    <a:noFill/>
                  </a:rPr>
                  <a:t> </a:t>
                </a:r>
              </a:p>
            </p:txBody>
          </p:sp>
        </mc:Fallback>
      </mc:AlternateContent>
      <p:pic>
        <p:nvPicPr>
          <p:cNvPr id="90" name="Graphic 89" descr="Ruler">
            <a:extLst>
              <a:ext uri="{FF2B5EF4-FFF2-40B4-BE49-F238E27FC236}">
                <a16:creationId xmlns:a16="http://schemas.microsoft.com/office/drawing/2014/main" id="{CE2A67C7-7625-654B-A7F3-92CF179A38D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6089" y="5823256"/>
            <a:ext cx="490251" cy="490251"/>
          </a:xfrm>
          <a:prstGeom prst="rect">
            <a:avLst/>
          </a:prstGeom>
        </p:spPr>
      </p:pic>
      <p:pic>
        <p:nvPicPr>
          <p:cNvPr id="91" name="Graphic 90" descr="Dice">
            <a:extLst>
              <a:ext uri="{FF2B5EF4-FFF2-40B4-BE49-F238E27FC236}">
                <a16:creationId xmlns:a16="http://schemas.microsoft.com/office/drawing/2014/main" id="{B17659C4-EBC7-9C41-9E79-116CC979C4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58140" y="5693249"/>
            <a:ext cx="750263" cy="750263"/>
          </a:xfrm>
          <a:prstGeom prst="rect">
            <a:avLst/>
          </a:prstGeom>
        </p:spPr>
      </p:pic>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0E818C9-C6EA-6A42-893E-867DEB856F04}"/>
                  </a:ext>
                </a:extLst>
              </p:cNvPr>
              <p:cNvSpPr/>
              <p:nvPr/>
            </p:nvSpPr>
            <p:spPr>
              <a:xfrm>
                <a:off x="8857638" y="4942632"/>
                <a:ext cx="2035685"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𝑋</m:t>
                              </m:r>
                            </m:e>
                            <m:sup>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=1</m:t>
                              </m:r>
                            </m:sup>
                          </m:sSup>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e>
                      </m:d>
                      <m:r>
                        <a:rPr lang="en-US" b="0" i="1" smtClean="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28</m:t>
                          </m:r>
                        </m:num>
                        <m:den>
                          <m:r>
                            <a:rPr lang="en-US" i="1">
                              <a:solidFill>
                                <a:schemeClr val="bg1"/>
                              </a:solidFill>
                              <a:latin typeface="Cambria Math" panose="02040503050406030204" pitchFamily="18" charset="0"/>
                            </a:rPr>
                            <m:t>40</m:t>
                          </m:r>
                        </m:den>
                      </m:f>
                    </m:oMath>
                  </m:oMathPara>
                </a14:m>
                <a:endParaRPr lang="en-US" dirty="0"/>
              </a:p>
            </p:txBody>
          </p:sp>
        </mc:Choice>
        <mc:Fallback xmlns="">
          <p:sp>
            <p:nvSpPr>
              <p:cNvPr id="92" name="Rectangle 91">
                <a:extLst>
                  <a:ext uri="{FF2B5EF4-FFF2-40B4-BE49-F238E27FC236}">
                    <a16:creationId xmlns:a16="http://schemas.microsoft.com/office/drawing/2014/main" id="{A0E818C9-C6EA-6A42-893E-867DEB856F04}"/>
                  </a:ext>
                </a:extLst>
              </p:cNvPr>
              <p:cNvSpPr>
                <a:spLocks noRot="1" noChangeAspect="1" noMove="1" noResize="1" noEditPoints="1" noAdjustHandles="1" noChangeArrowheads="1" noChangeShapeType="1" noTextEdit="1"/>
              </p:cNvSpPr>
              <p:nvPr/>
            </p:nvSpPr>
            <p:spPr>
              <a:xfrm>
                <a:off x="8857638" y="4942632"/>
                <a:ext cx="2035685" cy="612732"/>
              </a:xfrm>
              <a:prstGeom prst="rect">
                <a:avLst/>
              </a:prstGeom>
              <a:blipFill>
                <a:blip r:embed="rId10"/>
                <a:stretch>
                  <a:fillRect b="-4167"/>
                </a:stretch>
              </a:blipFill>
            </p:spPr>
            <p:txBody>
              <a:bodyPr/>
              <a:lstStyle/>
              <a:p>
                <a:r>
                  <a:rPr lang="en-US">
                    <a:noFill/>
                  </a:rPr>
                  <a:t> </a:t>
                </a:r>
              </a:p>
            </p:txBody>
          </p:sp>
        </mc:Fallback>
      </mc:AlternateContent>
      <p:pic>
        <p:nvPicPr>
          <p:cNvPr id="93" name="Graphic 92" descr="Head with gears">
            <a:extLst>
              <a:ext uri="{FF2B5EF4-FFF2-40B4-BE49-F238E27FC236}">
                <a16:creationId xmlns:a16="http://schemas.microsoft.com/office/drawing/2014/main" id="{3EB4075F-5724-FC42-8A7D-B86E0C3AC0D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11452" y="5823256"/>
            <a:ext cx="750263" cy="750263"/>
          </a:xfrm>
          <a:prstGeom prst="rect">
            <a:avLst/>
          </a:prstGeom>
        </p:spPr>
      </p:pic>
      <p:pic>
        <p:nvPicPr>
          <p:cNvPr id="10" name="Picture 9">
            <a:extLst>
              <a:ext uri="{FF2B5EF4-FFF2-40B4-BE49-F238E27FC236}">
                <a16:creationId xmlns:a16="http://schemas.microsoft.com/office/drawing/2014/main" id="{B9E3E4BC-925B-A54C-9D10-F4E0FC0A5773}"/>
              </a:ext>
            </a:extLst>
          </p:cNvPr>
          <p:cNvPicPr>
            <a:picLocks noChangeAspect="1"/>
          </p:cNvPicPr>
          <p:nvPr/>
        </p:nvPicPr>
        <p:blipFill>
          <a:blip r:embed="rId13"/>
          <a:stretch>
            <a:fillRect/>
          </a:stretch>
        </p:blipFill>
        <p:spPr>
          <a:xfrm>
            <a:off x="1055755" y="551057"/>
            <a:ext cx="2599230" cy="4226086"/>
          </a:xfrm>
          <a:prstGeom prst="rect">
            <a:avLst/>
          </a:prstGeom>
        </p:spPr>
      </p:pic>
      <p:pic>
        <p:nvPicPr>
          <p:cNvPr id="11" name="Picture 10">
            <a:extLst>
              <a:ext uri="{FF2B5EF4-FFF2-40B4-BE49-F238E27FC236}">
                <a16:creationId xmlns:a16="http://schemas.microsoft.com/office/drawing/2014/main" id="{FF6FA33B-4854-A741-B143-46674DCBDDA6}"/>
              </a:ext>
            </a:extLst>
          </p:cNvPr>
          <p:cNvPicPr>
            <a:picLocks noChangeAspect="1"/>
          </p:cNvPicPr>
          <p:nvPr/>
        </p:nvPicPr>
        <p:blipFill>
          <a:blip r:embed="rId14"/>
          <a:stretch>
            <a:fillRect/>
          </a:stretch>
        </p:blipFill>
        <p:spPr>
          <a:xfrm>
            <a:off x="8537015" y="616714"/>
            <a:ext cx="2549643" cy="4160429"/>
          </a:xfrm>
          <a:prstGeom prst="rect">
            <a:avLst/>
          </a:prstGeom>
          <a:effectLst>
            <a:glow rad="228600">
              <a:srgbClr val="7030A0">
                <a:alpha val="40000"/>
              </a:srgbClr>
            </a:glow>
          </a:effectLst>
        </p:spPr>
      </p:pic>
      <p:sp>
        <p:nvSpPr>
          <p:cNvPr id="12" name="Rectangle 11">
            <a:extLst>
              <a:ext uri="{FF2B5EF4-FFF2-40B4-BE49-F238E27FC236}">
                <a16:creationId xmlns:a16="http://schemas.microsoft.com/office/drawing/2014/main" id="{923121FE-02AA-6C4F-8577-6A2ECCA235E0}"/>
              </a:ext>
            </a:extLst>
          </p:cNvPr>
          <p:cNvSpPr/>
          <p:nvPr/>
        </p:nvSpPr>
        <p:spPr>
          <a:xfrm>
            <a:off x="867160" y="518452"/>
            <a:ext cx="2787825" cy="2145648"/>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553AD18-70C4-3E42-8994-442E7441129E}"/>
                  </a:ext>
                </a:extLst>
              </p:cNvPr>
              <p:cNvSpPr txBox="1"/>
              <p:nvPr/>
            </p:nvSpPr>
            <p:spPr>
              <a:xfrm>
                <a:off x="5060107" y="2290007"/>
                <a:ext cx="1727139" cy="1661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accent6"/>
                          </a:solidFill>
                          <a:latin typeface="Cambria Math" panose="02040503050406030204" pitchFamily="18" charset="0"/>
                        </a:rPr>
                        <m:t>=</m:t>
                      </m:r>
                    </m:oMath>
                  </m:oMathPara>
                </a14:m>
                <a:endParaRPr lang="en-US" sz="5400" b="0" dirty="0">
                  <a:solidFill>
                    <a:schemeClr val="accent6"/>
                  </a:solidFill>
                </a:endParaRPr>
              </a:p>
              <a:p>
                <a:pPr algn="ctr"/>
                <a:r>
                  <a:rPr lang="en-US" dirty="0">
                    <a:solidFill>
                      <a:schemeClr val="accent6"/>
                    </a:solidFill>
                  </a:rPr>
                  <a:t>CONSISTENCY </a:t>
                </a:r>
              </a:p>
              <a:p>
                <a:pPr algn="ctr"/>
                <a:r>
                  <a:rPr lang="en-US" dirty="0">
                    <a:solidFill>
                      <a:schemeClr val="accent6"/>
                    </a:solidFill>
                  </a:rPr>
                  <a:t>&amp; </a:t>
                </a:r>
              </a:p>
              <a:p>
                <a:pPr algn="ctr"/>
                <a:r>
                  <a:rPr lang="en-US" dirty="0">
                    <a:solidFill>
                      <a:schemeClr val="accent6"/>
                    </a:solidFill>
                  </a:rPr>
                  <a:t>EXCHANGEABILITY</a:t>
                </a:r>
              </a:p>
            </p:txBody>
          </p:sp>
        </mc:Choice>
        <mc:Fallback>
          <p:sp>
            <p:nvSpPr>
              <p:cNvPr id="14" name="TextBox 13">
                <a:extLst>
                  <a:ext uri="{FF2B5EF4-FFF2-40B4-BE49-F238E27FC236}">
                    <a16:creationId xmlns:a16="http://schemas.microsoft.com/office/drawing/2014/main" id="{B553AD18-70C4-3E42-8994-442E7441129E}"/>
                  </a:ext>
                </a:extLst>
              </p:cNvPr>
              <p:cNvSpPr txBox="1">
                <a:spLocks noRot="1" noChangeAspect="1" noMove="1" noResize="1" noEditPoints="1" noAdjustHandles="1" noChangeArrowheads="1" noChangeShapeType="1" noTextEdit="1"/>
              </p:cNvSpPr>
              <p:nvPr/>
            </p:nvSpPr>
            <p:spPr>
              <a:xfrm>
                <a:off x="5060107" y="2290007"/>
                <a:ext cx="1727139" cy="1661993"/>
              </a:xfrm>
              <a:prstGeom prst="rect">
                <a:avLst/>
              </a:prstGeom>
              <a:blipFill>
                <a:blip r:embed="rId15"/>
                <a:stretch>
                  <a:fillRect l="-8088" r="-7353" b="-7634"/>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A595E8AF-CE94-2E48-B608-D2268777C706}"/>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9703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EBF34D5-5541-5743-9F3A-CC431118B13B}"/>
              </a:ext>
            </a:extLst>
          </p:cNvPr>
          <p:cNvSpPr/>
          <p:nvPr/>
        </p:nvSpPr>
        <p:spPr>
          <a:xfrm>
            <a:off x="3723345" y="1748612"/>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4E433B4-D50A-9045-B84A-86A8B8F1B1A1}"/>
              </a:ext>
            </a:extLst>
          </p:cNvPr>
          <p:cNvSpPr/>
          <p:nvPr/>
        </p:nvSpPr>
        <p:spPr>
          <a:xfrm>
            <a:off x="3723345" y="2930822"/>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a:t>
            </a:r>
          </a:p>
        </p:txBody>
      </p:sp>
      <p:sp>
        <p:nvSpPr>
          <p:cNvPr id="15" name="Oval 14">
            <a:extLst>
              <a:ext uri="{FF2B5EF4-FFF2-40B4-BE49-F238E27FC236}">
                <a16:creationId xmlns:a16="http://schemas.microsoft.com/office/drawing/2014/main" id="{8E8CFA4F-73FD-184F-A0F7-812593226A76}"/>
              </a:ext>
            </a:extLst>
          </p:cNvPr>
          <p:cNvSpPr/>
          <p:nvPr/>
        </p:nvSpPr>
        <p:spPr>
          <a:xfrm>
            <a:off x="3723345" y="4113032"/>
            <a:ext cx="720000" cy="7200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B9317015-4FEC-C54D-A558-4157DF26B7B5}"/>
              </a:ext>
            </a:extLst>
          </p:cNvPr>
          <p:cNvSpPr/>
          <p:nvPr/>
        </p:nvSpPr>
        <p:spPr>
          <a:xfrm>
            <a:off x="3723345" y="5295242"/>
            <a:ext cx="720000" cy="7200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a:t>
            </a:r>
          </a:p>
        </p:txBody>
      </p:sp>
      <p:sp>
        <p:nvSpPr>
          <p:cNvPr id="17" name="TextBox 16">
            <a:extLst>
              <a:ext uri="{FF2B5EF4-FFF2-40B4-BE49-F238E27FC236}">
                <a16:creationId xmlns:a16="http://schemas.microsoft.com/office/drawing/2014/main" id="{A6B0421A-A371-E340-B44E-2C099F0AFEC0}"/>
              </a:ext>
            </a:extLst>
          </p:cNvPr>
          <p:cNvSpPr txBox="1"/>
          <p:nvPr/>
        </p:nvSpPr>
        <p:spPr>
          <a:xfrm>
            <a:off x="5314380" y="1847002"/>
            <a:ext cx="5265096" cy="523220"/>
          </a:xfrm>
          <a:prstGeom prst="rect">
            <a:avLst/>
          </a:prstGeom>
          <a:noFill/>
        </p:spPr>
        <p:txBody>
          <a:bodyPr wrap="none" rtlCol="0">
            <a:spAutoFit/>
          </a:bodyPr>
          <a:lstStyle/>
          <a:p>
            <a:r>
              <a:rPr lang="en-US" sz="2800" dirty="0">
                <a:solidFill>
                  <a:schemeClr val="bg1"/>
                </a:solidFill>
              </a:rPr>
              <a:t>Unstressed Non-Smoker (X=0, Y=0)</a:t>
            </a:r>
          </a:p>
        </p:txBody>
      </p:sp>
      <p:sp>
        <p:nvSpPr>
          <p:cNvPr id="19" name="TextBox 18">
            <a:extLst>
              <a:ext uri="{FF2B5EF4-FFF2-40B4-BE49-F238E27FC236}">
                <a16:creationId xmlns:a16="http://schemas.microsoft.com/office/drawing/2014/main" id="{45710D66-8AAA-3F44-83E2-56E3541641DD}"/>
              </a:ext>
            </a:extLst>
          </p:cNvPr>
          <p:cNvSpPr txBox="1"/>
          <p:nvPr/>
        </p:nvSpPr>
        <p:spPr>
          <a:xfrm>
            <a:off x="5314380" y="3048515"/>
            <a:ext cx="4543744" cy="523220"/>
          </a:xfrm>
          <a:prstGeom prst="rect">
            <a:avLst/>
          </a:prstGeom>
          <a:noFill/>
        </p:spPr>
        <p:txBody>
          <a:bodyPr wrap="none" rtlCol="0">
            <a:spAutoFit/>
          </a:bodyPr>
          <a:lstStyle/>
          <a:p>
            <a:r>
              <a:rPr lang="en-US" sz="2800" dirty="0">
                <a:solidFill>
                  <a:schemeClr val="bg1"/>
                </a:solidFill>
              </a:rPr>
              <a:t>Unstressed Smoker (X=1, Y=0)</a:t>
            </a:r>
          </a:p>
        </p:txBody>
      </p:sp>
      <p:sp>
        <p:nvSpPr>
          <p:cNvPr id="20" name="TextBox 19">
            <a:extLst>
              <a:ext uri="{FF2B5EF4-FFF2-40B4-BE49-F238E27FC236}">
                <a16:creationId xmlns:a16="http://schemas.microsoft.com/office/drawing/2014/main" id="{8B233836-104F-8C4B-9C79-15994EFEFBED}"/>
              </a:ext>
            </a:extLst>
          </p:cNvPr>
          <p:cNvSpPr txBox="1"/>
          <p:nvPr/>
        </p:nvSpPr>
        <p:spPr>
          <a:xfrm>
            <a:off x="5314380" y="4211422"/>
            <a:ext cx="4873194" cy="523220"/>
          </a:xfrm>
          <a:prstGeom prst="rect">
            <a:avLst/>
          </a:prstGeom>
          <a:noFill/>
        </p:spPr>
        <p:txBody>
          <a:bodyPr wrap="none" rtlCol="0">
            <a:spAutoFit/>
          </a:bodyPr>
          <a:lstStyle/>
          <a:p>
            <a:r>
              <a:rPr lang="en-US" sz="2800" dirty="0">
                <a:solidFill>
                  <a:schemeClr val="bg1"/>
                </a:solidFill>
              </a:rPr>
              <a:t>Stressed Non-Smoker (X=0, Y=1)</a:t>
            </a:r>
          </a:p>
        </p:txBody>
      </p:sp>
      <p:sp>
        <p:nvSpPr>
          <p:cNvPr id="21" name="TextBox 20">
            <a:extLst>
              <a:ext uri="{FF2B5EF4-FFF2-40B4-BE49-F238E27FC236}">
                <a16:creationId xmlns:a16="http://schemas.microsoft.com/office/drawing/2014/main" id="{6B5C05A6-BC8C-4842-BD28-74BB4991769D}"/>
              </a:ext>
            </a:extLst>
          </p:cNvPr>
          <p:cNvSpPr txBox="1"/>
          <p:nvPr/>
        </p:nvSpPr>
        <p:spPr>
          <a:xfrm>
            <a:off x="5314380" y="5295242"/>
            <a:ext cx="4151842" cy="523220"/>
          </a:xfrm>
          <a:prstGeom prst="rect">
            <a:avLst/>
          </a:prstGeom>
          <a:noFill/>
        </p:spPr>
        <p:txBody>
          <a:bodyPr wrap="none" rtlCol="0">
            <a:spAutoFit/>
          </a:bodyPr>
          <a:lstStyle/>
          <a:p>
            <a:r>
              <a:rPr lang="en-US" sz="2800" dirty="0">
                <a:solidFill>
                  <a:schemeClr val="bg1"/>
                </a:solidFill>
              </a:rPr>
              <a:t>Stressed Smoker (X=1, Y=1)</a:t>
            </a:r>
          </a:p>
        </p:txBody>
      </p:sp>
      <p:sp>
        <p:nvSpPr>
          <p:cNvPr id="10" name="Title 1">
            <a:extLst>
              <a:ext uri="{FF2B5EF4-FFF2-40B4-BE49-F238E27FC236}">
                <a16:creationId xmlns:a16="http://schemas.microsoft.com/office/drawing/2014/main" id="{54311378-8AA5-F34E-B5C9-62C124F007E3}"/>
              </a:ext>
            </a:extLst>
          </p:cNvPr>
          <p:cNvSpPr>
            <a:spLocks noGrp="1"/>
          </p:cNvSpPr>
          <p:nvPr>
            <p:ph type="title"/>
          </p:nvPr>
        </p:nvSpPr>
        <p:spPr>
          <a:xfrm>
            <a:off x="838200" y="165231"/>
            <a:ext cx="10515600" cy="1325563"/>
          </a:xfrm>
        </p:spPr>
        <p:txBody>
          <a:bodyPr/>
          <a:lstStyle/>
          <a:p>
            <a:pPr algn="ctr"/>
            <a:r>
              <a:rPr lang="en-US" dirty="0">
                <a:solidFill>
                  <a:schemeClr val="bg1"/>
                </a:solidFill>
              </a:rPr>
              <a:t>Observational Study</a:t>
            </a:r>
          </a:p>
        </p:txBody>
      </p:sp>
      <p:sp>
        <p:nvSpPr>
          <p:cNvPr id="12" name="Rectangle 11">
            <a:extLst>
              <a:ext uri="{FF2B5EF4-FFF2-40B4-BE49-F238E27FC236}">
                <a16:creationId xmlns:a16="http://schemas.microsoft.com/office/drawing/2014/main" id="{6CFA0CB8-F6B2-4E42-8432-3EB014CBB2A9}"/>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1078875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8E2F6C-AADE-514E-9198-E0D7CA0A5F44}"/>
              </a:ext>
            </a:extLst>
          </p:cNvPr>
          <p:cNvPicPr>
            <a:picLocks noChangeAspect="1"/>
          </p:cNvPicPr>
          <p:nvPr/>
        </p:nvPicPr>
        <p:blipFill>
          <a:blip r:embed="rId3"/>
          <a:stretch>
            <a:fillRect/>
          </a:stretch>
        </p:blipFill>
        <p:spPr>
          <a:xfrm>
            <a:off x="3613704" y="314883"/>
            <a:ext cx="4964591" cy="3041426"/>
          </a:xfrm>
          <a:prstGeom prst="rect">
            <a:avLst/>
          </a:prstGeom>
        </p:spPr>
      </p:pic>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40AE48E2-DBEE-E342-95D8-2F161C2E2D7B}"/>
                  </a:ext>
                </a:extLst>
              </p:cNvPr>
              <p:cNvSpPr/>
              <p:nvPr/>
            </p:nvSpPr>
            <p:spPr>
              <a:xfrm>
                <a:off x="7019484" y="5076400"/>
                <a:ext cx="4662751"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sSup>
                            <m:sSupPr>
                              <m:ctrlPr>
                                <a:rPr lang="en-US" sz="240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𝑋</m:t>
                              </m:r>
                            </m:e>
                            <m:sup>
                              <m:r>
                                <a:rPr lang="en-US" sz="2400" b="0" i="1" smtClean="0">
                                  <a:solidFill>
                                    <a:schemeClr val="bg1"/>
                                  </a:solidFill>
                                  <a:latin typeface="Cambria Math" panose="02040503050406030204" pitchFamily="18" charset="0"/>
                                </a:rPr>
                                <m:t>𝑦</m:t>
                              </m:r>
                              <m:r>
                                <a:rPr lang="en-US" sz="2400" b="0" i="1" smtClean="0">
                                  <a:solidFill>
                                    <a:schemeClr val="bg1"/>
                                  </a:solidFill>
                                  <a:latin typeface="Cambria Math" panose="02040503050406030204" pitchFamily="18" charset="0"/>
                                </a:rPr>
                                <m:t>=1</m:t>
                              </m:r>
                            </m:sup>
                          </m:sSup>
                          <m:r>
                            <a:rPr lang="en-US" sz="2400" i="1">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e>
                      </m:d>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sSup>
                            <m:sSupPr>
                              <m:ctrlPr>
                                <a:rPr lang="en-US" sz="2400" i="1">
                                  <a:solidFill>
                                    <a:schemeClr val="bg1"/>
                                  </a:solidFill>
                                  <a:latin typeface="Cambria Math" panose="02040503050406030204" pitchFamily="18" charset="0"/>
                                </a:rPr>
                              </m:ctrlPr>
                            </m:sSupPr>
                            <m:e>
                              <m:r>
                                <a:rPr lang="en-US" sz="2400" i="1">
                                  <a:solidFill>
                                    <a:schemeClr val="bg1"/>
                                  </a:solidFill>
                                  <a:latin typeface="Cambria Math" panose="02040503050406030204" pitchFamily="18" charset="0"/>
                                </a:rPr>
                                <m:t>𝑋</m:t>
                              </m:r>
                            </m:e>
                            <m:sup>
                              <m:r>
                                <a:rPr lang="en-US" sz="2400" i="1">
                                  <a:solidFill>
                                    <a:schemeClr val="bg1"/>
                                  </a:solidFill>
                                  <a:latin typeface="Cambria Math" panose="02040503050406030204" pitchFamily="18" charset="0"/>
                                </a:rPr>
                                <m:t>𝑦</m:t>
                              </m:r>
                              <m:r>
                                <a:rPr lang="en-US" sz="2400" i="1">
                                  <a:solidFill>
                                    <a:schemeClr val="bg1"/>
                                  </a:solidFill>
                                  <a:latin typeface="Cambria Math" panose="02040503050406030204" pitchFamily="18" charset="0"/>
                                </a:rPr>
                                <m:t>=0</m:t>
                              </m:r>
                            </m:sup>
                          </m:sSup>
                          <m:r>
                            <a:rPr lang="en-US" sz="2400" i="1">
                              <a:solidFill>
                                <a:schemeClr val="bg1"/>
                              </a:solidFill>
                              <a:latin typeface="Cambria Math" panose="02040503050406030204" pitchFamily="18" charset="0"/>
                            </a:rPr>
                            <m:t>=1</m:t>
                          </m:r>
                        </m:e>
                      </m:d>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14</m:t>
                          </m:r>
                        </m:num>
                        <m:den>
                          <m:r>
                            <a:rPr lang="en-US" sz="2400" b="0" i="1" smtClean="0">
                              <a:solidFill>
                                <a:schemeClr val="bg1"/>
                              </a:solidFill>
                              <a:latin typeface="Cambria Math" panose="02040503050406030204" pitchFamily="18" charset="0"/>
                            </a:rPr>
                            <m:t>40</m:t>
                          </m:r>
                        </m:den>
                      </m:f>
                    </m:oMath>
                  </m:oMathPara>
                </a14:m>
                <a:endParaRPr lang="en-US" sz="2400" dirty="0"/>
              </a:p>
            </p:txBody>
          </p:sp>
        </mc:Choice>
        <mc:Fallback>
          <p:sp>
            <p:nvSpPr>
              <p:cNvPr id="13" name="Rectangle 12">
                <a:extLst>
                  <a:ext uri="{FF2B5EF4-FFF2-40B4-BE49-F238E27FC236}">
                    <a16:creationId xmlns:a16="http://schemas.microsoft.com/office/drawing/2014/main" id="{40AE48E2-DBEE-E342-95D8-2F161C2E2D7B}"/>
                  </a:ext>
                </a:extLst>
              </p:cNvPr>
              <p:cNvSpPr>
                <a:spLocks noRot="1" noChangeAspect="1" noMove="1" noResize="1" noEditPoints="1" noAdjustHandles="1" noChangeArrowheads="1" noChangeShapeType="1" noTextEdit="1"/>
              </p:cNvSpPr>
              <p:nvPr/>
            </p:nvSpPr>
            <p:spPr>
              <a:xfrm>
                <a:off x="7019484" y="5076400"/>
                <a:ext cx="4662751" cy="786177"/>
              </a:xfrm>
              <a:prstGeom prst="rect">
                <a:avLst/>
              </a:prstGeom>
              <a:blipFill>
                <a:blip r:embed="rId4"/>
                <a:stretch>
                  <a:fillRect b="-6452"/>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3F0A4116-8D9C-E949-9F0D-D51EAFFE9988}"/>
              </a:ext>
            </a:extLst>
          </p:cNvPr>
          <p:cNvSpPr txBox="1"/>
          <p:nvPr/>
        </p:nvSpPr>
        <p:spPr>
          <a:xfrm>
            <a:off x="7745227" y="4707068"/>
            <a:ext cx="3211264" cy="369332"/>
          </a:xfrm>
          <a:prstGeom prst="rect">
            <a:avLst/>
          </a:prstGeom>
          <a:noFill/>
        </p:spPr>
        <p:txBody>
          <a:bodyPr wrap="none" rtlCol="0">
            <a:spAutoFit/>
          </a:bodyPr>
          <a:lstStyle/>
          <a:p>
            <a:r>
              <a:rPr lang="en-US" dirty="0">
                <a:solidFill>
                  <a:schemeClr val="bg1"/>
                </a:solidFill>
              </a:rPr>
              <a:t>True effect of stress on smoking:</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1A23F99-CF64-0C4D-A6FF-C83055922A96}"/>
                  </a:ext>
                </a:extLst>
              </p:cNvPr>
              <p:cNvSpPr/>
              <p:nvPr/>
            </p:nvSpPr>
            <p:spPr>
              <a:xfrm>
                <a:off x="579989" y="5053922"/>
                <a:ext cx="5462457"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r>
                            <a:rPr lang="en-US" sz="2400" b="0" i="1" smtClean="0">
                              <a:solidFill>
                                <a:schemeClr val="bg1"/>
                              </a:solidFill>
                              <a:latin typeface="Cambria Math" panose="02040503050406030204" pitchFamily="18" charset="0"/>
                            </a:rPr>
                            <m:t>𝑋</m:t>
                          </m:r>
                          <m:r>
                            <a:rPr lang="en-US" sz="2400" i="1">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𝑌</m:t>
                          </m:r>
                          <m:r>
                            <a:rPr lang="en-US" sz="2400" b="0" i="1" smtClean="0">
                              <a:solidFill>
                                <a:schemeClr val="bg1"/>
                              </a:solidFill>
                              <a:latin typeface="Cambria Math" panose="02040503050406030204" pitchFamily="18" charset="0"/>
                            </a:rPr>
                            <m:t>=1</m:t>
                          </m:r>
                        </m:e>
                      </m:d>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r>
                            <a:rPr lang="en-US" sz="2400" b="0" i="1" smtClean="0">
                              <a:solidFill>
                                <a:schemeClr val="bg1"/>
                              </a:solidFill>
                              <a:latin typeface="Cambria Math" panose="02040503050406030204" pitchFamily="18" charset="0"/>
                            </a:rPr>
                            <m:t>𝑋</m:t>
                          </m:r>
                          <m:r>
                            <a:rPr lang="en-US" sz="2400" i="1">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𝑌</m:t>
                          </m:r>
                          <m:r>
                            <a:rPr lang="en-US" sz="2400" b="0" i="1" smtClean="0">
                              <a:solidFill>
                                <a:schemeClr val="bg1"/>
                              </a:solidFill>
                              <a:latin typeface="Cambria Math" panose="02040503050406030204" pitchFamily="18" charset="0"/>
                            </a:rPr>
                            <m:t>=0</m:t>
                          </m:r>
                        </m:e>
                      </m:d>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7</m:t>
                          </m:r>
                        </m:num>
                        <m:den>
                          <m:r>
                            <a:rPr lang="en-US" sz="2400" b="0" i="1" smtClean="0">
                              <a:solidFill>
                                <a:schemeClr val="bg1"/>
                              </a:solidFill>
                              <a:latin typeface="Cambria Math" panose="02040503050406030204" pitchFamily="18" charset="0"/>
                            </a:rPr>
                            <m:t>20</m:t>
                          </m:r>
                        </m:den>
                      </m:f>
                    </m:oMath>
                  </m:oMathPara>
                </a14:m>
                <a:endParaRPr lang="en-US" sz="2400" dirty="0"/>
              </a:p>
            </p:txBody>
          </p:sp>
        </mc:Choice>
        <mc:Fallback xmlns="">
          <p:sp>
            <p:nvSpPr>
              <p:cNvPr id="15" name="Rectangle 14">
                <a:extLst>
                  <a:ext uri="{FF2B5EF4-FFF2-40B4-BE49-F238E27FC236}">
                    <a16:creationId xmlns:a16="http://schemas.microsoft.com/office/drawing/2014/main" id="{11A23F99-CF64-0C4D-A6FF-C83055922A96}"/>
                  </a:ext>
                </a:extLst>
              </p:cNvPr>
              <p:cNvSpPr>
                <a:spLocks noRot="1" noChangeAspect="1" noMove="1" noResize="1" noEditPoints="1" noAdjustHandles="1" noChangeArrowheads="1" noChangeShapeType="1" noTextEdit="1"/>
              </p:cNvSpPr>
              <p:nvPr/>
            </p:nvSpPr>
            <p:spPr>
              <a:xfrm>
                <a:off x="579989" y="5053922"/>
                <a:ext cx="5462457" cy="786177"/>
              </a:xfrm>
              <a:prstGeom prst="rect">
                <a:avLst/>
              </a:prstGeom>
              <a:blipFill>
                <a:blip r:embed="rId5"/>
                <a:stretch>
                  <a:fillRect b="-6452"/>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D87E2895-9205-C94B-8774-CDFB93CA8683}"/>
              </a:ext>
            </a:extLst>
          </p:cNvPr>
          <p:cNvSpPr txBox="1"/>
          <p:nvPr/>
        </p:nvSpPr>
        <p:spPr>
          <a:xfrm>
            <a:off x="884015" y="4672229"/>
            <a:ext cx="4854406" cy="369332"/>
          </a:xfrm>
          <a:prstGeom prst="rect">
            <a:avLst/>
          </a:prstGeom>
          <a:noFill/>
        </p:spPr>
        <p:txBody>
          <a:bodyPr wrap="none" rtlCol="0">
            <a:spAutoFit/>
          </a:bodyPr>
          <a:lstStyle/>
          <a:p>
            <a:r>
              <a:rPr lang="en-US" dirty="0">
                <a:solidFill>
                  <a:schemeClr val="bg1"/>
                </a:solidFill>
              </a:rPr>
              <a:t>Attempt at estimating effect of stress on smoking:</a:t>
            </a:r>
          </a:p>
        </p:txBody>
      </p:sp>
      <p:pic>
        <p:nvPicPr>
          <p:cNvPr id="18" name="Graphic 17" descr="Checkmark">
            <a:extLst>
              <a:ext uri="{FF2B5EF4-FFF2-40B4-BE49-F238E27FC236}">
                <a16:creationId xmlns:a16="http://schemas.microsoft.com/office/drawing/2014/main" id="{E6EAD4DD-5096-BC4E-9415-255B5B0A0E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22114" y="5745997"/>
            <a:ext cx="914400" cy="914400"/>
          </a:xfrm>
          <a:prstGeom prst="rect">
            <a:avLst/>
          </a:prstGeom>
        </p:spPr>
      </p:pic>
      <p:pic>
        <p:nvPicPr>
          <p:cNvPr id="19" name="Graphic 18" descr="Head with gears">
            <a:extLst>
              <a:ext uri="{FF2B5EF4-FFF2-40B4-BE49-F238E27FC236}">
                <a16:creationId xmlns:a16="http://schemas.microsoft.com/office/drawing/2014/main" id="{6EDEF01F-4E27-8A42-9420-03A54F292FE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89829" y="3857647"/>
            <a:ext cx="750263" cy="750263"/>
          </a:xfrm>
          <a:prstGeom prst="rect">
            <a:avLst/>
          </a:prstGeom>
        </p:spPr>
      </p:pic>
      <p:pic>
        <p:nvPicPr>
          <p:cNvPr id="20" name="Graphic 19" descr="Ruler">
            <a:extLst>
              <a:ext uri="{FF2B5EF4-FFF2-40B4-BE49-F238E27FC236}">
                <a16:creationId xmlns:a16="http://schemas.microsoft.com/office/drawing/2014/main" id="{170266F2-D652-5742-9D3F-713ADB5DCD3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324063" y="4051972"/>
            <a:ext cx="490251" cy="490251"/>
          </a:xfrm>
          <a:prstGeom prst="rect">
            <a:avLst/>
          </a:prstGeom>
        </p:spPr>
      </p:pic>
      <p:pic>
        <p:nvPicPr>
          <p:cNvPr id="21" name="Graphic 20" descr="Dice">
            <a:extLst>
              <a:ext uri="{FF2B5EF4-FFF2-40B4-BE49-F238E27FC236}">
                <a16:creationId xmlns:a16="http://schemas.microsoft.com/office/drawing/2014/main" id="{EDDD1E85-4993-6C49-A0DC-EAACCAC0398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60954" y="3908124"/>
            <a:ext cx="750263" cy="750263"/>
          </a:xfrm>
          <a:prstGeom prst="rect">
            <a:avLst/>
          </a:prstGeom>
        </p:spPr>
      </p:pic>
      <p:pic>
        <p:nvPicPr>
          <p:cNvPr id="22" name="Graphic 21" descr="Checkmark">
            <a:extLst>
              <a:ext uri="{FF2B5EF4-FFF2-40B4-BE49-F238E27FC236}">
                <a16:creationId xmlns:a16="http://schemas.microsoft.com/office/drawing/2014/main" id="{D23455BB-7586-2245-8463-65E26DCA4E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81455" y="5817154"/>
            <a:ext cx="914400" cy="914400"/>
          </a:xfrm>
          <a:prstGeom prst="rect">
            <a:avLst/>
          </a:prstGeom>
        </p:spPr>
      </p:pic>
      <p:sp>
        <p:nvSpPr>
          <p:cNvPr id="12" name="Rectangle 11">
            <a:extLst>
              <a:ext uri="{FF2B5EF4-FFF2-40B4-BE49-F238E27FC236}">
                <a16:creationId xmlns:a16="http://schemas.microsoft.com/office/drawing/2014/main" id="{7B3FFCE6-E132-D74A-B929-A12CDC0FF573}"/>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2684165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E52458-2F7D-574E-8A1E-CFD9EBB24F0D}"/>
              </a:ext>
            </a:extLst>
          </p:cNvPr>
          <p:cNvPicPr>
            <a:picLocks noChangeAspect="1"/>
          </p:cNvPicPr>
          <p:nvPr/>
        </p:nvPicPr>
        <p:blipFill>
          <a:blip r:embed="rId3"/>
          <a:stretch>
            <a:fillRect/>
          </a:stretch>
        </p:blipFill>
        <p:spPr>
          <a:xfrm>
            <a:off x="1404596" y="2060822"/>
            <a:ext cx="3825423" cy="2235452"/>
          </a:xfrm>
          <a:prstGeom prst="rect">
            <a:avLst/>
          </a:prstGeom>
        </p:spPr>
      </p:pic>
      <p:pic>
        <p:nvPicPr>
          <p:cNvPr id="3" name="Picture 2">
            <a:extLst>
              <a:ext uri="{FF2B5EF4-FFF2-40B4-BE49-F238E27FC236}">
                <a16:creationId xmlns:a16="http://schemas.microsoft.com/office/drawing/2014/main" id="{AAE226B5-0DB1-BD4D-8866-E8BFB071DD7E}"/>
              </a:ext>
            </a:extLst>
          </p:cNvPr>
          <p:cNvPicPr>
            <a:picLocks noChangeAspect="1"/>
          </p:cNvPicPr>
          <p:nvPr/>
        </p:nvPicPr>
        <p:blipFill>
          <a:blip r:embed="rId4"/>
          <a:stretch>
            <a:fillRect/>
          </a:stretch>
        </p:blipFill>
        <p:spPr>
          <a:xfrm>
            <a:off x="6961982" y="2009977"/>
            <a:ext cx="3814972" cy="2337142"/>
          </a:xfrm>
          <a:prstGeom prst="rect">
            <a:avLst/>
          </a:prstGeom>
        </p:spPr>
      </p:pic>
      <p:sp>
        <p:nvSpPr>
          <p:cNvPr id="4" name="TextBox 3">
            <a:extLst>
              <a:ext uri="{FF2B5EF4-FFF2-40B4-BE49-F238E27FC236}">
                <a16:creationId xmlns:a16="http://schemas.microsoft.com/office/drawing/2014/main" id="{F2149EF1-D949-0146-8A2A-EB4A0D8AC84D}"/>
              </a:ext>
            </a:extLst>
          </p:cNvPr>
          <p:cNvSpPr txBox="1"/>
          <p:nvPr/>
        </p:nvSpPr>
        <p:spPr>
          <a:xfrm>
            <a:off x="5826406" y="2321004"/>
            <a:ext cx="539187" cy="861774"/>
          </a:xfrm>
          <a:prstGeom prst="rect">
            <a:avLst/>
          </a:prstGeom>
          <a:noFill/>
        </p:spPr>
        <p:txBody>
          <a:bodyPr wrap="none" lIns="0" tIns="0" rIns="0" bIns="0" rtlCol="0">
            <a:spAutoFit/>
          </a:bodyPr>
          <a:lstStyle/>
          <a:p>
            <a:pPr algn="ctr"/>
            <a:r>
              <a:rPr lang="en-US" sz="2000" dirty="0">
                <a:solidFill>
                  <a:schemeClr val="bg1"/>
                </a:solidFill>
              </a:rPr>
              <a:t>?</a:t>
            </a:r>
          </a:p>
          <a:p>
            <a:pPr algn="ctr"/>
            <a:r>
              <a:rPr lang="en-US" sz="3600" dirty="0">
                <a:solidFill>
                  <a:schemeClr val="bg1"/>
                </a:solidFill>
              </a:rPr>
              <a:t>Vs.</a:t>
            </a:r>
          </a:p>
        </p:txBody>
      </p:sp>
      <p:sp>
        <p:nvSpPr>
          <p:cNvPr id="5" name="Rectangle 4">
            <a:extLst>
              <a:ext uri="{FF2B5EF4-FFF2-40B4-BE49-F238E27FC236}">
                <a16:creationId xmlns:a16="http://schemas.microsoft.com/office/drawing/2014/main" id="{81F51BD4-60DA-404E-B395-091F79353BF9}"/>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117211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86AEF-EA8D-EB41-8E33-25627106BF41}"/>
              </a:ext>
            </a:extLst>
          </p:cNvPr>
          <p:cNvPicPr>
            <a:picLocks noChangeAspect="1"/>
          </p:cNvPicPr>
          <p:nvPr/>
        </p:nvPicPr>
        <p:blipFill>
          <a:blip r:embed="rId3"/>
          <a:stretch>
            <a:fillRect/>
          </a:stretch>
        </p:blipFill>
        <p:spPr>
          <a:xfrm>
            <a:off x="897952" y="739723"/>
            <a:ext cx="2617085" cy="4386913"/>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25C2925-DA81-C043-A570-DA2F2EFD15E0}"/>
                  </a:ext>
                </a:extLst>
              </p:cNvPr>
              <p:cNvSpPr/>
              <p:nvPr/>
            </p:nvSpPr>
            <p:spPr>
              <a:xfrm>
                <a:off x="1352830" y="5372937"/>
                <a:ext cx="1707327" cy="369332"/>
              </a:xfrm>
              <a:prstGeom prst="rect">
                <a:avLst/>
              </a:prstGeom>
            </p:spPr>
            <p:txBody>
              <a:bodyPr wrap="none">
                <a:spAutoFit/>
              </a:bodyPr>
              <a:lstStyle/>
              <a:p>
                <a:r>
                  <a:rPr lang="en-US" dirty="0">
                    <a:solidFill>
                      <a:schemeClr val="bg1"/>
                    </a:solidFill>
                  </a:rPr>
                  <a:t>P[</a:t>
                </a:r>
                <a14:m>
                  <m:oMath xmlns:m="http://schemas.openxmlformats.org/officeDocument/2006/math">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𝑌</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𝑦</m:t>
                    </m:r>
                    <m:r>
                      <a:rPr lang="en-US" i="1">
                        <a:solidFill>
                          <a:schemeClr val="bg1"/>
                        </a:solidFill>
                        <a:latin typeface="Cambria Math" panose="02040503050406030204" pitchFamily="18" charset="0"/>
                      </a:rPr>
                      <m:t>]</m:t>
                    </m:r>
                  </m:oMath>
                </a14:m>
                <a:endParaRPr lang="en-US" dirty="0"/>
              </a:p>
            </p:txBody>
          </p:sp>
        </mc:Choice>
        <mc:Fallback xmlns="">
          <p:sp>
            <p:nvSpPr>
              <p:cNvPr id="5" name="Rectangle 4">
                <a:extLst>
                  <a:ext uri="{FF2B5EF4-FFF2-40B4-BE49-F238E27FC236}">
                    <a16:creationId xmlns:a16="http://schemas.microsoft.com/office/drawing/2014/main" id="{825C2925-DA81-C043-A570-DA2F2EFD15E0}"/>
                  </a:ext>
                </a:extLst>
              </p:cNvPr>
              <p:cNvSpPr>
                <a:spLocks noRot="1" noChangeAspect="1" noMove="1" noResize="1" noEditPoints="1" noAdjustHandles="1" noChangeArrowheads="1" noChangeShapeType="1" noTextEdit="1"/>
              </p:cNvSpPr>
              <p:nvPr/>
            </p:nvSpPr>
            <p:spPr>
              <a:xfrm>
                <a:off x="1352830" y="5372937"/>
                <a:ext cx="1707327" cy="369332"/>
              </a:xfrm>
              <a:prstGeom prst="rect">
                <a:avLst/>
              </a:prstGeom>
              <a:blipFill>
                <a:blip r:embed="rId4"/>
                <a:stretch>
                  <a:fillRect l="-2985" t="-6667" b="-23333"/>
                </a:stretch>
              </a:blipFill>
            </p:spPr>
            <p:txBody>
              <a:bodyPr/>
              <a:lstStyle/>
              <a:p>
                <a:r>
                  <a:rPr lang="en-US">
                    <a:noFill/>
                  </a:rPr>
                  <a:t> </a:t>
                </a:r>
              </a:p>
            </p:txBody>
          </p:sp>
        </mc:Fallback>
      </mc:AlternateContent>
      <p:pic>
        <p:nvPicPr>
          <p:cNvPr id="6" name="Graphic 5" descr="Ruler">
            <a:extLst>
              <a:ext uri="{FF2B5EF4-FFF2-40B4-BE49-F238E27FC236}">
                <a16:creationId xmlns:a16="http://schemas.microsoft.com/office/drawing/2014/main" id="{A5FF01CE-A0E1-C542-97F4-55B5342EA9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1948" y="5873151"/>
            <a:ext cx="490251" cy="490251"/>
          </a:xfrm>
          <a:prstGeom prst="rect">
            <a:avLst/>
          </a:prstGeom>
        </p:spPr>
      </p:pic>
      <p:sp>
        <p:nvSpPr>
          <p:cNvPr id="8" name="Rectangle 7">
            <a:extLst>
              <a:ext uri="{FF2B5EF4-FFF2-40B4-BE49-F238E27FC236}">
                <a16:creationId xmlns:a16="http://schemas.microsoft.com/office/drawing/2014/main" id="{FC9E9AA1-825E-A042-879D-1CBEE479D608}"/>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365509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3A98CD-8196-E841-8ED5-6B9CA00A1B22}"/>
              </a:ext>
            </a:extLst>
          </p:cNvPr>
          <p:cNvPicPr>
            <a:picLocks noChangeAspect="1"/>
          </p:cNvPicPr>
          <p:nvPr/>
        </p:nvPicPr>
        <p:blipFill>
          <a:blip r:embed="rId3"/>
          <a:stretch>
            <a:fillRect/>
          </a:stretch>
        </p:blipFill>
        <p:spPr>
          <a:xfrm>
            <a:off x="897952" y="739723"/>
            <a:ext cx="2617085" cy="4386913"/>
          </a:xfrm>
          <a:prstGeom prst="rect">
            <a:avLst/>
          </a:prstGeom>
        </p:spPr>
      </p:pic>
      <p:pic>
        <p:nvPicPr>
          <p:cNvPr id="5" name="Picture 4">
            <a:extLst>
              <a:ext uri="{FF2B5EF4-FFF2-40B4-BE49-F238E27FC236}">
                <a16:creationId xmlns:a16="http://schemas.microsoft.com/office/drawing/2014/main" id="{A4658B59-3612-0F43-8AAE-35C72EC02249}"/>
              </a:ext>
            </a:extLst>
          </p:cNvPr>
          <p:cNvPicPr>
            <a:picLocks noChangeAspect="1"/>
          </p:cNvPicPr>
          <p:nvPr/>
        </p:nvPicPr>
        <p:blipFill>
          <a:blip r:embed="rId4"/>
          <a:stretch>
            <a:fillRect/>
          </a:stretch>
        </p:blipFill>
        <p:spPr>
          <a:xfrm>
            <a:off x="4637997" y="739723"/>
            <a:ext cx="2617085" cy="4386913"/>
          </a:xfrm>
          <a:prstGeom prst="rect">
            <a:avLst/>
          </a:prstGeom>
          <a:effectLst>
            <a:glow rad="139700">
              <a:schemeClr val="accent5">
                <a:satMod val="175000"/>
                <a:alpha val="40000"/>
              </a:schemeClr>
            </a:glow>
          </a:effectLst>
        </p:spPr>
      </p:pic>
      <p:pic>
        <p:nvPicPr>
          <p:cNvPr id="6" name="Picture 5">
            <a:extLst>
              <a:ext uri="{FF2B5EF4-FFF2-40B4-BE49-F238E27FC236}">
                <a16:creationId xmlns:a16="http://schemas.microsoft.com/office/drawing/2014/main" id="{5AE25D53-BB0F-8447-8815-5532DC10E82D}"/>
              </a:ext>
            </a:extLst>
          </p:cNvPr>
          <p:cNvPicPr>
            <a:picLocks noChangeAspect="1"/>
          </p:cNvPicPr>
          <p:nvPr/>
        </p:nvPicPr>
        <p:blipFill>
          <a:blip r:embed="rId5"/>
          <a:stretch>
            <a:fillRect/>
          </a:stretch>
        </p:blipFill>
        <p:spPr>
          <a:xfrm>
            <a:off x="8378043" y="739723"/>
            <a:ext cx="2617085" cy="4386913"/>
          </a:xfrm>
          <a:prstGeom prst="rect">
            <a:avLst/>
          </a:prstGeom>
          <a:effectLst>
            <a:glow rad="139700">
              <a:schemeClr val="accent5">
                <a:satMod val="175000"/>
                <a:alpha val="40000"/>
              </a:schemeClr>
            </a:glow>
          </a:effectLst>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39F72C0-CB83-E147-B3B4-E9F7745ACD79}"/>
                  </a:ext>
                </a:extLst>
              </p:cNvPr>
              <p:cNvSpPr/>
              <p:nvPr/>
            </p:nvSpPr>
            <p:spPr>
              <a:xfrm>
                <a:off x="8958148" y="5372937"/>
                <a:ext cx="14800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𝑋</m:t>
                              </m:r>
                            </m:e>
                            <m:sup>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=1</m:t>
                              </m:r>
                            </m:sup>
                          </m:sSup>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e>
                      </m:d>
                    </m:oMath>
                  </m:oMathPara>
                </a14:m>
                <a:endParaRPr lang="en-US" dirty="0"/>
              </a:p>
            </p:txBody>
          </p:sp>
        </mc:Choice>
        <mc:Fallback xmlns="">
          <p:sp>
            <p:nvSpPr>
              <p:cNvPr id="7" name="Rectangle 6">
                <a:extLst>
                  <a:ext uri="{FF2B5EF4-FFF2-40B4-BE49-F238E27FC236}">
                    <a16:creationId xmlns:a16="http://schemas.microsoft.com/office/drawing/2014/main" id="{A39F72C0-CB83-E147-B3B4-E9F7745ACD79}"/>
                  </a:ext>
                </a:extLst>
              </p:cNvPr>
              <p:cNvSpPr>
                <a:spLocks noRot="1" noChangeAspect="1" noMove="1" noResize="1" noEditPoints="1" noAdjustHandles="1" noChangeArrowheads="1" noChangeShapeType="1" noTextEdit="1"/>
              </p:cNvSpPr>
              <p:nvPr/>
            </p:nvSpPr>
            <p:spPr>
              <a:xfrm>
                <a:off x="8958148" y="5372937"/>
                <a:ext cx="148002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436D45C-4020-E14E-A9FF-DCF754784F04}"/>
                  </a:ext>
                </a:extLst>
              </p:cNvPr>
              <p:cNvSpPr/>
              <p:nvPr/>
            </p:nvSpPr>
            <p:spPr>
              <a:xfrm>
                <a:off x="5218102" y="5372937"/>
                <a:ext cx="14800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𝑋</m:t>
                              </m:r>
                            </m:e>
                            <m:sup>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=0</m:t>
                              </m:r>
                            </m:sup>
                          </m:sSup>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e>
                      </m:d>
                    </m:oMath>
                  </m:oMathPara>
                </a14:m>
                <a:endParaRPr lang="en-US" dirty="0"/>
              </a:p>
            </p:txBody>
          </p:sp>
        </mc:Choice>
        <mc:Fallback xmlns="">
          <p:sp>
            <p:nvSpPr>
              <p:cNvPr id="8" name="Rectangle 7">
                <a:extLst>
                  <a:ext uri="{FF2B5EF4-FFF2-40B4-BE49-F238E27FC236}">
                    <a16:creationId xmlns:a16="http://schemas.microsoft.com/office/drawing/2014/main" id="{7436D45C-4020-E14E-A9FF-DCF754784F04}"/>
                  </a:ext>
                </a:extLst>
              </p:cNvPr>
              <p:cNvSpPr>
                <a:spLocks noRot="1" noChangeAspect="1" noMove="1" noResize="1" noEditPoints="1" noAdjustHandles="1" noChangeArrowheads="1" noChangeShapeType="1" noTextEdit="1"/>
              </p:cNvSpPr>
              <p:nvPr/>
            </p:nvSpPr>
            <p:spPr>
              <a:xfrm>
                <a:off x="5218102" y="5372937"/>
                <a:ext cx="148002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5CED994-FCE4-F845-B3F6-CCE3532B6C08}"/>
                  </a:ext>
                </a:extLst>
              </p:cNvPr>
              <p:cNvSpPr/>
              <p:nvPr/>
            </p:nvSpPr>
            <p:spPr>
              <a:xfrm>
                <a:off x="1352830" y="5372937"/>
                <a:ext cx="1707327" cy="369332"/>
              </a:xfrm>
              <a:prstGeom prst="rect">
                <a:avLst/>
              </a:prstGeom>
            </p:spPr>
            <p:txBody>
              <a:bodyPr wrap="none">
                <a:spAutoFit/>
              </a:bodyPr>
              <a:lstStyle/>
              <a:p>
                <a:r>
                  <a:rPr lang="en-US" dirty="0">
                    <a:solidFill>
                      <a:schemeClr val="bg1"/>
                    </a:solidFill>
                  </a:rPr>
                  <a:t>P[</a:t>
                </a:r>
                <a14:m>
                  <m:oMath xmlns:m="http://schemas.openxmlformats.org/officeDocument/2006/math">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𝑌</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𝑦</m:t>
                    </m:r>
                    <m:r>
                      <a:rPr lang="en-US" i="1">
                        <a:solidFill>
                          <a:schemeClr val="bg1"/>
                        </a:solidFill>
                        <a:latin typeface="Cambria Math" panose="02040503050406030204" pitchFamily="18" charset="0"/>
                      </a:rPr>
                      <m:t>]</m:t>
                    </m:r>
                  </m:oMath>
                </a14:m>
                <a:endParaRPr lang="en-US" dirty="0"/>
              </a:p>
            </p:txBody>
          </p:sp>
        </mc:Choice>
        <mc:Fallback xmlns="">
          <p:sp>
            <p:nvSpPr>
              <p:cNvPr id="9" name="Rectangle 8">
                <a:extLst>
                  <a:ext uri="{FF2B5EF4-FFF2-40B4-BE49-F238E27FC236}">
                    <a16:creationId xmlns:a16="http://schemas.microsoft.com/office/drawing/2014/main" id="{A5CED994-FCE4-F845-B3F6-CCE3532B6C08}"/>
                  </a:ext>
                </a:extLst>
              </p:cNvPr>
              <p:cNvSpPr>
                <a:spLocks noRot="1" noChangeAspect="1" noMove="1" noResize="1" noEditPoints="1" noAdjustHandles="1" noChangeArrowheads="1" noChangeShapeType="1" noTextEdit="1"/>
              </p:cNvSpPr>
              <p:nvPr/>
            </p:nvSpPr>
            <p:spPr>
              <a:xfrm>
                <a:off x="1352830" y="5372937"/>
                <a:ext cx="1707327" cy="369332"/>
              </a:xfrm>
              <a:prstGeom prst="rect">
                <a:avLst/>
              </a:prstGeom>
              <a:blipFill>
                <a:blip r:embed="rId8"/>
                <a:stretch>
                  <a:fillRect l="-2985" t="-6667" b="-23333"/>
                </a:stretch>
              </a:blipFill>
            </p:spPr>
            <p:txBody>
              <a:bodyPr/>
              <a:lstStyle/>
              <a:p>
                <a:r>
                  <a:rPr lang="en-US">
                    <a:noFill/>
                  </a:rPr>
                  <a:t> </a:t>
                </a:r>
              </a:p>
            </p:txBody>
          </p:sp>
        </mc:Fallback>
      </mc:AlternateContent>
      <p:pic>
        <p:nvPicPr>
          <p:cNvPr id="10" name="Graphic 9" descr="Ruler">
            <a:extLst>
              <a:ext uri="{FF2B5EF4-FFF2-40B4-BE49-F238E27FC236}">
                <a16:creationId xmlns:a16="http://schemas.microsoft.com/office/drawing/2014/main" id="{641F5B75-603A-7047-BCBA-3F822626A7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21948" y="5873151"/>
            <a:ext cx="490251" cy="490251"/>
          </a:xfrm>
          <a:prstGeom prst="rect">
            <a:avLst/>
          </a:prstGeom>
        </p:spPr>
      </p:pic>
      <p:pic>
        <p:nvPicPr>
          <p:cNvPr id="11" name="Graphic 10" descr="Head with gears">
            <a:extLst>
              <a:ext uri="{FF2B5EF4-FFF2-40B4-BE49-F238E27FC236}">
                <a16:creationId xmlns:a16="http://schemas.microsoft.com/office/drawing/2014/main" id="{E4426779-F0D4-824D-ABA6-4C4AFF9D3F2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89629" y="5873151"/>
            <a:ext cx="668099" cy="668099"/>
          </a:xfrm>
          <a:prstGeom prst="rect">
            <a:avLst/>
          </a:prstGeom>
        </p:spPr>
      </p:pic>
      <p:pic>
        <p:nvPicPr>
          <p:cNvPr id="12" name="Graphic 11" descr="Head with gears">
            <a:extLst>
              <a:ext uri="{FF2B5EF4-FFF2-40B4-BE49-F238E27FC236}">
                <a16:creationId xmlns:a16="http://schemas.microsoft.com/office/drawing/2014/main" id="{F6A630EB-D6E3-B440-95AA-104E3CBA733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11452" y="5823256"/>
            <a:ext cx="750263" cy="750263"/>
          </a:xfrm>
          <a:prstGeom prst="rect">
            <a:avLst/>
          </a:prstGeom>
        </p:spPr>
      </p:pic>
      <p:sp>
        <p:nvSpPr>
          <p:cNvPr id="14" name="Rectangle 13">
            <a:extLst>
              <a:ext uri="{FF2B5EF4-FFF2-40B4-BE49-F238E27FC236}">
                <a16:creationId xmlns:a16="http://schemas.microsoft.com/office/drawing/2014/main" id="{C36403C0-AE26-9943-9BBB-84F9851EB0F0}"/>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41581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0DE45D-1CCC-7A40-85BE-0F2DEC8FA28F}"/>
              </a:ext>
            </a:extLst>
          </p:cNvPr>
          <p:cNvPicPr>
            <a:picLocks noChangeAspect="1"/>
          </p:cNvPicPr>
          <p:nvPr/>
        </p:nvPicPr>
        <p:blipFill>
          <a:blip r:embed="rId3"/>
          <a:stretch>
            <a:fillRect/>
          </a:stretch>
        </p:blipFill>
        <p:spPr>
          <a:xfrm>
            <a:off x="2841141" y="573062"/>
            <a:ext cx="6509718" cy="3804066"/>
          </a:xfrm>
          <a:prstGeom prst="rect">
            <a:avLst/>
          </a:prstGeo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E8942D4-4833-AE46-B531-B2DA75F29635}"/>
                  </a:ext>
                </a:extLst>
              </p:cNvPr>
              <p:cNvSpPr/>
              <p:nvPr/>
            </p:nvSpPr>
            <p:spPr>
              <a:xfrm>
                <a:off x="2841141" y="5491259"/>
                <a:ext cx="6108660" cy="7936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sSup>
                            <m:sSupPr>
                              <m:ctrlPr>
                                <a:rPr lang="en-US" sz="240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𝑋</m:t>
                              </m:r>
                            </m:e>
                            <m:sup>
                              <m:r>
                                <a:rPr lang="en-US" sz="2400" b="0" i="1" smtClean="0">
                                  <a:solidFill>
                                    <a:schemeClr val="bg1"/>
                                  </a:solidFill>
                                  <a:latin typeface="Cambria Math" panose="02040503050406030204" pitchFamily="18" charset="0"/>
                                </a:rPr>
                                <m:t>𝑦</m:t>
                              </m:r>
                              <m:r>
                                <a:rPr lang="en-US" sz="2400" b="0" i="1" smtClean="0">
                                  <a:solidFill>
                                    <a:schemeClr val="bg1"/>
                                  </a:solidFill>
                                  <a:latin typeface="Cambria Math" panose="02040503050406030204" pitchFamily="18" charset="0"/>
                                </a:rPr>
                                <m:t>=1</m:t>
                              </m:r>
                            </m:sup>
                          </m:sSup>
                          <m:r>
                            <a:rPr lang="en-US" sz="2400" i="1">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e>
                      </m:d>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sSup>
                            <m:sSupPr>
                              <m:ctrlPr>
                                <a:rPr lang="en-US" sz="2400" i="1">
                                  <a:solidFill>
                                    <a:schemeClr val="bg1"/>
                                  </a:solidFill>
                                  <a:latin typeface="Cambria Math" panose="02040503050406030204" pitchFamily="18" charset="0"/>
                                </a:rPr>
                              </m:ctrlPr>
                            </m:sSupPr>
                            <m:e>
                              <m:r>
                                <a:rPr lang="en-US" sz="2400" i="1">
                                  <a:solidFill>
                                    <a:schemeClr val="bg1"/>
                                  </a:solidFill>
                                  <a:latin typeface="Cambria Math" panose="02040503050406030204" pitchFamily="18" charset="0"/>
                                </a:rPr>
                                <m:t>𝑋</m:t>
                              </m:r>
                            </m:e>
                            <m:sup>
                              <m:r>
                                <a:rPr lang="en-US" sz="2400" i="1">
                                  <a:solidFill>
                                    <a:schemeClr val="bg1"/>
                                  </a:solidFill>
                                  <a:latin typeface="Cambria Math" panose="02040503050406030204" pitchFamily="18" charset="0"/>
                                </a:rPr>
                                <m:t>𝑦</m:t>
                              </m:r>
                              <m:r>
                                <a:rPr lang="en-US" sz="2400" i="1">
                                  <a:solidFill>
                                    <a:schemeClr val="bg1"/>
                                  </a:solidFill>
                                  <a:latin typeface="Cambria Math" panose="02040503050406030204" pitchFamily="18" charset="0"/>
                                </a:rPr>
                                <m:t>=0</m:t>
                              </m:r>
                            </m:sup>
                          </m:sSup>
                          <m:r>
                            <a:rPr lang="en-US" sz="2400" i="1">
                              <a:solidFill>
                                <a:schemeClr val="bg1"/>
                              </a:solidFill>
                              <a:latin typeface="Cambria Math" panose="02040503050406030204" pitchFamily="18" charset="0"/>
                            </a:rPr>
                            <m:t>=1</m:t>
                          </m:r>
                        </m:e>
                      </m:d>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25</m:t>
                          </m:r>
                        </m:num>
                        <m:den>
                          <m:r>
                            <a:rPr lang="en-US" sz="2400" b="0" i="1" smtClean="0">
                              <a:solidFill>
                                <a:schemeClr val="bg1"/>
                              </a:solidFill>
                              <a:latin typeface="Cambria Math" panose="02040503050406030204" pitchFamily="18" charset="0"/>
                            </a:rPr>
                            <m:t>40</m:t>
                          </m:r>
                        </m:den>
                      </m:f>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17</m:t>
                          </m:r>
                        </m:num>
                        <m:den>
                          <m:r>
                            <a:rPr lang="en-US" sz="2400" b="0" i="1" smtClean="0">
                              <a:solidFill>
                                <a:schemeClr val="bg1"/>
                              </a:solidFill>
                              <a:latin typeface="Cambria Math" panose="02040503050406030204" pitchFamily="18" charset="0"/>
                            </a:rPr>
                            <m:t>40</m:t>
                          </m:r>
                        </m:den>
                      </m:f>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8</m:t>
                          </m:r>
                        </m:num>
                        <m:den>
                          <m:r>
                            <a:rPr lang="en-US" sz="2400" b="0" i="1" smtClean="0">
                              <a:solidFill>
                                <a:schemeClr val="bg1"/>
                              </a:solidFill>
                              <a:latin typeface="Cambria Math" panose="02040503050406030204" pitchFamily="18" charset="0"/>
                            </a:rPr>
                            <m:t>40</m:t>
                          </m:r>
                        </m:den>
                      </m:f>
                    </m:oMath>
                  </m:oMathPara>
                </a14:m>
                <a:endParaRPr lang="en-US" sz="2400" dirty="0"/>
              </a:p>
            </p:txBody>
          </p:sp>
        </mc:Choice>
        <mc:Fallback>
          <p:sp>
            <p:nvSpPr>
              <p:cNvPr id="5" name="Rectangle 4">
                <a:extLst>
                  <a:ext uri="{FF2B5EF4-FFF2-40B4-BE49-F238E27FC236}">
                    <a16:creationId xmlns:a16="http://schemas.microsoft.com/office/drawing/2014/main" id="{0E8942D4-4833-AE46-B531-B2DA75F29635}"/>
                  </a:ext>
                </a:extLst>
              </p:cNvPr>
              <p:cNvSpPr>
                <a:spLocks noRot="1" noChangeAspect="1" noMove="1" noResize="1" noEditPoints="1" noAdjustHandles="1" noChangeArrowheads="1" noChangeShapeType="1" noTextEdit="1"/>
              </p:cNvSpPr>
              <p:nvPr/>
            </p:nvSpPr>
            <p:spPr>
              <a:xfrm>
                <a:off x="2841141" y="5491259"/>
                <a:ext cx="6108660" cy="793679"/>
              </a:xfrm>
              <a:prstGeom prst="rect">
                <a:avLst/>
              </a:prstGeom>
              <a:blipFill>
                <a:blip r:embed="rId4"/>
                <a:stretch>
                  <a:fillRect b="-645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DCE4CD1-4DE2-7D43-AA12-7EB4060D443F}"/>
              </a:ext>
            </a:extLst>
          </p:cNvPr>
          <p:cNvSpPr txBox="1"/>
          <p:nvPr/>
        </p:nvSpPr>
        <p:spPr>
          <a:xfrm>
            <a:off x="4523941" y="5121927"/>
            <a:ext cx="3211264" cy="369332"/>
          </a:xfrm>
          <a:prstGeom prst="rect">
            <a:avLst/>
          </a:prstGeom>
          <a:noFill/>
        </p:spPr>
        <p:txBody>
          <a:bodyPr wrap="none" rtlCol="0">
            <a:spAutoFit/>
          </a:bodyPr>
          <a:lstStyle/>
          <a:p>
            <a:r>
              <a:rPr lang="en-US" dirty="0">
                <a:solidFill>
                  <a:schemeClr val="bg1"/>
                </a:solidFill>
              </a:rPr>
              <a:t>True effect of stress on smoking:</a:t>
            </a:r>
          </a:p>
        </p:txBody>
      </p:sp>
      <p:sp>
        <p:nvSpPr>
          <p:cNvPr id="8" name="Rectangle 7">
            <a:extLst>
              <a:ext uri="{FF2B5EF4-FFF2-40B4-BE49-F238E27FC236}">
                <a16:creationId xmlns:a16="http://schemas.microsoft.com/office/drawing/2014/main" id="{03D8D0D1-E7F7-3C47-8338-2EF83A179A42}"/>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236108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315756-46E7-CC4D-9E84-05F9F0B93F10}"/>
              </a:ext>
            </a:extLst>
          </p:cNvPr>
          <p:cNvPicPr>
            <a:picLocks noChangeAspect="1"/>
          </p:cNvPicPr>
          <p:nvPr/>
        </p:nvPicPr>
        <p:blipFill>
          <a:blip r:embed="rId3"/>
          <a:stretch>
            <a:fillRect/>
          </a:stretch>
        </p:blipFill>
        <p:spPr>
          <a:xfrm>
            <a:off x="897952" y="739723"/>
            <a:ext cx="2617085" cy="4386913"/>
          </a:xfrm>
          <a:prstGeom prst="rect">
            <a:avLst/>
          </a:prstGeom>
        </p:spPr>
      </p:pic>
      <p:pic>
        <p:nvPicPr>
          <p:cNvPr id="5" name="Picture 4">
            <a:extLst>
              <a:ext uri="{FF2B5EF4-FFF2-40B4-BE49-F238E27FC236}">
                <a16:creationId xmlns:a16="http://schemas.microsoft.com/office/drawing/2014/main" id="{80D8E602-75D2-8848-976B-92924D09BA31}"/>
              </a:ext>
            </a:extLst>
          </p:cNvPr>
          <p:cNvPicPr>
            <a:picLocks noChangeAspect="1"/>
          </p:cNvPicPr>
          <p:nvPr/>
        </p:nvPicPr>
        <p:blipFill>
          <a:blip r:embed="rId4"/>
          <a:stretch>
            <a:fillRect/>
          </a:stretch>
        </p:blipFill>
        <p:spPr>
          <a:xfrm>
            <a:off x="4637997" y="739723"/>
            <a:ext cx="2617085" cy="4386913"/>
          </a:xfrm>
          <a:prstGeom prst="rect">
            <a:avLst/>
          </a:prstGeom>
          <a:effectLst>
            <a:glow rad="139700">
              <a:schemeClr val="accent5">
                <a:satMod val="175000"/>
                <a:alpha val="40000"/>
              </a:schemeClr>
            </a:glow>
          </a:effectLst>
        </p:spPr>
      </p:pic>
      <p:pic>
        <p:nvPicPr>
          <p:cNvPr id="6" name="Picture 5">
            <a:extLst>
              <a:ext uri="{FF2B5EF4-FFF2-40B4-BE49-F238E27FC236}">
                <a16:creationId xmlns:a16="http://schemas.microsoft.com/office/drawing/2014/main" id="{BD9B7B59-BDF1-BD4A-BF63-61D878FA7A0F}"/>
              </a:ext>
            </a:extLst>
          </p:cNvPr>
          <p:cNvPicPr>
            <a:picLocks noChangeAspect="1"/>
          </p:cNvPicPr>
          <p:nvPr/>
        </p:nvPicPr>
        <p:blipFill>
          <a:blip r:embed="rId5"/>
          <a:stretch>
            <a:fillRect/>
          </a:stretch>
        </p:blipFill>
        <p:spPr>
          <a:xfrm>
            <a:off x="8378043" y="739723"/>
            <a:ext cx="2617085" cy="4386913"/>
          </a:xfrm>
          <a:prstGeom prst="rect">
            <a:avLst/>
          </a:prstGeom>
          <a:effectLst>
            <a:glow rad="139700">
              <a:schemeClr val="accent5">
                <a:satMod val="175000"/>
                <a:alpha val="40000"/>
              </a:schemeClr>
            </a:glow>
          </a:effectLst>
        </p:spPr>
      </p:pic>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AC5ACB93-36A4-9F40-907F-7AE64E3223F6}"/>
                  </a:ext>
                </a:extLst>
              </p:cNvPr>
              <p:cNvSpPr/>
              <p:nvPr/>
            </p:nvSpPr>
            <p:spPr>
              <a:xfrm>
                <a:off x="8958148" y="5372937"/>
                <a:ext cx="14800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𝑋</m:t>
                              </m:r>
                            </m:e>
                            <m:sup>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=1</m:t>
                              </m:r>
                            </m:sup>
                          </m:sSup>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e>
                      </m:d>
                    </m:oMath>
                  </m:oMathPara>
                </a14:m>
                <a:endParaRPr lang="en-US" dirty="0"/>
              </a:p>
            </p:txBody>
          </p:sp>
        </mc:Choice>
        <mc:Fallback>
          <p:sp>
            <p:nvSpPr>
              <p:cNvPr id="7" name="Rectangle 6">
                <a:extLst>
                  <a:ext uri="{FF2B5EF4-FFF2-40B4-BE49-F238E27FC236}">
                    <a16:creationId xmlns:a16="http://schemas.microsoft.com/office/drawing/2014/main" id="{AC5ACB93-36A4-9F40-907F-7AE64E3223F6}"/>
                  </a:ext>
                </a:extLst>
              </p:cNvPr>
              <p:cNvSpPr>
                <a:spLocks noRot="1" noChangeAspect="1" noMove="1" noResize="1" noEditPoints="1" noAdjustHandles="1" noChangeArrowheads="1" noChangeShapeType="1" noTextEdit="1"/>
              </p:cNvSpPr>
              <p:nvPr/>
            </p:nvSpPr>
            <p:spPr>
              <a:xfrm>
                <a:off x="8958148" y="5372937"/>
                <a:ext cx="148002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4F56973B-0DDD-C04A-8A74-457794F3839F}"/>
                  </a:ext>
                </a:extLst>
              </p:cNvPr>
              <p:cNvSpPr/>
              <p:nvPr/>
            </p:nvSpPr>
            <p:spPr>
              <a:xfrm>
                <a:off x="5218102" y="5372937"/>
                <a:ext cx="14800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𝑋</m:t>
                              </m:r>
                            </m:e>
                            <m:sup>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=0</m:t>
                              </m:r>
                            </m:sup>
                          </m:sSup>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e>
                      </m:d>
                    </m:oMath>
                  </m:oMathPara>
                </a14:m>
                <a:endParaRPr lang="en-US" dirty="0"/>
              </a:p>
            </p:txBody>
          </p:sp>
        </mc:Choice>
        <mc:Fallback>
          <p:sp>
            <p:nvSpPr>
              <p:cNvPr id="8" name="Rectangle 7">
                <a:extLst>
                  <a:ext uri="{FF2B5EF4-FFF2-40B4-BE49-F238E27FC236}">
                    <a16:creationId xmlns:a16="http://schemas.microsoft.com/office/drawing/2014/main" id="{4F56973B-0DDD-C04A-8A74-457794F3839F}"/>
                  </a:ext>
                </a:extLst>
              </p:cNvPr>
              <p:cNvSpPr>
                <a:spLocks noRot="1" noChangeAspect="1" noMove="1" noResize="1" noEditPoints="1" noAdjustHandles="1" noChangeArrowheads="1" noChangeShapeType="1" noTextEdit="1"/>
              </p:cNvSpPr>
              <p:nvPr/>
            </p:nvSpPr>
            <p:spPr>
              <a:xfrm>
                <a:off x="5218102" y="5372937"/>
                <a:ext cx="148002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4A3381CF-60FF-F94F-BDED-BFDB015EB124}"/>
                  </a:ext>
                </a:extLst>
              </p:cNvPr>
              <p:cNvSpPr/>
              <p:nvPr/>
            </p:nvSpPr>
            <p:spPr>
              <a:xfrm>
                <a:off x="1352830" y="5372937"/>
                <a:ext cx="1707327" cy="369332"/>
              </a:xfrm>
              <a:prstGeom prst="rect">
                <a:avLst/>
              </a:prstGeom>
            </p:spPr>
            <p:txBody>
              <a:bodyPr wrap="none">
                <a:spAutoFit/>
              </a:bodyPr>
              <a:lstStyle/>
              <a:p>
                <a:r>
                  <a:rPr lang="en-US" dirty="0">
                    <a:solidFill>
                      <a:schemeClr val="bg1"/>
                    </a:solidFill>
                  </a:rPr>
                  <a:t>P[</a:t>
                </a:r>
                <a14:m>
                  <m:oMath xmlns:m="http://schemas.openxmlformats.org/officeDocument/2006/math">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𝑌</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𝑦</m:t>
                    </m:r>
                    <m:r>
                      <a:rPr lang="en-US" i="1">
                        <a:solidFill>
                          <a:schemeClr val="bg1"/>
                        </a:solidFill>
                        <a:latin typeface="Cambria Math" panose="02040503050406030204" pitchFamily="18" charset="0"/>
                      </a:rPr>
                      <m:t>]</m:t>
                    </m:r>
                  </m:oMath>
                </a14:m>
                <a:endParaRPr lang="en-US" dirty="0"/>
              </a:p>
            </p:txBody>
          </p:sp>
        </mc:Choice>
        <mc:Fallback>
          <p:sp>
            <p:nvSpPr>
              <p:cNvPr id="9" name="Rectangle 8">
                <a:extLst>
                  <a:ext uri="{FF2B5EF4-FFF2-40B4-BE49-F238E27FC236}">
                    <a16:creationId xmlns:a16="http://schemas.microsoft.com/office/drawing/2014/main" id="{4A3381CF-60FF-F94F-BDED-BFDB015EB124}"/>
                  </a:ext>
                </a:extLst>
              </p:cNvPr>
              <p:cNvSpPr>
                <a:spLocks noRot="1" noChangeAspect="1" noMove="1" noResize="1" noEditPoints="1" noAdjustHandles="1" noChangeArrowheads="1" noChangeShapeType="1" noTextEdit="1"/>
              </p:cNvSpPr>
              <p:nvPr/>
            </p:nvSpPr>
            <p:spPr>
              <a:xfrm>
                <a:off x="1352830" y="5372937"/>
                <a:ext cx="1707327" cy="369332"/>
              </a:xfrm>
              <a:prstGeom prst="rect">
                <a:avLst/>
              </a:prstGeom>
              <a:blipFill>
                <a:blip r:embed="rId8"/>
                <a:stretch>
                  <a:fillRect l="-2985" t="-6667" b="-23333"/>
                </a:stretch>
              </a:blipFill>
            </p:spPr>
            <p:txBody>
              <a:bodyPr/>
              <a:lstStyle/>
              <a:p>
                <a:r>
                  <a:rPr lang="en-US">
                    <a:noFill/>
                  </a:rPr>
                  <a:t> </a:t>
                </a:r>
              </a:p>
            </p:txBody>
          </p:sp>
        </mc:Fallback>
      </mc:AlternateContent>
      <p:pic>
        <p:nvPicPr>
          <p:cNvPr id="10" name="Graphic 9" descr="Ruler">
            <a:extLst>
              <a:ext uri="{FF2B5EF4-FFF2-40B4-BE49-F238E27FC236}">
                <a16:creationId xmlns:a16="http://schemas.microsoft.com/office/drawing/2014/main" id="{2D0A9A48-27E7-DE4F-BCFA-03CD497A23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21948" y="5873151"/>
            <a:ext cx="490251" cy="490251"/>
          </a:xfrm>
          <a:prstGeom prst="rect">
            <a:avLst/>
          </a:prstGeom>
        </p:spPr>
      </p:pic>
      <p:pic>
        <p:nvPicPr>
          <p:cNvPr id="11" name="Graphic 10" descr="Head with gears">
            <a:extLst>
              <a:ext uri="{FF2B5EF4-FFF2-40B4-BE49-F238E27FC236}">
                <a16:creationId xmlns:a16="http://schemas.microsoft.com/office/drawing/2014/main" id="{C6E62541-860E-9040-8898-D259DC1AAB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89629" y="5873151"/>
            <a:ext cx="668099" cy="668099"/>
          </a:xfrm>
          <a:prstGeom prst="rect">
            <a:avLst/>
          </a:prstGeom>
        </p:spPr>
      </p:pic>
      <p:pic>
        <p:nvPicPr>
          <p:cNvPr id="12" name="Graphic 11" descr="Head with gears">
            <a:extLst>
              <a:ext uri="{FF2B5EF4-FFF2-40B4-BE49-F238E27FC236}">
                <a16:creationId xmlns:a16="http://schemas.microsoft.com/office/drawing/2014/main" id="{B06D90C5-FC43-0449-9BE4-5E8951015AE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11452" y="5823256"/>
            <a:ext cx="750263" cy="750263"/>
          </a:xfrm>
          <a:prstGeom prst="rect">
            <a:avLst/>
          </a:prstGeom>
        </p:spPr>
      </p:pic>
      <p:sp>
        <p:nvSpPr>
          <p:cNvPr id="13" name="Rectangle 12">
            <a:extLst>
              <a:ext uri="{FF2B5EF4-FFF2-40B4-BE49-F238E27FC236}">
                <a16:creationId xmlns:a16="http://schemas.microsoft.com/office/drawing/2014/main" id="{6297836B-AD18-EE4E-8771-EAD0FCC520B6}"/>
              </a:ext>
            </a:extLst>
          </p:cNvPr>
          <p:cNvSpPr/>
          <p:nvPr/>
        </p:nvSpPr>
        <p:spPr>
          <a:xfrm>
            <a:off x="4347148" y="269823"/>
            <a:ext cx="7360170" cy="644577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313585A-C110-3C43-BD3B-0B2B06555B90}"/>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198890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3FFC42-B9D5-804D-815C-4D6E5136D457}"/>
              </a:ext>
            </a:extLst>
          </p:cNvPr>
          <p:cNvPicPr>
            <a:picLocks noChangeAspect="1"/>
          </p:cNvPicPr>
          <p:nvPr/>
        </p:nvPicPr>
        <p:blipFill>
          <a:blip r:embed="rId3"/>
          <a:stretch>
            <a:fillRect/>
          </a:stretch>
        </p:blipFill>
        <p:spPr>
          <a:xfrm>
            <a:off x="892506" y="249472"/>
            <a:ext cx="2617085" cy="4386913"/>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8E041C9-4B58-1545-92E7-04D3FBE07A21}"/>
                  </a:ext>
                </a:extLst>
              </p:cNvPr>
              <p:cNvSpPr/>
              <p:nvPr/>
            </p:nvSpPr>
            <p:spPr>
              <a:xfrm>
                <a:off x="1108152" y="4897703"/>
                <a:ext cx="2185791" cy="485197"/>
              </a:xfrm>
              <a:prstGeom prst="rect">
                <a:avLst/>
              </a:prstGeom>
            </p:spPr>
            <p:txBody>
              <a:bodyPr wrap="none">
                <a:spAutoFit/>
              </a:bodyPr>
              <a:lstStyle/>
              <a:p>
                <a:r>
                  <a:rPr lang="en-US" dirty="0">
                    <a:solidFill>
                      <a:schemeClr val="bg1"/>
                    </a:solidFill>
                  </a:rPr>
                  <a:t>P[</a:t>
                </a:r>
                <a14:m>
                  <m:oMath xmlns:m="http://schemas.openxmlformats.org/officeDocument/2006/math">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d>
                      <m:dPr>
                        <m:begChr m:val="|"/>
                        <m:endChr m:val="]"/>
                        <m:ctrlPr>
                          <a:rPr lang="en-US" b="0" i="1" smtClean="0">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𝑌</m:t>
                        </m:r>
                        <m:r>
                          <a:rPr lang="en-US" i="1">
                            <a:solidFill>
                              <a:schemeClr val="bg1"/>
                            </a:solidFill>
                            <a:latin typeface="Cambria Math" panose="02040503050406030204" pitchFamily="18" charset="0"/>
                          </a:rPr>
                          <m:t>=1</m:t>
                        </m:r>
                      </m:e>
                    </m:d>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14</m:t>
                        </m:r>
                      </m:num>
                      <m:den>
                        <m:r>
                          <a:rPr lang="en-US" b="0" i="1" smtClean="0">
                            <a:solidFill>
                              <a:schemeClr val="bg1"/>
                            </a:solidFill>
                            <a:latin typeface="Cambria Math" panose="02040503050406030204" pitchFamily="18" charset="0"/>
                          </a:rPr>
                          <m:t>20</m:t>
                        </m:r>
                      </m:den>
                    </m:f>
                  </m:oMath>
                </a14:m>
                <a:endParaRPr lang="en-US" dirty="0"/>
              </a:p>
            </p:txBody>
          </p:sp>
        </mc:Choice>
        <mc:Fallback xmlns="">
          <p:sp>
            <p:nvSpPr>
              <p:cNvPr id="5" name="Rectangle 4">
                <a:extLst>
                  <a:ext uri="{FF2B5EF4-FFF2-40B4-BE49-F238E27FC236}">
                    <a16:creationId xmlns:a16="http://schemas.microsoft.com/office/drawing/2014/main" id="{C8E041C9-4B58-1545-92E7-04D3FBE07A21}"/>
                  </a:ext>
                </a:extLst>
              </p:cNvPr>
              <p:cNvSpPr>
                <a:spLocks noRot="1" noChangeAspect="1" noMove="1" noResize="1" noEditPoints="1" noAdjustHandles="1" noChangeArrowheads="1" noChangeShapeType="1" noTextEdit="1"/>
              </p:cNvSpPr>
              <p:nvPr/>
            </p:nvSpPr>
            <p:spPr>
              <a:xfrm>
                <a:off x="1108152" y="4897703"/>
                <a:ext cx="2185791" cy="485197"/>
              </a:xfrm>
              <a:prstGeom prst="rect">
                <a:avLst/>
              </a:prstGeom>
              <a:blipFill>
                <a:blip r:embed="rId4"/>
                <a:stretch>
                  <a:fillRect l="-2326" b="-7895"/>
                </a:stretch>
              </a:blipFill>
            </p:spPr>
            <p:txBody>
              <a:bodyPr/>
              <a:lstStyle/>
              <a:p>
                <a:r>
                  <a:rPr lang="en-US">
                    <a:noFill/>
                  </a:rPr>
                  <a:t> </a:t>
                </a:r>
              </a:p>
            </p:txBody>
          </p:sp>
        </mc:Fallback>
      </mc:AlternateContent>
      <p:pic>
        <p:nvPicPr>
          <p:cNvPr id="6" name="Graphic 5" descr="Ruler">
            <a:extLst>
              <a:ext uri="{FF2B5EF4-FFF2-40B4-BE49-F238E27FC236}">
                <a16:creationId xmlns:a16="http://schemas.microsoft.com/office/drawing/2014/main" id="{0585032F-71AE-F34E-998E-06048D11D6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16502" y="5382900"/>
            <a:ext cx="490251" cy="490251"/>
          </a:xfrm>
          <a:prstGeom prst="rect">
            <a:avLst/>
          </a:prstGeom>
        </p:spPr>
      </p:pic>
      <p:sp>
        <p:nvSpPr>
          <p:cNvPr id="7" name="Rectangle 6">
            <a:extLst>
              <a:ext uri="{FF2B5EF4-FFF2-40B4-BE49-F238E27FC236}">
                <a16:creationId xmlns:a16="http://schemas.microsoft.com/office/drawing/2014/main" id="{497077C3-E153-A449-8B23-9C4F8AC5315C}"/>
              </a:ext>
            </a:extLst>
          </p:cNvPr>
          <p:cNvSpPr/>
          <p:nvPr/>
        </p:nvSpPr>
        <p:spPr>
          <a:xfrm>
            <a:off x="699092" y="64385"/>
            <a:ext cx="3177914" cy="2338466"/>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Head with gears">
            <a:extLst>
              <a:ext uri="{FF2B5EF4-FFF2-40B4-BE49-F238E27FC236}">
                <a16:creationId xmlns:a16="http://schemas.microsoft.com/office/drawing/2014/main" id="{DBC96F10-E90E-6542-81C2-E0C24EEF56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61637" y="5448839"/>
            <a:ext cx="750263" cy="750263"/>
          </a:xfrm>
          <a:prstGeom prst="rect">
            <a:avLst/>
          </a:prstGeom>
        </p:spPr>
      </p:pic>
      <p:pic>
        <p:nvPicPr>
          <p:cNvPr id="21" name="Picture 20">
            <a:extLst>
              <a:ext uri="{FF2B5EF4-FFF2-40B4-BE49-F238E27FC236}">
                <a16:creationId xmlns:a16="http://schemas.microsoft.com/office/drawing/2014/main" id="{6D41AA3F-C37A-EE42-B955-8C47D63CE735}"/>
              </a:ext>
            </a:extLst>
          </p:cNvPr>
          <p:cNvPicPr>
            <a:picLocks noChangeAspect="1"/>
          </p:cNvPicPr>
          <p:nvPr/>
        </p:nvPicPr>
        <p:blipFill rotWithShape="1">
          <a:blip r:embed="rId9"/>
          <a:srcRect t="48588"/>
          <a:stretch/>
        </p:blipFill>
        <p:spPr>
          <a:xfrm>
            <a:off x="8706691" y="2405361"/>
            <a:ext cx="2583387" cy="2226369"/>
          </a:xfrm>
          <a:prstGeom prst="rect">
            <a:avLst/>
          </a:prstGeom>
          <a:effectLst>
            <a:glow rad="139700">
              <a:schemeClr val="accent5">
                <a:satMod val="175000"/>
                <a:alpha val="40000"/>
              </a:schemeClr>
            </a:glow>
          </a:effectLst>
        </p:spPr>
      </p:pic>
      <p:pic>
        <p:nvPicPr>
          <p:cNvPr id="24" name="Picture 23">
            <a:extLst>
              <a:ext uri="{FF2B5EF4-FFF2-40B4-BE49-F238E27FC236}">
                <a16:creationId xmlns:a16="http://schemas.microsoft.com/office/drawing/2014/main" id="{7B1B45B6-3AD7-9B42-BAFA-0FADB3B30DEB}"/>
              </a:ext>
            </a:extLst>
          </p:cNvPr>
          <p:cNvPicPr>
            <a:picLocks noChangeAspect="1"/>
          </p:cNvPicPr>
          <p:nvPr/>
        </p:nvPicPr>
        <p:blipFill rotWithShape="1">
          <a:blip r:embed="rId9"/>
          <a:srcRect t="-1" b="50274"/>
          <a:stretch/>
        </p:blipFill>
        <p:spPr>
          <a:xfrm>
            <a:off x="8706692" y="211905"/>
            <a:ext cx="2583388" cy="2153379"/>
          </a:xfrm>
          <a:prstGeom prst="rect">
            <a:avLst/>
          </a:prstGeom>
          <a:effectLst>
            <a:glow rad="139700">
              <a:schemeClr val="accent5">
                <a:satMod val="175000"/>
                <a:alpha val="40000"/>
              </a:schemeClr>
            </a:glow>
          </a:effectLst>
        </p:spPr>
      </p:pic>
      <p:sp>
        <p:nvSpPr>
          <p:cNvPr id="29" name="Rectangle 28">
            <a:extLst>
              <a:ext uri="{FF2B5EF4-FFF2-40B4-BE49-F238E27FC236}">
                <a16:creationId xmlns:a16="http://schemas.microsoft.com/office/drawing/2014/main" id="{6A9E7D9A-FCDD-CC40-A6B9-50DEDF11A112}"/>
              </a:ext>
            </a:extLst>
          </p:cNvPr>
          <p:cNvSpPr/>
          <p:nvPr/>
        </p:nvSpPr>
        <p:spPr>
          <a:xfrm>
            <a:off x="8547813" y="0"/>
            <a:ext cx="3177914" cy="24028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8253B-5F39-2D4C-86BE-D1C5A151AE3D}"/>
                  </a:ext>
                </a:extLst>
              </p:cNvPr>
              <p:cNvSpPr txBox="1"/>
              <p:nvPr/>
            </p:nvSpPr>
            <p:spPr>
              <a:xfrm>
                <a:off x="5758568" y="2687548"/>
                <a:ext cx="674864"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accent6"/>
                          </a:solidFill>
                          <a:latin typeface="Cambria Math" panose="02040503050406030204" pitchFamily="18" charset="0"/>
                        </a:rPr>
                        <m:t>=</m:t>
                      </m:r>
                    </m:oMath>
                  </m:oMathPara>
                </a14:m>
                <a:endParaRPr lang="en-US" dirty="0">
                  <a:solidFill>
                    <a:schemeClr val="accent6"/>
                  </a:solidFill>
                </a:endParaRPr>
              </a:p>
            </p:txBody>
          </p:sp>
        </mc:Choice>
        <mc:Fallback xmlns="">
          <p:sp>
            <p:nvSpPr>
              <p:cNvPr id="30" name="TextBox 29">
                <a:extLst>
                  <a:ext uri="{FF2B5EF4-FFF2-40B4-BE49-F238E27FC236}">
                    <a16:creationId xmlns:a16="http://schemas.microsoft.com/office/drawing/2014/main" id="{B958253B-5F39-2D4C-86BE-D1C5A151AE3D}"/>
                  </a:ext>
                </a:extLst>
              </p:cNvPr>
              <p:cNvSpPr txBox="1">
                <a:spLocks noRot="1" noChangeAspect="1" noMove="1" noResize="1" noEditPoints="1" noAdjustHandles="1" noChangeArrowheads="1" noChangeShapeType="1" noTextEdit="1"/>
              </p:cNvSpPr>
              <p:nvPr/>
            </p:nvSpPr>
            <p:spPr>
              <a:xfrm>
                <a:off x="5758568" y="2687548"/>
                <a:ext cx="674864" cy="830997"/>
              </a:xfrm>
              <a:prstGeom prst="rect">
                <a:avLst/>
              </a:prstGeom>
              <a:blipFill>
                <a:blip r:embed="rId10"/>
                <a:stretch>
                  <a:fillRect l="-11321" r="-113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070E1D6B-364A-D344-8500-C63EFBEAB4ED}"/>
                  </a:ext>
                </a:extLst>
              </p:cNvPr>
              <p:cNvSpPr/>
              <p:nvPr/>
            </p:nvSpPr>
            <p:spPr>
              <a:xfrm>
                <a:off x="8794703" y="4836107"/>
                <a:ext cx="2684133"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𝑋</m:t>
                              </m:r>
                            </m:e>
                            <m:sup>
                              <m:r>
                                <a:rPr lang="en-US" i="1">
                                  <a:solidFill>
                                    <a:schemeClr val="bg1"/>
                                  </a:solidFill>
                                  <a:latin typeface="Cambria Math" panose="02040503050406030204" pitchFamily="18" charset="0"/>
                                </a:rPr>
                                <m:t>𝑦</m:t>
                              </m:r>
                              <m:r>
                                <a:rPr lang="en-US" i="1">
                                  <a:solidFill>
                                    <a:schemeClr val="bg1"/>
                                  </a:solidFill>
                                  <a:latin typeface="Cambria Math" panose="02040503050406030204" pitchFamily="18" charset="0"/>
                                </a:rPr>
                                <m:t>=1</m:t>
                              </m:r>
                            </m:sup>
                          </m:sSup>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𝑌</m:t>
                          </m:r>
                          <m:r>
                            <a:rPr lang="en-US" b="0" i="1" smtClean="0">
                              <a:solidFill>
                                <a:schemeClr val="bg1"/>
                              </a:solidFill>
                              <a:latin typeface="Cambria Math" panose="02040503050406030204" pitchFamily="18" charset="0"/>
                            </a:rPr>
                            <m:t>=1</m:t>
                          </m:r>
                        </m:e>
                      </m:d>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14</m:t>
                          </m:r>
                        </m:num>
                        <m:den>
                          <m:r>
                            <a:rPr lang="en-US" b="0" i="1" smtClean="0">
                              <a:solidFill>
                                <a:schemeClr val="bg1"/>
                              </a:solidFill>
                              <a:latin typeface="Cambria Math" panose="02040503050406030204" pitchFamily="18" charset="0"/>
                            </a:rPr>
                            <m:t>20</m:t>
                          </m:r>
                        </m:den>
                      </m:f>
                    </m:oMath>
                  </m:oMathPara>
                </a14:m>
                <a:endParaRPr lang="en-US" dirty="0"/>
              </a:p>
            </p:txBody>
          </p:sp>
        </mc:Choice>
        <mc:Fallback xmlns="">
          <p:sp>
            <p:nvSpPr>
              <p:cNvPr id="32" name="Rectangle 31">
                <a:extLst>
                  <a:ext uri="{FF2B5EF4-FFF2-40B4-BE49-F238E27FC236}">
                    <a16:creationId xmlns:a16="http://schemas.microsoft.com/office/drawing/2014/main" id="{070E1D6B-364A-D344-8500-C63EFBEAB4ED}"/>
                  </a:ext>
                </a:extLst>
              </p:cNvPr>
              <p:cNvSpPr>
                <a:spLocks noRot="1" noChangeAspect="1" noMove="1" noResize="1" noEditPoints="1" noAdjustHandles="1" noChangeArrowheads="1" noChangeShapeType="1" noTextEdit="1"/>
              </p:cNvSpPr>
              <p:nvPr/>
            </p:nvSpPr>
            <p:spPr>
              <a:xfrm>
                <a:off x="8794703" y="4836107"/>
                <a:ext cx="2684133" cy="612732"/>
              </a:xfrm>
              <a:prstGeom prst="rect">
                <a:avLst/>
              </a:prstGeom>
              <a:blipFill>
                <a:blip r:embed="rId11"/>
                <a:stretch>
                  <a:fillRect b="-2041"/>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82F3797D-7227-F944-8BC2-D77AB091A44A}"/>
              </a:ext>
            </a:extLst>
          </p:cNvPr>
          <p:cNvSpPr txBox="1"/>
          <p:nvPr/>
        </p:nvSpPr>
        <p:spPr>
          <a:xfrm>
            <a:off x="5394842" y="3333879"/>
            <a:ext cx="1267719" cy="369332"/>
          </a:xfrm>
          <a:prstGeom prst="rect">
            <a:avLst/>
          </a:prstGeom>
          <a:noFill/>
        </p:spPr>
        <p:txBody>
          <a:bodyPr wrap="none" rtlCol="0">
            <a:spAutoFit/>
          </a:bodyPr>
          <a:lstStyle/>
          <a:p>
            <a:r>
              <a:rPr lang="en-US" dirty="0">
                <a:solidFill>
                  <a:schemeClr val="accent6"/>
                </a:solidFill>
              </a:rPr>
              <a:t>consistency</a:t>
            </a:r>
          </a:p>
        </p:txBody>
      </p:sp>
      <p:sp>
        <p:nvSpPr>
          <p:cNvPr id="13" name="Rectangle 12">
            <a:extLst>
              <a:ext uri="{FF2B5EF4-FFF2-40B4-BE49-F238E27FC236}">
                <a16:creationId xmlns:a16="http://schemas.microsoft.com/office/drawing/2014/main" id="{A86D7C56-67CD-F448-9A67-FAD8524F374D}"/>
              </a:ext>
            </a:extLst>
          </p:cNvPr>
          <p:cNvSpPr/>
          <p:nvPr/>
        </p:nvSpPr>
        <p:spPr>
          <a:xfrm>
            <a:off x="89473" y="6473309"/>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328003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C2B32432-BB07-DC4F-880E-7AA397B12FE8}"/>
              </a:ext>
            </a:extLst>
          </p:cNvPr>
          <p:cNvPicPr>
            <a:picLocks noChangeAspect="1"/>
          </p:cNvPicPr>
          <p:nvPr/>
        </p:nvPicPr>
        <p:blipFill rotWithShape="1">
          <a:blip r:embed="rId3"/>
          <a:srcRect t="48588"/>
          <a:stretch/>
        </p:blipFill>
        <p:spPr>
          <a:xfrm>
            <a:off x="8644087" y="3744142"/>
            <a:ext cx="2215976" cy="1909733"/>
          </a:xfrm>
          <a:prstGeom prst="rect">
            <a:avLst/>
          </a:prstGeom>
          <a:effectLst>
            <a:glow rad="139700">
              <a:schemeClr val="accent5">
                <a:satMod val="175000"/>
                <a:alpha val="40000"/>
              </a:schemeClr>
            </a:glow>
          </a:effectLst>
        </p:spPr>
      </p:pic>
      <p:pic>
        <p:nvPicPr>
          <p:cNvPr id="15" name="Picture 14">
            <a:extLst>
              <a:ext uri="{FF2B5EF4-FFF2-40B4-BE49-F238E27FC236}">
                <a16:creationId xmlns:a16="http://schemas.microsoft.com/office/drawing/2014/main" id="{423D9058-6CDF-4D4E-AA17-DFC78752260B}"/>
              </a:ext>
            </a:extLst>
          </p:cNvPr>
          <p:cNvPicPr>
            <a:picLocks noChangeAspect="1"/>
          </p:cNvPicPr>
          <p:nvPr/>
        </p:nvPicPr>
        <p:blipFill rotWithShape="1">
          <a:blip r:embed="rId3"/>
          <a:srcRect t="-1" b="50274"/>
          <a:stretch/>
        </p:blipFill>
        <p:spPr>
          <a:xfrm>
            <a:off x="8644087" y="1191137"/>
            <a:ext cx="2215976" cy="1847123"/>
          </a:xfrm>
          <a:prstGeom prst="rect">
            <a:avLst/>
          </a:prstGeom>
          <a:effectLst>
            <a:glow rad="139700">
              <a:schemeClr val="accent5">
                <a:satMod val="175000"/>
                <a:alpha val="40000"/>
              </a:schemeClr>
            </a:glow>
          </a:effectLst>
        </p:spPr>
      </p:pic>
      <p:sp>
        <p:nvSpPr>
          <p:cNvPr id="3" name="Rectangle 2">
            <a:extLst>
              <a:ext uri="{FF2B5EF4-FFF2-40B4-BE49-F238E27FC236}">
                <a16:creationId xmlns:a16="http://schemas.microsoft.com/office/drawing/2014/main" id="{42F4C92F-3ACF-A04C-B50C-DFAE4CF6DA57}"/>
              </a:ext>
            </a:extLst>
          </p:cNvPr>
          <p:cNvSpPr/>
          <p:nvPr/>
        </p:nvSpPr>
        <p:spPr>
          <a:xfrm>
            <a:off x="7663543" y="3703470"/>
            <a:ext cx="3483429" cy="19910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91E8828-1E4E-CC44-A9ED-61D9AE10028A}"/>
              </a:ext>
            </a:extLst>
          </p:cNvPr>
          <p:cNvSpPr txBox="1"/>
          <p:nvPr/>
        </p:nvSpPr>
        <p:spPr>
          <a:xfrm>
            <a:off x="7907830" y="4555016"/>
            <a:ext cx="635110" cy="369332"/>
          </a:xfrm>
          <a:prstGeom prst="rect">
            <a:avLst/>
          </a:prstGeom>
          <a:noFill/>
        </p:spPr>
        <p:txBody>
          <a:bodyPr wrap="none" rtlCol="0">
            <a:spAutoFit/>
          </a:bodyPr>
          <a:lstStyle/>
          <a:p>
            <a:r>
              <a:rPr lang="en-US" dirty="0">
                <a:solidFill>
                  <a:schemeClr val="bg1"/>
                </a:solidFill>
              </a:rPr>
              <a:t>Y = 1</a:t>
            </a:r>
          </a:p>
        </p:txBody>
      </p:sp>
      <p:sp>
        <p:nvSpPr>
          <p:cNvPr id="18" name="Rectangle 17">
            <a:extLst>
              <a:ext uri="{FF2B5EF4-FFF2-40B4-BE49-F238E27FC236}">
                <a16:creationId xmlns:a16="http://schemas.microsoft.com/office/drawing/2014/main" id="{E93896F6-50EF-3646-98AE-E9C628039D41}"/>
              </a:ext>
            </a:extLst>
          </p:cNvPr>
          <p:cNvSpPr/>
          <p:nvPr/>
        </p:nvSpPr>
        <p:spPr>
          <a:xfrm>
            <a:off x="7663543" y="1136525"/>
            <a:ext cx="3483429" cy="19910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98E09CA-6F3B-254A-B208-6B32FD0BCE2C}"/>
              </a:ext>
            </a:extLst>
          </p:cNvPr>
          <p:cNvSpPr txBox="1"/>
          <p:nvPr/>
        </p:nvSpPr>
        <p:spPr>
          <a:xfrm>
            <a:off x="7818074" y="1930805"/>
            <a:ext cx="671482" cy="367785"/>
          </a:xfrm>
          <a:prstGeom prst="rect">
            <a:avLst/>
          </a:prstGeom>
          <a:noFill/>
        </p:spPr>
        <p:txBody>
          <a:bodyPr wrap="square" rtlCol="0">
            <a:spAutoFit/>
          </a:bodyPr>
          <a:lstStyle/>
          <a:p>
            <a:r>
              <a:rPr lang="en-US" dirty="0">
                <a:solidFill>
                  <a:schemeClr val="bg1"/>
                </a:solidFill>
              </a:rPr>
              <a:t>Y = 0</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CFC391B-0D27-0247-993D-1EBD791DADEE}"/>
                  </a:ext>
                </a:extLst>
              </p:cNvPr>
              <p:cNvSpPr/>
              <p:nvPr/>
            </p:nvSpPr>
            <p:spPr>
              <a:xfrm>
                <a:off x="2102711" y="4234899"/>
                <a:ext cx="3673506" cy="11079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6600" b="0" i="1" smtClean="0">
                          <a:solidFill>
                            <a:schemeClr val="bg1"/>
                          </a:solidFill>
                          <a:latin typeface="Cambria Math" panose="02040503050406030204" pitchFamily="18" charset="0"/>
                        </a:rPr>
                        <m:t>𝑌</m:t>
                      </m:r>
                      <m:r>
                        <a:rPr lang="en-US" sz="6600" b="0" i="1" smtClean="0">
                          <a:solidFill>
                            <a:schemeClr val="bg1"/>
                          </a:solidFill>
                          <a:latin typeface="Cambria Math" panose="02040503050406030204" pitchFamily="18" charset="0"/>
                        </a:rPr>
                        <m:t> </m:t>
                      </m:r>
                      <m:r>
                        <m:rPr>
                          <m:nor/>
                        </m:rPr>
                        <a:rPr lang="en-US" sz="6600">
                          <a:solidFill>
                            <a:schemeClr val="bg1"/>
                          </a:solidFill>
                        </a:rPr>
                        <m:t>⫫</m:t>
                      </m:r>
                      <m:sSup>
                        <m:sSupPr>
                          <m:ctrlPr>
                            <a:rPr lang="en-US" sz="6600" i="1" smtClean="0">
                              <a:solidFill>
                                <a:schemeClr val="bg1"/>
                              </a:solidFill>
                              <a:latin typeface="Cambria Math" panose="02040503050406030204" pitchFamily="18" charset="0"/>
                            </a:rPr>
                          </m:ctrlPr>
                        </m:sSupPr>
                        <m:e>
                          <m:r>
                            <a:rPr lang="en-US" sz="6600" b="0" i="1" smtClean="0">
                              <a:solidFill>
                                <a:schemeClr val="bg1"/>
                              </a:solidFill>
                              <a:latin typeface="Cambria Math" panose="02040503050406030204" pitchFamily="18" charset="0"/>
                            </a:rPr>
                            <m:t> </m:t>
                          </m:r>
                          <m:r>
                            <a:rPr lang="en-US" sz="6600" b="0" i="1" smtClean="0">
                              <a:solidFill>
                                <a:schemeClr val="bg1"/>
                              </a:solidFill>
                              <a:latin typeface="Cambria Math" panose="02040503050406030204" pitchFamily="18" charset="0"/>
                            </a:rPr>
                            <m:t>𝑋</m:t>
                          </m:r>
                        </m:e>
                        <m:sup>
                          <m:r>
                            <a:rPr lang="en-US" sz="6600" b="0" i="1" smtClean="0">
                              <a:solidFill>
                                <a:schemeClr val="bg1"/>
                              </a:solidFill>
                              <a:latin typeface="Cambria Math" panose="02040503050406030204" pitchFamily="18" charset="0"/>
                            </a:rPr>
                            <m:t>𝑦</m:t>
                          </m:r>
                          <m:r>
                            <a:rPr lang="en-US" sz="6600" b="0" i="1" smtClean="0">
                              <a:solidFill>
                                <a:schemeClr val="bg1"/>
                              </a:solidFill>
                              <a:latin typeface="Cambria Math" panose="02040503050406030204" pitchFamily="18" charset="0"/>
                            </a:rPr>
                            <m:t>=1</m:t>
                          </m:r>
                        </m:sup>
                      </m:sSup>
                    </m:oMath>
                  </m:oMathPara>
                </a14:m>
                <a:endParaRPr lang="en-US" sz="6600" dirty="0">
                  <a:solidFill>
                    <a:schemeClr val="bg1"/>
                  </a:solidFill>
                </a:endParaRPr>
              </a:p>
            </p:txBody>
          </p:sp>
        </mc:Choice>
        <mc:Fallback xmlns="">
          <p:sp>
            <p:nvSpPr>
              <p:cNvPr id="13" name="Rectangle 12">
                <a:extLst>
                  <a:ext uri="{FF2B5EF4-FFF2-40B4-BE49-F238E27FC236}">
                    <a16:creationId xmlns:a16="http://schemas.microsoft.com/office/drawing/2014/main" id="{9CFC391B-0D27-0247-993D-1EBD791DADEE}"/>
                  </a:ext>
                </a:extLst>
              </p:cNvPr>
              <p:cNvSpPr>
                <a:spLocks noRot="1" noChangeAspect="1" noMove="1" noResize="1" noEditPoints="1" noAdjustHandles="1" noChangeArrowheads="1" noChangeShapeType="1" noTextEdit="1"/>
              </p:cNvSpPr>
              <p:nvPr/>
            </p:nvSpPr>
            <p:spPr>
              <a:xfrm>
                <a:off x="2102711" y="4234899"/>
                <a:ext cx="3673506" cy="1107996"/>
              </a:xfrm>
              <a:prstGeom prst="rect">
                <a:avLst/>
              </a:prstGeom>
              <a:blipFill>
                <a:blip r:embed="rId4"/>
                <a:stretch>
                  <a:fillRect l="-2069" t="-2299" b="-29885"/>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7B40FF66-1829-D84B-A67A-E7164E847F06}"/>
              </a:ext>
            </a:extLst>
          </p:cNvPr>
          <p:cNvCxnSpPr/>
          <p:nvPr/>
        </p:nvCxnSpPr>
        <p:spPr>
          <a:xfrm flipV="1">
            <a:off x="2890368" y="4523961"/>
            <a:ext cx="721120" cy="529871"/>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B30FB00-D91E-C440-B252-6A4344580B05}"/>
                  </a:ext>
                </a:extLst>
              </p:cNvPr>
              <p:cNvSpPr/>
              <p:nvPr/>
            </p:nvSpPr>
            <p:spPr>
              <a:xfrm>
                <a:off x="2102711" y="1836925"/>
                <a:ext cx="3506473"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sSup>
                            <m:sSupPr>
                              <m:ctrlPr>
                                <a:rPr lang="en-US" sz="240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𝑋</m:t>
                              </m:r>
                            </m:e>
                            <m:sup>
                              <m:r>
                                <a:rPr lang="en-US" sz="2400" b="0" i="1" smtClean="0">
                                  <a:solidFill>
                                    <a:schemeClr val="bg1"/>
                                  </a:solidFill>
                                  <a:latin typeface="Cambria Math" panose="02040503050406030204" pitchFamily="18" charset="0"/>
                                </a:rPr>
                                <m:t>𝑦</m:t>
                              </m:r>
                              <m:r>
                                <a:rPr lang="en-US" sz="2400" b="0" i="1" smtClean="0">
                                  <a:solidFill>
                                    <a:schemeClr val="bg1"/>
                                  </a:solidFill>
                                  <a:latin typeface="Cambria Math" panose="02040503050406030204" pitchFamily="18" charset="0"/>
                                </a:rPr>
                                <m:t>=1</m:t>
                              </m:r>
                            </m:sup>
                          </m:sSup>
                          <m:r>
                            <a:rPr lang="en-US" sz="2400" i="1">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𝑌</m:t>
                          </m:r>
                          <m:r>
                            <a:rPr lang="en-US" sz="2400" b="0" i="1" smtClean="0">
                              <a:solidFill>
                                <a:schemeClr val="bg1"/>
                              </a:solidFill>
                              <a:latin typeface="Cambria Math" panose="02040503050406030204" pitchFamily="18" charset="0"/>
                            </a:rPr>
                            <m:t>=0</m:t>
                          </m:r>
                        </m:e>
                      </m:d>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11</m:t>
                          </m:r>
                        </m:num>
                        <m:den>
                          <m:r>
                            <a:rPr lang="en-US" sz="2400" b="0" i="1" smtClean="0">
                              <a:solidFill>
                                <a:schemeClr val="bg1"/>
                              </a:solidFill>
                              <a:latin typeface="Cambria Math" panose="02040503050406030204" pitchFamily="18" charset="0"/>
                            </a:rPr>
                            <m:t>20</m:t>
                          </m:r>
                        </m:den>
                      </m:f>
                    </m:oMath>
                  </m:oMathPara>
                </a14:m>
                <a:endParaRPr lang="en-US" sz="2400" dirty="0"/>
              </a:p>
            </p:txBody>
          </p:sp>
        </mc:Choice>
        <mc:Fallback xmlns="">
          <p:sp>
            <p:nvSpPr>
              <p:cNvPr id="16" name="Rectangle 15">
                <a:extLst>
                  <a:ext uri="{FF2B5EF4-FFF2-40B4-BE49-F238E27FC236}">
                    <a16:creationId xmlns:a16="http://schemas.microsoft.com/office/drawing/2014/main" id="{EB30FB00-D91E-C440-B252-6A4344580B05}"/>
                  </a:ext>
                </a:extLst>
              </p:cNvPr>
              <p:cNvSpPr>
                <a:spLocks noRot="1" noChangeAspect="1" noMove="1" noResize="1" noEditPoints="1" noAdjustHandles="1" noChangeArrowheads="1" noChangeShapeType="1" noTextEdit="1"/>
              </p:cNvSpPr>
              <p:nvPr/>
            </p:nvSpPr>
            <p:spPr>
              <a:xfrm>
                <a:off x="2102711" y="1836925"/>
                <a:ext cx="3506473" cy="786177"/>
              </a:xfrm>
              <a:prstGeom prst="rect">
                <a:avLst/>
              </a:prstGeom>
              <a:blipFill>
                <a:blip r:embed="rId5"/>
                <a:stretch>
                  <a:fillRect b="-6452"/>
                </a:stretch>
              </a:blipFill>
            </p:spPr>
            <p:txBody>
              <a:bodyPr/>
              <a:lstStyle/>
              <a:p>
                <a:r>
                  <a:rPr lang="en-US">
                    <a:noFill/>
                  </a:rPr>
                  <a:t> </a:t>
                </a:r>
              </a:p>
            </p:txBody>
          </p:sp>
        </mc:Fallback>
      </mc:AlternateContent>
      <p:pic>
        <p:nvPicPr>
          <p:cNvPr id="17" name="Graphic 16" descr="Head with gears">
            <a:extLst>
              <a:ext uri="{FF2B5EF4-FFF2-40B4-BE49-F238E27FC236}">
                <a16:creationId xmlns:a16="http://schemas.microsoft.com/office/drawing/2014/main" id="{EA72F42D-14EF-E34A-861D-C78551DD01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76943" y="5914153"/>
            <a:ext cx="750263" cy="750263"/>
          </a:xfrm>
          <a:prstGeom prst="rect">
            <a:avLst/>
          </a:prstGeom>
        </p:spPr>
      </p:pic>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417166D-5EC6-C04F-B0A0-1700A368B322}"/>
                  </a:ext>
                </a:extLst>
              </p:cNvPr>
              <p:cNvSpPr/>
              <p:nvPr/>
            </p:nvSpPr>
            <p:spPr>
              <a:xfrm>
                <a:off x="2102710" y="2954118"/>
                <a:ext cx="3506473"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𝑃</m:t>
                      </m:r>
                      <m:d>
                        <m:dPr>
                          <m:begChr m:val="["/>
                          <m:endChr m:val="]"/>
                          <m:ctrlPr>
                            <a:rPr lang="en-US" sz="2400" i="1">
                              <a:solidFill>
                                <a:schemeClr val="bg1"/>
                              </a:solidFill>
                              <a:latin typeface="Cambria Math" panose="02040503050406030204" pitchFamily="18" charset="0"/>
                            </a:rPr>
                          </m:ctrlPr>
                        </m:dPr>
                        <m:e>
                          <m:sSup>
                            <m:sSupPr>
                              <m:ctrlPr>
                                <a:rPr lang="en-US" sz="240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𝑋</m:t>
                              </m:r>
                            </m:e>
                            <m:sup>
                              <m:r>
                                <a:rPr lang="en-US" sz="2400" b="0" i="1" smtClean="0">
                                  <a:solidFill>
                                    <a:schemeClr val="bg1"/>
                                  </a:solidFill>
                                  <a:latin typeface="Cambria Math" panose="02040503050406030204" pitchFamily="18" charset="0"/>
                                </a:rPr>
                                <m:t>𝑦</m:t>
                              </m:r>
                              <m:r>
                                <a:rPr lang="en-US" sz="2400" b="0" i="1" smtClean="0">
                                  <a:solidFill>
                                    <a:schemeClr val="bg1"/>
                                  </a:solidFill>
                                  <a:latin typeface="Cambria Math" panose="02040503050406030204" pitchFamily="18" charset="0"/>
                                </a:rPr>
                                <m:t>=1</m:t>
                              </m:r>
                            </m:sup>
                          </m:sSup>
                          <m:r>
                            <a:rPr lang="en-US" sz="2400" i="1">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𝑌</m:t>
                          </m:r>
                          <m:r>
                            <a:rPr lang="en-US" sz="2400" b="0" i="1" smtClean="0">
                              <a:solidFill>
                                <a:schemeClr val="bg1"/>
                              </a:solidFill>
                              <a:latin typeface="Cambria Math" panose="02040503050406030204" pitchFamily="18" charset="0"/>
                            </a:rPr>
                            <m:t>=1</m:t>
                          </m:r>
                        </m:e>
                      </m:d>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14</m:t>
                          </m:r>
                        </m:num>
                        <m:den>
                          <m:r>
                            <a:rPr lang="en-US" sz="2400" b="0" i="1" smtClean="0">
                              <a:solidFill>
                                <a:schemeClr val="bg1"/>
                              </a:solidFill>
                              <a:latin typeface="Cambria Math" panose="02040503050406030204" pitchFamily="18" charset="0"/>
                            </a:rPr>
                            <m:t>20</m:t>
                          </m:r>
                        </m:den>
                      </m:f>
                    </m:oMath>
                  </m:oMathPara>
                </a14:m>
                <a:endParaRPr lang="en-US" sz="2400" dirty="0"/>
              </a:p>
            </p:txBody>
          </p:sp>
        </mc:Choice>
        <mc:Fallback xmlns="">
          <p:sp>
            <p:nvSpPr>
              <p:cNvPr id="20" name="Rectangle 19">
                <a:extLst>
                  <a:ext uri="{FF2B5EF4-FFF2-40B4-BE49-F238E27FC236}">
                    <a16:creationId xmlns:a16="http://schemas.microsoft.com/office/drawing/2014/main" id="{A417166D-5EC6-C04F-B0A0-1700A368B322}"/>
                  </a:ext>
                </a:extLst>
              </p:cNvPr>
              <p:cNvSpPr>
                <a:spLocks noRot="1" noChangeAspect="1" noMove="1" noResize="1" noEditPoints="1" noAdjustHandles="1" noChangeArrowheads="1" noChangeShapeType="1" noTextEdit="1"/>
              </p:cNvSpPr>
              <p:nvPr/>
            </p:nvSpPr>
            <p:spPr>
              <a:xfrm>
                <a:off x="2102710" y="2954118"/>
                <a:ext cx="3506473" cy="786177"/>
              </a:xfrm>
              <a:prstGeom prst="rect">
                <a:avLst/>
              </a:prstGeom>
              <a:blipFill>
                <a:blip r:embed="rId8"/>
                <a:stretch>
                  <a:fillRect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CB0402F-7CDF-AA4F-9B99-52FB5DFE95D7}"/>
                  </a:ext>
                </a:extLst>
              </p:cNvPr>
              <p:cNvSpPr txBox="1"/>
              <p:nvPr/>
            </p:nvSpPr>
            <p:spPr>
              <a:xfrm>
                <a:off x="9092707" y="2931707"/>
                <a:ext cx="674864"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21" name="TextBox 20">
                <a:extLst>
                  <a:ext uri="{FF2B5EF4-FFF2-40B4-BE49-F238E27FC236}">
                    <a16:creationId xmlns:a16="http://schemas.microsoft.com/office/drawing/2014/main" id="{ACB0402F-7CDF-AA4F-9B99-52FB5DFE95D7}"/>
                  </a:ext>
                </a:extLst>
              </p:cNvPr>
              <p:cNvSpPr txBox="1">
                <a:spLocks noRot="1" noChangeAspect="1" noMove="1" noResize="1" noEditPoints="1" noAdjustHandles="1" noChangeArrowheads="1" noChangeShapeType="1" noTextEdit="1"/>
              </p:cNvSpPr>
              <p:nvPr/>
            </p:nvSpPr>
            <p:spPr>
              <a:xfrm>
                <a:off x="9092707" y="2931707"/>
                <a:ext cx="674864" cy="830997"/>
              </a:xfrm>
              <a:prstGeom prst="rect">
                <a:avLst/>
              </a:prstGeom>
              <a:blipFill>
                <a:blip r:embed="rId9"/>
                <a:stretch>
                  <a:fillRect l="-19231" r="-21154" b="-4545"/>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0E1BF145-256A-BB49-9244-7A69101A0265}"/>
              </a:ext>
            </a:extLst>
          </p:cNvPr>
          <p:cNvSpPr/>
          <p:nvPr/>
        </p:nvSpPr>
        <p:spPr>
          <a:xfrm>
            <a:off x="89473" y="6473309"/>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61080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3A98CD-8196-E841-8ED5-6B9CA00A1B22}"/>
              </a:ext>
            </a:extLst>
          </p:cNvPr>
          <p:cNvPicPr>
            <a:picLocks noChangeAspect="1"/>
          </p:cNvPicPr>
          <p:nvPr/>
        </p:nvPicPr>
        <p:blipFill>
          <a:blip r:embed="rId3"/>
          <a:stretch>
            <a:fillRect/>
          </a:stretch>
        </p:blipFill>
        <p:spPr>
          <a:xfrm>
            <a:off x="892506" y="249472"/>
            <a:ext cx="2617085" cy="4386913"/>
          </a:xfrm>
          <a:prstGeom prst="rect">
            <a:avLst/>
          </a:prstGeom>
        </p:spPr>
      </p:pic>
      <p:pic>
        <p:nvPicPr>
          <p:cNvPr id="5" name="Picture 4">
            <a:extLst>
              <a:ext uri="{FF2B5EF4-FFF2-40B4-BE49-F238E27FC236}">
                <a16:creationId xmlns:a16="http://schemas.microsoft.com/office/drawing/2014/main" id="{A4658B59-3612-0F43-8AAE-35C72EC02249}"/>
              </a:ext>
            </a:extLst>
          </p:cNvPr>
          <p:cNvPicPr>
            <a:picLocks noChangeAspect="1"/>
          </p:cNvPicPr>
          <p:nvPr/>
        </p:nvPicPr>
        <p:blipFill>
          <a:blip r:embed="rId4"/>
          <a:stretch>
            <a:fillRect/>
          </a:stretch>
        </p:blipFill>
        <p:spPr>
          <a:xfrm>
            <a:off x="4637997" y="739723"/>
            <a:ext cx="2617085" cy="4386913"/>
          </a:xfrm>
          <a:prstGeom prst="rect">
            <a:avLst/>
          </a:prstGeom>
          <a:effectLst>
            <a:glow rad="139700">
              <a:schemeClr val="accent5">
                <a:satMod val="175000"/>
                <a:alpha val="40000"/>
              </a:schemeClr>
            </a:glow>
          </a:effectLst>
        </p:spPr>
      </p:pic>
      <p:pic>
        <p:nvPicPr>
          <p:cNvPr id="6" name="Picture 5">
            <a:extLst>
              <a:ext uri="{FF2B5EF4-FFF2-40B4-BE49-F238E27FC236}">
                <a16:creationId xmlns:a16="http://schemas.microsoft.com/office/drawing/2014/main" id="{5AE25D53-BB0F-8447-8815-5532DC10E82D}"/>
              </a:ext>
            </a:extLst>
          </p:cNvPr>
          <p:cNvPicPr>
            <a:picLocks noChangeAspect="1"/>
          </p:cNvPicPr>
          <p:nvPr/>
        </p:nvPicPr>
        <p:blipFill>
          <a:blip r:embed="rId5"/>
          <a:stretch>
            <a:fillRect/>
          </a:stretch>
        </p:blipFill>
        <p:spPr>
          <a:xfrm>
            <a:off x="8453098" y="310880"/>
            <a:ext cx="2617085" cy="4386913"/>
          </a:xfrm>
          <a:prstGeom prst="rect">
            <a:avLst/>
          </a:prstGeom>
          <a:effectLst>
            <a:glow rad="139700">
              <a:schemeClr val="accent5">
                <a:satMod val="175000"/>
                <a:alpha val="40000"/>
              </a:schemeClr>
            </a:glow>
          </a:effectLst>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39F72C0-CB83-E147-B3B4-E9F7745ACD79}"/>
                  </a:ext>
                </a:extLst>
              </p:cNvPr>
              <p:cNvSpPr/>
              <p:nvPr/>
            </p:nvSpPr>
            <p:spPr>
              <a:xfrm>
                <a:off x="9033203" y="4944094"/>
                <a:ext cx="14778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𝑋</m:t>
                              </m:r>
                            </m:e>
                            <m:sup>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=1</m:t>
                              </m:r>
                            </m:sup>
                          </m:sSup>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e>
                      </m:d>
                    </m:oMath>
                  </m:oMathPara>
                </a14:m>
                <a:endParaRPr lang="en-US" dirty="0"/>
              </a:p>
            </p:txBody>
          </p:sp>
        </mc:Choice>
        <mc:Fallback xmlns="">
          <p:sp>
            <p:nvSpPr>
              <p:cNvPr id="7" name="Rectangle 6">
                <a:extLst>
                  <a:ext uri="{FF2B5EF4-FFF2-40B4-BE49-F238E27FC236}">
                    <a16:creationId xmlns:a16="http://schemas.microsoft.com/office/drawing/2014/main" id="{A39F72C0-CB83-E147-B3B4-E9F7745ACD79}"/>
                  </a:ext>
                </a:extLst>
              </p:cNvPr>
              <p:cNvSpPr>
                <a:spLocks noRot="1" noChangeAspect="1" noMove="1" noResize="1" noEditPoints="1" noAdjustHandles="1" noChangeArrowheads="1" noChangeShapeType="1" noTextEdit="1"/>
              </p:cNvSpPr>
              <p:nvPr/>
            </p:nvSpPr>
            <p:spPr>
              <a:xfrm>
                <a:off x="9033203" y="4944094"/>
                <a:ext cx="147784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436D45C-4020-E14E-A9FF-DCF754784F04}"/>
                  </a:ext>
                </a:extLst>
              </p:cNvPr>
              <p:cNvSpPr/>
              <p:nvPr/>
            </p:nvSpPr>
            <p:spPr>
              <a:xfrm>
                <a:off x="5218102" y="5372937"/>
                <a:ext cx="14800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d>
                        <m:dPr>
                          <m:begChr m:val="["/>
                          <m:endChr m:val="]"/>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𝑋</m:t>
                              </m:r>
                            </m:e>
                            <m:sup>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=0</m:t>
                              </m:r>
                            </m:sup>
                          </m:sSup>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e>
                      </m:d>
                    </m:oMath>
                  </m:oMathPara>
                </a14:m>
                <a:endParaRPr lang="en-US" dirty="0"/>
              </a:p>
            </p:txBody>
          </p:sp>
        </mc:Choice>
        <mc:Fallback xmlns="">
          <p:sp>
            <p:nvSpPr>
              <p:cNvPr id="8" name="Rectangle 7">
                <a:extLst>
                  <a:ext uri="{FF2B5EF4-FFF2-40B4-BE49-F238E27FC236}">
                    <a16:creationId xmlns:a16="http://schemas.microsoft.com/office/drawing/2014/main" id="{7436D45C-4020-E14E-A9FF-DCF754784F04}"/>
                  </a:ext>
                </a:extLst>
              </p:cNvPr>
              <p:cNvSpPr>
                <a:spLocks noRot="1" noChangeAspect="1" noMove="1" noResize="1" noEditPoints="1" noAdjustHandles="1" noChangeArrowheads="1" noChangeShapeType="1" noTextEdit="1"/>
              </p:cNvSpPr>
              <p:nvPr/>
            </p:nvSpPr>
            <p:spPr>
              <a:xfrm>
                <a:off x="5218102" y="5372937"/>
                <a:ext cx="148002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5CED994-FCE4-F845-B3F6-CCE3532B6C08}"/>
                  </a:ext>
                </a:extLst>
              </p:cNvPr>
              <p:cNvSpPr/>
              <p:nvPr/>
            </p:nvSpPr>
            <p:spPr>
              <a:xfrm>
                <a:off x="1347384" y="4882686"/>
                <a:ext cx="1688924" cy="369332"/>
              </a:xfrm>
              <a:prstGeom prst="rect">
                <a:avLst/>
              </a:prstGeom>
            </p:spPr>
            <p:txBody>
              <a:bodyPr wrap="none">
                <a:spAutoFit/>
              </a:bodyPr>
              <a:lstStyle/>
              <a:p>
                <a:r>
                  <a:rPr lang="en-US" dirty="0">
                    <a:solidFill>
                      <a:schemeClr val="bg1"/>
                    </a:solidFill>
                  </a:rPr>
                  <a:t>P[</a:t>
                </a:r>
                <a14:m>
                  <m:oMath xmlns:m="http://schemas.openxmlformats.org/officeDocument/2006/math">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𝑌</m:t>
                    </m:r>
                    <m:r>
                      <a:rPr lang="en-US" i="1">
                        <a:solidFill>
                          <a:schemeClr val="bg1"/>
                        </a:solidFill>
                        <a:latin typeface="Cambria Math" panose="02040503050406030204" pitchFamily="18" charset="0"/>
                      </a:rPr>
                      <m:t>=1]</m:t>
                    </m:r>
                  </m:oMath>
                </a14:m>
                <a:endParaRPr lang="en-US" dirty="0"/>
              </a:p>
            </p:txBody>
          </p:sp>
        </mc:Choice>
        <mc:Fallback xmlns="">
          <p:sp>
            <p:nvSpPr>
              <p:cNvPr id="9" name="Rectangle 8">
                <a:extLst>
                  <a:ext uri="{FF2B5EF4-FFF2-40B4-BE49-F238E27FC236}">
                    <a16:creationId xmlns:a16="http://schemas.microsoft.com/office/drawing/2014/main" id="{A5CED994-FCE4-F845-B3F6-CCE3532B6C08}"/>
                  </a:ext>
                </a:extLst>
              </p:cNvPr>
              <p:cNvSpPr>
                <a:spLocks noRot="1" noChangeAspect="1" noMove="1" noResize="1" noEditPoints="1" noAdjustHandles="1" noChangeArrowheads="1" noChangeShapeType="1" noTextEdit="1"/>
              </p:cNvSpPr>
              <p:nvPr/>
            </p:nvSpPr>
            <p:spPr>
              <a:xfrm>
                <a:off x="1347384" y="4882686"/>
                <a:ext cx="1688924" cy="369332"/>
              </a:xfrm>
              <a:prstGeom prst="rect">
                <a:avLst/>
              </a:prstGeom>
              <a:blipFill>
                <a:blip r:embed="rId8"/>
                <a:stretch>
                  <a:fillRect l="-3008" t="-6897" b="-27586"/>
                </a:stretch>
              </a:blipFill>
            </p:spPr>
            <p:txBody>
              <a:bodyPr/>
              <a:lstStyle/>
              <a:p>
                <a:r>
                  <a:rPr lang="en-US">
                    <a:noFill/>
                  </a:rPr>
                  <a:t> </a:t>
                </a:r>
              </a:p>
            </p:txBody>
          </p:sp>
        </mc:Fallback>
      </mc:AlternateContent>
      <p:pic>
        <p:nvPicPr>
          <p:cNvPr id="10" name="Graphic 9" descr="Ruler">
            <a:extLst>
              <a:ext uri="{FF2B5EF4-FFF2-40B4-BE49-F238E27FC236}">
                <a16:creationId xmlns:a16="http://schemas.microsoft.com/office/drawing/2014/main" id="{641F5B75-603A-7047-BCBA-3F822626A7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16502" y="5382900"/>
            <a:ext cx="490251" cy="490251"/>
          </a:xfrm>
          <a:prstGeom prst="rect">
            <a:avLst/>
          </a:prstGeom>
        </p:spPr>
      </p:pic>
      <p:pic>
        <p:nvPicPr>
          <p:cNvPr id="11" name="Graphic 10" descr="Head with gears">
            <a:extLst>
              <a:ext uri="{FF2B5EF4-FFF2-40B4-BE49-F238E27FC236}">
                <a16:creationId xmlns:a16="http://schemas.microsoft.com/office/drawing/2014/main" id="{E4426779-F0D4-824D-ABA6-4C4AFF9D3F2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89629" y="5873151"/>
            <a:ext cx="668099" cy="668099"/>
          </a:xfrm>
          <a:prstGeom prst="rect">
            <a:avLst/>
          </a:prstGeom>
        </p:spPr>
      </p:pic>
      <p:pic>
        <p:nvPicPr>
          <p:cNvPr id="12" name="Graphic 11" descr="Head with gears">
            <a:extLst>
              <a:ext uri="{FF2B5EF4-FFF2-40B4-BE49-F238E27FC236}">
                <a16:creationId xmlns:a16="http://schemas.microsoft.com/office/drawing/2014/main" id="{F6A630EB-D6E3-B440-95AA-104E3CBA733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86507" y="5394413"/>
            <a:ext cx="750263" cy="750263"/>
          </a:xfrm>
          <a:prstGeom prst="rect">
            <a:avLst/>
          </a:prstGeom>
        </p:spPr>
      </p:pic>
      <p:sp>
        <p:nvSpPr>
          <p:cNvPr id="2" name="Rectangle 1">
            <a:extLst>
              <a:ext uri="{FF2B5EF4-FFF2-40B4-BE49-F238E27FC236}">
                <a16:creationId xmlns:a16="http://schemas.microsoft.com/office/drawing/2014/main" id="{E0FC4B99-631E-DD47-90ED-DC934C41E87F}"/>
              </a:ext>
            </a:extLst>
          </p:cNvPr>
          <p:cNvSpPr/>
          <p:nvPr/>
        </p:nvSpPr>
        <p:spPr>
          <a:xfrm>
            <a:off x="699092" y="64385"/>
            <a:ext cx="3177914" cy="2338466"/>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74BE0E-B1C0-714A-955D-ACEBD9A5F507}"/>
              </a:ext>
            </a:extLst>
          </p:cNvPr>
          <p:cNvSpPr/>
          <p:nvPr/>
        </p:nvSpPr>
        <p:spPr>
          <a:xfrm>
            <a:off x="4386915" y="490123"/>
            <a:ext cx="3310263" cy="62491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C6CAF2F-9ED9-AD42-8220-2840029B4C61}"/>
                  </a:ext>
                </a:extLst>
              </p:cNvPr>
              <p:cNvSpPr/>
              <p:nvPr/>
            </p:nvSpPr>
            <p:spPr>
              <a:xfrm>
                <a:off x="1000631" y="6106011"/>
                <a:ext cx="2121991" cy="4970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rPr>
                        <m:t>𝑃</m:t>
                      </m:r>
                      <m:d>
                        <m:dPr>
                          <m:begChr m:val="["/>
                          <m:endChr m:val="]"/>
                          <m:ctrlPr>
                            <a:rPr lang="en-US" sz="1400" i="1">
                              <a:solidFill>
                                <a:schemeClr val="bg1"/>
                              </a:solidFill>
                              <a:latin typeface="Cambria Math" panose="02040503050406030204" pitchFamily="18" charset="0"/>
                            </a:rPr>
                          </m:ctrlPr>
                        </m:dPr>
                        <m:e>
                          <m:sSup>
                            <m:sSupPr>
                              <m:ctrlPr>
                                <a:rPr lang="en-US" sz="140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𝑋</m:t>
                              </m:r>
                            </m:e>
                            <m:sup>
                              <m:r>
                                <a:rPr lang="en-US" sz="1400" b="0" i="1" smtClean="0">
                                  <a:solidFill>
                                    <a:schemeClr val="bg1"/>
                                  </a:solidFill>
                                  <a:latin typeface="Cambria Math" panose="02040503050406030204" pitchFamily="18" charset="0"/>
                                </a:rPr>
                                <m:t>𝑦</m:t>
                              </m:r>
                              <m:r>
                                <a:rPr lang="en-US" sz="1400" b="0" i="1" smtClean="0">
                                  <a:solidFill>
                                    <a:schemeClr val="bg1"/>
                                  </a:solidFill>
                                  <a:latin typeface="Cambria Math" panose="02040503050406030204" pitchFamily="18" charset="0"/>
                                </a:rPr>
                                <m:t>=1</m:t>
                              </m:r>
                            </m:sup>
                          </m:sSup>
                          <m:r>
                            <a:rPr lang="en-US" sz="1400" i="1">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1|</m:t>
                          </m:r>
                          <m:r>
                            <a:rPr lang="en-US" sz="1400" b="0" i="1" smtClean="0">
                              <a:solidFill>
                                <a:schemeClr val="bg1"/>
                              </a:solidFill>
                              <a:latin typeface="Cambria Math" panose="02040503050406030204" pitchFamily="18" charset="0"/>
                            </a:rPr>
                            <m:t>𝑌</m:t>
                          </m:r>
                          <m:r>
                            <a:rPr lang="en-US" sz="1400" b="0" i="1" smtClean="0">
                              <a:solidFill>
                                <a:schemeClr val="bg1"/>
                              </a:solidFill>
                              <a:latin typeface="Cambria Math" panose="02040503050406030204" pitchFamily="18" charset="0"/>
                            </a:rPr>
                            <m:t>=1</m:t>
                          </m:r>
                        </m:e>
                      </m:d>
                      <m:r>
                        <a:rPr lang="en-US" sz="1400" b="0" i="1" smtClean="0">
                          <a:solidFill>
                            <a:schemeClr val="bg1"/>
                          </a:solidFill>
                          <a:latin typeface="Cambria Math" panose="02040503050406030204" pitchFamily="18" charset="0"/>
                        </a:rPr>
                        <m:t>=</m:t>
                      </m:r>
                      <m:f>
                        <m:fPr>
                          <m:ctrlPr>
                            <a:rPr lang="en-US" sz="1400" b="0" i="1" smtClean="0">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14</m:t>
                          </m:r>
                        </m:num>
                        <m:den>
                          <m:r>
                            <a:rPr lang="en-US" sz="1400" b="0" i="1" smtClean="0">
                              <a:solidFill>
                                <a:schemeClr val="bg1"/>
                              </a:solidFill>
                              <a:latin typeface="Cambria Math" panose="02040503050406030204" pitchFamily="18" charset="0"/>
                            </a:rPr>
                            <m:t>20</m:t>
                          </m:r>
                        </m:den>
                      </m:f>
                    </m:oMath>
                  </m:oMathPara>
                </a14:m>
                <a:endParaRPr lang="en-US" sz="1400" dirty="0"/>
              </a:p>
            </p:txBody>
          </p:sp>
        </mc:Choice>
        <mc:Fallback xmlns="">
          <p:sp>
            <p:nvSpPr>
              <p:cNvPr id="15" name="Rectangle 14">
                <a:extLst>
                  <a:ext uri="{FF2B5EF4-FFF2-40B4-BE49-F238E27FC236}">
                    <a16:creationId xmlns:a16="http://schemas.microsoft.com/office/drawing/2014/main" id="{4C6CAF2F-9ED9-AD42-8220-2840029B4C61}"/>
                  </a:ext>
                </a:extLst>
              </p:cNvPr>
              <p:cNvSpPr>
                <a:spLocks noRot="1" noChangeAspect="1" noMove="1" noResize="1" noEditPoints="1" noAdjustHandles="1" noChangeArrowheads="1" noChangeShapeType="1" noTextEdit="1"/>
              </p:cNvSpPr>
              <p:nvPr/>
            </p:nvSpPr>
            <p:spPr>
              <a:xfrm>
                <a:off x="1000631" y="6106011"/>
                <a:ext cx="2121991" cy="497059"/>
              </a:xfrm>
              <a:prstGeom prst="rect">
                <a:avLst/>
              </a:prstGeom>
              <a:blipFill>
                <a:blip r:embed="rId13"/>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200C40C-7C14-EF4C-90A5-E2B28485FE6D}"/>
                  </a:ext>
                </a:extLst>
              </p:cNvPr>
              <p:cNvSpPr/>
              <p:nvPr/>
            </p:nvSpPr>
            <p:spPr>
              <a:xfrm>
                <a:off x="8963055" y="6144676"/>
                <a:ext cx="1620315" cy="5014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rPr>
                        <m:t>𝑃</m:t>
                      </m:r>
                      <m:d>
                        <m:dPr>
                          <m:begChr m:val="["/>
                          <m:endChr m:val="]"/>
                          <m:ctrlPr>
                            <a:rPr lang="en-US" sz="1400" i="1">
                              <a:solidFill>
                                <a:schemeClr val="bg1"/>
                              </a:solidFill>
                              <a:latin typeface="Cambria Math" panose="02040503050406030204" pitchFamily="18" charset="0"/>
                            </a:rPr>
                          </m:ctrlPr>
                        </m:dPr>
                        <m:e>
                          <m:sSup>
                            <m:sSupPr>
                              <m:ctrlPr>
                                <a:rPr lang="en-US" sz="140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𝑋</m:t>
                              </m:r>
                            </m:e>
                            <m:sup>
                              <m:r>
                                <a:rPr lang="en-US" sz="1400" b="0" i="1" smtClean="0">
                                  <a:solidFill>
                                    <a:schemeClr val="bg1"/>
                                  </a:solidFill>
                                  <a:latin typeface="Cambria Math" panose="02040503050406030204" pitchFamily="18" charset="0"/>
                                </a:rPr>
                                <m:t>𝑦</m:t>
                              </m:r>
                              <m:r>
                                <a:rPr lang="en-US" sz="1400" b="0" i="1" smtClean="0">
                                  <a:solidFill>
                                    <a:schemeClr val="bg1"/>
                                  </a:solidFill>
                                  <a:latin typeface="Cambria Math" panose="02040503050406030204" pitchFamily="18" charset="0"/>
                                </a:rPr>
                                <m:t>=1</m:t>
                              </m:r>
                            </m:sup>
                          </m:sSup>
                          <m:r>
                            <a:rPr lang="en-US" sz="1400" i="1">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1</m:t>
                          </m:r>
                        </m:e>
                      </m:d>
                      <m:r>
                        <a:rPr lang="en-US" sz="1400" b="0" i="1" smtClean="0">
                          <a:solidFill>
                            <a:schemeClr val="bg1"/>
                          </a:solidFill>
                          <a:latin typeface="Cambria Math" panose="02040503050406030204" pitchFamily="18" charset="0"/>
                        </a:rPr>
                        <m:t>=</m:t>
                      </m:r>
                      <m:f>
                        <m:fPr>
                          <m:ctrlPr>
                            <a:rPr lang="en-US" sz="1400" b="0" i="1" smtClean="0">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25</m:t>
                          </m:r>
                        </m:num>
                        <m:den>
                          <m:r>
                            <a:rPr lang="en-US" sz="1400" b="0" i="1" smtClean="0">
                              <a:solidFill>
                                <a:schemeClr val="bg1"/>
                              </a:solidFill>
                              <a:latin typeface="Cambria Math" panose="02040503050406030204" pitchFamily="18" charset="0"/>
                            </a:rPr>
                            <m:t>40</m:t>
                          </m:r>
                        </m:den>
                      </m:f>
                    </m:oMath>
                  </m:oMathPara>
                </a14:m>
                <a:endParaRPr lang="en-US" sz="1400" dirty="0"/>
              </a:p>
            </p:txBody>
          </p:sp>
        </mc:Choice>
        <mc:Fallback xmlns="">
          <p:sp>
            <p:nvSpPr>
              <p:cNvPr id="16" name="Rectangle 15">
                <a:extLst>
                  <a:ext uri="{FF2B5EF4-FFF2-40B4-BE49-F238E27FC236}">
                    <a16:creationId xmlns:a16="http://schemas.microsoft.com/office/drawing/2014/main" id="{6200C40C-7C14-EF4C-90A5-E2B28485FE6D}"/>
                  </a:ext>
                </a:extLst>
              </p:cNvPr>
              <p:cNvSpPr>
                <a:spLocks noRot="1" noChangeAspect="1" noMove="1" noResize="1" noEditPoints="1" noAdjustHandles="1" noChangeArrowheads="1" noChangeShapeType="1" noTextEdit="1"/>
              </p:cNvSpPr>
              <p:nvPr/>
            </p:nvSpPr>
            <p:spPr>
              <a:xfrm>
                <a:off x="8963055" y="6144676"/>
                <a:ext cx="1620315" cy="501419"/>
              </a:xfrm>
              <a:prstGeom prst="rect">
                <a:avLst/>
              </a:prstGeom>
              <a:blipFill>
                <a:blip r:embed="rId14"/>
                <a:stretch>
                  <a:fillRect b="-2500"/>
                </a:stretch>
              </a:blipFill>
            </p:spPr>
            <p:txBody>
              <a:bodyPr/>
              <a:lstStyle/>
              <a:p>
                <a:r>
                  <a:rPr lang="en-US">
                    <a:noFill/>
                  </a:rPr>
                  <a:t> </a:t>
                </a:r>
              </a:p>
            </p:txBody>
          </p:sp>
        </mc:Fallback>
      </mc:AlternateContent>
      <p:pic>
        <p:nvPicPr>
          <p:cNvPr id="18" name="Graphic 17" descr="Woman Shrugging">
            <a:extLst>
              <a:ext uri="{FF2B5EF4-FFF2-40B4-BE49-F238E27FC236}">
                <a16:creationId xmlns:a16="http://schemas.microsoft.com/office/drawing/2014/main" id="{5991278B-2E9E-7B4B-8782-BBCAE4B88AD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290563" y="2504336"/>
            <a:ext cx="1335098" cy="1335098"/>
          </a:xfrm>
          <a:prstGeom prst="rect">
            <a:avLst/>
          </a:prstGeom>
        </p:spPr>
      </p:pic>
      <p:sp>
        <p:nvSpPr>
          <p:cNvPr id="17" name="Rectangle 16">
            <a:extLst>
              <a:ext uri="{FF2B5EF4-FFF2-40B4-BE49-F238E27FC236}">
                <a16:creationId xmlns:a16="http://schemas.microsoft.com/office/drawing/2014/main" id="{8286E64A-861C-9442-BE81-3E9E365F7A81}"/>
              </a:ext>
            </a:extLst>
          </p:cNvPr>
          <p:cNvSpPr/>
          <p:nvPr/>
        </p:nvSpPr>
        <p:spPr>
          <a:xfrm>
            <a:off x="4804621" y="6445883"/>
            <a:ext cx="2238113" cy="261610"/>
          </a:xfrm>
          <a:prstGeom prst="rect">
            <a:avLst/>
          </a:prstGeom>
        </p:spPr>
        <p:txBody>
          <a:bodyPr wrap="none">
            <a:spAutoFit/>
          </a:bodyPr>
          <a:lstStyle/>
          <a:p>
            <a:r>
              <a:rPr lang="en-US" sz="1100" dirty="0">
                <a:solidFill>
                  <a:schemeClr val="tx1">
                    <a:lumMod val="50000"/>
                    <a:lumOff val="50000"/>
                  </a:schemeClr>
                </a:solidFill>
              </a:rPr>
              <a:t>Keletso Makofane, September 2020</a:t>
            </a:r>
          </a:p>
        </p:txBody>
      </p:sp>
    </p:spTree>
    <p:extLst>
      <p:ext uri="{BB962C8B-B14F-4D97-AF65-F5344CB8AC3E}">
        <p14:creationId xmlns:p14="http://schemas.microsoft.com/office/powerpoint/2010/main" val="360912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6774</TotalTime>
  <Words>1322</Words>
  <Application>Microsoft Macintosh PowerPoint</Application>
  <PresentationFormat>Widescreen</PresentationFormat>
  <Paragraphs>170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PowerPoint Presentation</vt:lpstr>
      <vt:lpstr>Observational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Randomized Trial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Makofane, Keletso</dc:creator>
  <cp:lastModifiedBy>Makofane, Keletso</cp:lastModifiedBy>
  <cp:revision>238</cp:revision>
  <dcterms:created xsi:type="dcterms:W3CDTF">2018-12-17T00:08:20Z</dcterms:created>
  <dcterms:modified xsi:type="dcterms:W3CDTF">2020-09-08T17:02:49Z</dcterms:modified>
</cp:coreProperties>
</file>