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703" r:id="rId3"/>
    <p:sldId id="668" r:id="rId4"/>
    <p:sldId id="469" r:id="rId5"/>
    <p:sldId id="470" r:id="rId6"/>
    <p:sldId id="676" r:id="rId7"/>
    <p:sldId id="677" r:id="rId8"/>
    <p:sldId id="698" r:id="rId9"/>
    <p:sldId id="690" r:id="rId10"/>
    <p:sldId id="682" r:id="rId11"/>
    <p:sldId id="683" r:id="rId12"/>
    <p:sldId id="684" r:id="rId13"/>
    <p:sldId id="685" r:id="rId14"/>
    <p:sldId id="686" r:id="rId15"/>
    <p:sldId id="700" r:id="rId16"/>
    <p:sldId id="702" r:id="rId17"/>
    <p:sldId id="701" r:id="rId18"/>
    <p:sldId id="687" r:id="rId19"/>
    <p:sldId id="699" r:id="rId20"/>
    <p:sldId id="69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E7B"/>
    <a:srgbClr val="26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32"/>
    <p:restoredTop sz="83481"/>
  </p:normalViewPr>
  <p:slideViewPr>
    <p:cSldViewPr snapToGrid="0" snapToObjects="1">
      <p:cViewPr varScale="1">
        <p:scale>
          <a:sx n="92" d="100"/>
          <a:sy n="92"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D3EEA-DD26-734C-86E8-AE6BA754301B}" type="datetimeFigureOut">
              <a:rPr lang="en-US" smtClean="0"/>
              <a:t>3/13/21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D3025-5639-2D40-9FA5-204CFF788E79}" type="slidenum">
              <a:rPr lang="en-US" smtClean="0"/>
              <a:t>‹#›</a:t>
            </a:fld>
            <a:endParaRPr lang="en-US"/>
          </a:p>
        </p:txBody>
      </p:sp>
    </p:spTree>
    <p:extLst>
      <p:ext uri="{BB962C8B-B14F-4D97-AF65-F5344CB8AC3E}">
        <p14:creationId xmlns:p14="http://schemas.microsoft.com/office/powerpoint/2010/main" val="42596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tweetorial</a:t>
            </a:r>
            <a:r>
              <a:rPr lang="en-US" dirty="0"/>
              <a:t> about how I think about causal inference in the context of social networks</a:t>
            </a:r>
          </a:p>
        </p:txBody>
      </p:sp>
      <p:sp>
        <p:nvSpPr>
          <p:cNvPr id="4" name="Slide Number Placeholder 3"/>
          <p:cNvSpPr>
            <a:spLocks noGrp="1"/>
          </p:cNvSpPr>
          <p:nvPr>
            <p:ph type="sldNum" sz="quarter" idx="5"/>
          </p:nvPr>
        </p:nvSpPr>
        <p:spPr/>
        <p:txBody>
          <a:bodyPr/>
          <a:lstStyle/>
          <a:p>
            <a:fld id="{AD2D3025-5639-2D40-9FA5-204CFF788E79}" type="slidenum">
              <a:rPr lang="en-US" smtClean="0"/>
              <a:t>1</a:t>
            </a:fld>
            <a:endParaRPr lang="en-US"/>
          </a:p>
        </p:txBody>
      </p:sp>
    </p:spTree>
    <p:extLst>
      <p:ext uri="{BB962C8B-B14F-4D97-AF65-F5344CB8AC3E}">
        <p14:creationId xmlns:p14="http://schemas.microsoft.com/office/powerpoint/2010/main" val="294596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want to learn how one person’s A affect another person’s Y.</a:t>
            </a:r>
          </a:p>
        </p:txBody>
      </p:sp>
      <p:sp>
        <p:nvSpPr>
          <p:cNvPr id="4" name="Slide Number Placeholder 3"/>
          <p:cNvSpPr>
            <a:spLocks noGrp="1"/>
          </p:cNvSpPr>
          <p:nvPr>
            <p:ph type="sldNum" sz="quarter" idx="5"/>
          </p:nvPr>
        </p:nvSpPr>
        <p:spPr/>
        <p:txBody>
          <a:bodyPr/>
          <a:lstStyle/>
          <a:p>
            <a:fld id="{9F440F99-C813-7A46-95E3-58DEAD1F1F30}" type="slidenum">
              <a:rPr lang="en-US" smtClean="0"/>
              <a:t>11</a:t>
            </a:fld>
            <a:endParaRPr lang="en-US"/>
          </a:p>
        </p:txBody>
      </p:sp>
    </p:spTree>
    <p:extLst>
      <p:ext uri="{BB962C8B-B14F-4D97-AF65-F5344CB8AC3E}">
        <p14:creationId xmlns:p14="http://schemas.microsoft.com/office/powerpoint/2010/main" val="401188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want to know how one person’s L might affect another person’s A.</a:t>
            </a:r>
          </a:p>
        </p:txBody>
      </p:sp>
      <p:sp>
        <p:nvSpPr>
          <p:cNvPr id="4" name="Slide Number Placeholder 3"/>
          <p:cNvSpPr>
            <a:spLocks noGrp="1"/>
          </p:cNvSpPr>
          <p:nvPr>
            <p:ph type="sldNum" sz="quarter" idx="5"/>
          </p:nvPr>
        </p:nvSpPr>
        <p:spPr/>
        <p:txBody>
          <a:bodyPr/>
          <a:lstStyle/>
          <a:p>
            <a:fld id="{9F440F99-C813-7A46-95E3-58DEAD1F1F30}" type="slidenum">
              <a:rPr lang="en-US" smtClean="0"/>
              <a:t>12</a:t>
            </a:fld>
            <a:endParaRPr lang="en-US"/>
          </a:p>
        </p:txBody>
      </p:sp>
    </p:spTree>
    <p:extLst>
      <p:ext uri="{BB962C8B-B14F-4D97-AF65-F5344CB8AC3E}">
        <p14:creationId xmlns:p14="http://schemas.microsoft.com/office/powerpoint/2010/main" val="320693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might want to know how one person’s L affect another’s Y. (note how this changes our understanding of confounding) </a:t>
            </a:r>
          </a:p>
        </p:txBody>
      </p:sp>
      <p:sp>
        <p:nvSpPr>
          <p:cNvPr id="4" name="Slide Number Placeholder 3"/>
          <p:cNvSpPr>
            <a:spLocks noGrp="1"/>
          </p:cNvSpPr>
          <p:nvPr>
            <p:ph type="sldNum" sz="quarter" idx="5"/>
          </p:nvPr>
        </p:nvSpPr>
        <p:spPr/>
        <p:txBody>
          <a:bodyPr/>
          <a:lstStyle/>
          <a:p>
            <a:fld id="{9F440F99-C813-7A46-95E3-58DEAD1F1F30}" type="slidenum">
              <a:rPr lang="en-US" smtClean="0"/>
              <a:t>13</a:t>
            </a:fld>
            <a:endParaRPr lang="en-US"/>
          </a:p>
        </p:txBody>
      </p:sp>
    </p:spTree>
    <p:extLst>
      <p:ext uri="{BB962C8B-B14F-4D97-AF65-F5344CB8AC3E}">
        <p14:creationId xmlns:p14="http://schemas.microsoft.com/office/powerpoint/2010/main" val="304541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thing – we might want to assume that the L’s, A’s, and Y’s cause each other, but in a way where we can’t put a time ordering to these effects.  Whereas up until this point we have had a complicated DAG, now we have a Chain Graph (a cousin of the DAG).</a:t>
            </a:r>
          </a:p>
        </p:txBody>
      </p:sp>
      <p:sp>
        <p:nvSpPr>
          <p:cNvPr id="4" name="Slide Number Placeholder 3"/>
          <p:cNvSpPr>
            <a:spLocks noGrp="1"/>
          </p:cNvSpPr>
          <p:nvPr>
            <p:ph type="sldNum" sz="quarter" idx="5"/>
          </p:nvPr>
        </p:nvSpPr>
        <p:spPr/>
        <p:txBody>
          <a:bodyPr/>
          <a:lstStyle/>
          <a:p>
            <a:fld id="{9F440F99-C813-7A46-95E3-58DEAD1F1F30}" type="slidenum">
              <a:rPr lang="en-US" smtClean="0"/>
              <a:t>14</a:t>
            </a:fld>
            <a:endParaRPr lang="en-US"/>
          </a:p>
        </p:txBody>
      </p:sp>
    </p:spTree>
    <p:extLst>
      <p:ext uri="{BB962C8B-B14F-4D97-AF65-F5344CB8AC3E}">
        <p14:creationId xmlns:p14="http://schemas.microsoft.com/office/powerpoint/2010/main" val="377703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allow for people to affect each other, we have a different set of counterfactual outcomes than before. Person Blue’s Y is not only caused by Person Blue’s A, but is also caused by Person Orange’s A and person Purple’s A.</a:t>
            </a:r>
          </a:p>
          <a:p>
            <a:endParaRPr lang="en-US" dirty="0"/>
          </a:p>
          <a:p>
            <a:r>
              <a:rPr lang="en-US" dirty="0"/>
              <a:t> So what is the thought experiment here? And what are we even estimating? </a:t>
            </a:r>
          </a:p>
        </p:txBody>
      </p:sp>
      <p:sp>
        <p:nvSpPr>
          <p:cNvPr id="4" name="Slide Number Placeholder 3"/>
          <p:cNvSpPr>
            <a:spLocks noGrp="1"/>
          </p:cNvSpPr>
          <p:nvPr>
            <p:ph type="sldNum" sz="quarter" idx="5"/>
          </p:nvPr>
        </p:nvSpPr>
        <p:spPr/>
        <p:txBody>
          <a:bodyPr/>
          <a:lstStyle/>
          <a:p>
            <a:fld id="{AD2D3025-5639-2D40-9FA5-204CFF788E79}" type="slidenum">
              <a:rPr lang="en-US" smtClean="0"/>
              <a:t>15</a:t>
            </a:fld>
            <a:endParaRPr lang="en-US"/>
          </a:p>
        </p:txBody>
      </p:sp>
    </p:spTree>
    <p:extLst>
      <p:ext uri="{BB962C8B-B14F-4D97-AF65-F5344CB8AC3E}">
        <p14:creationId xmlns:p14="http://schemas.microsoft.com/office/powerpoint/2010/main" val="3252425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thought experiment: </a:t>
            </a:r>
          </a:p>
          <a:p>
            <a:r>
              <a:rPr lang="en-US" dirty="0"/>
              <a:t>a) give Persons Blue, Orange, Purple the exposure A, wait a bit and record the outcomes. </a:t>
            </a:r>
          </a:p>
          <a:p>
            <a:r>
              <a:rPr lang="en-US" dirty="0"/>
              <a:t>b) get in a time machine and return to the moment just before we gave the people A.</a:t>
            </a:r>
          </a:p>
          <a:p>
            <a:r>
              <a:rPr lang="en-US" dirty="0"/>
              <a:t>c) Withhold A from the people, wait a bit and record the outcomes. </a:t>
            </a:r>
          </a:p>
          <a:p>
            <a:endParaRPr lang="en-US" dirty="0"/>
          </a:p>
          <a:p>
            <a:r>
              <a:rPr lang="en-US" dirty="0"/>
              <a:t>If there is a difference between the vectors of counterfactual outcomes then we say A causes Y.</a:t>
            </a:r>
          </a:p>
          <a:p>
            <a:endParaRPr lang="en-US" dirty="0"/>
          </a:p>
          <a:p>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16</a:t>
            </a:fld>
            <a:endParaRPr lang="en-US"/>
          </a:p>
        </p:txBody>
      </p:sp>
    </p:spTree>
    <p:extLst>
      <p:ext uri="{BB962C8B-B14F-4D97-AF65-F5344CB8AC3E}">
        <p14:creationId xmlns:p14="http://schemas.microsoft.com/office/powerpoint/2010/main" val="412688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summarize any difference between treatments by calculating the Average Total Effect</a:t>
            </a:r>
          </a:p>
        </p:txBody>
      </p:sp>
      <p:sp>
        <p:nvSpPr>
          <p:cNvPr id="4" name="Slide Number Placeholder 3"/>
          <p:cNvSpPr>
            <a:spLocks noGrp="1"/>
          </p:cNvSpPr>
          <p:nvPr>
            <p:ph type="sldNum" sz="quarter" idx="5"/>
          </p:nvPr>
        </p:nvSpPr>
        <p:spPr/>
        <p:txBody>
          <a:bodyPr/>
          <a:lstStyle/>
          <a:p>
            <a:fld id="{9F440F99-C813-7A46-95E3-58DEAD1F1F30}" type="slidenum">
              <a:rPr lang="en-US" smtClean="0"/>
              <a:t>17</a:t>
            </a:fld>
            <a:endParaRPr lang="en-US"/>
          </a:p>
        </p:txBody>
      </p:sp>
    </p:spTree>
    <p:extLst>
      <p:ext uri="{BB962C8B-B14F-4D97-AF65-F5344CB8AC3E}">
        <p14:creationId xmlns:p14="http://schemas.microsoft.com/office/powerpoint/2010/main" val="377498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create many, many thought experiments, though. Here is one where we manipulate each person’s treatment while ignoring other people’s treatments. This is called the Average Direct Effect: “On average, how does my outcome Y change as a function of my treatment A?”</a:t>
            </a:r>
          </a:p>
        </p:txBody>
      </p:sp>
      <p:sp>
        <p:nvSpPr>
          <p:cNvPr id="4" name="Slide Number Placeholder 3"/>
          <p:cNvSpPr>
            <a:spLocks noGrp="1"/>
          </p:cNvSpPr>
          <p:nvPr>
            <p:ph type="sldNum" sz="quarter" idx="5"/>
          </p:nvPr>
        </p:nvSpPr>
        <p:spPr/>
        <p:txBody>
          <a:bodyPr/>
          <a:lstStyle/>
          <a:p>
            <a:fld id="{9F440F99-C813-7A46-95E3-58DEAD1F1F30}" type="slidenum">
              <a:rPr lang="en-US" smtClean="0"/>
              <a:t>18</a:t>
            </a:fld>
            <a:endParaRPr lang="en-US"/>
          </a:p>
        </p:txBody>
      </p:sp>
    </p:spTree>
    <p:extLst>
      <p:ext uri="{BB962C8B-B14F-4D97-AF65-F5344CB8AC3E}">
        <p14:creationId xmlns:p14="http://schemas.microsoft.com/office/powerpoint/2010/main" val="1361087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one: Here, we manipulate everyone else’s treatment and watch how a particular person’s outcome changes as a result of that: i.e. “How does my outcome Y change as a function of other peoples treatments A?”</a:t>
            </a:r>
          </a:p>
        </p:txBody>
      </p:sp>
      <p:sp>
        <p:nvSpPr>
          <p:cNvPr id="4" name="Slide Number Placeholder 3"/>
          <p:cNvSpPr>
            <a:spLocks noGrp="1"/>
          </p:cNvSpPr>
          <p:nvPr>
            <p:ph type="sldNum" sz="quarter" idx="5"/>
          </p:nvPr>
        </p:nvSpPr>
        <p:spPr/>
        <p:txBody>
          <a:bodyPr/>
          <a:lstStyle/>
          <a:p>
            <a:fld id="{9F440F99-C813-7A46-95E3-58DEAD1F1F30}" type="slidenum">
              <a:rPr lang="en-US" smtClean="0"/>
              <a:t>19</a:t>
            </a:fld>
            <a:endParaRPr lang="en-US"/>
          </a:p>
        </p:txBody>
      </p:sp>
    </p:spTree>
    <p:extLst>
      <p:ext uri="{BB962C8B-B14F-4D97-AF65-F5344CB8AC3E}">
        <p14:creationId xmlns:p14="http://schemas.microsoft.com/office/powerpoint/2010/main" val="3824669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t>
            </a:r>
          </a:p>
          <a:p>
            <a:pPr marL="228600" indent="-228600">
              <a:buAutoNum type="alphaLcParenR"/>
            </a:pPr>
            <a:r>
              <a:rPr lang="en-US" dirty="0"/>
              <a:t>whereas the dominant way of doing causal inference assumes that a person’s outcome can only be explained by that person’s exposure, network causal inference assumes that a person’s outcome can be influenced by everyone else’s exposures. </a:t>
            </a:r>
          </a:p>
          <a:p>
            <a:pPr marL="228600" indent="-228600">
              <a:buAutoNum type="alphaLcParenR"/>
            </a:pPr>
            <a:r>
              <a:rPr lang="en-US" dirty="0"/>
              <a:t>With the former approach we can calculate average treatment effects. With the latter, we can calculate all kinds of effects. Here I have shown a decomposition into average direct and spillover effects.</a:t>
            </a:r>
          </a:p>
          <a:p>
            <a:pPr marL="228600" indent="-228600">
              <a:buAutoNum type="alphaLcParenR"/>
            </a:pPr>
            <a:r>
              <a:rPr lang="en-US" dirty="0"/>
              <a:t>What I have not shown here is how knowledge of the network can help u sot understand whose exposure affects whose outcome.</a:t>
            </a:r>
          </a:p>
          <a:p>
            <a:pPr marL="228600" indent="-228600">
              <a:buAutoNum type="alphaLcParenR"/>
            </a:pPr>
            <a:r>
              <a:rPr lang="en-US" dirty="0"/>
              <a:t>What I have also not talked about is estimation. We have positivity problems so we have to make some assumptions to get around those. </a:t>
            </a:r>
          </a:p>
          <a:p>
            <a:pPr marL="228600" indent="-228600">
              <a:buAutoNum type="alphaLcParenR"/>
            </a:pPr>
            <a:endParaRPr lang="en-US" dirty="0"/>
          </a:p>
        </p:txBody>
      </p:sp>
      <p:sp>
        <p:nvSpPr>
          <p:cNvPr id="4" name="Slide Number Placeholder 3"/>
          <p:cNvSpPr>
            <a:spLocks noGrp="1"/>
          </p:cNvSpPr>
          <p:nvPr>
            <p:ph type="sldNum" sz="quarter" idx="5"/>
          </p:nvPr>
        </p:nvSpPr>
        <p:spPr/>
        <p:txBody>
          <a:bodyPr/>
          <a:lstStyle/>
          <a:p>
            <a:fld id="{AD2D3025-5639-2D40-9FA5-204CFF788E79}" type="slidenum">
              <a:rPr lang="en-US" smtClean="0"/>
              <a:t>20</a:t>
            </a:fld>
            <a:endParaRPr lang="en-US"/>
          </a:p>
        </p:txBody>
      </p:sp>
    </p:spTree>
    <p:extLst>
      <p:ext uri="{BB962C8B-B14F-4D97-AF65-F5344CB8AC3E}">
        <p14:creationId xmlns:p14="http://schemas.microsoft.com/office/powerpoint/2010/main" val="371825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 lets think about how causal inference is usually done.</a:t>
            </a:r>
          </a:p>
        </p:txBody>
      </p:sp>
      <p:sp>
        <p:nvSpPr>
          <p:cNvPr id="4" name="Slide Number Placeholder 3"/>
          <p:cNvSpPr>
            <a:spLocks noGrp="1"/>
          </p:cNvSpPr>
          <p:nvPr>
            <p:ph type="sldNum" sz="quarter" idx="5"/>
          </p:nvPr>
        </p:nvSpPr>
        <p:spPr/>
        <p:txBody>
          <a:bodyPr/>
          <a:lstStyle/>
          <a:p>
            <a:fld id="{AD2D3025-5639-2D40-9FA5-204CFF788E79}" type="slidenum">
              <a:rPr lang="en-US" smtClean="0"/>
              <a:t>3</a:t>
            </a:fld>
            <a:endParaRPr lang="en-US"/>
          </a:p>
        </p:txBody>
      </p:sp>
    </p:spTree>
    <p:extLst>
      <p:ext uri="{BB962C8B-B14F-4D97-AF65-F5344CB8AC3E}">
        <p14:creationId xmlns:p14="http://schemas.microsoft.com/office/powerpoint/2010/main" val="51092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interested in whether/how much an exposure A causes and outcome Y. You know that there is a confounder L that causes both A and Y.</a:t>
            </a:r>
          </a:p>
        </p:txBody>
      </p:sp>
      <p:sp>
        <p:nvSpPr>
          <p:cNvPr id="4" name="Slide Number Placeholder 3"/>
          <p:cNvSpPr>
            <a:spLocks noGrp="1"/>
          </p:cNvSpPr>
          <p:nvPr>
            <p:ph type="sldNum" sz="quarter" idx="5"/>
          </p:nvPr>
        </p:nvSpPr>
        <p:spPr/>
        <p:txBody>
          <a:bodyPr/>
          <a:lstStyle/>
          <a:p>
            <a:fld id="{9F440F99-C813-7A46-95E3-58DEAD1F1F30}" type="slidenum">
              <a:rPr lang="en-US" smtClean="0"/>
              <a:t>4</a:t>
            </a:fld>
            <a:endParaRPr lang="en-US"/>
          </a:p>
        </p:txBody>
      </p:sp>
    </p:spTree>
    <p:extLst>
      <p:ext uri="{BB962C8B-B14F-4D97-AF65-F5344CB8AC3E}">
        <p14:creationId xmlns:p14="http://schemas.microsoft.com/office/powerpoint/2010/main" val="225086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a research grant and you sample as many people as you can. You measure L, A, and Y in each person. In effect, you end up estimating the joint statistical distribution of L,A,Y. You perform some statistical moves on this joint distribution in order to isolate the relationship between A and Y after accounting for L.</a:t>
            </a:r>
          </a:p>
        </p:txBody>
      </p:sp>
      <p:sp>
        <p:nvSpPr>
          <p:cNvPr id="4" name="Slide Number Placeholder 3"/>
          <p:cNvSpPr>
            <a:spLocks noGrp="1"/>
          </p:cNvSpPr>
          <p:nvPr>
            <p:ph type="sldNum" sz="quarter" idx="5"/>
          </p:nvPr>
        </p:nvSpPr>
        <p:spPr/>
        <p:txBody>
          <a:bodyPr/>
          <a:lstStyle/>
          <a:p>
            <a:fld id="{9F440F99-C813-7A46-95E3-58DEAD1F1F30}" type="slidenum">
              <a:rPr lang="en-US" smtClean="0"/>
              <a:t>5</a:t>
            </a:fld>
            <a:endParaRPr lang="en-US"/>
          </a:p>
        </p:txBody>
      </p:sp>
    </p:spTree>
    <p:extLst>
      <p:ext uri="{BB962C8B-B14F-4D97-AF65-F5344CB8AC3E}">
        <p14:creationId xmlns:p14="http://schemas.microsoft.com/office/powerpoint/2010/main" val="291963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all this? Because you want to use the data to understand the results of the following thought experiment: Say I</a:t>
            </a:r>
          </a:p>
          <a:p>
            <a:r>
              <a:rPr lang="en-US" dirty="0"/>
              <a:t>a) give Person Blue the exposure A, wait a bit and record the outcome </a:t>
            </a:r>
            <a:r>
              <a:rPr lang="en-US" dirty="0" err="1"/>
              <a:t>Y^a</a:t>
            </a:r>
            <a:r>
              <a:rPr lang="en-US" dirty="0"/>
              <a:t>=1. </a:t>
            </a:r>
          </a:p>
          <a:p>
            <a:r>
              <a:rPr lang="en-US" dirty="0"/>
              <a:t>b) get in a time machine and return to the moment just before I gave person Blue A. </a:t>
            </a:r>
          </a:p>
          <a:p>
            <a:r>
              <a:rPr lang="en-US" dirty="0"/>
              <a:t>c) Withhold A from Person Blue, wait a bit and record the outcome </a:t>
            </a:r>
            <a:r>
              <a:rPr lang="en-US" dirty="0" err="1"/>
              <a:t>Y^a</a:t>
            </a:r>
            <a:r>
              <a:rPr lang="en-US" dirty="0"/>
              <a:t>=0. </a:t>
            </a:r>
          </a:p>
          <a:p>
            <a:endParaRPr lang="en-US" dirty="0"/>
          </a:p>
          <a:p>
            <a:r>
              <a:rPr lang="en-US" dirty="0"/>
              <a:t>Would there be a difference between </a:t>
            </a:r>
            <a:r>
              <a:rPr lang="en-US" dirty="0" err="1"/>
              <a:t>Y^a</a:t>
            </a:r>
            <a:r>
              <a:rPr lang="en-US" dirty="0"/>
              <a:t>=1 and </a:t>
            </a:r>
            <a:r>
              <a:rPr lang="en-US" dirty="0" err="1"/>
              <a:t>Y^a</a:t>
            </a:r>
            <a:r>
              <a:rPr lang="en-US" dirty="0"/>
              <a:t>=0? If yes, we say “A causes Y for person Blue”. If not, we say “A does not cause Y for person Blue”. </a:t>
            </a:r>
          </a:p>
          <a:p>
            <a:endParaRPr lang="en-US" dirty="0"/>
          </a:p>
          <a:p>
            <a:r>
              <a:rPr lang="en-US" dirty="0"/>
              <a:t>If A causes Y for any of the people Blue, Orange or Purple, then we say that “A causes Y”.</a:t>
            </a:r>
          </a:p>
        </p:txBody>
      </p:sp>
      <p:sp>
        <p:nvSpPr>
          <p:cNvPr id="4" name="Slide Number Placeholder 3"/>
          <p:cNvSpPr>
            <a:spLocks noGrp="1"/>
          </p:cNvSpPr>
          <p:nvPr>
            <p:ph type="sldNum" sz="quarter" idx="5"/>
          </p:nvPr>
        </p:nvSpPr>
        <p:spPr/>
        <p:txBody>
          <a:bodyPr/>
          <a:lstStyle/>
          <a:p>
            <a:fld id="{AD2D3025-5639-2D40-9FA5-204CFF788E79}" type="slidenum">
              <a:rPr lang="en-US" smtClean="0"/>
              <a:t>6</a:t>
            </a:fld>
            <a:endParaRPr lang="en-US"/>
          </a:p>
        </p:txBody>
      </p:sp>
    </p:spTree>
    <p:extLst>
      <p:ext uri="{BB962C8B-B14F-4D97-AF65-F5344CB8AC3E}">
        <p14:creationId xmlns:p14="http://schemas.microsoft.com/office/powerpoint/2010/main" val="118321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don’t have at time machine, we can’t answer whether A causes Y for each of these people individually, but we can say whether A causes Y on average. The Average Treatment Effect is the quantity we estimate in order to say something about the effect of A on Y within individuals. </a:t>
            </a:r>
          </a:p>
        </p:txBody>
      </p:sp>
      <p:sp>
        <p:nvSpPr>
          <p:cNvPr id="4" name="Slide Number Placeholder 3"/>
          <p:cNvSpPr>
            <a:spLocks noGrp="1"/>
          </p:cNvSpPr>
          <p:nvPr>
            <p:ph type="sldNum" sz="quarter" idx="5"/>
          </p:nvPr>
        </p:nvSpPr>
        <p:spPr/>
        <p:txBody>
          <a:bodyPr/>
          <a:lstStyle/>
          <a:p>
            <a:fld id="{AD2D3025-5639-2D40-9FA5-204CFF788E79}" type="slidenum">
              <a:rPr lang="en-US" smtClean="0"/>
              <a:t>7</a:t>
            </a:fld>
            <a:endParaRPr lang="en-US"/>
          </a:p>
        </p:txBody>
      </p:sp>
    </p:spTree>
    <p:extLst>
      <p:ext uri="{BB962C8B-B14F-4D97-AF65-F5344CB8AC3E}">
        <p14:creationId xmlns:p14="http://schemas.microsoft.com/office/powerpoint/2010/main" val="160484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 we run this study to learn something about the relationship between A and Y within individuals. i.e. We learn the answer to the question: ”On average, how does a particular person’s A affect that person’s Y?” </a:t>
            </a:r>
          </a:p>
        </p:txBody>
      </p:sp>
      <p:sp>
        <p:nvSpPr>
          <p:cNvPr id="4" name="Slide Number Placeholder 3"/>
          <p:cNvSpPr>
            <a:spLocks noGrp="1"/>
          </p:cNvSpPr>
          <p:nvPr>
            <p:ph type="sldNum" sz="quarter" idx="5"/>
          </p:nvPr>
        </p:nvSpPr>
        <p:spPr/>
        <p:txBody>
          <a:bodyPr/>
          <a:lstStyle/>
          <a:p>
            <a:fld id="{AD2D3025-5639-2D40-9FA5-204CFF788E79}" type="slidenum">
              <a:rPr lang="en-US" smtClean="0"/>
              <a:t>8</a:t>
            </a:fld>
            <a:endParaRPr lang="en-US"/>
          </a:p>
        </p:txBody>
      </p:sp>
    </p:spTree>
    <p:extLst>
      <p:ext uri="{BB962C8B-B14F-4D97-AF65-F5344CB8AC3E}">
        <p14:creationId xmlns:p14="http://schemas.microsoft.com/office/powerpoint/2010/main" val="116069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there is no acknowledgement that Person’s Blue, Orange, and Purple could be related and that they could affect each other’s values of L, A, and Y. Lets think through what it looks like when we don’t make this assumption. </a:t>
            </a:r>
          </a:p>
        </p:txBody>
      </p:sp>
      <p:sp>
        <p:nvSpPr>
          <p:cNvPr id="4" name="Slide Number Placeholder 3"/>
          <p:cNvSpPr>
            <a:spLocks noGrp="1"/>
          </p:cNvSpPr>
          <p:nvPr>
            <p:ph type="sldNum" sz="quarter" idx="5"/>
          </p:nvPr>
        </p:nvSpPr>
        <p:spPr/>
        <p:txBody>
          <a:bodyPr/>
          <a:lstStyle/>
          <a:p>
            <a:fld id="{AD2D3025-5639-2D40-9FA5-204CFF788E79}" type="slidenum">
              <a:rPr lang="en-US" smtClean="0"/>
              <a:t>9</a:t>
            </a:fld>
            <a:endParaRPr lang="en-US"/>
          </a:p>
        </p:txBody>
      </p:sp>
    </p:spTree>
    <p:extLst>
      <p:ext uri="{BB962C8B-B14F-4D97-AF65-F5344CB8AC3E}">
        <p14:creationId xmlns:p14="http://schemas.microsoft.com/office/powerpoint/2010/main" val="246531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Blue and Orange are related, and Orange and Purple are related. Blue and Purple are not related except through Orange. </a:t>
            </a:r>
          </a:p>
        </p:txBody>
      </p:sp>
      <p:sp>
        <p:nvSpPr>
          <p:cNvPr id="4" name="Slide Number Placeholder 3"/>
          <p:cNvSpPr>
            <a:spLocks noGrp="1"/>
          </p:cNvSpPr>
          <p:nvPr>
            <p:ph type="sldNum" sz="quarter" idx="5"/>
          </p:nvPr>
        </p:nvSpPr>
        <p:spPr/>
        <p:txBody>
          <a:bodyPr/>
          <a:lstStyle/>
          <a:p>
            <a:fld id="{9F440F99-C813-7A46-95E3-58DEAD1F1F30}" type="slidenum">
              <a:rPr lang="en-US" smtClean="0"/>
              <a:t>10</a:t>
            </a:fld>
            <a:endParaRPr lang="en-US"/>
          </a:p>
        </p:txBody>
      </p:sp>
    </p:spTree>
    <p:extLst>
      <p:ext uri="{BB962C8B-B14F-4D97-AF65-F5344CB8AC3E}">
        <p14:creationId xmlns:p14="http://schemas.microsoft.com/office/powerpoint/2010/main" val="34826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66655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9894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3190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189326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710AE-AFEE-8741-A616-129C77882A5E}" type="datetimeFigureOut">
              <a:rPr lang="en-US" smtClean="0"/>
              <a:t>3/13/21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2835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5245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710AE-AFEE-8741-A616-129C77882A5E}" type="datetimeFigureOut">
              <a:rPr lang="en-US" smtClean="0"/>
              <a:t>3/13/21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48790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710AE-AFEE-8741-A616-129C77882A5E}" type="datetimeFigureOut">
              <a:rPr lang="en-US" smtClean="0"/>
              <a:t>3/13/21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7231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710AE-AFEE-8741-A616-129C77882A5E}" type="datetimeFigureOut">
              <a:rPr lang="en-US" smtClean="0"/>
              <a:t>3/13/21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71766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27560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710AE-AFEE-8741-A616-129C77882A5E}" type="datetimeFigureOut">
              <a:rPr lang="en-US" smtClean="0"/>
              <a:t>3/13/21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2569-0863-AA47-9D6F-42B902A68E4F}" type="slidenum">
              <a:rPr lang="en-US" smtClean="0"/>
              <a:t>‹#›</a:t>
            </a:fld>
            <a:endParaRPr lang="en-US"/>
          </a:p>
        </p:txBody>
      </p:sp>
    </p:spTree>
    <p:extLst>
      <p:ext uri="{BB962C8B-B14F-4D97-AF65-F5344CB8AC3E}">
        <p14:creationId xmlns:p14="http://schemas.microsoft.com/office/powerpoint/2010/main" val="397073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75000"/>
                  </a:schemeClr>
                </a:solidFill>
              </a:defRPr>
            </a:lvl1pPr>
          </a:lstStyle>
          <a:p>
            <a:fld id="{CA2710AE-AFEE-8741-A616-129C77882A5E}" type="datetimeFigureOut">
              <a:rPr lang="en-US" smtClean="0"/>
              <a:pPr/>
              <a:t>3/13/21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EA432569-0863-AA47-9D6F-42B902A68E4F}" type="slidenum">
              <a:rPr lang="en-US" smtClean="0"/>
              <a:pPr/>
              <a:t>‹#›</a:t>
            </a:fld>
            <a:endParaRPr lang="en-US"/>
          </a:p>
        </p:txBody>
      </p:sp>
    </p:spTree>
    <p:extLst>
      <p:ext uri="{BB962C8B-B14F-4D97-AF65-F5344CB8AC3E}">
        <p14:creationId xmlns:p14="http://schemas.microsoft.com/office/powerpoint/2010/main" val="3961354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3.png"/><Relationship Id="rId5" Type="http://schemas.openxmlformats.org/officeDocument/2006/relationships/image" Target="../media/image32.png"/><Relationship Id="rId10" Type="http://schemas.openxmlformats.org/officeDocument/2006/relationships/image" Target="../media/image52.png"/><Relationship Id="rId4" Type="http://schemas.openxmlformats.org/officeDocument/2006/relationships/image" Target="../media/image31.sv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20.png"/></Relationships>
</file>

<file path=ppt/slides/_rels/slide1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59.png"/><Relationship Id="rId3" Type="http://schemas.openxmlformats.org/officeDocument/2006/relationships/image" Target="../media/image30.png"/><Relationship Id="rId7" Type="http://schemas.openxmlformats.org/officeDocument/2006/relationships/image" Target="../media/image36.png"/><Relationship Id="rId12"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7.png"/><Relationship Id="rId5" Type="http://schemas.openxmlformats.org/officeDocument/2006/relationships/image" Target="../media/image32.png"/><Relationship Id="rId10" Type="http://schemas.openxmlformats.org/officeDocument/2006/relationships/image" Target="../media/image52.png"/><Relationship Id="rId4" Type="http://schemas.openxmlformats.org/officeDocument/2006/relationships/image" Target="../media/image31.svg"/><Relationship Id="rId9" Type="http://schemas.openxmlformats.org/officeDocument/2006/relationships/image" Target="../media/image56.png"/><Relationship Id="rId1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1.png"/><Relationship Id="rId7" Type="http://schemas.openxmlformats.org/officeDocument/2006/relationships/image" Target="../media/image3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5.png"/><Relationship Id="rId7" Type="http://schemas.openxmlformats.org/officeDocument/2006/relationships/image" Target="../media/image3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37.sv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50.png"/><Relationship Id="rId5" Type="http://schemas.openxmlformats.org/officeDocument/2006/relationships/image" Target="../media/image32.png"/><Relationship Id="rId10" Type="http://schemas.openxmlformats.org/officeDocument/2006/relationships/image" Target="../media/image49.png"/><Relationship Id="rId4" Type="http://schemas.openxmlformats.org/officeDocument/2006/relationships/image" Target="../media/image31.svg"/><Relationship Id="rId9"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n">
            <a:extLst>
              <a:ext uri="{FF2B5EF4-FFF2-40B4-BE49-F238E27FC236}">
                <a16:creationId xmlns:a16="http://schemas.microsoft.com/office/drawing/2014/main" id="{1EEA54CB-1E17-4940-963B-06B312D2DB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47596" y="599403"/>
            <a:ext cx="540000" cy="540000"/>
          </a:xfrm>
          <a:prstGeom prst="rect">
            <a:avLst/>
          </a:prstGeom>
        </p:spPr>
      </p:pic>
      <p:pic>
        <p:nvPicPr>
          <p:cNvPr id="4" name="Graphic 3" descr="Woman with cane">
            <a:extLst>
              <a:ext uri="{FF2B5EF4-FFF2-40B4-BE49-F238E27FC236}">
                <a16:creationId xmlns:a16="http://schemas.microsoft.com/office/drawing/2014/main" id="{C9E6275B-8E9B-6244-901E-DEBD30908E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20705" y="2559761"/>
            <a:ext cx="540000" cy="540000"/>
          </a:xfrm>
          <a:prstGeom prst="rect">
            <a:avLst/>
          </a:prstGeom>
        </p:spPr>
      </p:pic>
      <p:pic>
        <p:nvPicPr>
          <p:cNvPr id="5" name="Graphic 4" descr="Pregnant lady">
            <a:extLst>
              <a:ext uri="{FF2B5EF4-FFF2-40B4-BE49-F238E27FC236}">
                <a16:creationId xmlns:a16="http://schemas.microsoft.com/office/drawing/2014/main" id="{634B39B1-E040-DD4B-BDD7-2B6C99C9FA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25381" y="5311351"/>
            <a:ext cx="540000" cy="540000"/>
          </a:xfrm>
          <a:prstGeom prst="rect">
            <a:avLst/>
          </a:prstGeom>
        </p:spPr>
      </p:pic>
      <p:pic>
        <p:nvPicPr>
          <p:cNvPr id="11" name="Graphic 10" descr="Little Girl With Balloon with solid fill">
            <a:extLst>
              <a:ext uri="{FF2B5EF4-FFF2-40B4-BE49-F238E27FC236}">
                <a16:creationId xmlns:a16="http://schemas.microsoft.com/office/drawing/2014/main" id="{42B6B5C7-1A33-754A-BA4B-28F80D3820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9063" y="3159000"/>
            <a:ext cx="540000" cy="540000"/>
          </a:xfrm>
          <a:prstGeom prst="rect">
            <a:avLst/>
          </a:prstGeom>
        </p:spPr>
      </p:pic>
      <p:pic>
        <p:nvPicPr>
          <p:cNvPr id="13" name="Graphic 12" descr="Man With Pram with solid fill">
            <a:extLst>
              <a:ext uri="{FF2B5EF4-FFF2-40B4-BE49-F238E27FC236}">
                <a16:creationId xmlns:a16="http://schemas.microsoft.com/office/drawing/2014/main" id="{B81DA50C-39DD-084D-B1F3-4C4A646129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28802" y="737337"/>
            <a:ext cx="540000" cy="540000"/>
          </a:xfrm>
          <a:prstGeom prst="rect">
            <a:avLst/>
          </a:prstGeom>
        </p:spPr>
      </p:pic>
      <p:pic>
        <p:nvPicPr>
          <p:cNvPr id="17" name="Graphic 16" descr="Baby with solid fill">
            <a:extLst>
              <a:ext uri="{FF2B5EF4-FFF2-40B4-BE49-F238E27FC236}">
                <a16:creationId xmlns:a16="http://schemas.microsoft.com/office/drawing/2014/main" id="{1F352680-248F-174F-8FD2-401E10EF049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00664" y="3429000"/>
            <a:ext cx="540000" cy="540000"/>
          </a:xfrm>
          <a:prstGeom prst="rect">
            <a:avLst/>
          </a:prstGeom>
        </p:spPr>
      </p:pic>
      <p:pic>
        <p:nvPicPr>
          <p:cNvPr id="19" name="Graphic 18" descr="Woman with solid fill">
            <a:extLst>
              <a:ext uri="{FF2B5EF4-FFF2-40B4-BE49-F238E27FC236}">
                <a16:creationId xmlns:a16="http://schemas.microsoft.com/office/drawing/2014/main" id="{7C635935-28B4-B046-97C6-A5C274A2B65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03199" y="1026816"/>
            <a:ext cx="540000" cy="540000"/>
          </a:xfrm>
          <a:prstGeom prst="rect">
            <a:avLst/>
          </a:prstGeom>
        </p:spPr>
      </p:pic>
      <p:pic>
        <p:nvPicPr>
          <p:cNvPr id="23" name="Graphic 22" descr="Crawl with solid fill">
            <a:extLst>
              <a:ext uri="{FF2B5EF4-FFF2-40B4-BE49-F238E27FC236}">
                <a16:creationId xmlns:a16="http://schemas.microsoft.com/office/drawing/2014/main" id="{06F80F0E-1F13-1142-99F8-E55659B3E84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483437" y="5433477"/>
            <a:ext cx="540000" cy="540000"/>
          </a:xfrm>
          <a:prstGeom prst="rect">
            <a:avLst/>
          </a:prstGeom>
        </p:spPr>
      </p:pic>
      <p:pic>
        <p:nvPicPr>
          <p:cNvPr id="25" name="Graphic 24" descr="Woman with baby with solid fill">
            <a:extLst>
              <a:ext uri="{FF2B5EF4-FFF2-40B4-BE49-F238E27FC236}">
                <a16:creationId xmlns:a16="http://schemas.microsoft.com/office/drawing/2014/main" id="{5A649084-83CE-FD43-B8F7-395784D807F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691453" y="2023577"/>
            <a:ext cx="540000" cy="540000"/>
          </a:xfrm>
          <a:prstGeom prst="rect">
            <a:avLst/>
          </a:prstGeom>
        </p:spPr>
      </p:pic>
      <p:pic>
        <p:nvPicPr>
          <p:cNvPr id="27" name="Graphic 26" descr="Dance with solid fill">
            <a:extLst>
              <a:ext uri="{FF2B5EF4-FFF2-40B4-BE49-F238E27FC236}">
                <a16:creationId xmlns:a16="http://schemas.microsoft.com/office/drawing/2014/main" id="{FB04D711-27D7-0946-8207-A95461EF30B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5762" y="4417675"/>
            <a:ext cx="540000" cy="540000"/>
          </a:xfrm>
          <a:prstGeom prst="rect">
            <a:avLst/>
          </a:prstGeom>
        </p:spPr>
      </p:pic>
      <p:pic>
        <p:nvPicPr>
          <p:cNvPr id="29" name="Graphic 28" descr="Baby crawling with solid fill">
            <a:extLst>
              <a:ext uri="{FF2B5EF4-FFF2-40B4-BE49-F238E27FC236}">
                <a16:creationId xmlns:a16="http://schemas.microsoft.com/office/drawing/2014/main" id="{28C99A4A-A96D-8642-B059-CED0C82067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804178" y="5107007"/>
            <a:ext cx="540000" cy="540000"/>
          </a:xfrm>
          <a:prstGeom prst="rect">
            <a:avLst/>
          </a:prstGeom>
        </p:spPr>
      </p:pic>
      <p:pic>
        <p:nvPicPr>
          <p:cNvPr id="31" name="Graphic 30" descr="Person in wheelchair with solid fill">
            <a:extLst>
              <a:ext uri="{FF2B5EF4-FFF2-40B4-BE49-F238E27FC236}">
                <a16:creationId xmlns:a16="http://schemas.microsoft.com/office/drawing/2014/main" id="{14749F07-D5C4-9446-A362-3718189DC22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99063" y="5703477"/>
            <a:ext cx="540000" cy="540000"/>
          </a:xfrm>
          <a:prstGeom prst="rect">
            <a:avLst/>
          </a:prstGeom>
        </p:spPr>
      </p:pic>
      <p:pic>
        <p:nvPicPr>
          <p:cNvPr id="33" name="Graphic 32" descr="Teacher with solid fill">
            <a:extLst>
              <a:ext uri="{FF2B5EF4-FFF2-40B4-BE49-F238E27FC236}">
                <a16:creationId xmlns:a16="http://schemas.microsoft.com/office/drawing/2014/main" id="{90D44D39-0131-BD47-B397-91C9FEC07B8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5762" y="464505"/>
            <a:ext cx="540000" cy="540000"/>
          </a:xfrm>
          <a:prstGeom prst="rect">
            <a:avLst/>
          </a:prstGeom>
        </p:spPr>
      </p:pic>
      <p:pic>
        <p:nvPicPr>
          <p:cNvPr id="35" name="Graphic 34" descr="Run with solid fill">
            <a:extLst>
              <a:ext uri="{FF2B5EF4-FFF2-40B4-BE49-F238E27FC236}">
                <a16:creationId xmlns:a16="http://schemas.microsoft.com/office/drawing/2014/main" id="{48B4EA69-7E4F-044F-8F17-0905E2BA78E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603199" y="5973477"/>
            <a:ext cx="540000" cy="540000"/>
          </a:xfrm>
          <a:prstGeom prst="rect">
            <a:avLst/>
          </a:prstGeom>
        </p:spPr>
      </p:pic>
      <p:cxnSp>
        <p:nvCxnSpPr>
          <p:cNvPr id="37" name="Straight Connector 36">
            <a:extLst>
              <a:ext uri="{FF2B5EF4-FFF2-40B4-BE49-F238E27FC236}">
                <a16:creationId xmlns:a16="http://schemas.microsoft.com/office/drawing/2014/main" id="{94A5C948-9507-2544-A1AF-A848D61AB56E}"/>
              </a:ext>
            </a:extLst>
          </p:cNvPr>
          <p:cNvCxnSpPr>
            <a:stCxn id="33" idx="2"/>
            <a:endCxn id="27" idx="0"/>
          </p:cNvCxnSpPr>
          <p:nvPr/>
        </p:nvCxnSpPr>
        <p:spPr>
          <a:xfrm>
            <a:off x="825762" y="1004505"/>
            <a:ext cx="270000" cy="3413170"/>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9548DD-0DBE-BC4A-BAA1-6A6E412325B5}"/>
              </a:ext>
            </a:extLst>
          </p:cNvPr>
          <p:cNvCxnSpPr>
            <a:cxnSpLocks/>
          </p:cNvCxnSpPr>
          <p:nvPr/>
        </p:nvCxnSpPr>
        <p:spPr>
          <a:xfrm flipH="1">
            <a:off x="1365763" y="2711090"/>
            <a:ext cx="585573" cy="170658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F97DF1-2A02-0E49-B120-EA361490D1BA}"/>
              </a:ext>
            </a:extLst>
          </p:cNvPr>
          <p:cNvCxnSpPr>
            <a:cxnSpLocks/>
          </p:cNvCxnSpPr>
          <p:nvPr/>
        </p:nvCxnSpPr>
        <p:spPr>
          <a:xfrm>
            <a:off x="1258445" y="734505"/>
            <a:ext cx="3679992" cy="292311"/>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8B1A97-245A-834C-9555-2362B82F773A}"/>
              </a:ext>
            </a:extLst>
          </p:cNvPr>
          <p:cNvCxnSpPr>
            <a:cxnSpLocks/>
          </p:cNvCxnSpPr>
          <p:nvPr/>
        </p:nvCxnSpPr>
        <p:spPr>
          <a:xfrm flipH="1">
            <a:off x="3514204" y="5377007"/>
            <a:ext cx="2005926" cy="47434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458395-23C6-7545-B395-ADC10592BC18}"/>
              </a:ext>
            </a:extLst>
          </p:cNvPr>
          <p:cNvCxnSpPr>
            <a:cxnSpLocks/>
          </p:cNvCxnSpPr>
          <p:nvPr/>
        </p:nvCxnSpPr>
        <p:spPr>
          <a:xfrm flipH="1">
            <a:off x="3087027" y="3969000"/>
            <a:ext cx="266195" cy="159218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9722BB-CE5B-D44F-88F1-6D4985C457A6}"/>
              </a:ext>
            </a:extLst>
          </p:cNvPr>
          <p:cNvCxnSpPr>
            <a:cxnSpLocks/>
          </p:cNvCxnSpPr>
          <p:nvPr/>
        </p:nvCxnSpPr>
        <p:spPr>
          <a:xfrm>
            <a:off x="1374040" y="4957675"/>
            <a:ext cx="1307601" cy="893676"/>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109E13-136F-1E46-A67D-6E51523F349B}"/>
              </a:ext>
            </a:extLst>
          </p:cNvPr>
          <p:cNvCxnSpPr>
            <a:cxnSpLocks/>
          </p:cNvCxnSpPr>
          <p:nvPr/>
        </p:nvCxnSpPr>
        <p:spPr>
          <a:xfrm>
            <a:off x="10725381" y="1277337"/>
            <a:ext cx="540000" cy="122008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6D5B29-2530-BC47-8BAE-D1B6F5DF008A}"/>
              </a:ext>
            </a:extLst>
          </p:cNvPr>
          <p:cNvCxnSpPr>
            <a:cxnSpLocks/>
          </p:cNvCxnSpPr>
          <p:nvPr/>
        </p:nvCxnSpPr>
        <p:spPr>
          <a:xfrm>
            <a:off x="6448919" y="5338860"/>
            <a:ext cx="2833626" cy="222324"/>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1C399B-F610-4149-99A3-357E0711223F}"/>
              </a:ext>
            </a:extLst>
          </p:cNvPr>
          <p:cNvCxnSpPr>
            <a:cxnSpLocks/>
          </p:cNvCxnSpPr>
          <p:nvPr/>
        </p:nvCxnSpPr>
        <p:spPr>
          <a:xfrm>
            <a:off x="3558806" y="6214516"/>
            <a:ext cx="3922649" cy="39435"/>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D2BB54-FE87-A644-A2F9-7A2920D0EBE3}"/>
              </a:ext>
            </a:extLst>
          </p:cNvPr>
          <p:cNvCxnSpPr>
            <a:cxnSpLocks/>
          </p:cNvCxnSpPr>
          <p:nvPr/>
        </p:nvCxnSpPr>
        <p:spPr>
          <a:xfrm flipV="1">
            <a:off x="9970664" y="1428119"/>
            <a:ext cx="376932" cy="1730881"/>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5D0B1EB-3F9B-3F46-9607-C58EB985C1EA}"/>
              </a:ext>
            </a:extLst>
          </p:cNvPr>
          <p:cNvCxnSpPr>
            <a:cxnSpLocks/>
            <a:endCxn id="19" idx="3"/>
          </p:cNvCxnSpPr>
          <p:nvPr/>
        </p:nvCxnSpPr>
        <p:spPr>
          <a:xfrm flipH="1">
            <a:off x="8143199" y="1026816"/>
            <a:ext cx="2097466" cy="270000"/>
          </a:xfrm>
          <a:prstGeom prst="line">
            <a:avLst/>
          </a:prstGeom>
          <a:ln w="60325">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85870F39-1D0F-974E-BAD7-E019DC379628}"/>
              </a:ext>
            </a:extLst>
          </p:cNvPr>
          <p:cNvSpPr/>
          <p:nvPr/>
        </p:nvSpPr>
        <p:spPr>
          <a:xfrm>
            <a:off x="3617512" y="2448755"/>
            <a:ext cx="5146980" cy="1678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schemeClr>
                </a:solidFill>
                <a:latin typeface="Arial" panose="020B0604020202020204" pitchFamily="34" charset="0"/>
                <a:cs typeface="Arial" panose="020B0604020202020204" pitchFamily="34" charset="0"/>
              </a:rPr>
              <a:t>Network Causal Inference</a:t>
            </a:r>
          </a:p>
          <a:p>
            <a:pPr algn="ctr"/>
            <a:endParaRPr lang="en-US" sz="3200" b="1"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Keletso Makofane, MPH</a:t>
            </a: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PhD Candidate in Social Epidemiology</a:t>
            </a:r>
          </a:p>
          <a:p>
            <a:pPr algn="ctr"/>
            <a:r>
              <a:rPr lang="en-US" sz="1400" dirty="0">
                <a:solidFill>
                  <a:schemeClr val="tx1">
                    <a:lumMod val="65000"/>
                  </a:schemeClr>
                </a:solidFill>
                <a:latin typeface="Arial" panose="020B0604020202020204" pitchFamily="34" charset="0"/>
                <a:cs typeface="Arial" panose="020B0604020202020204" pitchFamily="34" charset="0"/>
              </a:rPr>
              <a:t>Harvard University</a:t>
            </a:r>
          </a:p>
          <a:p>
            <a:pPr algn="ctr"/>
            <a:endParaRPr lang="en-US" sz="1400" b="1" dirty="0">
              <a:solidFill>
                <a:schemeClr val="tx1">
                  <a:lumMod val="65000"/>
                </a:schemeClr>
              </a:solidFill>
              <a:latin typeface="Arial" panose="020B0604020202020204" pitchFamily="34" charset="0"/>
              <a:cs typeface="Arial" panose="020B0604020202020204" pitchFamily="34" charset="0"/>
            </a:endParaRP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err="1">
                <a:solidFill>
                  <a:schemeClr val="tx1">
                    <a:lumMod val="65000"/>
                  </a:schemeClr>
                </a:solidFill>
                <a:latin typeface="Arial" panose="020B0604020202020204" pitchFamily="34" charset="0"/>
                <a:cs typeface="Arial" panose="020B0604020202020204" pitchFamily="34" charset="0"/>
              </a:rPr>
              <a:t>www.keletsomakofane.com</a:t>
            </a: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@klts0</a:t>
            </a:r>
          </a:p>
        </p:txBody>
      </p:sp>
    </p:spTree>
    <p:extLst>
      <p:ext uri="{BB962C8B-B14F-4D97-AF65-F5344CB8AC3E}">
        <p14:creationId xmlns:p14="http://schemas.microsoft.com/office/powerpoint/2010/main" val="346759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50000"/>
                <a:lumOff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24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3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13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tx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25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0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9050" y="993153"/>
            <a:ext cx="1509087" cy="1509087"/>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4941" y="2689953"/>
            <a:ext cx="1509087" cy="1509087"/>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56049" y="4411652"/>
            <a:ext cx="1509087" cy="1509087"/>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5508478" y="1461464"/>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5508478" y="1461464"/>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5546578" y="321061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5546578" y="321061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5508478" y="4962768"/>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5508478" y="4962768"/>
                <a:ext cx="1717971" cy="644279"/>
              </a:xfrm>
              <a:prstGeom prst="rect">
                <a:avLst/>
              </a:prstGeom>
              <a:blipFill>
                <a:blip r:embed="rId11"/>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110860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0" y="540000"/>
                <a:ext cx="1219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ctrlPr>
                            <a:rPr lang="en-US" sz="3600" i="1" smtClean="0">
                              <a:solidFill>
                                <a:schemeClr val="tx1">
                                  <a:lumMod val="50000"/>
                                </a:schemeClr>
                              </a:solidFill>
                              <a:latin typeface="Cambria Math" panose="02040503050406030204" pitchFamily="18" charset="0"/>
                            </a:rPr>
                          </m:ctrlPr>
                        </m:dPr>
                        <m:e>
                          <m:m>
                            <m:mPr>
                              <m:mcs>
                                <m:mc>
                                  <m:mcPr>
                                    <m:count m:val="1"/>
                                    <m:mcJc m:val="center"/>
                                  </m:mcPr>
                                </m:mc>
                              </m:mcs>
                              <m:ctrlPr>
                                <a:rPr lang="en-US" sz="3600" i="1" smtClean="0">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b="0" i="1" smtClean="0">
                                        <a:solidFill>
                                          <a:srgbClr val="0070C0"/>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b="0" i="1" smtClean="0">
                                        <a:solidFill>
                                          <a:schemeClr val="accent6"/>
                                        </a:solidFill>
                                        <a:latin typeface="Cambria Math" panose="02040503050406030204" pitchFamily="18" charset="0"/>
                                      </a:rPr>
                                      <m:t>=1</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b="0" i="1" smtClean="0">
                                        <a:solidFill>
                                          <a:srgbClr val="7030A0"/>
                                        </a:solidFill>
                                        <a:latin typeface="Cambria Math" panose="02040503050406030204" pitchFamily="18" charset="0"/>
                                      </a:rPr>
                                      <m:t>=1</m:t>
                                    </m:r>
                                  </m:sup>
                                </m:sSubSup>
                              </m:e>
                            </m:mr>
                          </m:m>
                        </m:e>
                      </m:d>
                      <m:r>
                        <a:rPr lang="en-US" sz="3600" b="0" i="1" smtClean="0">
                          <a:solidFill>
                            <a:schemeClr val="tx1">
                              <a:lumMod val="50000"/>
                            </a:schemeClr>
                          </a:solidFill>
                          <a:latin typeface="Cambria Math" panose="02040503050406030204" pitchFamily="18" charset="0"/>
                        </a:rPr>
                        <m:t>−</m:t>
                      </m:r>
                      <m:d>
                        <m:dPr>
                          <m:ctrlPr>
                            <a:rPr lang="en-US" sz="3600" i="1">
                              <a:solidFill>
                                <a:schemeClr val="tx1">
                                  <a:lumMod val="50000"/>
                                </a:schemeClr>
                              </a:solidFill>
                              <a:latin typeface="Cambria Math" panose="02040503050406030204" pitchFamily="18" charset="0"/>
                            </a:rPr>
                          </m:ctrlPr>
                        </m:dPr>
                        <m:e>
                          <m:m>
                            <m:mPr>
                              <m:mcs>
                                <m:mc>
                                  <m:mcPr>
                                    <m:count m:val="1"/>
                                    <m:mcJc m:val="center"/>
                                  </m:mcPr>
                                </m:mc>
                              </m:mcs>
                              <m:ctrlPr>
                                <a:rPr lang="en-US" sz="3600" i="1">
                                  <a:solidFill>
                                    <a:schemeClr val="tx1">
                                      <a:lumMod val="50000"/>
                                    </a:schemeClr>
                                  </a:solidFill>
                                  <a:latin typeface="Cambria Math" panose="02040503050406030204" pitchFamily="18" charset="0"/>
                                </a:rPr>
                              </m:ctrlPr>
                            </m:mP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0070C0"/>
                                        </a:solidFill>
                                        <a:latin typeface="Cambria Math" panose="02040503050406030204" pitchFamily="18" charset="0"/>
                                      </a:rPr>
                                      <m:t>𝑌</m:t>
                                    </m:r>
                                  </m:e>
                                  <m:sub>
                                    <m:r>
                                      <a:rPr lang="en-US" sz="3600" i="1">
                                        <a:solidFill>
                                          <a:srgbClr val="0070C0"/>
                                        </a:solidFill>
                                        <a:latin typeface="Cambria Math" panose="02040503050406030204" pitchFamily="18" charset="0"/>
                                      </a:rPr>
                                      <m:t>1</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chemeClr val="accent6"/>
                                        </a:solidFill>
                                        <a:latin typeface="Cambria Math" panose="02040503050406030204" pitchFamily="18" charset="0"/>
                                      </a:rPr>
                                      <m:t>𝑌</m:t>
                                    </m:r>
                                  </m:e>
                                  <m:sub>
                                    <m:r>
                                      <a:rPr lang="en-US" sz="3600" i="1">
                                        <a:solidFill>
                                          <a:schemeClr val="accent6"/>
                                        </a:solidFill>
                                        <a:latin typeface="Cambria Math" panose="02040503050406030204" pitchFamily="18" charset="0"/>
                                      </a:rPr>
                                      <m:t>2</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r>
                              <m:e>
                                <m:sSubSup>
                                  <m:sSubSupPr>
                                    <m:ctrlPr>
                                      <a:rPr lang="en-US" sz="3600" i="1">
                                        <a:solidFill>
                                          <a:schemeClr val="bg1">
                                            <a:lumMod val="50000"/>
                                            <a:lumOff val="50000"/>
                                          </a:schemeClr>
                                        </a:solidFill>
                                        <a:latin typeface="Cambria Math" panose="02040503050406030204" pitchFamily="18" charset="0"/>
                                      </a:rPr>
                                    </m:ctrlPr>
                                  </m:sSubSupPr>
                                  <m:e>
                                    <m:r>
                                      <a:rPr lang="en-US" sz="3600" i="1">
                                        <a:solidFill>
                                          <a:srgbClr val="7030A0"/>
                                        </a:solidFill>
                                        <a:latin typeface="Cambria Math" panose="02040503050406030204" pitchFamily="18" charset="0"/>
                                      </a:rPr>
                                      <m:t>𝑌</m:t>
                                    </m:r>
                                  </m:e>
                                  <m:sub>
                                    <m:r>
                                      <a:rPr lang="en-US" sz="3600" i="1">
                                        <a:solidFill>
                                          <a:srgbClr val="7030A0"/>
                                        </a:solidFill>
                                        <a:latin typeface="Cambria Math" panose="02040503050406030204" pitchFamily="18" charset="0"/>
                                      </a:rPr>
                                      <m:t>3</m:t>
                                    </m:r>
                                  </m:sub>
                                  <m:sup>
                                    <m:sSub>
                                      <m:sSubPr>
                                        <m:ctrlPr>
                                          <a:rPr lang="en-US" sz="3600" i="1">
                                            <a:solidFill>
                                              <a:srgbClr val="0070C0"/>
                                            </a:solidFill>
                                            <a:latin typeface="Cambria Math" panose="02040503050406030204" pitchFamily="18" charset="0"/>
                                          </a:rPr>
                                        </m:ctrlPr>
                                      </m:sSubPr>
                                      <m:e>
                                        <m:r>
                                          <a:rPr lang="en-US" sz="3600" i="1">
                                            <a:solidFill>
                                              <a:srgbClr val="0070C0"/>
                                            </a:solidFill>
                                            <a:latin typeface="Cambria Math" panose="02040503050406030204" pitchFamily="18" charset="0"/>
                                          </a:rPr>
                                          <m:t>𝑎</m:t>
                                        </m:r>
                                      </m:e>
                                      <m:sub>
                                        <m:r>
                                          <a:rPr lang="en-US" sz="3600" i="1">
                                            <a:solidFill>
                                              <a:srgbClr val="0070C0"/>
                                            </a:solidFill>
                                            <a:latin typeface="Cambria Math" panose="02040503050406030204" pitchFamily="18" charset="0"/>
                                          </a:rPr>
                                          <m:t>1</m:t>
                                        </m:r>
                                      </m:sub>
                                    </m:sSub>
                                    <m:r>
                                      <a:rPr lang="en-US" sz="3600" i="1">
                                        <a:solidFill>
                                          <a:srgbClr val="0070C0"/>
                                        </a:solidFill>
                                        <a:latin typeface="Cambria Math" panose="02040503050406030204" pitchFamily="18" charset="0"/>
                                      </a:rPr>
                                      <m:t>=</m:t>
                                    </m:r>
                                    <m:r>
                                      <a:rPr lang="en-US" sz="3600" b="0" i="1" smtClean="0">
                                        <a:solidFill>
                                          <a:srgbClr val="0070C0"/>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chemeClr val="accent6"/>
                                            </a:solidFill>
                                            <a:latin typeface="Cambria Math" panose="02040503050406030204" pitchFamily="18" charset="0"/>
                                          </a:rPr>
                                        </m:ctrlPr>
                                      </m:sSubPr>
                                      <m:e>
                                        <m:r>
                                          <a:rPr lang="en-US" sz="3600" i="1">
                                            <a:solidFill>
                                              <a:schemeClr val="accent6"/>
                                            </a:solidFill>
                                            <a:latin typeface="Cambria Math" panose="02040503050406030204" pitchFamily="18" charset="0"/>
                                          </a:rPr>
                                          <m:t>𝑎</m:t>
                                        </m:r>
                                      </m:e>
                                      <m:sub>
                                        <m:r>
                                          <a:rPr lang="en-US" sz="3600" i="1">
                                            <a:solidFill>
                                              <a:schemeClr val="accent6"/>
                                            </a:solidFill>
                                            <a:latin typeface="Cambria Math" panose="02040503050406030204" pitchFamily="18" charset="0"/>
                                          </a:rPr>
                                          <m:t>2</m:t>
                                        </m:r>
                                      </m:sub>
                                    </m:sSub>
                                    <m:r>
                                      <a:rPr lang="en-US" sz="3600" i="1">
                                        <a:solidFill>
                                          <a:schemeClr val="accent6"/>
                                        </a:solidFill>
                                        <a:latin typeface="Cambria Math" panose="02040503050406030204" pitchFamily="18" charset="0"/>
                                      </a:rPr>
                                      <m:t>=</m:t>
                                    </m:r>
                                    <m:r>
                                      <a:rPr lang="en-US" sz="3600" b="0" i="1" smtClean="0">
                                        <a:solidFill>
                                          <a:schemeClr val="accent6"/>
                                        </a:solidFill>
                                        <a:latin typeface="Cambria Math" panose="02040503050406030204" pitchFamily="18" charset="0"/>
                                      </a:rPr>
                                      <m:t>0</m:t>
                                    </m:r>
                                    <m:r>
                                      <a:rPr lang="en-US" sz="3600" i="1">
                                        <a:solidFill>
                                          <a:schemeClr val="bg1">
                                            <a:lumMod val="50000"/>
                                            <a:lumOff val="50000"/>
                                          </a:schemeClr>
                                        </a:solidFill>
                                        <a:latin typeface="Cambria Math" panose="02040503050406030204" pitchFamily="18" charset="0"/>
                                      </a:rPr>
                                      <m:t>,</m:t>
                                    </m:r>
                                    <m:sSub>
                                      <m:sSubPr>
                                        <m:ctrlPr>
                                          <a:rPr lang="en-US" sz="3600" i="1">
                                            <a:solidFill>
                                              <a:srgbClr val="7030A0"/>
                                            </a:solidFill>
                                            <a:latin typeface="Cambria Math" panose="02040503050406030204" pitchFamily="18" charset="0"/>
                                          </a:rPr>
                                        </m:ctrlPr>
                                      </m:sSubPr>
                                      <m:e>
                                        <m:r>
                                          <a:rPr lang="en-US" sz="3600" i="1">
                                            <a:solidFill>
                                              <a:srgbClr val="7030A0"/>
                                            </a:solidFill>
                                            <a:latin typeface="Cambria Math" panose="02040503050406030204" pitchFamily="18" charset="0"/>
                                          </a:rPr>
                                          <m:t>𝑎</m:t>
                                        </m:r>
                                      </m:e>
                                      <m:sub>
                                        <m:r>
                                          <a:rPr lang="en-US" sz="3600" i="1">
                                            <a:solidFill>
                                              <a:srgbClr val="7030A0"/>
                                            </a:solidFill>
                                            <a:latin typeface="Cambria Math" panose="02040503050406030204" pitchFamily="18" charset="0"/>
                                          </a:rPr>
                                          <m:t>3</m:t>
                                        </m:r>
                                      </m:sub>
                                    </m:sSub>
                                    <m:r>
                                      <a:rPr lang="en-US" sz="3600" i="1">
                                        <a:solidFill>
                                          <a:srgbClr val="7030A0"/>
                                        </a:solidFill>
                                        <a:latin typeface="Cambria Math" panose="02040503050406030204" pitchFamily="18" charset="0"/>
                                      </a:rPr>
                                      <m:t>=</m:t>
                                    </m:r>
                                    <m:r>
                                      <a:rPr lang="en-US" sz="3600" b="0" i="1" smtClean="0">
                                        <a:solidFill>
                                          <a:srgbClr val="7030A0"/>
                                        </a:solidFill>
                                        <a:latin typeface="Cambria Math" panose="02040503050406030204" pitchFamily="18" charset="0"/>
                                      </a:rPr>
                                      <m:t>0</m:t>
                                    </m:r>
                                  </m:sup>
                                </m:sSubSup>
                              </m:e>
                            </m:mr>
                          </m:m>
                        </m:e>
                      </m:d>
                    </m:oMath>
                  </m:oMathPara>
                </a14:m>
                <a:endParaRPr lang="en-US" sz="2000" i="1" dirty="0">
                  <a:solidFill>
                    <a:schemeClr val="tx1">
                      <a:lumMod val="50000"/>
                    </a:schemeClr>
                  </a:solidFill>
                  <a:latin typeface="Cambria Math" panose="02040503050406030204" pitchFamily="18" charset="0"/>
                </a:endParaRP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0" y="540000"/>
                <a:ext cx="1219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
        <p:nvSpPr>
          <p:cNvPr id="8" name="TextBox 7">
            <a:extLst>
              <a:ext uri="{FF2B5EF4-FFF2-40B4-BE49-F238E27FC236}">
                <a16:creationId xmlns:a16="http://schemas.microsoft.com/office/drawing/2014/main" id="{E661AC6A-050A-104C-ADB0-68EEDADD1FF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959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40650" y="31508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86400" y="27144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86400" y="42137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37247" y="26926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37247" y="39649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37247" y="24621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37247" y="39649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36034" y="37344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36034" y="24621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52342"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52342"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98755" y="2788170"/>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98755" y="4060463"/>
            <a:ext cx="0" cy="62022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90834" y="2692675"/>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90834" y="3964968"/>
            <a:ext cx="1809016" cy="811209"/>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90834" y="3964969"/>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90834" y="2692676"/>
            <a:ext cx="1809016" cy="811207"/>
          </a:xfrm>
          <a:prstGeom prst="straightConnector1">
            <a:avLst/>
          </a:prstGeom>
          <a:ln w="15875">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38342" y="2788169"/>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38342" y="4060462"/>
            <a:ext cx="0" cy="6202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C05BBA4D-4996-0141-8CA2-D7258DC16F35}"/>
                  </a:ext>
                </a:extLst>
              </p:cNvPr>
              <p:cNvSpPr/>
              <p:nvPr/>
            </p:nvSpPr>
            <p:spPr>
              <a:xfrm>
                <a:off x="0" y="169215"/>
                <a:ext cx="12251585"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Total Effect (ATE)</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smtClean="0">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b="0" i="1" smtClean="0">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61" name="Rectangle 60">
                <a:extLst>
                  <a:ext uri="{FF2B5EF4-FFF2-40B4-BE49-F238E27FC236}">
                    <a16:creationId xmlns:a16="http://schemas.microsoft.com/office/drawing/2014/main" id="{C05BBA4D-4996-0141-8CA2-D7258DC16F35}"/>
                  </a:ext>
                </a:extLst>
              </p:cNvPr>
              <p:cNvSpPr>
                <a:spLocks noRot="1" noChangeAspect="1" noMove="1" noResize="1" noEditPoints="1" noAdjustHandles="1" noChangeArrowheads="1" noChangeShapeType="1" noTextEdit="1"/>
              </p:cNvSpPr>
              <p:nvPr/>
            </p:nvSpPr>
            <p:spPr>
              <a:xfrm>
                <a:off x="0" y="169215"/>
                <a:ext cx="12251585" cy="15359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3245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Direct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962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29726"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683313" y="26567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5969313" y="26567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04284" y="2982834"/>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086798" y="437004"/>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29726"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683313" y="39290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5969313" y="39290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04284" y="4255127"/>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086798" y="1709297"/>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29726"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683313" y="52013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5969313" y="52013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04284" y="5527420"/>
            <a:ext cx="1479029" cy="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086798" y="2981590"/>
            <a:ext cx="1" cy="4439587"/>
          </a:xfrm>
          <a:prstGeom prst="curvedConnector3">
            <a:avLst>
              <a:gd name="adj1" fmla="val 22860100000"/>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3288" y="25474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8900" y="3671588"/>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3288" y="5070217"/>
            <a:ext cx="914400" cy="914400"/>
          </a:xfrm>
          <a:prstGeom prst="rect">
            <a:avLst/>
          </a:prstGeom>
        </p:spPr>
      </p:pic>
      <p:cxnSp>
        <p:nvCxnSpPr>
          <p:cNvPr id="3" name="Straight Connector 2">
            <a:extLst>
              <a:ext uri="{FF2B5EF4-FFF2-40B4-BE49-F238E27FC236}">
                <a16:creationId xmlns:a16="http://schemas.microsoft.com/office/drawing/2014/main" id="{5BD1A42D-ECD7-8B40-BA3A-EE856D190074}"/>
              </a:ext>
            </a:extLst>
          </p:cNvPr>
          <p:cNvCxnSpPr/>
          <p:nvPr/>
        </p:nvCxnSpPr>
        <p:spPr>
          <a:xfrm>
            <a:off x="9954650" y="3235100"/>
            <a:ext cx="561600" cy="576000"/>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F3E58-2C25-B94E-922F-75C4EDA7B072}"/>
              </a:ext>
            </a:extLst>
          </p:cNvPr>
          <p:cNvCxnSpPr>
            <a:cxnSpLocks/>
          </p:cNvCxnSpPr>
          <p:nvPr/>
        </p:nvCxnSpPr>
        <p:spPr>
          <a:xfrm flipH="1">
            <a:off x="9954650" y="4734476"/>
            <a:ext cx="750625" cy="667824"/>
          </a:xfrm>
          <a:prstGeom prst="line">
            <a:avLst/>
          </a:prstGeom>
          <a:ln w="254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E4F624-042B-9145-8035-080C00E25D41}"/>
              </a:ext>
            </a:extLst>
          </p:cNvPr>
          <p:cNvCxnSpPr>
            <a:cxnSpLocks/>
            <a:stCxn id="32" idx="7"/>
            <a:endCxn id="5" idx="3"/>
          </p:cNvCxnSpPr>
          <p:nvPr/>
        </p:nvCxnSpPr>
        <p:spPr>
          <a:xfrm flipV="1">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4B4CDB-A4F4-0C40-AE70-7EA425120FF6}"/>
              </a:ext>
            </a:extLst>
          </p:cNvPr>
          <p:cNvCxnSpPr>
            <a:cxnSpLocks/>
            <a:stCxn id="38" idx="7"/>
            <a:endCxn id="33" idx="3"/>
          </p:cNvCxnSpPr>
          <p:nvPr/>
        </p:nvCxnSpPr>
        <p:spPr>
          <a:xfrm flipV="1">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29886C6-C4A0-2542-B0CD-C26FBBBF6B16}"/>
              </a:ext>
            </a:extLst>
          </p:cNvPr>
          <p:cNvCxnSpPr>
            <a:cxnSpLocks/>
            <a:stCxn id="4" idx="5"/>
            <a:endCxn id="33" idx="1"/>
          </p:cNvCxnSpPr>
          <p:nvPr/>
        </p:nvCxnSpPr>
        <p:spPr>
          <a:xfrm>
            <a:off x="2105497" y="3213376"/>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55BA18-DD1E-774C-8833-E516EC7B3CC9}"/>
              </a:ext>
            </a:extLst>
          </p:cNvPr>
          <p:cNvCxnSpPr>
            <a:cxnSpLocks/>
            <a:stCxn id="32" idx="5"/>
            <a:endCxn id="39" idx="1"/>
          </p:cNvCxnSpPr>
          <p:nvPr/>
        </p:nvCxnSpPr>
        <p:spPr>
          <a:xfrm>
            <a:off x="2105497" y="4485669"/>
            <a:ext cx="1676603" cy="811208"/>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0DDF31F-1A7C-4847-9D14-15EC318A83D9}"/>
              </a:ext>
            </a:extLst>
          </p:cNvPr>
          <p:cNvCxnSpPr>
            <a:cxnSpLocks/>
            <a:stCxn id="32" idx="7"/>
            <a:endCxn id="6" idx="2"/>
          </p:cNvCxnSpPr>
          <p:nvPr/>
        </p:nvCxnSpPr>
        <p:spPr>
          <a:xfrm flipV="1">
            <a:off x="2105497" y="2982833"/>
            <a:ext cx="3863816" cy="104175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209DC4E-5BAC-4F42-93D7-664BBA212851}"/>
              </a:ext>
            </a:extLst>
          </p:cNvPr>
          <p:cNvCxnSpPr>
            <a:cxnSpLocks/>
            <a:stCxn id="32" idx="5"/>
            <a:endCxn id="40" idx="2"/>
          </p:cNvCxnSpPr>
          <p:nvPr/>
        </p:nvCxnSpPr>
        <p:spPr>
          <a:xfrm>
            <a:off x="2105497" y="4485669"/>
            <a:ext cx="3863816" cy="1041750"/>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023677D-77D7-E04F-83B2-72D23262517C}"/>
              </a:ext>
            </a:extLst>
          </p:cNvPr>
          <p:cNvCxnSpPr>
            <a:cxnSpLocks/>
            <a:stCxn id="38" idx="6"/>
            <a:endCxn id="34" idx="2"/>
          </p:cNvCxnSpPr>
          <p:nvPr/>
        </p:nvCxnSpPr>
        <p:spPr>
          <a:xfrm flipV="1">
            <a:off x="2204284" y="4255126"/>
            <a:ext cx="3765029" cy="1272294"/>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AD106-FB42-3742-89BB-7570F81926B9}"/>
              </a:ext>
            </a:extLst>
          </p:cNvPr>
          <p:cNvCxnSpPr>
            <a:cxnSpLocks/>
            <a:stCxn id="4" idx="6"/>
            <a:endCxn id="34" idx="2"/>
          </p:cNvCxnSpPr>
          <p:nvPr/>
        </p:nvCxnSpPr>
        <p:spPr>
          <a:xfrm>
            <a:off x="2204284" y="2982834"/>
            <a:ext cx="3765029" cy="1272292"/>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7838D3-D06F-6D48-B365-BB0D0AED9F1D}"/>
              </a:ext>
            </a:extLst>
          </p:cNvPr>
          <p:cNvCxnSpPr>
            <a:cxnSpLocks/>
            <a:stCxn id="5" idx="4"/>
            <a:endCxn id="33" idx="0"/>
          </p:cNvCxnSpPr>
          <p:nvPr/>
        </p:nvCxnSpPr>
        <p:spPr>
          <a:xfrm>
            <a:off x="4020592"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54D7A-6418-DB49-A459-3DF1507FFC0B}"/>
              </a:ext>
            </a:extLst>
          </p:cNvPr>
          <p:cNvCxnSpPr>
            <a:cxnSpLocks/>
            <a:stCxn id="33" idx="4"/>
            <a:endCxn id="39" idx="0"/>
          </p:cNvCxnSpPr>
          <p:nvPr/>
        </p:nvCxnSpPr>
        <p:spPr>
          <a:xfrm>
            <a:off x="4020592"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F4DC57-92CD-3846-8A4E-6E325F3C9812}"/>
              </a:ext>
            </a:extLst>
          </p:cNvPr>
          <p:cNvCxnSpPr>
            <a:cxnSpLocks/>
            <a:stCxn id="4" idx="4"/>
            <a:endCxn id="32" idx="0"/>
          </p:cNvCxnSpPr>
          <p:nvPr/>
        </p:nvCxnSpPr>
        <p:spPr>
          <a:xfrm>
            <a:off x="1867005" y="3308870"/>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2934F12-7310-EA46-96E9-7B7A6521D293}"/>
              </a:ext>
            </a:extLst>
          </p:cNvPr>
          <p:cNvCxnSpPr>
            <a:cxnSpLocks/>
            <a:stCxn id="32" idx="4"/>
            <a:endCxn id="38" idx="0"/>
          </p:cNvCxnSpPr>
          <p:nvPr/>
        </p:nvCxnSpPr>
        <p:spPr>
          <a:xfrm>
            <a:off x="1867005" y="4581163"/>
            <a:ext cx="0" cy="620220"/>
          </a:xfrm>
          <a:prstGeom prst="line">
            <a:avLst/>
          </a:prstGeom>
          <a:ln w="1270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57871" y="2982833"/>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57871" y="4255126"/>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57871" y="5527419"/>
            <a:ext cx="1611442" cy="1"/>
          </a:xfrm>
          <a:prstGeom prst="straightConnector1">
            <a:avLst/>
          </a:prstGeom>
          <a:ln w="15875">
            <a:solidFill>
              <a:schemeClr val="bg1">
                <a:lumMod val="85000"/>
                <a:lumOff val="1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1194DF-5F3A-EA44-AF67-75916FDFA138}"/>
              </a:ext>
            </a:extLst>
          </p:cNvPr>
          <p:cNvCxnSpPr>
            <a:cxnSpLocks/>
            <a:stCxn id="6" idx="4"/>
            <a:endCxn id="34" idx="0"/>
          </p:cNvCxnSpPr>
          <p:nvPr/>
        </p:nvCxnSpPr>
        <p:spPr>
          <a:xfrm>
            <a:off x="6306592" y="3308869"/>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5FCAC6B-26CB-CA45-A53B-451049A6EF2E}"/>
              </a:ext>
            </a:extLst>
          </p:cNvPr>
          <p:cNvCxnSpPr>
            <a:cxnSpLocks/>
            <a:stCxn id="34" idx="4"/>
            <a:endCxn id="40" idx="0"/>
          </p:cNvCxnSpPr>
          <p:nvPr/>
        </p:nvCxnSpPr>
        <p:spPr>
          <a:xfrm>
            <a:off x="6306592" y="4581162"/>
            <a:ext cx="0" cy="62022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02D15D-532B-CC4A-9B0B-DA09B17CB5BE}"/>
                  </a:ext>
                </a:extLst>
              </p:cNvPr>
              <p:cNvSpPr/>
              <p:nvPr/>
            </p:nvSpPr>
            <p:spPr>
              <a:xfrm>
                <a:off x="0" y="169215"/>
                <a:ext cx="12192000" cy="1535998"/>
              </a:xfrm>
              <a:prstGeom prst="rect">
                <a:avLst/>
              </a:prstGeom>
            </p:spPr>
            <p:txBody>
              <a:bodyPr wrap="square">
                <a:spAutoFit/>
              </a:bodyPr>
              <a:lstStyle/>
              <a:p>
                <a:pPr algn="ctr">
                  <a:lnSpc>
                    <a:spcPct val="150000"/>
                  </a:lnSpc>
                </a:pPr>
                <a:r>
                  <a:rPr lang="en-US" sz="2400" i="1" dirty="0">
                    <a:solidFill>
                      <a:schemeClr val="tx1">
                        <a:lumMod val="50000"/>
                      </a:schemeClr>
                    </a:solidFill>
                    <a:latin typeface="Cambria Math" panose="02040503050406030204" pitchFamily="18" charset="0"/>
                  </a:rPr>
                  <a:t>Average Spillover Effect</a:t>
                </a:r>
              </a:p>
              <a:p>
                <a:pPr>
                  <a:lnSpc>
                    <a:spcPct val="150000"/>
                  </a:lnSpc>
                </a:pPr>
                <a14:m>
                  <m:oMathPara xmlns:m="http://schemas.openxmlformats.org/officeDocument/2006/math">
                    <m:oMathParaPr>
                      <m:jc m:val="centerGroup"/>
                    </m:oMathParaPr>
                    <m:oMath xmlns:m="http://schemas.openxmlformats.org/officeDocument/2006/math">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1</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r>
                        <a:rPr lang="en-US" i="1">
                          <a:solidFill>
                            <a:schemeClr val="bg1">
                              <a:lumMod val="50000"/>
                              <a:lumOff val="50000"/>
                            </a:schemeClr>
                          </a:solidFill>
                          <a:latin typeface="Cambria Math" panose="02040503050406030204" pitchFamily="18" charset="0"/>
                        </a:rPr>
                        <m:t>    −    </m:t>
                      </m:r>
                      <m:f>
                        <m:fPr>
                          <m:ctrlPr>
                            <a:rPr lang="en-US" i="1">
                              <a:solidFill>
                                <a:schemeClr val="bg1">
                                  <a:lumMod val="50000"/>
                                  <a:lumOff val="50000"/>
                                </a:schemeClr>
                              </a:solidFill>
                              <a:latin typeface="Cambria Math" panose="02040503050406030204" pitchFamily="18" charset="0"/>
                            </a:rPr>
                          </m:ctrlPr>
                        </m:fPr>
                        <m:num>
                          <m:sSubSup>
                            <m:sSubSupPr>
                              <m:ctrlPr>
                                <a:rPr lang="en-US" i="1">
                                  <a:solidFill>
                                    <a:schemeClr val="bg1">
                                      <a:lumMod val="50000"/>
                                      <a:lumOff val="50000"/>
                                    </a:schemeClr>
                                  </a:solidFill>
                                  <a:latin typeface="Cambria Math" panose="02040503050406030204" pitchFamily="18" charset="0"/>
                                </a:rPr>
                              </m:ctrlPr>
                            </m:sSubSupPr>
                            <m:e>
                              <m:r>
                                <a:rPr lang="en-US" i="1">
                                  <a:solidFill>
                                    <a:srgbClr val="0070C0"/>
                                  </a:solidFill>
                                  <a:latin typeface="Cambria Math" panose="02040503050406030204" pitchFamily="18" charset="0"/>
                                </a:rPr>
                                <m:t>𝑌</m:t>
                              </m:r>
                            </m:e>
                            <m:sub>
                              <m:r>
                                <a:rPr lang="en-US" i="1">
                                  <a:solidFill>
                                    <a:srgbClr val="0070C0"/>
                                  </a:solidFill>
                                  <a:latin typeface="Cambria Math" panose="02040503050406030204" pitchFamily="18" charset="0"/>
                                </a:rPr>
                                <m:t>1</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6"/>
                                  </a:solidFill>
                                  <a:latin typeface="Cambria Math" panose="02040503050406030204" pitchFamily="18" charset="0"/>
                                </a:rPr>
                                <m:t>𝑌</m:t>
                              </m:r>
                            </m:e>
                            <m:sub>
                              <m:r>
                                <a:rPr lang="en-US" i="1">
                                  <a:solidFill>
                                    <a:schemeClr val="accent6"/>
                                  </a:solidFill>
                                  <a:latin typeface="Cambria Math" panose="02040503050406030204" pitchFamily="18" charset="0"/>
                                </a:rPr>
                                <m:t>2</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b="0" i="1" smtClean="0">
                                  <a:solidFill>
                                    <a:schemeClr val="bg1">
                                      <a:lumMod val="50000"/>
                                      <a:lumOff val="50000"/>
                                    </a:schemeClr>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sup>
                          </m:sSubSup>
                          <m:r>
                            <a:rPr lang="en-US" i="1">
                              <a:solidFill>
                                <a:schemeClr val="bg1">
                                  <a:lumMod val="50000"/>
                                  <a:lumOff val="50000"/>
                                </a:schemeClr>
                              </a:solidFill>
                              <a:latin typeface="Cambria Math" panose="02040503050406030204" pitchFamily="18" charset="0"/>
                            </a:rPr>
                            <m:t>+</m:t>
                          </m:r>
                          <m:sSubSup>
                            <m:sSubSupPr>
                              <m:ctrlPr>
                                <a:rPr lang="en-US" i="1">
                                  <a:solidFill>
                                    <a:schemeClr val="bg1">
                                      <a:lumMod val="50000"/>
                                      <a:lumOff val="50000"/>
                                    </a:schemeClr>
                                  </a:solidFill>
                                  <a:latin typeface="Cambria Math" panose="02040503050406030204" pitchFamily="18" charset="0"/>
                                </a:rPr>
                              </m:ctrlPr>
                            </m:sSubSup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3</m:t>
                              </m:r>
                            </m:sub>
                            <m:sup>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1</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2</m:t>
                                  </m:r>
                                </m:sub>
                              </m:sSub>
                              <m:r>
                                <a:rPr lang="en-US" i="1">
                                  <a:solidFill>
                                    <a:schemeClr val="bg1">
                                      <a:lumMod val="50000"/>
                                      <a:lumOff val="50000"/>
                                    </a:schemeClr>
                                  </a:solidFill>
                                  <a:latin typeface="Cambria Math" panose="02040503050406030204" pitchFamily="18" charset="0"/>
                                </a:rPr>
                                <m:t>=</m:t>
                              </m:r>
                              <m:r>
                                <a:rPr lang="en-US" i="1">
                                  <a:solidFill>
                                    <a:schemeClr val="accent5"/>
                                  </a:solidFill>
                                  <a:latin typeface="Cambria Math" panose="02040503050406030204" pitchFamily="18" charset="0"/>
                                </a:rPr>
                                <m:t>0</m:t>
                              </m:r>
                              <m:r>
                                <a:rPr lang="en-US" i="1">
                                  <a:solidFill>
                                    <a:schemeClr val="bg1">
                                      <a:lumMod val="50000"/>
                                      <a:lumOff val="50000"/>
                                    </a:schemeClr>
                                  </a:solidFill>
                                  <a:latin typeface="Cambria Math" panose="02040503050406030204" pitchFamily="18" charset="0"/>
                                </a:rPr>
                                <m:t>,</m:t>
                              </m:r>
                              <m:sSub>
                                <m:sSubPr>
                                  <m:ctrlPr>
                                    <a:rPr lang="en-US" i="1">
                                      <a:solidFill>
                                        <a:schemeClr val="bg1">
                                          <a:lumMod val="50000"/>
                                          <a:lumOff val="50000"/>
                                        </a:schemeClr>
                                      </a:solidFill>
                                      <a:latin typeface="Cambria Math" panose="02040503050406030204" pitchFamily="18" charset="0"/>
                                    </a:rPr>
                                  </m:ctrlPr>
                                </m:sSubPr>
                                <m:e>
                                  <m:r>
                                    <a:rPr lang="en-US" i="1">
                                      <a:solidFill>
                                        <a:schemeClr val="bg1">
                                          <a:lumMod val="50000"/>
                                          <a:lumOff val="50000"/>
                                        </a:schemeClr>
                                      </a:solidFill>
                                      <a:latin typeface="Cambria Math" panose="02040503050406030204" pitchFamily="18" charset="0"/>
                                    </a:rPr>
                                    <m:t>𝑎</m:t>
                                  </m:r>
                                </m:e>
                                <m:sub>
                                  <m:r>
                                    <a:rPr lang="en-US" i="1">
                                      <a:solidFill>
                                        <a:schemeClr val="bg1">
                                          <a:lumMod val="50000"/>
                                          <a:lumOff val="50000"/>
                                        </a:schemeClr>
                                      </a:solidFill>
                                      <a:latin typeface="Cambria Math" panose="02040503050406030204" pitchFamily="18" charset="0"/>
                                    </a:rPr>
                                    <m:t>3</m:t>
                                  </m:r>
                                </m:sub>
                              </m:sSub>
                              <m:r>
                                <a:rPr lang="en-US" b="0" i="1" smtClean="0">
                                  <a:solidFill>
                                    <a:schemeClr val="bg1">
                                      <a:lumMod val="50000"/>
                                      <a:lumOff val="50000"/>
                                    </a:schemeClr>
                                  </a:solidFill>
                                  <a:latin typeface="Cambria Math" panose="02040503050406030204" pitchFamily="18" charset="0"/>
                                </a:rPr>
                                <m:t>=0</m:t>
                              </m:r>
                            </m:sup>
                          </m:sSubSup>
                        </m:num>
                        <m:den>
                          <m:r>
                            <a:rPr lang="en-US" i="1">
                              <a:solidFill>
                                <a:schemeClr val="bg1">
                                  <a:lumMod val="50000"/>
                                  <a:lumOff val="50000"/>
                                </a:schemeClr>
                              </a:solidFill>
                              <a:latin typeface="Cambria Math" panose="02040503050406030204" pitchFamily="18" charset="0"/>
                            </a:rPr>
                            <m:t>3</m:t>
                          </m:r>
                        </m:den>
                      </m:f>
                    </m:oMath>
                  </m:oMathPara>
                </a14:m>
                <a:endParaRPr lang="en-US" i="1" dirty="0">
                  <a:solidFill>
                    <a:schemeClr val="tx1">
                      <a:lumMod val="50000"/>
                    </a:schemeClr>
                  </a:solidFill>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BC02D15D-532B-CC4A-9B0B-DA09B17CB5BE}"/>
                  </a:ext>
                </a:extLst>
              </p:cNvPr>
              <p:cNvSpPr>
                <a:spLocks noRot="1" noChangeAspect="1" noMove="1" noResize="1" noEditPoints="1" noAdjustHandles="1" noChangeArrowheads="1" noChangeShapeType="1" noTextEdit="1"/>
              </p:cNvSpPr>
              <p:nvPr/>
            </p:nvSpPr>
            <p:spPr>
              <a:xfrm>
                <a:off x="0" y="169215"/>
                <a:ext cx="12192000" cy="1535998"/>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6F46C21C-A1D1-8C49-9888-FFF76E4C9C6C}"/>
              </a:ext>
            </a:extLst>
          </p:cNvPr>
          <p:cNvCxnSpPr>
            <a:cxnSpLocks/>
            <a:stCxn id="33" idx="7"/>
            <a:endCxn id="6" idx="3"/>
          </p:cNvCxnSpPr>
          <p:nvPr/>
        </p:nvCxnSpPr>
        <p:spPr>
          <a:xfrm flipV="1">
            <a:off x="4259084" y="3213375"/>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581964-41B0-7843-B6DC-F716A5F3CD4A}"/>
              </a:ext>
            </a:extLst>
          </p:cNvPr>
          <p:cNvCxnSpPr>
            <a:cxnSpLocks/>
            <a:stCxn id="39" idx="7"/>
            <a:endCxn id="34" idx="3"/>
          </p:cNvCxnSpPr>
          <p:nvPr/>
        </p:nvCxnSpPr>
        <p:spPr>
          <a:xfrm flipV="1">
            <a:off x="4259084" y="4485668"/>
            <a:ext cx="1809016" cy="811209"/>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8B2420-0FE3-3540-8613-032A2C8ACED4}"/>
              </a:ext>
            </a:extLst>
          </p:cNvPr>
          <p:cNvCxnSpPr>
            <a:cxnSpLocks/>
            <a:stCxn id="33" idx="5"/>
            <a:endCxn id="40" idx="1"/>
          </p:cNvCxnSpPr>
          <p:nvPr/>
        </p:nvCxnSpPr>
        <p:spPr>
          <a:xfrm>
            <a:off x="4259084" y="4485669"/>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B882CD-E944-CB4E-A694-48C872850295}"/>
              </a:ext>
            </a:extLst>
          </p:cNvPr>
          <p:cNvCxnSpPr>
            <a:cxnSpLocks/>
            <a:stCxn id="5" idx="5"/>
            <a:endCxn id="34" idx="1"/>
          </p:cNvCxnSpPr>
          <p:nvPr/>
        </p:nvCxnSpPr>
        <p:spPr>
          <a:xfrm>
            <a:off x="4259084" y="3213376"/>
            <a:ext cx="1809016" cy="811207"/>
          </a:xfrm>
          <a:prstGeom prst="straightConnector1">
            <a:avLst/>
          </a:prstGeom>
          <a:ln w="25400">
            <a:solidFill>
              <a:schemeClr val="accent5"/>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1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717B1A-5C8D-1248-B81A-1C461921C05B}"/>
              </a:ext>
            </a:extLst>
          </p:cNvPr>
          <p:cNvSpPr/>
          <p:nvPr/>
        </p:nvSpPr>
        <p:spPr>
          <a:xfrm>
            <a:off x="3574474" y="2559760"/>
            <a:ext cx="5146980" cy="1678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schemeClr>
                </a:solidFill>
                <a:latin typeface="Arial" panose="020B0604020202020204" pitchFamily="34" charset="0"/>
                <a:cs typeface="Arial" panose="020B0604020202020204" pitchFamily="34" charset="0"/>
              </a:rPr>
              <a:t>Network Causal Inference</a:t>
            </a:r>
          </a:p>
          <a:p>
            <a:pPr algn="ctr"/>
            <a:endParaRPr lang="en-US" sz="3200" b="1"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Keletso Makofane, MPH</a:t>
            </a: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PhD Candidate in Social Epidemiology</a:t>
            </a:r>
          </a:p>
          <a:p>
            <a:pPr algn="ctr"/>
            <a:r>
              <a:rPr lang="en-US" sz="1400" dirty="0">
                <a:solidFill>
                  <a:schemeClr val="tx1">
                    <a:lumMod val="65000"/>
                  </a:schemeClr>
                </a:solidFill>
                <a:latin typeface="Arial" panose="020B0604020202020204" pitchFamily="34" charset="0"/>
                <a:cs typeface="Arial" panose="020B0604020202020204" pitchFamily="34" charset="0"/>
              </a:rPr>
              <a:t>Harvard University</a:t>
            </a:r>
          </a:p>
          <a:p>
            <a:pPr algn="ctr"/>
            <a:endParaRPr lang="en-US" sz="1400" b="1" dirty="0">
              <a:solidFill>
                <a:schemeClr val="tx1">
                  <a:lumMod val="65000"/>
                </a:schemeClr>
              </a:solidFill>
              <a:latin typeface="Arial" panose="020B0604020202020204" pitchFamily="34" charset="0"/>
              <a:cs typeface="Arial" panose="020B0604020202020204" pitchFamily="34" charset="0"/>
            </a:endParaRPr>
          </a:p>
          <a:p>
            <a:pPr algn="ct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err="1">
                <a:solidFill>
                  <a:schemeClr val="tx1">
                    <a:lumMod val="65000"/>
                  </a:schemeClr>
                </a:solidFill>
                <a:latin typeface="Arial" panose="020B0604020202020204" pitchFamily="34" charset="0"/>
                <a:cs typeface="Arial" panose="020B0604020202020204" pitchFamily="34" charset="0"/>
              </a:rPr>
              <a:t>www.keletsomakofane.com</a:t>
            </a:r>
            <a:endParaRPr lang="en-US" sz="1400" dirty="0">
              <a:solidFill>
                <a:schemeClr val="tx1">
                  <a:lumMod val="65000"/>
                </a:schemeClr>
              </a:solidFill>
              <a:latin typeface="Arial" panose="020B0604020202020204" pitchFamily="34" charset="0"/>
              <a:cs typeface="Arial" panose="020B0604020202020204" pitchFamily="34" charset="0"/>
            </a:endParaRPr>
          </a:p>
          <a:p>
            <a:pPr algn="ctr"/>
            <a:r>
              <a:rPr lang="en-US" sz="1400" dirty="0">
                <a:solidFill>
                  <a:schemeClr val="tx1">
                    <a:lumMod val="65000"/>
                  </a:schemeClr>
                </a:solidFill>
                <a:latin typeface="Arial" panose="020B0604020202020204" pitchFamily="34" charset="0"/>
                <a:cs typeface="Arial" panose="020B0604020202020204" pitchFamily="34" charset="0"/>
              </a:rPr>
              <a:t>@klts0</a:t>
            </a:r>
          </a:p>
        </p:txBody>
      </p:sp>
    </p:spTree>
    <p:extLst>
      <p:ext uri="{BB962C8B-B14F-4D97-AF65-F5344CB8AC3E}">
        <p14:creationId xmlns:p14="http://schemas.microsoft.com/office/powerpoint/2010/main" val="299248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30DFEA2C-D2B6-4D40-81D3-22115F151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7305" y="1212893"/>
            <a:ext cx="1211374" cy="1211374"/>
          </a:xfrm>
          <a:prstGeom prst="rect">
            <a:avLst/>
          </a:prstGeom>
        </p:spPr>
      </p:pic>
      <p:pic>
        <p:nvPicPr>
          <p:cNvPr id="6" name="Graphic 5" descr="Woman with cane">
            <a:extLst>
              <a:ext uri="{FF2B5EF4-FFF2-40B4-BE49-F238E27FC236}">
                <a16:creationId xmlns:a16="http://schemas.microsoft.com/office/drawing/2014/main" id="{EBC2AF44-B2CF-B346-985B-2D4FB146D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1376" y="2500692"/>
            <a:ext cx="1211374" cy="1211374"/>
          </a:xfrm>
          <a:prstGeom prst="rect">
            <a:avLst/>
          </a:prstGeom>
        </p:spPr>
      </p:pic>
      <p:pic>
        <p:nvPicPr>
          <p:cNvPr id="7" name="Graphic 6" descr="Pregnant lady">
            <a:extLst>
              <a:ext uri="{FF2B5EF4-FFF2-40B4-BE49-F238E27FC236}">
                <a16:creationId xmlns:a16="http://schemas.microsoft.com/office/drawing/2014/main" id="{D8B8F73C-4D51-F144-8103-9A33A71D29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1376" y="3712066"/>
            <a:ext cx="1211374" cy="121137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C555EC-2315-E943-8526-1D24383CF925}"/>
                  </a:ext>
                </a:extLst>
              </p:cNvPr>
              <p:cNvSpPr/>
              <p:nvPr/>
            </p:nvSpPr>
            <p:spPr>
              <a:xfrm>
                <a:off x="8303032" y="1499678"/>
                <a:ext cx="1717971" cy="641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28C555EC-2315-E943-8526-1D24383CF925}"/>
                  </a:ext>
                </a:extLst>
              </p:cNvPr>
              <p:cNvSpPr>
                <a:spLocks noRot="1" noChangeAspect="1" noMove="1" noResize="1" noEditPoints="1" noAdjustHandles="1" noChangeArrowheads="1" noChangeShapeType="1" noTextEdit="1"/>
              </p:cNvSpPr>
              <p:nvPr/>
            </p:nvSpPr>
            <p:spPr>
              <a:xfrm>
                <a:off x="8303032" y="1499678"/>
                <a:ext cx="1717971" cy="641266"/>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45F4AE-88BD-164E-997B-87D7B250E667}"/>
                  </a:ext>
                </a:extLst>
              </p:cNvPr>
              <p:cNvSpPr/>
              <p:nvPr/>
            </p:nvSpPr>
            <p:spPr>
              <a:xfrm>
                <a:off x="8303032" y="2779458"/>
                <a:ext cx="1717971" cy="641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smtClean="0">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D945F4AE-88BD-164E-997B-87D7B250E667}"/>
                  </a:ext>
                </a:extLst>
              </p:cNvPr>
              <p:cNvSpPr>
                <a:spLocks noRot="1" noChangeAspect="1" noMove="1" noResize="1" noEditPoints="1" noAdjustHandles="1" noChangeArrowheads="1" noChangeShapeType="1" noTextEdit="1"/>
              </p:cNvSpPr>
              <p:nvPr/>
            </p:nvSpPr>
            <p:spPr>
              <a:xfrm>
                <a:off x="8303032" y="2779458"/>
                <a:ext cx="1717971" cy="641779"/>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FCBB097-C8C7-C145-B87F-2D49DAFD029D}"/>
                  </a:ext>
                </a:extLst>
              </p:cNvPr>
              <p:cNvSpPr/>
              <p:nvPr/>
            </p:nvSpPr>
            <p:spPr>
              <a:xfrm>
                <a:off x="8303032" y="3995613"/>
                <a:ext cx="1717971"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a:solidFill>
                                <a:schemeClr val="bg1">
                                  <a:lumMod val="50000"/>
                                  <a:lumOff val="50000"/>
                                </a:schemeClr>
                              </a:solidFill>
                              <a:latin typeface="Cambria Math" panose="02040503050406030204" pitchFamily="18" charset="0"/>
                            </a:rPr>
                            <m:t>,</m:t>
                          </m:r>
                          <m:sSub>
                            <m:sSubPr>
                              <m:ctrlPr>
                                <a:rPr lang="en-US" sz="3200" i="1">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r>
                            <a:rPr lang="en-US" sz="3200" i="1">
                              <a:solidFill>
                                <a:schemeClr val="bg1">
                                  <a:lumMod val="50000"/>
                                  <a:lumOff val="50000"/>
                                </a:schemeClr>
                              </a:solidFill>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0" name="Rectangle 9">
                <a:extLst>
                  <a:ext uri="{FF2B5EF4-FFF2-40B4-BE49-F238E27FC236}">
                    <a16:creationId xmlns:a16="http://schemas.microsoft.com/office/drawing/2014/main" id="{3FCBB097-C8C7-C145-B87F-2D49DAFD029D}"/>
                  </a:ext>
                </a:extLst>
              </p:cNvPr>
              <p:cNvSpPr>
                <a:spLocks noRot="1" noChangeAspect="1" noMove="1" noResize="1" noEditPoints="1" noAdjustHandles="1" noChangeArrowheads="1" noChangeShapeType="1" noTextEdit="1"/>
              </p:cNvSpPr>
              <p:nvPr/>
            </p:nvSpPr>
            <p:spPr>
              <a:xfrm>
                <a:off x="8303032" y="3995613"/>
                <a:ext cx="1717971" cy="644279"/>
              </a:xfrm>
              <a:prstGeom prst="rect">
                <a:avLst/>
              </a:prstGeom>
              <a:blipFill>
                <a:blip r:embed="rId11"/>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8EA4782-E883-5C45-954B-8A2DC5CA252A}"/>
                  </a:ext>
                </a:extLst>
              </p:cNvPr>
              <p:cNvSpPr/>
              <p:nvPr/>
            </p:nvSpPr>
            <p:spPr>
              <a:xfrm>
                <a:off x="4847454" y="1499678"/>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14" name="Rectangle 13">
                <a:extLst>
                  <a:ext uri="{FF2B5EF4-FFF2-40B4-BE49-F238E27FC236}">
                    <a16:creationId xmlns:a16="http://schemas.microsoft.com/office/drawing/2014/main" id="{F8EA4782-E883-5C45-954B-8A2DC5CA252A}"/>
                  </a:ext>
                </a:extLst>
              </p:cNvPr>
              <p:cNvSpPr>
                <a:spLocks noRot="1" noChangeAspect="1" noMove="1" noResize="1" noEditPoints="1" noAdjustHandles="1" noChangeArrowheads="1" noChangeShapeType="1" noTextEdit="1"/>
              </p:cNvSpPr>
              <p:nvPr/>
            </p:nvSpPr>
            <p:spPr>
              <a:xfrm>
                <a:off x="4847454" y="1499678"/>
                <a:ext cx="970137" cy="637803"/>
              </a:xfrm>
              <a:prstGeom prst="rect">
                <a:avLst/>
              </a:prstGeom>
              <a:blipFill>
                <a:blip r:embed="rId12"/>
                <a:stretch>
                  <a:fillRect t="-784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AD59AB1-8C4A-774A-A0D0-0F9CBE48DA79}"/>
                  </a:ext>
                </a:extLst>
              </p:cNvPr>
              <p:cNvSpPr/>
              <p:nvPr/>
            </p:nvSpPr>
            <p:spPr>
              <a:xfrm>
                <a:off x="4880315" y="2781190"/>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15" name="Rectangle 14">
                <a:extLst>
                  <a:ext uri="{FF2B5EF4-FFF2-40B4-BE49-F238E27FC236}">
                    <a16:creationId xmlns:a16="http://schemas.microsoft.com/office/drawing/2014/main" id="{1AD59AB1-8C4A-774A-A0D0-0F9CBE48DA79}"/>
                  </a:ext>
                </a:extLst>
              </p:cNvPr>
              <p:cNvSpPr>
                <a:spLocks noRot="1" noChangeAspect="1" noMove="1" noResize="1" noEditPoints="1" noAdjustHandles="1" noChangeArrowheads="1" noChangeShapeType="1" noTextEdit="1"/>
              </p:cNvSpPr>
              <p:nvPr/>
            </p:nvSpPr>
            <p:spPr>
              <a:xfrm>
                <a:off x="4880315" y="2781190"/>
                <a:ext cx="904414" cy="638316"/>
              </a:xfrm>
              <a:prstGeom prst="rect">
                <a:avLst/>
              </a:prstGeom>
              <a:blipFill>
                <a:blip r:embed="rId13"/>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D385F01-47C2-1D49-B2AC-2F68DAA7BCA0}"/>
                  </a:ext>
                </a:extLst>
              </p:cNvPr>
              <p:cNvSpPr/>
              <p:nvPr/>
            </p:nvSpPr>
            <p:spPr>
              <a:xfrm>
                <a:off x="4880315" y="3995613"/>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16" name="Rectangle 15">
                <a:extLst>
                  <a:ext uri="{FF2B5EF4-FFF2-40B4-BE49-F238E27FC236}">
                    <a16:creationId xmlns:a16="http://schemas.microsoft.com/office/drawing/2014/main" id="{DD385F01-47C2-1D49-B2AC-2F68DAA7BCA0}"/>
                  </a:ext>
                </a:extLst>
              </p:cNvPr>
              <p:cNvSpPr>
                <a:spLocks noRot="1" noChangeAspect="1" noMove="1" noResize="1" noEditPoints="1" noAdjustHandles="1" noChangeArrowheads="1" noChangeShapeType="1" noTextEdit="1"/>
              </p:cNvSpPr>
              <p:nvPr/>
            </p:nvSpPr>
            <p:spPr>
              <a:xfrm>
                <a:off x="4880315" y="3995613"/>
                <a:ext cx="904415" cy="644279"/>
              </a:xfrm>
              <a:prstGeom prst="rect">
                <a:avLst/>
              </a:prstGeom>
              <a:blipFill>
                <a:blip r:embed="rId14"/>
                <a:stretch>
                  <a:fillRect b="-76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9AE11E9-1FAD-B14C-A319-701BDA18A54B}"/>
              </a:ext>
            </a:extLst>
          </p:cNvPr>
          <p:cNvSpPr txBox="1"/>
          <p:nvPr/>
        </p:nvSpPr>
        <p:spPr>
          <a:xfrm>
            <a:off x="4131169" y="648144"/>
            <a:ext cx="2402709" cy="369332"/>
          </a:xfrm>
          <a:prstGeom prst="rect">
            <a:avLst/>
          </a:prstGeom>
          <a:noFill/>
        </p:spPr>
        <p:txBody>
          <a:bodyPr wrap="none" rtlCol="0">
            <a:spAutoFit/>
          </a:bodyPr>
          <a:lstStyle/>
          <a:p>
            <a:r>
              <a:rPr lang="en-US" dirty="0">
                <a:solidFill>
                  <a:schemeClr val="bg1">
                    <a:lumMod val="50000"/>
                    <a:lumOff val="50000"/>
                  </a:schemeClr>
                </a:solidFill>
              </a:rPr>
              <a:t>Causal Inference</a:t>
            </a:r>
          </a:p>
        </p:txBody>
      </p:sp>
      <p:sp>
        <p:nvSpPr>
          <p:cNvPr id="18" name="TextBox 17">
            <a:extLst>
              <a:ext uri="{FF2B5EF4-FFF2-40B4-BE49-F238E27FC236}">
                <a16:creationId xmlns:a16="http://schemas.microsoft.com/office/drawing/2014/main" id="{8CAA52D7-5B88-B44B-BF2F-28C9881420E1}"/>
              </a:ext>
            </a:extLst>
          </p:cNvPr>
          <p:cNvSpPr txBox="1"/>
          <p:nvPr/>
        </p:nvSpPr>
        <p:spPr>
          <a:xfrm>
            <a:off x="7864548" y="645727"/>
            <a:ext cx="2594941" cy="369332"/>
          </a:xfrm>
          <a:prstGeom prst="rect">
            <a:avLst/>
          </a:prstGeom>
          <a:noFill/>
        </p:spPr>
        <p:txBody>
          <a:bodyPr wrap="none" rtlCol="0">
            <a:spAutoFit/>
          </a:bodyPr>
          <a:lstStyle/>
          <a:p>
            <a:r>
              <a:rPr lang="en-US" dirty="0">
                <a:solidFill>
                  <a:schemeClr val="bg1">
                    <a:lumMod val="50000"/>
                    <a:lumOff val="50000"/>
                  </a:schemeClr>
                </a:solidFill>
              </a:rPr>
              <a:t>Network Causal Inference</a:t>
            </a:r>
          </a:p>
        </p:txBody>
      </p:sp>
      <p:sp>
        <p:nvSpPr>
          <p:cNvPr id="19" name="Rectangle 18">
            <a:extLst>
              <a:ext uri="{FF2B5EF4-FFF2-40B4-BE49-F238E27FC236}">
                <a16:creationId xmlns:a16="http://schemas.microsoft.com/office/drawing/2014/main" id="{DC2BE397-12B3-ED43-8406-27B5D8127AFC}"/>
              </a:ext>
            </a:extLst>
          </p:cNvPr>
          <p:cNvSpPr/>
          <p:nvPr/>
        </p:nvSpPr>
        <p:spPr>
          <a:xfrm>
            <a:off x="4454930" y="5542987"/>
            <a:ext cx="1922578" cy="276999"/>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Treatment Effect</a:t>
            </a:r>
          </a:p>
        </p:txBody>
      </p:sp>
      <p:sp>
        <p:nvSpPr>
          <p:cNvPr id="20" name="Rectangle 19">
            <a:extLst>
              <a:ext uri="{FF2B5EF4-FFF2-40B4-BE49-F238E27FC236}">
                <a16:creationId xmlns:a16="http://schemas.microsoft.com/office/drawing/2014/main" id="{5F1595D8-74BF-4749-8B6B-F3107E8E2968}"/>
              </a:ext>
            </a:extLst>
          </p:cNvPr>
          <p:cNvSpPr/>
          <p:nvPr/>
        </p:nvSpPr>
        <p:spPr>
          <a:xfrm>
            <a:off x="8303032" y="5358322"/>
            <a:ext cx="1820178" cy="646331"/>
          </a:xfrm>
          <a:prstGeom prst="rect">
            <a:avLst/>
          </a:prstGeom>
        </p:spPr>
        <p:txBody>
          <a:bodyPr wrap="none">
            <a:spAutoFit/>
          </a:bodyPr>
          <a:lstStyle/>
          <a:p>
            <a:pPr algn="ctr"/>
            <a:r>
              <a:rPr lang="en-US" sz="1200" i="1" dirty="0">
                <a:solidFill>
                  <a:schemeClr val="tx1">
                    <a:lumMod val="50000"/>
                  </a:schemeClr>
                </a:solidFill>
                <a:latin typeface="Arial" panose="020B0604020202020204" pitchFamily="34" charset="0"/>
                <a:cs typeface="Arial" panose="020B0604020202020204" pitchFamily="34" charset="0"/>
              </a:rPr>
              <a:t>Average Direct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Spillover Effect</a:t>
            </a:r>
          </a:p>
          <a:p>
            <a:pPr algn="ctr"/>
            <a:r>
              <a:rPr lang="en-US" sz="1200" i="1" dirty="0">
                <a:solidFill>
                  <a:schemeClr val="tx1">
                    <a:lumMod val="50000"/>
                  </a:schemeClr>
                </a:solidFill>
                <a:latin typeface="Arial" panose="020B0604020202020204" pitchFamily="34" charset="0"/>
                <a:cs typeface="Arial" panose="020B0604020202020204" pitchFamily="34" charset="0"/>
              </a:rPr>
              <a:t>Average Total Effect</a:t>
            </a:r>
          </a:p>
        </p:txBody>
      </p:sp>
      <p:sp>
        <p:nvSpPr>
          <p:cNvPr id="21" name="TextBox 20">
            <a:extLst>
              <a:ext uri="{FF2B5EF4-FFF2-40B4-BE49-F238E27FC236}">
                <a16:creationId xmlns:a16="http://schemas.microsoft.com/office/drawing/2014/main" id="{E73EF435-C697-C946-9E53-E4DF44299C1C}"/>
              </a:ext>
            </a:extLst>
          </p:cNvPr>
          <p:cNvSpPr txBox="1"/>
          <p:nvPr/>
        </p:nvSpPr>
        <p:spPr>
          <a:xfrm>
            <a:off x="6906267" y="2915681"/>
            <a:ext cx="453457" cy="369332"/>
          </a:xfrm>
          <a:prstGeom prst="rect">
            <a:avLst/>
          </a:prstGeom>
          <a:noFill/>
        </p:spPr>
        <p:txBody>
          <a:bodyPr wrap="none" rtlCol="0">
            <a:spAutoFit/>
          </a:bodyPr>
          <a:lstStyle/>
          <a:p>
            <a:r>
              <a:rPr lang="en-US" dirty="0">
                <a:solidFill>
                  <a:schemeClr val="bg1">
                    <a:lumMod val="50000"/>
                    <a:lumOff val="50000"/>
                  </a:schemeClr>
                </a:solidFill>
              </a:rPr>
              <a:t>Vs.</a:t>
            </a:r>
          </a:p>
        </p:txBody>
      </p:sp>
    </p:spTree>
    <p:extLst>
      <p:ext uri="{BB962C8B-B14F-4D97-AF65-F5344CB8AC3E}">
        <p14:creationId xmlns:p14="http://schemas.microsoft.com/office/powerpoint/2010/main" val="63255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Causal Inference</a:t>
            </a:r>
          </a:p>
        </p:txBody>
      </p:sp>
    </p:spTree>
    <p:extLst>
      <p:ext uri="{BB962C8B-B14F-4D97-AF65-F5344CB8AC3E}">
        <p14:creationId xmlns:p14="http://schemas.microsoft.com/office/powerpoint/2010/main" val="42046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DF7EFAB-1916-6A48-8CFA-6F5CFC3777EF}"/>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14" name="Oval 13">
            <a:extLst>
              <a:ext uri="{FF2B5EF4-FFF2-40B4-BE49-F238E27FC236}">
                <a16:creationId xmlns:a16="http://schemas.microsoft.com/office/drawing/2014/main" id="{FDF2D5A8-11D1-554A-947C-07517DB6B1A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15" name="Oval 14">
            <a:extLst>
              <a:ext uri="{FF2B5EF4-FFF2-40B4-BE49-F238E27FC236}">
                <a16:creationId xmlns:a16="http://schemas.microsoft.com/office/drawing/2014/main" id="{8AFB20BE-E779-E14B-A4B1-B109D2098417}"/>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16" name="Straight Arrow Connector 15">
            <a:extLst>
              <a:ext uri="{FF2B5EF4-FFF2-40B4-BE49-F238E27FC236}">
                <a16:creationId xmlns:a16="http://schemas.microsoft.com/office/drawing/2014/main" id="{B785FD01-4CA9-3644-AB1F-B1A04F0FFB66}"/>
              </a:ext>
            </a:extLst>
          </p:cNvPr>
          <p:cNvCxnSpPr>
            <a:stCxn id="13" idx="6"/>
            <a:endCxn id="14"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05121E-A970-6746-A392-2C3EA95F4152}"/>
              </a:ext>
            </a:extLst>
          </p:cNvPr>
          <p:cNvCxnSpPr>
            <a:stCxn id="14" idx="6"/>
            <a:endCxn id="15"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B7AEBBC-8742-8640-B4A2-96B099641A12}"/>
              </a:ext>
            </a:extLst>
          </p:cNvPr>
          <p:cNvCxnSpPr>
            <a:stCxn id="13" idx="0"/>
            <a:endCxn id="15"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Graphic 18" descr="Man">
            <a:extLst>
              <a:ext uri="{FF2B5EF4-FFF2-40B4-BE49-F238E27FC236}">
                <a16:creationId xmlns:a16="http://schemas.microsoft.com/office/drawing/2014/main" id="{E388DDDE-0481-A94C-BC69-4D63491911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spTree>
    <p:extLst>
      <p:ext uri="{BB962C8B-B14F-4D97-AF65-F5344CB8AC3E}">
        <p14:creationId xmlns:p14="http://schemas.microsoft.com/office/powerpoint/2010/main" val="159324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1BFA66F-668B-1044-8079-71C5BF0A9F70}"/>
              </a:ext>
            </a:extLst>
          </p:cNvPr>
          <p:cNvSpPr/>
          <p:nvPr/>
        </p:nvSpPr>
        <p:spPr>
          <a:xfrm>
            <a:off x="1561476"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1</a:t>
            </a:r>
            <a:endParaRPr lang="en-US" sz="1200" b="1" dirty="0"/>
          </a:p>
        </p:txBody>
      </p:sp>
      <p:sp>
        <p:nvSpPr>
          <p:cNvPr id="5" name="Oval 4">
            <a:extLst>
              <a:ext uri="{FF2B5EF4-FFF2-40B4-BE49-F238E27FC236}">
                <a16:creationId xmlns:a16="http://schemas.microsoft.com/office/drawing/2014/main" id="{26B7C5F9-88A2-7A46-AE1F-C9132CDCBEBD}"/>
              </a:ext>
            </a:extLst>
          </p:cNvPr>
          <p:cNvSpPr/>
          <p:nvPr/>
        </p:nvSpPr>
        <p:spPr>
          <a:xfrm>
            <a:off x="3715063" y="2136097"/>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1</a:t>
            </a:r>
            <a:endParaRPr lang="en-US" sz="1400" b="1" dirty="0"/>
          </a:p>
        </p:txBody>
      </p:sp>
      <p:sp>
        <p:nvSpPr>
          <p:cNvPr id="6" name="Oval 5">
            <a:extLst>
              <a:ext uri="{FF2B5EF4-FFF2-40B4-BE49-F238E27FC236}">
                <a16:creationId xmlns:a16="http://schemas.microsoft.com/office/drawing/2014/main" id="{04B1300C-5748-9544-8A69-9A456D296FB0}"/>
              </a:ext>
            </a:extLst>
          </p:cNvPr>
          <p:cNvSpPr/>
          <p:nvPr/>
        </p:nvSpPr>
        <p:spPr>
          <a:xfrm>
            <a:off x="6001063" y="2136096"/>
            <a:ext cx="674558" cy="652073"/>
          </a:xfrm>
          <a:prstGeom prst="ellipse">
            <a:avLst/>
          </a:prstGeom>
          <a:solidFill>
            <a:srgbClr val="0070C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1</a:t>
            </a:r>
            <a:endParaRPr lang="en-US" sz="1400" b="1" dirty="0"/>
          </a:p>
        </p:txBody>
      </p:sp>
      <p:cxnSp>
        <p:nvCxnSpPr>
          <p:cNvPr id="8" name="Straight Arrow Connector 7">
            <a:extLst>
              <a:ext uri="{FF2B5EF4-FFF2-40B4-BE49-F238E27FC236}">
                <a16:creationId xmlns:a16="http://schemas.microsoft.com/office/drawing/2014/main" id="{A885ADDE-AFC4-4C42-A004-AE14B21CD203}"/>
              </a:ext>
            </a:extLst>
          </p:cNvPr>
          <p:cNvCxnSpPr>
            <a:stCxn id="4" idx="6"/>
            <a:endCxn id="5" idx="2"/>
          </p:cNvCxnSpPr>
          <p:nvPr/>
        </p:nvCxnSpPr>
        <p:spPr>
          <a:xfrm>
            <a:off x="2236034" y="2462134"/>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5EF20A-851F-D84E-9F83-DCA465D9F64D}"/>
              </a:ext>
            </a:extLst>
          </p:cNvPr>
          <p:cNvCxnSpPr>
            <a:stCxn id="5" idx="6"/>
            <a:endCxn id="6" idx="2"/>
          </p:cNvCxnSpPr>
          <p:nvPr/>
        </p:nvCxnSpPr>
        <p:spPr>
          <a:xfrm flipV="1">
            <a:off x="4389621" y="2462133"/>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7E3962-76A8-D04B-B89E-7EF46E8426FE}"/>
              </a:ext>
            </a:extLst>
          </p:cNvPr>
          <p:cNvCxnSpPr>
            <a:stCxn id="4" idx="0"/>
            <a:endCxn id="6" idx="0"/>
          </p:cNvCxnSpPr>
          <p:nvPr/>
        </p:nvCxnSpPr>
        <p:spPr>
          <a:xfrm rot="5400000" flipH="1" flipV="1">
            <a:off x="4118548" y="-83696"/>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F8D22E1-BD74-C344-9E92-256C4F7B2F1A}"/>
              </a:ext>
            </a:extLst>
          </p:cNvPr>
          <p:cNvSpPr/>
          <p:nvPr/>
        </p:nvSpPr>
        <p:spPr>
          <a:xfrm>
            <a:off x="1561476"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2</a:t>
            </a:r>
            <a:endParaRPr lang="en-US" sz="1200" b="1" dirty="0"/>
          </a:p>
        </p:txBody>
      </p:sp>
      <p:sp>
        <p:nvSpPr>
          <p:cNvPr id="33" name="Oval 32">
            <a:extLst>
              <a:ext uri="{FF2B5EF4-FFF2-40B4-BE49-F238E27FC236}">
                <a16:creationId xmlns:a16="http://schemas.microsoft.com/office/drawing/2014/main" id="{692A2CF4-F284-6343-9DC2-2C2A6A2E9E34}"/>
              </a:ext>
            </a:extLst>
          </p:cNvPr>
          <p:cNvSpPr/>
          <p:nvPr/>
        </p:nvSpPr>
        <p:spPr>
          <a:xfrm>
            <a:off x="3715063" y="3408390"/>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2</a:t>
            </a:r>
            <a:endParaRPr lang="en-US" sz="1400" b="1" dirty="0"/>
          </a:p>
        </p:txBody>
      </p:sp>
      <p:sp>
        <p:nvSpPr>
          <p:cNvPr id="34" name="Oval 33">
            <a:extLst>
              <a:ext uri="{FF2B5EF4-FFF2-40B4-BE49-F238E27FC236}">
                <a16:creationId xmlns:a16="http://schemas.microsoft.com/office/drawing/2014/main" id="{CBD2311A-19DA-8B43-AB9C-C4A9DDD0041F}"/>
              </a:ext>
            </a:extLst>
          </p:cNvPr>
          <p:cNvSpPr/>
          <p:nvPr/>
        </p:nvSpPr>
        <p:spPr>
          <a:xfrm>
            <a:off x="6001063" y="3408389"/>
            <a:ext cx="674558" cy="652073"/>
          </a:xfrm>
          <a:prstGeom prst="ellipse">
            <a:avLst/>
          </a:prstGeom>
          <a:solidFill>
            <a:schemeClr val="accent6"/>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2</a:t>
            </a:r>
            <a:endParaRPr lang="en-US" sz="1400" b="1" dirty="0"/>
          </a:p>
        </p:txBody>
      </p:sp>
      <p:cxnSp>
        <p:nvCxnSpPr>
          <p:cNvPr id="35" name="Straight Arrow Connector 34">
            <a:extLst>
              <a:ext uri="{FF2B5EF4-FFF2-40B4-BE49-F238E27FC236}">
                <a16:creationId xmlns:a16="http://schemas.microsoft.com/office/drawing/2014/main" id="{20545845-D76D-8F42-B14B-AC9BA54B5AB7}"/>
              </a:ext>
            </a:extLst>
          </p:cNvPr>
          <p:cNvCxnSpPr>
            <a:stCxn id="32" idx="6"/>
            <a:endCxn id="33" idx="2"/>
          </p:cNvCxnSpPr>
          <p:nvPr/>
        </p:nvCxnSpPr>
        <p:spPr>
          <a:xfrm>
            <a:off x="2236034" y="3734427"/>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581BD-EC71-EC40-9835-2253B9E62C56}"/>
              </a:ext>
            </a:extLst>
          </p:cNvPr>
          <p:cNvCxnSpPr>
            <a:stCxn id="33" idx="6"/>
            <a:endCxn id="34" idx="2"/>
          </p:cNvCxnSpPr>
          <p:nvPr/>
        </p:nvCxnSpPr>
        <p:spPr>
          <a:xfrm flipV="1">
            <a:off x="4389621" y="3734426"/>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1514C85-444D-A348-A8DB-BFEB4A818D59}"/>
              </a:ext>
            </a:extLst>
          </p:cNvPr>
          <p:cNvCxnSpPr>
            <a:stCxn id="32" idx="0"/>
            <a:endCxn id="34" idx="0"/>
          </p:cNvCxnSpPr>
          <p:nvPr/>
        </p:nvCxnSpPr>
        <p:spPr>
          <a:xfrm rot="5400000" flipH="1" flipV="1">
            <a:off x="4118548" y="1188597"/>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0ABAE23-8723-044D-88B9-2D5A901D8CE2}"/>
              </a:ext>
            </a:extLst>
          </p:cNvPr>
          <p:cNvSpPr/>
          <p:nvPr/>
        </p:nvSpPr>
        <p:spPr>
          <a:xfrm>
            <a:off x="1561476"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t>
            </a:r>
            <a:r>
              <a:rPr lang="en-US" sz="1200" b="1" baseline="-25000" dirty="0"/>
              <a:t>3</a:t>
            </a:r>
            <a:endParaRPr lang="en-US" sz="1200" b="1" dirty="0"/>
          </a:p>
        </p:txBody>
      </p:sp>
      <p:sp>
        <p:nvSpPr>
          <p:cNvPr id="39" name="Oval 38">
            <a:extLst>
              <a:ext uri="{FF2B5EF4-FFF2-40B4-BE49-F238E27FC236}">
                <a16:creationId xmlns:a16="http://schemas.microsoft.com/office/drawing/2014/main" id="{FBE9C7E1-CC14-B545-800F-842DB0873F57}"/>
              </a:ext>
            </a:extLst>
          </p:cNvPr>
          <p:cNvSpPr/>
          <p:nvPr/>
        </p:nvSpPr>
        <p:spPr>
          <a:xfrm>
            <a:off x="3715063" y="4680683"/>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t>
            </a:r>
            <a:r>
              <a:rPr lang="en-US" sz="1400" b="1" baseline="-25000" dirty="0"/>
              <a:t>3</a:t>
            </a:r>
            <a:endParaRPr lang="en-US" sz="1400" b="1" dirty="0"/>
          </a:p>
        </p:txBody>
      </p:sp>
      <p:sp>
        <p:nvSpPr>
          <p:cNvPr id="40" name="Oval 39">
            <a:extLst>
              <a:ext uri="{FF2B5EF4-FFF2-40B4-BE49-F238E27FC236}">
                <a16:creationId xmlns:a16="http://schemas.microsoft.com/office/drawing/2014/main" id="{54BFFD8C-8A2D-314F-B299-4ACABB352370}"/>
              </a:ext>
            </a:extLst>
          </p:cNvPr>
          <p:cNvSpPr/>
          <p:nvPr/>
        </p:nvSpPr>
        <p:spPr>
          <a:xfrm>
            <a:off x="6001063" y="4680682"/>
            <a:ext cx="674558" cy="652073"/>
          </a:xfrm>
          <a:prstGeom prst="ellipse">
            <a:avLst/>
          </a:prstGeom>
          <a:solidFill>
            <a:srgbClr val="7030A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Y</a:t>
            </a:r>
            <a:r>
              <a:rPr lang="en-US" sz="1400" b="1" baseline="-25000" dirty="0"/>
              <a:t>3</a:t>
            </a:r>
            <a:endParaRPr lang="en-US" sz="1400" b="1" dirty="0"/>
          </a:p>
        </p:txBody>
      </p:sp>
      <p:cxnSp>
        <p:nvCxnSpPr>
          <p:cNvPr id="41" name="Straight Arrow Connector 40">
            <a:extLst>
              <a:ext uri="{FF2B5EF4-FFF2-40B4-BE49-F238E27FC236}">
                <a16:creationId xmlns:a16="http://schemas.microsoft.com/office/drawing/2014/main" id="{A2AAAE37-97FC-A240-8054-B71462A8E1BF}"/>
              </a:ext>
            </a:extLst>
          </p:cNvPr>
          <p:cNvCxnSpPr>
            <a:stCxn id="38" idx="6"/>
            <a:endCxn id="39" idx="2"/>
          </p:cNvCxnSpPr>
          <p:nvPr/>
        </p:nvCxnSpPr>
        <p:spPr>
          <a:xfrm>
            <a:off x="2236034" y="5006720"/>
            <a:ext cx="1479029" cy="0"/>
          </a:xfrm>
          <a:prstGeom prst="straightConnector1">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4A845B-94B6-4645-B203-8017C9700A9E}"/>
              </a:ext>
            </a:extLst>
          </p:cNvPr>
          <p:cNvCxnSpPr>
            <a:stCxn id="39" idx="6"/>
            <a:endCxn id="40" idx="2"/>
          </p:cNvCxnSpPr>
          <p:nvPr/>
        </p:nvCxnSpPr>
        <p:spPr>
          <a:xfrm flipV="1">
            <a:off x="4389621" y="5006719"/>
            <a:ext cx="1611442" cy="1"/>
          </a:xfrm>
          <a:prstGeom prst="straightConnector1">
            <a:avLst/>
          </a:prstGeom>
          <a:ln w="158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4AED7402-62EE-AC40-872A-66B3B9384F68}"/>
              </a:ext>
            </a:extLst>
          </p:cNvPr>
          <p:cNvCxnSpPr>
            <a:stCxn id="38" idx="0"/>
            <a:endCxn id="40" idx="0"/>
          </p:cNvCxnSpPr>
          <p:nvPr/>
        </p:nvCxnSpPr>
        <p:spPr>
          <a:xfrm rot="5400000" flipH="1" flipV="1">
            <a:off x="4118548" y="2460890"/>
            <a:ext cx="1" cy="4439587"/>
          </a:xfrm>
          <a:prstGeom prst="curvedConnector3">
            <a:avLst>
              <a:gd name="adj1" fmla="val 22860100000"/>
            </a:avLst>
          </a:prstGeom>
          <a:ln w="15875">
            <a:solidFill>
              <a:schemeClr val="tx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8" name="Graphic 47" descr="Man">
            <a:extLst>
              <a:ext uri="{FF2B5EF4-FFF2-40B4-BE49-F238E27FC236}">
                <a16:creationId xmlns:a16="http://schemas.microsoft.com/office/drawing/2014/main" id="{E9B4AD2A-E4F0-DF4D-9BB5-2021570CEE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5038" y="2026756"/>
            <a:ext cx="914400" cy="914400"/>
          </a:xfrm>
          <a:prstGeom prst="rect">
            <a:avLst/>
          </a:prstGeom>
        </p:spPr>
      </p:pic>
      <p:pic>
        <p:nvPicPr>
          <p:cNvPr id="49" name="Graphic 48" descr="Woman with cane">
            <a:extLst>
              <a:ext uri="{FF2B5EF4-FFF2-40B4-BE49-F238E27FC236}">
                <a16:creationId xmlns:a16="http://schemas.microsoft.com/office/drawing/2014/main" id="{624A5400-0C83-4C4A-ABA7-DEFB9E90A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5038" y="3277225"/>
            <a:ext cx="914400" cy="914400"/>
          </a:xfrm>
          <a:prstGeom prst="rect">
            <a:avLst/>
          </a:prstGeom>
        </p:spPr>
      </p:pic>
      <p:pic>
        <p:nvPicPr>
          <p:cNvPr id="50" name="Graphic 49" descr="Pregnant lady">
            <a:extLst>
              <a:ext uri="{FF2B5EF4-FFF2-40B4-BE49-F238E27FC236}">
                <a16:creationId xmlns:a16="http://schemas.microsoft.com/office/drawing/2014/main" id="{61BF750A-75E2-E142-8C98-BACF84E31A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5038" y="4549517"/>
            <a:ext cx="914400" cy="914400"/>
          </a:xfrm>
          <a:prstGeom prst="rect">
            <a:avLst/>
          </a:prstGeom>
        </p:spPr>
      </p:pic>
    </p:spTree>
    <p:extLst>
      <p:ext uri="{BB962C8B-B14F-4D97-AF65-F5344CB8AC3E}">
        <p14:creationId xmlns:p14="http://schemas.microsoft.com/office/powerpoint/2010/main" val="81452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2820000" y="540000"/>
                <a:ext cx="65520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tx1">
                        <a:lumMod val="50000"/>
                      </a:schemeClr>
                    </a:solidFill>
                    <a:latin typeface="Cambria Math" panose="02040503050406030204" pitchFamily="18" charset="0"/>
                  </a:rPr>
                  <a:t>Treatment Effect</a:t>
                </a:r>
              </a:p>
              <a:p>
                <a:pPr marL="0" indent="0" algn="ctr">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=1</m:t>
                          </m:r>
                        </m:sup>
                      </m:sSubSup>
                      <m:r>
                        <a:rPr lang="en-US" sz="2000" i="1">
                          <a:solidFill>
                            <a:srgbClr val="0070C0"/>
                          </a:solidFill>
                          <a:latin typeface="Cambria Math" panose="02040503050406030204" pitchFamily="18" charset="0"/>
                        </a:rPr>
                        <m:t>−</m:t>
                      </m:r>
                      <m:sSubSup>
                        <m:sSubSupPr>
                          <m:ctrlPr>
                            <a:rPr lang="en-US" sz="2000" i="1">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b="0" i="1" smtClean="0">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oMath>
                  </m:oMathPara>
                </a14:m>
                <a:endParaRPr lang="en-US" sz="2000" i="1" dirty="0">
                  <a:solidFill>
                    <a:srgbClr val="0070C0"/>
                  </a:solidFill>
                  <a:latin typeface="Cambria Math" panose="02040503050406030204" pitchFamily="18" charset="0"/>
                </a:endParaRPr>
              </a:p>
              <a:p>
                <a:pPr marL="0" indent="0">
                  <a:buNone/>
                </a:pPr>
                <a:endParaRPr lang="en-US" sz="20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accent6"/>
                          </a:solidFill>
                          <a:latin typeface="Cambria Math" panose="02040503050406030204" pitchFamily="18" charset="0"/>
                        </a:rPr>
                        <m:t>−</m:t>
                      </m:r>
                      <m:sSubSup>
                        <m:sSubSupPr>
                          <m:ctrlPr>
                            <a:rPr lang="en-US" sz="2000" i="1">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b="0" i="1" smtClean="0">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b="0" i="1" smtClean="0">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=0</m:t>
                          </m:r>
                        </m:sup>
                      </m:sSubSup>
                    </m:oMath>
                  </m:oMathPara>
                </a14:m>
                <a:endParaRPr lang="en-US" sz="2000" i="1" dirty="0">
                  <a:solidFill>
                    <a:schemeClr val="accent6"/>
                  </a:solidFill>
                  <a:latin typeface="Cambria Math" panose="02040503050406030204" pitchFamily="18" charset="0"/>
                </a:endParaRPr>
              </a:p>
              <a:p>
                <a:pPr marL="0" indent="0">
                  <a:buNone/>
                </a:pPr>
                <a:endParaRPr lang="en-US" sz="20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r>
                        <a:rPr lang="en-US" sz="2000" i="1">
                          <a:solidFill>
                            <a:srgbClr val="7030A0"/>
                          </a:solidFill>
                          <a:latin typeface="Cambria Math" panose="02040503050406030204" pitchFamily="18" charset="0"/>
                        </a:rPr>
                        <m:t>−</m:t>
                      </m:r>
                      <m:sSubSup>
                        <m:sSubSupPr>
                          <m:ctrlPr>
                            <a:rPr lang="en-US" sz="2000" i="1">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b="0" i="1" smtClean="0">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b="0" i="1" smtClean="0">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=0</m:t>
                          </m:r>
                        </m:sup>
                      </m:sSubSup>
                    </m:oMath>
                  </m:oMathPara>
                </a14:m>
                <a:endParaRPr lang="en-US" sz="20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2820000" y="540000"/>
                <a:ext cx="6552000" cy="5516237"/>
              </a:xfrm>
              <a:prstGeom prst="rect">
                <a:avLst/>
              </a:prstGeom>
              <a:blipFill>
                <a:blip r:embed="rId3"/>
                <a:stretch>
                  <a:fillRect t="-1379"/>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extLst>
                  <p:ext uri="{D42A27DB-BD31-4B8C-83A1-F6EECF244321}">
                    <p14:modId xmlns:p14="http://schemas.microsoft.com/office/powerpoint/2010/main" val="224701810"/>
                  </p:ext>
                </p:extLst>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Tree>
    <p:extLst>
      <p:ext uri="{BB962C8B-B14F-4D97-AF65-F5344CB8AC3E}">
        <p14:creationId xmlns:p14="http://schemas.microsoft.com/office/powerpoint/2010/main" val="57922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E3F8823-2D86-F44C-B4F7-C9C9F8EE7659}"/>
              </a:ext>
            </a:extLst>
          </p:cNvPr>
          <p:cNvSpPr txBox="1">
            <a:spLocks/>
          </p:cNvSpPr>
          <p:nvPr/>
        </p:nvSpPr>
        <p:spPr>
          <a:xfrm>
            <a:off x="4210812" y="355363"/>
            <a:ext cx="3770376" cy="154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50000"/>
                </a:schemeClr>
              </a:solidFill>
            </a:endParaRPr>
          </a:p>
          <a:p>
            <a:pPr marL="0" indent="0">
              <a:buFont typeface="Arial" panose="020B0604020202020204" pitchFamily="34" charset="0"/>
              <a:buNone/>
            </a:pPr>
            <a:endParaRPr lang="en-US"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3F1D-B85A-D540-83C8-EDEAC4720B66}"/>
                  </a:ext>
                </a:extLst>
              </p:cNvPr>
              <p:cNvSpPr txBox="1">
                <a:spLocks/>
              </p:cNvSpPr>
              <p:nvPr/>
            </p:nvSpPr>
            <p:spPr>
              <a:xfrm>
                <a:off x="1543050" y="540000"/>
                <a:ext cx="8775700" cy="551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i="1" dirty="0">
                    <a:solidFill>
                      <a:schemeClr val="tx1">
                        <a:lumMod val="50000"/>
                      </a:schemeClr>
                    </a:solidFill>
                    <a:latin typeface="Cambria Math" panose="02040503050406030204" pitchFamily="18" charset="0"/>
                  </a:rPr>
                  <a:t>Treatment Effect</a:t>
                </a:r>
              </a:p>
              <a:p>
                <a:pPr marL="0" indent="0" algn="ctr">
                  <a:buNone/>
                </a:pPr>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b="0" i="1" smtClean="0">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=1</m:t>
                          </m:r>
                        </m:sup>
                      </m:sSubSup>
                      <m:r>
                        <a:rPr lang="en-US" sz="1200" i="1">
                          <a:solidFill>
                            <a:srgbClr val="0070C0"/>
                          </a:solidFill>
                          <a:latin typeface="Cambria Math" panose="02040503050406030204" pitchFamily="18" charset="0"/>
                        </a:rPr>
                        <m:t>−</m:t>
                      </m:r>
                      <m:sSubSup>
                        <m:sSubSupPr>
                          <m:ctrlPr>
                            <a:rPr lang="en-US" sz="1200" i="1">
                              <a:solidFill>
                                <a:srgbClr val="0070C0"/>
                              </a:solidFill>
                              <a:latin typeface="Cambria Math" panose="02040503050406030204" pitchFamily="18" charset="0"/>
                            </a:rPr>
                          </m:ctrlPr>
                        </m:sSubSupPr>
                        <m:e>
                          <m:r>
                            <a:rPr lang="en-US" sz="1200" i="1">
                              <a:solidFill>
                                <a:srgbClr val="0070C0"/>
                              </a:solidFill>
                              <a:latin typeface="Cambria Math" panose="02040503050406030204" pitchFamily="18" charset="0"/>
                            </a:rPr>
                            <m:t>𝑌</m:t>
                          </m:r>
                        </m:e>
                        <m:sub>
                          <m:r>
                            <a:rPr lang="en-US" sz="1200" i="1">
                              <a:solidFill>
                                <a:srgbClr val="0070C0"/>
                              </a:solidFill>
                              <a:latin typeface="Cambria Math" panose="02040503050406030204" pitchFamily="18" charset="0"/>
                            </a:rPr>
                            <m:t>1</m:t>
                          </m:r>
                        </m:sub>
                        <m:sup>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𝑎</m:t>
                              </m:r>
                            </m:e>
                            <m:sub>
                              <m:r>
                                <a:rPr lang="en-US" sz="1200" b="0" i="1" smtClean="0">
                                  <a:solidFill>
                                    <a:srgbClr val="0070C0"/>
                                  </a:solidFill>
                                  <a:latin typeface="Cambria Math" panose="02040503050406030204" pitchFamily="18" charset="0"/>
                                </a:rPr>
                                <m:t>1</m:t>
                              </m:r>
                            </m:sub>
                          </m:sSub>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p>
                      </m:sSubSup>
                    </m:oMath>
                  </m:oMathPara>
                </a14:m>
                <a:endParaRPr lang="en-US" sz="1200" i="1" dirty="0">
                  <a:solidFill>
                    <a:srgbClr val="0070C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=1</m:t>
                          </m:r>
                        </m:sup>
                      </m:sSubSup>
                      <m:r>
                        <a:rPr lang="en-US" sz="1200" i="1">
                          <a:solidFill>
                            <a:schemeClr val="accent6"/>
                          </a:solidFill>
                          <a:latin typeface="Cambria Math" panose="02040503050406030204" pitchFamily="18" charset="0"/>
                        </a:rPr>
                        <m:t>−</m:t>
                      </m:r>
                      <m:sSubSup>
                        <m:sSubSupPr>
                          <m:ctrlPr>
                            <a:rPr lang="en-US" sz="1200" i="1">
                              <a:solidFill>
                                <a:schemeClr val="accent6"/>
                              </a:solidFill>
                              <a:latin typeface="Cambria Math" panose="02040503050406030204" pitchFamily="18" charset="0"/>
                            </a:rPr>
                          </m:ctrlPr>
                        </m:sSubSupPr>
                        <m:e>
                          <m:r>
                            <a:rPr lang="en-US" sz="1200" i="1">
                              <a:solidFill>
                                <a:schemeClr val="accent6"/>
                              </a:solidFill>
                              <a:latin typeface="Cambria Math" panose="02040503050406030204" pitchFamily="18" charset="0"/>
                            </a:rPr>
                            <m:t>𝑌</m:t>
                          </m:r>
                        </m:e>
                        <m:sub>
                          <m:r>
                            <a:rPr lang="en-US" sz="1200" b="0" i="1" smtClean="0">
                              <a:solidFill>
                                <a:schemeClr val="accent6"/>
                              </a:solidFill>
                              <a:latin typeface="Cambria Math" panose="02040503050406030204" pitchFamily="18" charset="0"/>
                            </a:rPr>
                            <m:t>2</m:t>
                          </m:r>
                        </m:sub>
                        <m:sup>
                          <m:sSub>
                            <m:sSubPr>
                              <m:ctrlPr>
                                <a:rPr lang="en-US" sz="1200" i="1">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𝑎</m:t>
                              </m:r>
                            </m:e>
                            <m:sub>
                              <m:r>
                                <a:rPr lang="en-US" sz="1200" b="0" i="1" smtClean="0">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=0</m:t>
                          </m:r>
                        </m:sup>
                      </m:sSubSup>
                    </m:oMath>
                  </m:oMathPara>
                </a14:m>
                <a:endParaRPr lang="en-US" sz="1200" i="1" dirty="0">
                  <a:solidFill>
                    <a:schemeClr val="tx1">
                      <a:lumMod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=1</m:t>
                          </m:r>
                        </m:sup>
                      </m:sSubSup>
                      <m:r>
                        <a:rPr lang="en-US" sz="1200" i="1">
                          <a:solidFill>
                            <a:srgbClr val="7030A0"/>
                          </a:solidFill>
                          <a:latin typeface="Cambria Math" panose="02040503050406030204" pitchFamily="18" charset="0"/>
                        </a:rPr>
                        <m:t>−</m:t>
                      </m:r>
                      <m:sSubSup>
                        <m:sSubSupPr>
                          <m:ctrlPr>
                            <a:rPr lang="en-US" sz="1200" i="1">
                              <a:solidFill>
                                <a:srgbClr val="7030A0"/>
                              </a:solidFill>
                              <a:latin typeface="Cambria Math" panose="02040503050406030204" pitchFamily="18" charset="0"/>
                            </a:rPr>
                          </m:ctrlPr>
                        </m:sSubSupPr>
                        <m:e>
                          <m:r>
                            <a:rPr lang="en-US" sz="1200" i="1">
                              <a:solidFill>
                                <a:srgbClr val="7030A0"/>
                              </a:solidFill>
                              <a:latin typeface="Cambria Math" panose="02040503050406030204" pitchFamily="18" charset="0"/>
                            </a:rPr>
                            <m:t>𝑌</m:t>
                          </m:r>
                        </m:e>
                        <m:sub>
                          <m:r>
                            <a:rPr lang="en-US" sz="1200" b="0" i="1" smtClean="0">
                              <a:solidFill>
                                <a:srgbClr val="7030A0"/>
                              </a:solidFill>
                              <a:latin typeface="Cambria Math" panose="02040503050406030204" pitchFamily="18" charset="0"/>
                            </a:rPr>
                            <m:t>3</m:t>
                          </m:r>
                        </m:sub>
                        <m:sup>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𝑎</m:t>
                              </m:r>
                            </m:e>
                            <m:sub>
                              <m:r>
                                <a:rPr lang="en-US" sz="1200" b="0" i="1" smtClean="0">
                                  <a:solidFill>
                                    <a:srgbClr val="7030A0"/>
                                  </a:solidFill>
                                  <a:latin typeface="Cambria Math" panose="02040503050406030204" pitchFamily="18" charset="0"/>
                                </a:rPr>
                                <m:t>3</m:t>
                              </m:r>
                            </m:sub>
                          </m:sSub>
                          <m:r>
                            <a:rPr lang="en-US" sz="1200" i="1">
                              <a:solidFill>
                                <a:srgbClr val="7030A0"/>
                              </a:solidFill>
                              <a:latin typeface="Cambria Math" panose="02040503050406030204" pitchFamily="18" charset="0"/>
                            </a:rPr>
                            <m:t>=0</m:t>
                          </m:r>
                        </m:sup>
                      </m:sSubSup>
                    </m:oMath>
                  </m:oMathPara>
                </a14:m>
                <a:endParaRPr lang="en-US" sz="1200" i="1" dirty="0">
                  <a:solidFill>
                    <a:srgbClr val="7030A0"/>
                  </a:solidFill>
                  <a:latin typeface="Cambria Math" panose="02040503050406030204" pitchFamily="18" charset="0"/>
                </a:endParaRPr>
              </a:p>
              <a:p>
                <a:pPr marL="0" inden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endParaRPr lang="en-US" sz="1600" i="1" dirty="0">
                  <a:solidFill>
                    <a:schemeClr val="tx1">
                      <a:lumMod val="50000"/>
                    </a:schemeClr>
                  </a:solidFill>
                  <a:latin typeface="Cambria Math" panose="02040503050406030204" pitchFamily="18" charset="0"/>
                </a:endParaRPr>
              </a:p>
              <a:p>
                <a:pPr marL="0" indent="0" algn="ctr">
                  <a:buFont typeface="Arial" panose="020B0604020202020204" pitchFamily="34" charset="0"/>
                  <a:buNone/>
                </a:pPr>
                <a:r>
                  <a:rPr lang="en-US" sz="2000" i="1" dirty="0">
                    <a:solidFill>
                      <a:schemeClr val="tx1">
                        <a:lumMod val="50000"/>
                      </a:schemeClr>
                    </a:solidFill>
                    <a:latin typeface="Cambria Math" panose="02040503050406030204" pitchFamily="18" charset="0"/>
                  </a:rPr>
                  <a:t>Average Treatment Effect</a:t>
                </a:r>
              </a:p>
              <a:p>
                <a:pPr marL="0" indent="0" algn="ctr">
                  <a:buNone/>
                </a:pPr>
                <a:endParaRPr lang="en-US" sz="2000" b="0" i="1" dirty="0">
                  <a:solidFill>
                    <a:schemeClr val="tx1">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=1</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=1</m:t>
                              </m:r>
                            </m:sup>
                          </m:sSubSup>
                        </m:num>
                        <m:den>
                          <m:r>
                            <a:rPr lang="en-US" sz="2000" i="1">
                              <a:solidFill>
                                <a:schemeClr val="tx1">
                                  <a:lumMod val="50000"/>
                                </a:schemeClr>
                              </a:solidFill>
                              <a:latin typeface="Cambria Math" panose="02040503050406030204" pitchFamily="18" charset="0"/>
                            </a:rPr>
                            <m:t>3</m:t>
                          </m:r>
                        </m:den>
                      </m:f>
                      <m:r>
                        <a:rPr lang="en-US" sz="2000" b="0" i="1" smtClean="0">
                          <a:solidFill>
                            <a:schemeClr val="tx1">
                              <a:lumMod val="50000"/>
                            </a:schemeClr>
                          </a:solidFill>
                          <a:latin typeface="Cambria Math" panose="02040503050406030204" pitchFamily="18" charset="0"/>
                        </a:rPr>
                        <m:t>     </m:t>
                      </m:r>
                      <m:r>
                        <a:rPr lang="en-US" sz="2000" i="1">
                          <a:solidFill>
                            <a:schemeClr val="tx1">
                              <a:lumMod val="50000"/>
                            </a:schemeClr>
                          </a:solidFill>
                          <a:latin typeface="Cambria Math" panose="02040503050406030204" pitchFamily="18" charset="0"/>
                        </a:rPr>
                        <m:t> −</m:t>
                      </m:r>
                      <m:r>
                        <a:rPr lang="en-US" sz="2000" b="0" i="1" smtClean="0">
                          <a:solidFill>
                            <a:schemeClr val="tx1">
                              <a:lumMod val="50000"/>
                            </a:schemeClr>
                          </a:solidFill>
                          <a:latin typeface="Cambria Math" panose="02040503050406030204" pitchFamily="18" charset="0"/>
                        </a:rPr>
                        <m:t>      </m:t>
                      </m:r>
                      <m:f>
                        <m:fPr>
                          <m:ctrlPr>
                            <a:rPr lang="en-US" sz="2000" i="1">
                              <a:solidFill>
                                <a:schemeClr val="tx1">
                                  <a:lumMod val="50000"/>
                                </a:schemeClr>
                              </a:solidFill>
                              <a:latin typeface="Cambria Math" panose="02040503050406030204" pitchFamily="18" charset="0"/>
                            </a:rPr>
                          </m:ctrlPr>
                        </m:fPr>
                        <m:num>
                          <m:sSubSup>
                            <m:sSubSupPr>
                              <m:ctrlPr>
                                <a:rPr lang="en-US" sz="2000" i="1" smtClean="0">
                                  <a:solidFill>
                                    <a:srgbClr val="0070C0"/>
                                  </a:solidFill>
                                  <a:latin typeface="Cambria Math" panose="02040503050406030204" pitchFamily="18" charset="0"/>
                                </a:rPr>
                              </m:ctrlPr>
                            </m:sSubSupPr>
                            <m:e>
                              <m:r>
                                <a:rPr lang="en-US" sz="2000" i="1">
                                  <a:solidFill>
                                    <a:srgbClr val="0070C0"/>
                                  </a:solidFill>
                                  <a:latin typeface="Cambria Math" panose="02040503050406030204" pitchFamily="18" charset="0"/>
                                </a:rPr>
                                <m:t>𝑌</m:t>
                              </m:r>
                            </m:e>
                            <m:sub>
                              <m:r>
                                <a:rPr lang="en-US" sz="2000" i="1">
                                  <a:solidFill>
                                    <a:srgbClr val="0070C0"/>
                                  </a:solidFill>
                                  <a:latin typeface="Cambria Math" panose="02040503050406030204" pitchFamily="18" charset="0"/>
                                </a:rPr>
                                <m:t>1</m:t>
                              </m:r>
                            </m:sub>
                            <m:sup>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𝑎</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chemeClr val="accent6"/>
                                  </a:solidFill>
                                  <a:latin typeface="Cambria Math" panose="02040503050406030204" pitchFamily="18" charset="0"/>
                                </a:rPr>
                              </m:ctrlPr>
                            </m:sSubSupPr>
                            <m:e>
                              <m:r>
                                <a:rPr lang="en-US" sz="2000" i="1">
                                  <a:solidFill>
                                    <a:schemeClr val="accent6"/>
                                  </a:solidFill>
                                  <a:latin typeface="Cambria Math" panose="02040503050406030204" pitchFamily="18" charset="0"/>
                                </a:rPr>
                                <m:t>𝑌</m:t>
                              </m:r>
                            </m:e>
                            <m:sub>
                              <m:r>
                                <a:rPr lang="en-US" sz="2000" i="1">
                                  <a:solidFill>
                                    <a:schemeClr val="accent6"/>
                                  </a:solidFill>
                                  <a:latin typeface="Cambria Math" panose="02040503050406030204" pitchFamily="18" charset="0"/>
                                </a:rPr>
                                <m:t>2</m:t>
                              </m:r>
                            </m:sub>
                            <m:sup>
                              <m:sSub>
                                <m:sSubPr>
                                  <m:ctrlPr>
                                    <a:rPr lang="en-US" sz="2000" i="1">
                                      <a:solidFill>
                                        <a:schemeClr val="accent6"/>
                                      </a:solidFill>
                                      <a:latin typeface="Cambria Math" panose="02040503050406030204" pitchFamily="18" charset="0"/>
                                    </a:rPr>
                                  </m:ctrlPr>
                                </m:sSubPr>
                                <m:e>
                                  <m:r>
                                    <a:rPr lang="en-US" sz="2000" i="1">
                                      <a:solidFill>
                                        <a:schemeClr val="accent6"/>
                                      </a:solidFill>
                                      <a:latin typeface="Cambria Math" panose="02040503050406030204" pitchFamily="18" charset="0"/>
                                    </a:rPr>
                                    <m:t>𝑎</m:t>
                                  </m:r>
                                </m:e>
                                <m:sub>
                                  <m:r>
                                    <a:rPr lang="en-US" sz="2000" i="1">
                                      <a:solidFill>
                                        <a:schemeClr val="accent6"/>
                                      </a:solidFill>
                                      <a:latin typeface="Cambria Math" panose="02040503050406030204" pitchFamily="18" charset="0"/>
                                    </a:rPr>
                                    <m:t>2</m:t>
                                  </m:r>
                                </m:sub>
                              </m:sSub>
                              <m:r>
                                <a:rPr lang="en-US" sz="2000" i="1">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0</m:t>
                              </m:r>
                            </m:sup>
                          </m:sSubSup>
                          <m:r>
                            <a:rPr lang="en-US" sz="2000" i="1">
                              <a:solidFill>
                                <a:schemeClr val="tx1">
                                  <a:lumMod val="50000"/>
                                </a:schemeClr>
                              </a:solidFill>
                              <a:latin typeface="Cambria Math" panose="02040503050406030204" pitchFamily="18" charset="0"/>
                            </a:rPr>
                            <m:t>+</m:t>
                          </m:r>
                          <m:sSubSup>
                            <m:sSubSupPr>
                              <m:ctrlPr>
                                <a:rPr lang="en-US" sz="2000" i="1" smtClean="0">
                                  <a:solidFill>
                                    <a:srgbClr val="7030A0"/>
                                  </a:solidFill>
                                  <a:latin typeface="Cambria Math" panose="02040503050406030204" pitchFamily="18" charset="0"/>
                                </a:rPr>
                              </m:ctrlPr>
                            </m:sSubSupPr>
                            <m:e>
                              <m:r>
                                <a:rPr lang="en-US" sz="2000" i="1">
                                  <a:solidFill>
                                    <a:srgbClr val="7030A0"/>
                                  </a:solidFill>
                                  <a:latin typeface="Cambria Math" panose="02040503050406030204" pitchFamily="18" charset="0"/>
                                </a:rPr>
                                <m:t>𝑌</m:t>
                              </m:r>
                            </m:e>
                            <m:sub>
                              <m:r>
                                <a:rPr lang="en-US" sz="2000" i="1">
                                  <a:solidFill>
                                    <a:srgbClr val="7030A0"/>
                                  </a:solidFill>
                                  <a:latin typeface="Cambria Math" panose="02040503050406030204" pitchFamily="18" charset="0"/>
                                </a:rPr>
                                <m:t>3</m:t>
                              </m:r>
                            </m:sub>
                            <m:sup>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𝑎</m:t>
                                  </m:r>
                                </m:e>
                                <m:sub>
                                  <m:r>
                                    <a:rPr lang="en-US" sz="2000" i="1">
                                      <a:solidFill>
                                        <a:srgbClr val="7030A0"/>
                                      </a:solidFill>
                                      <a:latin typeface="Cambria Math" panose="02040503050406030204" pitchFamily="18" charset="0"/>
                                    </a:rPr>
                                    <m:t>3</m:t>
                                  </m:r>
                                </m:sub>
                              </m:sSub>
                              <m:r>
                                <a:rPr lang="en-US" sz="2000" i="1">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0</m:t>
                              </m:r>
                            </m:sup>
                          </m:sSubSup>
                        </m:num>
                        <m:den>
                          <m:r>
                            <a:rPr lang="en-US" sz="2000" i="1">
                              <a:solidFill>
                                <a:schemeClr val="tx1">
                                  <a:lumMod val="50000"/>
                                </a:schemeClr>
                              </a:solidFill>
                              <a:latin typeface="Cambria Math" panose="02040503050406030204" pitchFamily="18" charset="0"/>
                            </a:rPr>
                            <m:t>3</m:t>
                          </m:r>
                        </m:den>
                      </m:f>
                    </m:oMath>
                  </m:oMathPara>
                </a14:m>
                <a:endParaRPr lang="en-US" sz="20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lgn="ctr">
                  <a:buNone/>
                </a:pPr>
                <a:endParaRPr lang="en-US" sz="1600" dirty="0">
                  <a:solidFill>
                    <a:schemeClr val="tx1">
                      <a:lumMod val="50000"/>
                    </a:schemeClr>
                  </a:solidFill>
                </a:endParaRPr>
              </a:p>
              <a:p>
                <a:pPr marL="0" indent="0">
                  <a:buFont typeface="Arial" panose="020B0604020202020204" pitchFamily="34" charset="0"/>
                  <a:buNone/>
                </a:pPr>
                <a:endParaRPr lang="en-US" sz="1800" dirty="0">
                  <a:solidFill>
                    <a:schemeClr val="tx1">
                      <a:lumMod val="50000"/>
                    </a:schemeClr>
                  </a:solidFill>
                </a:endParaRPr>
              </a:p>
            </p:txBody>
          </p:sp>
        </mc:Choice>
        <mc:Fallback xmlns="">
          <p:sp>
            <p:nvSpPr>
              <p:cNvPr id="3" name="Content Placeholder 2">
                <a:extLst>
                  <a:ext uri="{FF2B5EF4-FFF2-40B4-BE49-F238E27FC236}">
                    <a16:creationId xmlns:a16="http://schemas.microsoft.com/office/drawing/2014/main" id="{6C373F1D-B85A-D540-83C8-EDEAC4720B66}"/>
                  </a:ext>
                </a:extLst>
              </p:cNvPr>
              <p:cNvSpPr txBox="1">
                <a:spLocks noRot="1" noChangeAspect="1" noMove="1" noResize="1" noEditPoints="1" noAdjustHandles="1" noChangeArrowheads="1" noChangeShapeType="1" noTextEdit="1"/>
              </p:cNvSpPr>
              <p:nvPr/>
            </p:nvSpPr>
            <p:spPr>
              <a:xfrm>
                <a:off x="1543050" y="540000"/>
                <a:ext cx="8775700" cy="5516237"/>
              </a:xfrm>
              <a:prstGeom prst="rect">
                <a:avLst/>
              </a:prstGeom>
              <a:blipFill>
                <a:blip r:embed="rId3"/>
                <a:stretch>
                  <a:fillRect t="-230"/>
                </a:stretch>
              </a:blipFill>
            </p:spPr>
            <p:txBody>
              <a:bodyPr/>
              <a:lstStyle/>
              <a:p>
                <a:r>
                  <a:rPr lang="en-US">
                    <a:noFill/>
                  </a:rPr>
                  <a:t> </a:t>
                </a:r>
              </a:p>
            </p:txBody>
          </p:sp>
        </mc:Fallback>
      </mc:AlternateContent>
      <p:pic>
        <p:nvPicPr>
          <p:cNvPr id="5" name="Graphic 4" descr="Man">
            <a:extLst>
              <a:ext uri="{FF2B5EF4-FFF2-40B4-BE49-F238E27FC236}">
                <a16:creationId xmlns:a16="http://schemas.microsoft.com/office/drawing/2014/main" id="{6E359D84-5472-7848-A35C-6815347EE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88" y="540000"/>
            <a:ext cx="366239" cy="366239"/>
          </a:xfrm>
          <a:prstGeom prst="rect">
            <a:avLst/>
          </a:prstGeom>
        </p:spPr>
      </p:pic>
      <p:pic>
        <p:nvPicPr>
          <p:cNvPr id="6" name="Graphic 5" descr="Woman with cane">
            <a:extLst>
              <a:ext uri="{FF2B5EF4-FFF2-40B4-BE49-F238E27FC236}">
                <a16:creationId xmlns:a16="http://schemas.microsoft.com/office/drawing/2014/main" id="{CF6017CE-43A5-8E47-9982-44CCB85C12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788" y="1034469"/>
            <a:ext cx="366239" cy="366239"/>
          </a:xfrm>
          <a:prstGeom prst="rect">
            <a:avLst/>
          </a:prstGeom>
        </p:spPr>
      </p:pic>
      <p:pic>
        <p:nvPicPr>
          <p:cNvPr id="7" name="Graphic 6" descr="Pregnant lady">
            <a:extLst>
              <a:ext uri="{FF2B5EF4-FFF2-40B4-BE49-F238E27FC236}">
                <a16:creationId xmlns:a16="http://schemas.microsoft.com/office/drawing/2014/main" id="{14143CB2-C746-484D-BFD7-6B5937268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787" y="1528938"/>
            <a:ext cx="366239" cy="366239"/>
          </a:xfrm>
          <a:prstGeom prst="rect">
            <a:avLst/>
          </a:prstGeom>
        </p:spPr>
      </p:pic>
      <mc:AlternateContent xmlns:mc="http://schemas.openxmlformats.org/markup-compatibility/2006" xmlns:a14="http://schemas.microsoft.com/office/drawing/2010/main">
        <mc:Choice Requires="a14">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𝐴</m:t>
                                    </m:r>
                                  </m:e>
                                  <m:sub>
                                    <m:r>
                                      <a:rPr lang="en-US" b="0" i="1" smtClean="0">
                                        <a:solidFill>
                                          <a:srgbClr val="0070C0"/>
                                        </a:solidFill>
                                        <a:latin typeface="Cambria Math" panose="02040503050406030204" pitchFamily="18" charset="0"/>
                                      </a:rPr>
                                      <m:t>1</m:t>
                                    </m:r>
                                  </m:sub>
                                </m:sSub>
                              </m:oMath>
                            </m:oMathPara>
                          </a14:m>
                          <a:endParaRPr 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𝑌</m:t>
                                    </m:r>
                                  </m:e>
                                  <m:sub>
                                    <m:r>
                                      <a:rPr lang="en-US" sz="1800" b="0" i="1" smtClean="0">
                                        <a:solidFill>
                                          <a:srgbClr val="0070C0"/>
                                        </a:solidFill>
                                        <a:latin typeface="Cambria Math" panose="02040503050406030204" pitchFamily="18" charset="0"/>
                                      </a:rPr>
                                      <m:t>1</m:t>
                                    </m:r>
                                  </m:sub>
                                </m:sSub>
                              </m:oMath>
                            </m:oMathPara>
                          </a14:m>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737609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accent6"/>
                                        </a:solidFill>
                                        <a:latin typeface="Cambria Math" panose="02040503050406030204" pitchFamily="18" charset="0"/>
                                      </a:rPr>
                                    </m:ctrlPr>
                                  </m:sSubPr>
                                  <m:e>
                                    <m:r>
                                      <a:rPr lang="en-US" sz="1800" b="0" i="1" smtClean="0">
                                        <a:solidFill>
                                          <a:schemeClr val="accent6"/>
                                        </a:solidFill>
                                        <a:latin typeface="Cambria Math" panose="02040503050406030204" pitchFamily="18" charset="0"/>
                                      </a:rPr>
                                      <m:t>𝑌</m:t>
                                    </m:r>
                                  </m:e>
                                  <m:sub>
                                    <m:r>
                                      <a:rPr lang="en-US" sz="1800" b="0" i="1" smtClean="0">
                                        <a:solidFill>
                                          <a:schemeClr val="accent6"/>
                                        </a:solidFill>
                                        <a:latin typeface="Cambria Math" panose="02040503050406030204" pitchFamily="18" charset="0"/>
                                      </a:rPr>
                                      <m:t>2</m:t>
                                    </m:r>
                                  </m:sub>
                                </m:sSub>
                              </m:oMath>
                            </m:oMathPara>
                          </a14:m>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3558963"/>
                      </a:ext>
                    </a:extLst>
                  </a:tr>
                  <a:tr h="451726">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𝑌</m:t>
                                    </m:r>
                                  </m:e>
                                  <m:sub>
                                    <m:r>
                                      <a:rPr lang="en-US" sz="1800" b="0" i="1" smtClean="0">
                                        <a:solidFill>
                                          <a:srgbClr val="7030A0"/>
                                        </a:solidFill>
                                        <a:latin typeface="Cambria Math" panose="02040503050406030204" pitchFamily="18" charset="0"/>
                                      </a:rPr>
                                      <m:t>3</m:t>
                                    </m:r>
                                  </m:sub>
                                </m:sSub>
                              </m:oMath>
                            </m:oMathPara>
                          </a14:m>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4958821"/>
                      </a:ext>
                    </a:extLst>
                  </a:tr>
                </a:tbl>
              </a:graphicData>
            </a:graphic>
          </p:graphicFrame>
        </mc:Choice>
        <mc:Fallback xmlns="">
          <p:graphicFrame>
            <p:nvGraphicFramePr>
              <p:cNvPr id="2" name="Table 7">
                <a:extLst>
                  <a:ext uri="{FF2B5EF4-FFF2-40B4-BE49-F238E27FC236}">
                    <a16:creationId xmlns:a16="http://schemas.microsoft.com/office/drawing/2014/main" id="{F5F85629-F68B-C14D-B94F-1CA877D5471B}"/>
                  </a:ext>
                </a:extLst>
              </p:cNvPr>
              <p:cNvGraphicFramePr>
                <a:graphicFrameLocks noGrp="1"/>
              </p:cNvGraphicFramePr>
              <p:nvPr/>
            </p:nvGraphicFramePr>
            <p:xfrm>
              <a:off x="973600" y="539999"/>
              <a:ext cx="776000" cy="1355178"/>
            </p:xfrm>
            <a:graphic>
              <a:graphicData uri="http://schemas.openxmlformats.org/drawingml/2006/table">
                <a:tbl>
                  <a:tblPr firstRow="1" bandRow="1">
                    <a:tableStyleId>{5C22544A-7EE6-4342-B048-85BDC9FD1C3A}</a:tableStyleId>
                  </a:tblPr>
                  <a:tblGrid>
                    <a:gridCol w="388000">
                      <a:extLst>
                        <a:ext uri="{9D8B030D-6E8A-4147-A177-3AD203B41FA5}">
                          <a16:colId xmlns:a16="http://schemas.microsoft.com/office/drawing/2014/main" val="3816720060"/>
                        </a:ext>
                      </a:extLst>
                    </a:gridCol>
                    <a:gridCol w="388000">
                      <a:extLst>
                        <a:ext uri="{9D8B030D-6E8A-4147-A177-3AD203B41FA5}">
                          <a16:colId xmlns:a16="http://schemas.microsoft.com/office/drawing/2014/main" val="2178807360"/>
                        </a:ext>
                      </a:extLst>
                    </a:gridCol>
                  </a:tblGrid>
                  <a:tr h="451726">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r="-103226" b="-200000"/>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10"/>
                          <a:stretch>
                            <a:fillRect l="-100000" r="-3226" b="-200000"/>
                          </a:stretch>
                        </a:blipFill>
                      </a:tcPr>
                    </a:tc>
                    <a:extLst>
                      <a:ext uri="{0D108BD9-81ED-4DB2-BD59-A6C34878D82A}">
                        <a16:rowId xmlns:a16="http://schemas.microsoft.com/office/drawing/2014/main" val="2597376093"/>
                      </a:ext>
                    </a:extLst>
                  </a:tr>
                  <a:tr h="451726">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t="-100000" r="-103226" b="-100000"/>
                          </a:stretch>
                        </a:blip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10"/>
                          <a:stretch>
                            <a:fillRect l="-100000" t="-100000" r="-3226" b="-100000"/>
                          </a:stretch>
                        </a:blipFill>
                      </a:tcPr>
                    </a:tc>
                    <a:extLst>
                      <a:ext uri="{0D108BD9-81ED-4DB2-BD59-A6C34878D82A}">
                        <a16:rowId xmlns:a16="http://schemas.microsoft.com/office/drawing/2014/main" val="4253558963"/>
                      </a:ext>
                    </a:extLst>
                  </a:tr>
                  <a:tr h="451726">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t="-200000" r="-10322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0"/>
                          <a:stretch>
                            <a:fillRect l="-100000" t="-200000" r="-3226"/>
                          </a:stretch>
                        </a:blipFill>
                      </a:tcPr>
                    </a:tc>
                    <a:extLst>
                      <a:ext uri="{0D108BD9-81ED-4DB2-BD59-A6C34878D82A}">
                        <a16:rowId xmlns:a16="http://schemas.microsoft.com/office/drawing/2014/main" val="3474958821"/>
                      </a:ext>
                    </a:extLst>
                  </a:tr>
                </a:tbl>
              </a:graphicData>
            </a:graphic>
          </p:graphicFrame>
        </mc:Fallback>
      </mc:AlternateContent>
    </p:spTree>
    <p:extLst>
      <p:ext uri="{BB962C8B-B14F-4D97-AF65-F5344CB8AC3E}">
        <p14:creationId xmlns:p14="http://schemas.microsoft.com/office/powerpoint/2010/main" val="130801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F9995940-2BFC-6C49-8442-9D0BDA5742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4352" y="1021506"/>
            <a:ext cx="1509087" cy="1509087"/>
          </a:xfrm>
          <a:prstGeom prst="rect">
            <a:avLst/>
          </a:prstGeom>
        </p:spPr>
      </p:pic>
      <p:pic>
        <p:nvPicPr>
          <p:cNvPr id="5" name="Graphic 4" descr="Woman with cane">
            <a:extLst>
              <a:ext uri="{FF2B5EF4-FFF2-40B4-BE49-F238E27FC236}">
                <a16:creationId xmlns:a16="http://schemas.microsoft.com/office/drawing/2014/main" id="{CA95D408-9115-ED4F-8D14-DA9B4E9F2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0243" y="2718306"/>
            <a:ext cx="1509087" cy="1509087"/>
          </a:xfrm>
          <a:prstGeom prst="rect">
            <a:avLst/>
          </a:prstGeom>
        </p:spPr>
      </p:pic>
      <p:pic>
        <p:nvPicPr>
          <p:cNvPr id="6" name="Graphic 5" descr="Pregnant lady">
            <a:extLst>
              <a:ext uri="{FF2B5EF4-FFF2-40B4-BE49-F238E27FC236}">
                <a16:creationId xmlns:a16="http://schemas.microsoft.com/office/drawing/2014/main" id="{928BC370-BBD2-E042-99DB-FE150608C1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1351" y="4440005"/>
            <a:ext cx="1509087" cy="150908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10DA91D-EDA2-F042-8ADD-E85843F2B6A9}"/>
                  </a:ext>
                </a:extLst>
              </p:cNvPr>
              <p:cNvSpPr/>
              <p:nvPr/>
            </p:nvSpPr>
            <p:spPr>
              <a:xfrm>
                <a:off x="5933780" y="1489817"/>
                <a:ext cx="970137" cy="637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0070C0"/>
                              </a:solidFill>
                              <a:latin typeface="Cambria Math" panose="02040503050406030204" pitchFamily="18" charset="0"/>
                            </a:rPr>
                            <m:t>𝑌</m:t>
                          </m:r>
                        </m:e>
                        <m:sub>
                          <m:r>
                            <a:rPr lang="en-US" sz="3200" i="1">
                              <a:solidFill>
                                <a:srgbClr val="0070C0"/>
                              </a:solidFill>
                              <a:latin typeface="Cambria Math" panose="02040503050406030204" pitchFamily="18" charset="0"/>
                            </a:rPr>
                            <m:t>1</m:t>
                          </m:r>
                        </m:sub>
                        <m:sup>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𝑎</m:t>
                              </m:r>
                            </m:e>
                            <m:sub>
                              <m:r>
                                <a:rPr lang="en-US" sz="3200" i="1">
                                  <a:solidFill>
                                    <a:srgbClr val="0070C0"/>
                                  </a:solidFill>
                                  <a:latin typeface="Cambria Math" panose="02040503050406030204" pitchFamily="18" charset="0"/>
                                </a:rPr>
                                <m:t>1</m:t>
                              </m:r>
                            </m:sub>
                          </m:sSub>
                          <m:r>
                            <a:rPr lang="en-US" sz="3200" i="1" smtClean="0">
                              <a:solidFill>
                                <a:schemeClr val="accent6"/>
                              </a:solidFill>
                              <a:latin typeface="Cambria Math" panose="02040503050406030204" pitchFamily="18" charset="0"/>
                            </a:rPr>
                            <m:t> </m:t>
                          </m:r>
                        </m:sup>
                      </m:sSubSup>
                    </m:oMath>
                  </m:oMathPara>
                </a14:m>
                <a:endParaRPr lang="en-US" sz="3200" dirty="0"/>
              </a:p>
            </p:txBody>
          </p:sp>
        </mc:Choice>
        <mc:Fallback xmlns="">
          <p:sp>
            <p:nvSpPr>
              <p:cNvPr id="7" name="Rectangle 6">
                <a:extLst>
                  <a:ext uri="{FF2B5EF4-FFF2-40B4-BE49-F238E27FC236}">
                    <a16:creationId xmlns:a16="http://schemas.microsoft.com/office/drawing/2014/main" id="{810DA91D-EDA2-F042-8ADD-E85843F2B6A9}"/>
                  </a:ext>
                </a:extLst>
              </p:cNvPr>
              <p:cNvSpPr>
                <a:spLocks noRot="1" noChangeAspect="1" noMove="1" noResize="1" noEditPoints="1" noAdjustHandles="1" noChangeArrowheads="1" noChangeShapeType="1" noTextEdit="1"/>
              </p:cNvSpPr>
              <p:nvPr/>
            </p:nvSpPr>
            <p:spPr>
              <a:xfrm>
                <a:off x="5933780" y="1489817"/>
                <a:ext cx="970137" cy="637803"/>
              </a:xfrm>
              <a:prstGeom prst="rect">
                <a:avLst/>
              </a:prstGeom>
              <a:blipFill>
                <a:blip r:embed="rId9"/>
                <a:stretch>
                  <a:fillRect t="-7843"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54B1AC5-F401-A44C-A5D6-1234AED324E4}"/>
                  </a:ext>
                </a:extLst>
              </p:cNvPr>
              <p:cNvSpPr/>
              <p:nvPr/>
            </p:nvSpPr>
            <p:spPr>
              <a:xfrm>
                <a:off x="5971880" y="3238971"/>
                <a:ext cx="904414" cy="638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chemeClr val="accent6"/>
                              </a:solidFill>
                              <a:latin typeface="Cambria Math" panose="02040503050406030204" pitchFamily="18" charset="0"/>
                            </a:rPr>
                            <m:t>𝑌</m:t>
                          </m:r>
                        </m:e>
                        <m:sub>
                          <m:r>
                            <a:rPr lang="en-US" sz="3200" i="1">
                              <a:solidFill>
                                <a:schemeClr val="accent6"/>
                              </a:solidFill>
                              <a:latin typeface="Cambria Math" panose="02040503050406030204" pitchFamily="18" charset="0"/>
                            </a:rPr>
                            <m:t>2</m:t>
                          </m:r>
                        </m:sub>
                        <m:sup>
                          <m:sSub>
                            <m:sSubPr>
                              <m:ctrlPr>
                                <a:rPr lang="en-US" sz="3200" i="1" smtClean="0">
                                  <a:solidFill>
                                    <a:schemeClr val="accent6"/>
                                  </a:solidFill>
                                  <a:latin typeface="Cambria Math" panose="02040503050406030204" pitchFamily="18" charset="0"/>
                                </a:rPr>
                              </m:ctrlPr>
                            </m:sSubPr>
                            <m:e>
                              <m:r>
                                <a:rPr lang="en-US" sz="3200" i="1">
                                  <a:solidFill>
                                    <a:schemeClr val="accent6"/>
                                  </a:solidFill>
                                  <a:latin typeface="Cambria Math" panose="02040503050406030204" pitchFamily="18" charset="0"/>
                                </a:rPr>
                                <m:t>𝑎</m:t>
                              </m:r>
                            </m:e>
                            <m:sub>
                              <m:r>
                                <a:rPr lang="en-US" sz="3200" i="1">
                                  <a:solidFill>
                                    <a:schemeClr val="accent6"/>
                                  </a:solidFill>
                                  <a:latin typeface="Cambria Math" panose="02040503050406030204" pitchFamily="18" charset="0"/>
                                </a:rPr>
                                <m:t>2</m:t>
                              </m:r>
                            </m:sub>
                          </m:sSub>
                        </m:sup>
                      </m:sSubSup>
                    </m:oMath>
                  </m:oMathPara>
                </a14:m>
                <a:endParaRPr lang="en-US" sz="3200" dirty="0"/>
              </a:p>
            </p:txBody>
          </p:sp>
        </mc:Choice>
        <mc:Fallback xmlns="">
          <p:sp>
            <p:nvSpPr>
              <p:cNvPr id="8" name="Rectangle 7">
                <a:extLst>
                  <a:ext uri="{FF2B5EF4-FFF2-40B4-BE49-F238E27FC236}">
                    <a16:creationId xmlns:a16="http://schemas.microsoft.com/office/drawing/2014/main" id="{154B1AC5-F401-A44C-A5D6-1234AED324E4}"/>
                  </a:ext>
                </a:extLst>
              </p:cNvPr>
              <p:cNvSpPr>
                <a:spLocks noRot="1" noChangeAspect="1" noMove="1" noResize="1" noEditPoints="1" noAdjustHandles="1" noChangeArrowheads="1" noChangeShapeType="1" noTextEdit="1"/>
              </p:cNvSpPr>
              <p:nvPr/>
            </p:nvSpPr>
            <p:spPr>
              <a:xfrm>
                <a:off x="5971880" y="3238971"/>
                <a:ext cx="904414" cy="638316"/>
              </a:xfrm>
              <a:prstGeom prst="rect">
                <a:avLst/>
              </a:prstGeom>
              <a:blipFill>
                <a:blip r:embed="rId10"/>
                <a:stretch>
                  <a:fillRect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0A4A8-2EA1-9F4C-8F61-88D4A339680C}"/>
                  </a:ext>
                </a:extLst>
              </p:cNvPr>
              <p:cNvSpPr/>
              <p:nvPr/>
            </p:nvSpPr>
            <p:spPr>
              <a:xfrm>
                <a:off x="5933780" y="4991121"/>
                <a:ext cx="904415" cy="6442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chemeClr val="bg1">
                                  <a:lumMod val="50000"/>
                                  <a:lumOff val="50000"/>
                                </a:schemeClr>
                              </a:solidFill>
                              <a:latin typeface="Cambria Math" panose="02040503050406030204" pitchFamily="18" charset="0"/>
                            </a:rPr>
                          </m:ctrlPr>
                        </m:sSubSupPr>
                        <m:e>
                          <m:r>
                            <a:rPr lang="en-US" sz="3200" i="1">
                              <a:solidFill>
                                <a:srgbClr val="7030A0"/>
                              </a:solidFill>
                              <a:latin typeface="Cambria Math" panose="02040503050406030204" pitchFamily="18" charset="0"/>
                            </a:rPr>
                            <m:t>𝑌</m:t>
                          </m:r>
                        </m:e>
                        <m:sub>
                          <m:r>
                            <a:rPr lang="en-US" sz="3200" i="1">
                              <a:solidFill>
                                <a:srgbClr val="7030A0"/>
                              </a:solidFill>
                              <a:latin typeface="Cambria Math" panose="02040503050406030204" pitchFamily="18" charset="0"/>
                            </a:rPr>
                            <m:t>3</m:t>
                          </m:r>
                        </m:sub>
                        <m:sup>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𝑎</m:t>
                              </m:r>
                            </m:e>
                            <m:sub>
                              <m:r>
                                <a:rPr lang="en-US" sz="3200" i="1">
                                  <a:solidFill>
                                    <a:srgbClr val="7030A0"/>
                                  </a:solidFill>
                                  <a:latin typeface="Cambria Math" panose="02040503050406030204" pitchFamily="18" charset="0"/>
                                </a:rPr>
                                <m:t>3</m:t>
                              </m:r>
                            </m:sub>
                          </m:sSub>
                        </m:sup>
                      </m:sSubSup>
                    </m:oMath>
                  </m:oMathPara>
                </a14:m>
                <a:endParaRPr lang="en-US" sz="3200" dirty="0"/>
              </a:p>
            </p:txBody>
          </p:sp>
        </mc:Choice>
        <mc:Fallback xmlns="">
          <p:sp>
            <p:nvSpPr>
              <p:cNvPr id="9" name="Rectangle 8">
                <a:extLst>
                  <a:ext uri="{FF2B5EF4-FFF2-40B4-BE49-F238E27FC236}">
                    <a16:creationId xmlns:a16="http://schemas.microsoft.com/office/drawing/2014/main" id="{4270A4A8-2EA1-9F4C-8F61-88D4A339680C}"/>
                  </a:ext>
                </a:extLst>
              </p:cNvPr>
              <p:cNvSpPr>
                <a:spLocks noRot="1" noChangeAspect="1" noMove="1" noResize="1" noEditPoints="1" noAdjustHandles="1" noChangeArrowheads="1" noChangeShapeType="1" noTextEdit="1"/>
              </p:cNvSpPr>
              <p:nvPr/>
            </p:nvSpPr>
            <p:spPr>
              <a:xfrm>
                <a:off x="5933780" y="4991121"/>
                <a:ext cx="904415" cy="644279"/>
              </a:xfrm>
              <a:prstGeom prst="rect">
                <a:avLst/>
              </a:prstGeom>
              <a:blipFill>
                <a:blip r:embed="rId11"/>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66310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0EA790-FED3-CB4D-BF0D-967E5FE0842D}"/>
              </a:ext>
            </a:extLst>
          </p:cNvPr>
          <p:cNvSpPr>
            <a:spLocks noGrp="1"/>
          </p:cNvSpPr>
          <p:nvPr>
            <p:ph type="title"/>
          </p:nvPr>
        </p:nvSpPr>
        <p:spPr>
          <a:xfrm>
            <a:off x="857639" y="2766218"/>
            <a:ext cx="10476721" cy="1325563"/>
          </a:xfrm>
        </p:spPr>
        <p:txBody>
          <a:bodyPr/>
          <a:lstStyle/>
          <a:p>
            <a:pPr algn="ctr"/>
            <a:r>
              <a:rPr lang="en-US" dirty="0">
                <a:solidFill>
                  <a:schemeClr val="tx1">
                    <a:lumMod val="50000"/>
                  </a:schemeClr>
                </a:solidFill>
              </a:rPr>
              <a:t>Network Causal Inference</a:t>
            </a:r>
          </a:p>
        </p:txBody>
      </p:sp>
    </p:spTree>
    <p:extLst>
      <p:ext uri="{BB962C8B-B14F-4D97-AF65-F5344CB8AC3E}">
        <p14:creationId xmlns:p14="http://schemas.microsoft.com/office/powerpoint/2010/main" val="178185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9338</TotalTime>
  <Words>1209</Words>
  <Application>Microsoft Macintosh PowerPoint</Application>
  <PresentationFormat>Widescreen</PresentationFormat>
  <Paragraphs>237</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PowerPoint Presentation</vt:lpstr>
      <vt:lpstr>PowerPoint Presentation</vt:lpstr>
      <vt:lpstr>Causal Inference</vt:lpstr>
      <vt:lpstr>PowerPoint Presentation</vt:lpstr>
      <vt:lpstr>PowerPoint Presentation</vt:lpstr>
      <vt:lpstr>PowerPoint Presentation</vt:lpstr>
      <vt:lpstr>PowerPoint Presentation</vt:lpstr>
      <vt:lpstr>PowerPoint Presentation</vt:lpstr>
      <vt:lpstr>Network Causal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Makofane, Keletso</dc:creator>
  <cp:lastModifiedBy>Makofane, Keletso</cp:lastModifiedBy>
  <cp:revision>105</cp:revision>
  <dcterms:created xsi:type="dcterms:W3CDTF">2021-01-19T05:04:48Z</dcterms:created>
  <dcterms:modified xsi:type="dcterms:W3CDTF">2021-03-14T03:56:00Z</dcterms:modified>
</cp:coreProperties>
</file>