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668" r:id="rId3"/>
    <p:sldId id="469" r:id="rId4"/>
    <p:sldId id="470" r:id="rId5"/>
    <p:sldId id="676" r:id="rId6"/>
    <p:sldId id="677" r:id="rId7"/>
    <p:sldId id="698" r:id="rId8"/>
    <p:sldId id="690" r:id="rId9"/>
    <p:sldId id="682" r:id="rId10"/>
    <p:sldId id="683" r:id="rId11"/>
    <p:sldId id="684" r:id="rId12"/>
    <p:sldId id="685" r:id="rId13"/>
    <p:sldId id="686" r:id="rId14"/>
    <p:sldId id="700" r:id="rId15"/>
    <p:sldId id="702" r:id="rId16"/>
    <p:sldId id="701" r:id="rId17"/>
    <p:sldId id="687" r:id="rId18"/>
    <p:sldId id="699" r:id="rId19"/>
    <p:sldId id="69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4E7B"/>
    <a:srgbClr val="2625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24"/>
    <p:restoredTop sz="83481"/>
  </p:normalViewPr>
  <p:slideViewPr>
    <p:cSldViewPr snapToGrid="0" snapToObjects="1">
      <p:cViewPr varScale="1">
        <p:scale>
          <a:sx n="92" d="100"/>
          <a:sy n="92" d="100"/>
        </p:scale>
        <p:origin x="17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ED3EEA-DD26-734C-86E8-AE6BA754301B}" type="datetimeFigureOut">
              <a:rPr lang="en-US" smtClean="0"/>
              <a:t>3/13/21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2D3025-5639-2D40-9FA5-204CFF788E79}" type="slidenum">
              <a:rPr lang="en-US" smtClean="0"/>
              <a:t>‹#›</a:t>
            </a:fld>
            <a:endParaRPr lang="en-US"/>
          </a:p>
        </p:txBody>
      </p:sp>
    </p:spTree>
    <p:extLst>
      <p:ext uri="{BB962C8B-B14F-4D97-AF65-F5344CB8AC3E}">
        <p14:creationId xmlns:p14="http://schemas.microsoft.com/office/powerpoint/2010/main" val="4259694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tweetorial</a:t>
            </a:r>
            <a:r>
              <a:rPr lang="en-US" dirty="0"/>
              <a:t> about how I think about causal inference in the context of social networks</a:t>
            </a:r>
          </a:p>
        </p:txBody>
      </p:sp>
      <p:sp>
        <p:nvSpPr>
          <p:cNvPr id="4" name="Slide Number Placeholder 3"/>
          <p:cNvSpPr>
            <a:spLocks noGrp="1"/>
          </p:cNvSpPr>
          <p:nvPr>
            <p:ph type="sldNum" sz="quarter" idx="5"/>
          </p:nvPr>
        </p:nvSpPr>
        <p:spPr/>
        <p:txBody>
          <a:bodyPr/>
          <a:lstStyle/>
          <a:p>
            <a:fld id="{AD2D3025-5639-2D40-9FA5-204CFF788E79}" type="slidenum">
              <a:rPr lang="en-US" smtClean="0"/>
              <a:t>1</a:t>
            </a:fld>
            <a:endParaRPr lang="en-US"/>
          </a:p>
        </p:txBody>
      </p:sp>
    </p:spTree>
    <p:extLst>
      <p:ext uri="{BB962C8B-B14F-4D97-AF65-F5344CB8AC3E}">
        <p14:creationId xmlns:p14="http://schemas.microsoft.com/office/powerpoint/2010/main" val="2945966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might want to learn how one person’s A affect another person’s Y.</a:t>
            </a:r>
          </a:p>
        </p:txBody>
      </p:sp>
      <p:sp>
        <p:nvSpPr>
          <p:cNvPr id="4" name="Slide Number Placeholder 3"/>
          <p:cNvSpPr>
            <a:spLocks noGrp="1"/>
          </p:cNvSpPr>
          <p:nvPr>
            <p:ph type="sldNum" sz="quarter" idx="5"/>
          </p:nvPr>
        </p:nvSpPr>
        <p:spPr/>
        <p:txBody>
          <a:bodyPr/>
          <a:lstStyle/>
          <a:p>
            <a:fld id="{9F440F99-C813-7A46-95E3-58DEAD1F1F30}" type="slidenum">
              <a:rPr lang="en-US" smtClean="0"/>
              <a:t>10</a:t>
            </a:fld>
            <a:endParaRPr lang="en-US"/>
          </a:p>
        </p:txBody>
      </p:sp>
    </p:spTree>
    <p:extLst>
      <p:ext uri="{BB962C8B-B14F-4D97-AF65-F5344CB8AC3E}">
        <p14:creationId xmlns:p14="http://schemas.microsoft.com/office/powerpoint/2010/main" val="4011885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we want to know how one person’s L might affect another person’s A.</a:t>
            </a:r>
          </a:p>
        </p:txBody>
      </p:sp>
      <p:sp>
        <p:nvSpPr>
          <p:cNvPr id="4" name="Slide Number Placeholder 3"/>
          <p:cNvSpPr>
            <a:spLocks noGrp="1"/>
          </p:cNvSpPr>
          <p:nvPr>
            <p:ph type="sldNum" sz="quarter" idx="5"/>
          </p:nvPr>
        </p:nvSpPr>
        <p:spPr/>
        <p:txBody>
          <a:bodyPr/>
          <a:lstStyle/>
          <a:p>
            <a:fld id="{9F440F99-C813-7A46-95E3-58DEAD1F1F30}" type="slidenum">
              <a:rPr lang="en-US" smtClean="0"/>
              <a:t>11</a:t>
            </a:fld>
            <a:endParaRPr lang="en-US"/>
          </a:p>
        </p:txBody>
      </p:sp>
    </p:spTree>
    <p:extLst>
      <p:ext uri="{BB962C8B-B14F-4D97-AF65-F5344CB8AC3E}">
        <p14:creationId xmlns:p14="http://schemas.microsoft.com/office/powerpoint/2010/main" val="3206934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might want to know how one person’s L affect another’s Y. (note how this changes our understanding of confounding) </a:t>
            </a:r>
          </a:p>
        </p:txBody>
      </p:sp>
      <p:sp>
        <p:nvSpPr>
          <p:cNvPr id="4" name="Slide Number Placeholder 3"/>
          <p:cNvSpPr>
            <a:spLocks noGrp="1"/>
          </p:cNvSpPr>
          <p:nvPr>
            <p:ph type="sldNum" sz="quarter" idx="5"/>
          </p:nvPr>
        </p:nvSpPr>
        <p:spPr/>
        <p:txBody>
          <a:bodyPr/>
          <a:lstStyle/>
          <a:p>
            <a:fld id="{9F440F99-C813-7A46-95E3-58DEAD1F1F30}" type="slidenum">
              <a:rPr lang="en-US" smtClean="0"/>
              <a:t>12</a:t>
            </a:fld>
            <a:endParaRPr lang="en-US"/>
          </a:p>
        </p:txBody>
      </p:sp>
    </p:spTree>
    <p:extLst>
      <p:ext uri="{BB962C8B-B14F-4D97-AF65-F5344CB8AC3E}">
        <p14:creationId xmlns:p14="http://schemas.microsoft.com/office/powerpoint/2010/main" val="3045415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last thing – we might want to assume that the L’s, A’s, and Y’s cause each other, but in a way where we can’t put a time ordering to these effects.  Whereas up until this point we have had a complicated DAG, now we have a Chain Graph (a cousin of the DAG).</a:t>
            </a:r>
          </a:p>
        </p:txBody>
      </p:sp>
      <p:sp>
        <p:nvSpPr>
          <p:cNvPr id="4" name="Slide Number Placeholder 3"/>
          <p:cNvSpPr>
            <a:spLocks noGrp="1"/>
          </p:cNvSpPr>
          <p:nvPr>
            <p:ph type="sldNum" sz="quarter" idx="5"/>
          </p:nvPr>
        </p:nvSpPr>
        <p:spPr/>
        <p:txBody>
          <a:bodyPr/>
          <a:lstStyle/>
          <a:p>
            <a:fld id="{9F440F99-C813-7A46-95E3-58DEAD1F1F30}" type="slidenum">
              <a:rPr lang="en-US" smtClean="0"/>
              <a:t>13</a:t>
            </a:fld>
            <a:endParaRPr lang="en-US"/>
          </a:p>
        </p:txBody>
      </p:sp>
    </p:spTree>
    <p:extLst>
      <p:ext uri="{BB962C8B-B14F-4D97-AF65-F5344CB8AC3E}">
        <p14:creationId xmlns:p14="http://schemas.microsoft.com/office/powerpoint/2010/main" val="3777033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we allow for people to affect each other, we have a different set of counterfactual outcomes than before. Person Blue’s Y is not only caused by Person Blue’s A, but is also caused by Person Orange’s A and person Purple’s A.</a:t>
            </a:r>
          </a:p>
          <a:p>
            <a:endParaRPr lang="en-US" dirty="0"/>
          </a:p>
          <a:p>
            <a:r>
              <a:rPr lang="en-US" dirty="0"/>
              <a:t> So what is the thought experiment here? And what are we even estimating? </a:t>
            </a:r>
          </a:p>
        </p:txBody>
      </p:sp>
      <p:sp>
        <p:nvSpPr>
          <p:cNvPr id="4" name="Slide Number Placeholder 3"/>
          <p:cNvSpPr>
            <a:spLocks noGrp="1"/>
          </p:cNvSpPr>
          <p:nvPr>
            <p:ph type="sldNum" sz="quarter" idx="5"/>
          </p:nvPr>
        </p:nvSpPr>
        <p:spPr/>
        <p:txBody>
          <a:bodyPr/>
          <a:lstStyle/>
          <a:p>
            <a:fld id="{AD2D3025-5639-2D40-9FA5-204CFF788E79}" type="slidenum">
              <a:rPr lang="en-US" smtClean="0"/>
              <a:t>14</a:t>
            </a:fld>
            <a:endParaRPr lang="en-US"/>
          </a:p>
        </p:txBody>
      </p:sp>
    </p:spTree>
    <p:extLst>
      <p:ext uri="{BB962C8B-B14F-4D97-AF65-F5344CB8AC3E}">
        <p14:creationId xmlns:p14="http://schemas.microsoft.com/office/powerpoint/2010/main" val="3252425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thought experiment: </a:t>
            </a:r>
          </a:p>
          <a:p>
            <a:r>
              <a:rPr lang="en-US" dirty="0"/>
              <a:t>a) give Persons Blue, Orange, Purple the exposure A, wait a bit and record the outcomes. </a:t>
            </a:r>
          </a:p>
          <a:p>
            <a:r>
              <a:rPr lang="en-US" dirty="0"/>
              <a:t>b) get in a time machine and return to the moment just before we gave the people A.</a:t>
            </a:r>
          </a:p>
          <a:p>
            <a:r>
              <a:rPr lang="en-US" dirty="0"/>
              <a:t>c) Withhold A from the people, wait a bit and record the outcomes. </a:t>
            </a:r>
          </a:p>
          <a:p>
            <a:endParaRPr lang="en-US" dirty="0"/>
          </a:p>
          <a:p>
            <a:r>
              <a:rPr lang="en-US" dirty="0"/>
              <a:t>If there is a difference between the vectors of counterfactual outcomes then we say A causes Y.</a:t>
            </a:r>
          </a:p>
          <a:p>
            <a:endParaRPr lang="en-US" dirty="0"/>
          </a:p>
          <a:p>
            <a:endParaRPr lang="en-US" dirty="0"/>
          </a:p>
        </p:txBody>
      </p:sp>
      <p:sp>
        <p:nvSpPr>
          <p:cNvPr id="4" name="Slide Number Placeholder 3"/>
          <p:cNvSpPr>
            <a:spLocks noGrp="1"/>
          </p:cNvSpPr>
          <p:nvPr>
            <p:ph type="sldNum" sz="quarter" idx="5"/>
          </p:nvPr>
        </p:nvSpPr>
        <p:spPr/>
        <p:txBody>
          <a:bodyPr/>
          <a:lstStyle/>
          <a:p>
            <a:fld id="{AD2D3025-5639-2D40-9FA5-204CFF788E79}" type="slidenum">
              <a:rPr lang="en-US" smtClean="0"/>
              <a:t>15</a:t>
            </a:fld>
            <a:endParaRPr lang="en-US"/>
          </a:p>
        </p:txBody>
      </p:sp>
    </p:spTree>
    <p:extLst>
      <p:ext uri="{BB962C8B-B14F-4D97-AF65-F5344CB8AC3E}">
        <p14:creationId xmlns:p14="http://schemas.microsoft.com/office/powerpoint/2010/main" val="4126886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summarize any difference between treatments by calculating the Average Total Effect</a:t>
            </a:r>
          </a:p>
        </p:txBody>
      </p:sp>
      <p:sp>
        <p:nvSpPr>
          <p:cNvPr id="4" name="Slide Number Placeholder 3"/>
          <p:cNvSpPr>
            <a:spLocks noGrp="1"/>
          </p:cNvSpPr>
          <p:nvPr>
            <p:ph type="sldNum" sz="quarter" idx="5"/>
          </p:nvPr>
        </p:nvSpPr>
        <p:spPr/>
        <p:txBody>
          <a:bodyPr/>
          <a:lstStyle/>
          <a:p>
            <a:fld id="{9F440F99-C813-7A46-95E3-58DEAD1F1F30}" type="slidenum">
              <a:rPr lang="en-US" smtClean="0"/>
              <a:t>16</a:t>
            </a:fld>
            <a:endParaRPr lang="en-US"/>
          </a:p>
        </p:txBody>
      </p:sp>
    </p:spTree>
    <p:extLst>
      <p:ext uri="{BB962C8B-B14F-4D97-AF65-F5344CB8AC3E}">
        <p14:creationId xmlns:p14="http://schemas.microsoft.com/office/powerpoint/2010/main" val="3774983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create many, many thought experiments, though. Here is one where we manipulate each person’s treatment while ignoring other people’s treatments. This is called the Average Direct Effect: “On average, how does my outcome Y change as a function of my treatment A?”</a:t>
            </a:r>
          </a:p>
        </p:txBody>
      </p:sp>
      <p:sp>
        <p:nvSpPr>
          <p:cNvPr id="4" name="Slide Number Placeholder 3"/>
          <p:cNvSpPr>
            <a:spLocks noGrp="1"/>
          </p:cNvSpPr>
          <p:nvPr>
            <p:ph type="sldNum" sz="quarter" idx="5"/>
          </p:nvPr>
        </p:nvSpPr>
        <p:spPr/>
        <p:txBody>
          <a:bodyPr/>
          <a:lstStyle/>
          <a:p>
            <a:fld id="{9F440F99-C813-7A46-95E3-58DEAD1F1F30}" type="slidenum">
              <a:rPr lang="en-US" smtClean="0"/>
              <a:t>17</a:t>
            </a:fld>
            <a:endParaRPr lang="en-US"/>
          </a:p>
        </p:txBody>
      </p:sp>
    </p:spTree>
    <p:extLst>
      <p:ext uri="{BB962C8B-B14F-4D97-AF65-F5344CB8AC3E}">
        <p14:creationId xmlns:p14="http://schemas.microsoft.com/office/powerpoint/2010/main" val="1361087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another one: Here, we manipulate everyone else’s treatment and watch how a particular person’s outcome changes as a result of that: i.e. “How does my outcome Y change as a function of other peoples treatments A?”</a:t>
            </a:r>
          </a:p>
        </p:txBody>
      </p:sp>
      <p:sp>
        <p:nvSpPr>
          <p:cNvPr id="4" name="Slide Number Placeholder 3"/>
          <p:cNvSpPr>
            <a:spLocks noGrp="1"/>
          </p:cNvSpPr>
          <p:nvPr>
            <p:ph type="sldNum" sz="quarter" idx="5"/>
          </p:nvPr>
        </p:nvSpPr>
        <p:spPr/>
        <p:txBody>
          <a:bodyPr/>
          <a:lstStyle/>
          <a:p>
            <a:fld id="{9F440F99-C813-7A46-95E3-58DEAD1F1F30}" type="slidenum">
              <a:rPr lang="en-US" smtClean="0"/>
              <a:t>18</a:t>
            </a:fld>
            <a:endParaRPr lang="en-US"/>
          </a:p>
        </p:txBody>
      </p:sp>
    </p:spTree>
    <p:extLst>
      <p:ext uri="{BB962C8B-B14F-4D97-AF65-F5344CB8AC3E}">
        <p14:creationId xmlns:p14="http://schemas.microsoft.com/office/powerpoint/2010/main" val="3824669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a:t>
            </a:r>
          </a:p>
          <a:p>
            <a:pPr marL="228600" indent="-228600">
              <a:buAutoNum type="alphaLcParenR"/>
            </a:pPr>
            <a:r>
              <a:rPr lang="en-US" dirty="0"/>
              <a:t>whereas the dominant way of doing causal inference assumes that a person’s outcome can only be explained by that person’s exposure, network causal inference assumes that a person’s outcome can be influenced by everyone else’s exposures. </a:t>
            </a:r>
          </a:p>
          <a:p>
            <a:pPr marL="228600" indent="-228600">
              <a:buAutoNum type="alphaLcParenR"/>
            </a:pPr>
            <a:r>
              <a:rPr lang="en-US" dirty="0"/>
              <a:t>With the former approach we can calculate average treatment effects. With the latter, we can calculate all kinds of effects. Here I have shown a decomposition into average direct and spillover effects.</a:t>
            </a:r>
          </a:p>
          <a:p>
            <a:pPr marL="228600" indent="-228600">
              <a:buAutoNum type="alphaLcParenR"/>
            </a:pPr>
            <a:r>
              <a:rPr lang="en-US" dirty="0"/>
              <a:t>What I have not shown here is how knowledge of the network can help u sot understand whose exposure affects whose outcome.</a:t>
            </a:r>
          </a:p>
          <a:p>
            <a:pPr marL="228600" indent="-228600">
              <a:buAutoNum type="alphaLcParenR"/>
            </a:pPr>
            <a:r>
              <a:rPr lang="en-US" dirty="0"/>
              <a:t>What I have also not talked about is estimation. We have positivity problems so we have to make some assumptions to get around those. </a:t>
            </a:r>
          </a:p>
          <a:p>
            <a:pPr marL="228600" indent="-228600">
              <a:buAutoNum type="alphaLcParenR"/>
            </a:pPr>
            <a:endParaRPr lang="en-US" dirty="0"/>
          </a:p>
        </p:txBody>
      </p:sp>
      <p:sp>
        <p:nvSpPr>
          <p:cNvPr id="4" name="Slide Number Placeholder 3"/>
          <p:cNvSpPr>
            <a:spLocks noGrp="1"/>
          </p:cNvSpPr>
          <p:nvPr>
            <p:ph type="sldNum" sz="quarter" idx="5"/>
          </p:nvPr>
        </p:nvSpPr>
        <p:spPr/>
        <p:txBody>
          <a:bodyPr/>
          <a:lstStyle/>
          <a:p>
            <a:fld id="{AD2D3025-5639-2D40-9FA5-204CFF788E79}" type="slidenum">
              <a:rPr lang="en-US" smtClean="0"/>
              <a:t>19</a:t>
            </a:fld>
            <a:endParaRPr lang="en-US"/>
          </a:p>
        </p:txBody>
      </p:sp>
    </p:spTree>
    <p:extLst>
      <p:ext uri="{BB962C8B-B14F-4D97-AF65-F5344CB8AC3E}">
        <p14:creationId xmlns:p14="http://schemas.microsoft.com/office/powerpoint/2010/main" val="371825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 lets think about how causal inference is usually done.</a:t>
            </a:r>
          </a:p>
        </p:txBody>
      </p:sp>
      <p:sp>
        <p:nvSpPr>
          <p:cNvPr id="4" name="Slide Number Placeholder 3"/>
          <p:cNvSpPr>
            <a:spLocks noGrp="1"/>
          </p:cNvSpPr>
          <p:nvPr>
            <p:ph type="sldNum" sz="quarter" idx="5"/>
          </p:nvPr>
        </p:nvSpPr>
        <p:spPr/>
        <p:txBody>
          <a:bodyPr/>
          <a:lstStyle/>
          <a:p>
            <a:fld id="{AD2D3025-5639-2D40-9FA5-204CFF788E79}" type="slidenum">
              <a:rPr lang="en-US" smtClean="0"/>
              <a:t>2</a:t>
            </a:fld>
            <a:endParaRPr lang="en-US"/>
          </a:p>
        </p:txBody>
      </p:sp>
    </p:spTree>
    <p:extLst>
      <p:ext uri="{BB962C8B-B14F-4D97-AF65-F5344CB8AC3E}">
        <p14:creationId xmlns:p14="http://schemas.microsoft.com/office/powerpoint/2010/main" val="510922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are interested in whether/how much an exposure A causes and outcome Y. You know that there is a confounder L that causes both A and Y.</a:t>
            </a:r>
          </a:p>
        </p:txBody>
      </p:sp>
      <p:sp>
        <p:nvSpPr>
          <p:cNvPr id="4" name="Slide Number Placeholder 3"/>
          <p:cNvSpPr>
            <a:spLocks noGrp="1"/>
          </p:cNvSpPr>
          <p:nvPr>
            <p:ph type="sldNum" sz="quarter" idx="5"/>
          </p:nvPr>
        </p:nvSpPr>
        <p:spPr/>
        <p:txBody>
          <a:bodyPr/>
          <a:lstStyle/>
          <a:p>
            <a:fld id="{9F440F99-C813-7A46-95E3-58DEAD1F1F30}" type="slidenum">
              <a:rPr lang="en-US" smtClean="0"/>
              <a:t>3</a:t>
            </a:fld>
            <a:endParaRPr lang="en-US"/>
          </a:p>
        </p:txBody>
      </p:sp>
    </p:spTree>
    <p:extLst>
      <p:ext uri="{BB962C8B-B14F-4D97-AF65-F5344CB8AC3E}">
        <p14:creationId xmlns:p14="http://schemas.microsoft.com/office/powerpoint/2010/main" val="2250866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get a research grant and you sample as many people as you can. You measure L, A, and Y in each person. In effect, you end up estimating the joint statistical distribution of L,A,Y. You perform some statistical moves on this joint distribution in order to isolate the relationship between A and Y after accounting for L.</a:t>
            </a:r>
          </a:p>
        </p:txBody>
      </p:sp>
      <p:sp>
        <p:nvSpPr>
          <p:cNvPr id="4" name="Slide Number Placeholder 3"/>
          <p:cNvSpPr>
            <a:spLocks noGrp="1"/>
          </p:cNvSpPr>
          <p:nvPr>
            <p:ph type="sldNum" sz="quarter" idx="5"/>
          </p:nvPr>
        </p:nvSpPr>
        <p:spPr/>
        <p:txBody>
          <a:bodyPr/>
          <a:lstStyle/>
          <a:p>
            <a:fld id="{9F440F99-C813-7A46-95E3-58DEAD1F1F30}" type="slidenum">
              <a:rPr lang="en-US" smtClean="0"/>
              <a:t>4</a:t>
            </a:fld>
            <a:endParaRPr lang="en-US"/>
          </a:p>
        </p:txBody>
      </p:sp>
    </p:spTree>
    <p:extLst>
      <p:ext uri="{BB962C8B-B14F-4D97-AF65-F5344CB8AC3E}">
        <p14:creationId xmlns:p14="http://schemas.microsoft.com/office/powerpoint/2010/main" val="2919634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all this? Because you want to use the data to understand the results of the following thought experiment: Say I</a:t>
            </a:r>
          </a:p>
          <a:p>
            <a:r>
              <a:rPr lang="en-US" dirty="0"/>
              <a:t>a) give Person Blue the exposure A, wait a bit and record the outcome </a:t>
            </a:r>
            <a:r>
              <a:rPr lang="en-US" dirty="0" err="1"/>
              <a:t>Y^a</a:t>
            </a:r>
            <a:r>
              <a:rPr lang="en-US" dirty="0"/>
              <a:t>=1. </a:t>
            </a:r>
          </a:p>
          <a:p>
            <a:r>
              <a:rPr lang="en-US" dirty="0"/>
              <a:t>b) get in a time machine and return to the moment just before I gave person Blue A. </a:t>
            </a:r>
          </a:p>
          <a:p>
            <a:r>
              <a:rPr lang="en-US" dirty="0"/>
              <a:t>c) Withhold A from Person Blue, wait a bit and record the outcome </a:t>
            </a:r>
            <a:r>
              <a:rPr lang="en-US" dirty="0" err="1"/>
              <a:t>Y^a</a:t>
            </a:r>
            <a:r>
              <a:rPr lang="en-US" dirty="0"/>
              <a:t>=0. </a:t>
            </a:r>
          </a:p>
          <a:p>
            <a:endParaRPr lang="en-US" dirty="0"/>
          </a:p>
          <a:p>
            <a:r>
              <a:rPr lang="en-US" dirty="0"/>
              <a:t>Would there be a difference between </a:t>
            </a:r>
            <a:r>
              <a:rPr lang="en-US" dirty="0" err="1"/>
              <a:t>Y^a</a:t>
            </a:r>
            <a:r>
              <a:rPr lang="en-US" dirty="0"/>
              <a:t>=1 and </a:t>
            </a:r>
            <a:r>
              <a:rPr lang="en-US" dirty="0" err="1"/>
              <a:t>Y^a</a:t>
            </a:r>
            <a:r>
              <a:rPr lang="en-US" dirty="0"/>
              <a:t>=0? If yes, we say “A causes Y for person Blue”. If not, we say “A does not cause Y for person Blue”. </a:t>
            </a:r>
          </a:p>
          <a:p>
            <a:endParaRPr lang="en-US" dirty="0"/>
          </a:p>
          <a:p>
            <a:r>
              <a:rPr lang="en-US" dirty="0"/>
              <a:t>If A causes Y for any of the people Blue, Orange or Purple, then we say that “A causes Y”.</a:t>
            </a:r>
          </a:p>
        </p:txBody>
      </p:sp>
      <p:sp>
        <p:nvSpPr>
          <p:cNvPr id="4" name="Slide Number Placeholder 3"/>
          <p:cNvSpPr>
            <a:spLocks noGrp="1"/>
          </p:cNvSpPr>
          <p:nvPr>
            <p:ph type="sldNum" sz="quarter" idx="5"/>
          </p:nvPr>
        </p:nvSpPr>
        <p:spPr/>
        <p:txBody>
          <a:bodyPr/>
          <a:lstStyle/>
          <a:p>
            <a:fld id="{AD2D3025-5639-2D40-9FA5-204CFF788E79}" type="slidenum">
              <a:rPr lang="en-US" smtClean="0"/>
              <a:t>5</a:t>
            </a:fld>
            <a:endParaRPr lang="en-US"/>
          </a:p>
        </p:txBody>
      </p:sp>
    </p:spTree>
    <p:extLst>
      <p:ext uri="{BB962C8B-B14F-4D97-AF65-F5344CB8AC3E}">
        <p14:creationId xmlns:p14="http://schemas.microsoft.com/office/powerpoint/2010/main" val="1183216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don’t have at time machine, we can’t answer whether A causes Y for each of these people individually, but we can say whether A causes Y on average. The Average Treatment Effect is the quantity we estimate in order to say something about the effect of A on Y within individuals. </a:t>
            </a:r>
          </a:p>
        </p:txBody>
      </p:sp>
      <p:sp>
        <p:nvSpPr>
          <p:cNvPr id="4" name="Slide Number Placeholder 3"/>
          <p:cNvSpPr>
            <a:spLocks noGrp="1"/>
          </p:cNvSpPr>
          <p:nvPr>
            <p:ph type="sldNum" sz="quarter" idx="5"/>
          </p:nvPr>
        </p:nvSpPr>
        <p:spPr/>
        <p:txBody>
          <a:bodyPr/>
          <a:lstStyle/>
          <a:p>
            <a:fld id="{AD2D3025-5639-2D40-9FA5-204CFF788E79}" type="slidenum">
              <a:rPr lang="en-US" smtClean="0"/>
              <a:t>6</a:t>
            </a:fld>
            <a:endParaRPr lang="en-US"/>
          </a:p>
        </p:txBody>
      </p:sp>
    </p:spTree>
    <p:extLst>
      <p:ext uri="{BB962C8B-B14F-4D97-AF65-F5344CB8AC3E}">
        <p14:creationId xmlns:p14="http://schemas.microsoft.com/office/powerpoint/2010/main" val="1604846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 we run this study to learn something about the relationship between A and Y within individuals. i.e. We learn the answer to the question: ”On average, how does a particular person’s A affect that person’s Y?” </a:t>
            </a:r>
          </a:p>
        </p:txBody>
      </p:sp>
      <p:sp>
        <p:nvSpPr>
          <p:cNvPr id="4" name="Slide Number Placeholder 3"/>
          <p:cNvSpPr>
            <a:spLocks noGrp="1"/>
          </p:cNvSpPr>
          <p:nvPr>
            <p:ph type="sldNum" sz="quarter" idx="5"/>
          </p:nvPr>
        </p:nvSpPr>
        <p:spPr/>
        <p:txBody>
          <a:bodyPr/>
          <a:lstStyle/>
          <a:p>
            <a:fld id="{AD2D3025-5639-2D40-9FA5-204CFF788E79}" type="slidenum">
              <a:rPr lang="en-US" smtClean="0"/>
              <a:t>7</a:t>
            </a:fld>
            <a:endParaRPr lang="en-US"/>
          </a:p>
        </p:txBody>
      </p:sp>
    </p:spTree>
    <p:extLst>
      <p:ext uri="{BB962C8B-B14F-4D97-AF65-F5344CB8AC3E}">
        <p14:creationId xmlns:p14="http://schemas.microsoft.com/office/powerpoint/2010/main" val="1160690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there is no acknowledgement that Person’s Blue, Orange, and Purple could be related and that they could affect each other’s values of L, A, and Y. Lets think through what it looks like when we don’t make this assumption. </a:t>
            </a:r>
          </a:p>
        </p:txBody>
      </p:sp>
      <p:sp>
        <p:nvSpPr>
          <p:cNvPr id="4" name="Slide Number Placeholder 3"/>
          <p:cNvSpPr>
            <a:spLocks noGrp="1"/>
          </p:cNvSpPr>
          <p:nvPr>
            <p:ph type="sldNum" sz="quarter" idx="5"/>
          </p:nvPr>
        </p:nvSpPr>
        <p:spPr/>
        <p:txBody>
          <a:bodyPr/>
          <a:lstStyle/>
          <a:p>
            <a:fld id="{AD2D3025-5639-2D40-9FA5-204CFF788E79}" type="slidenum">
              <a:rPr lang="en-US" smtClean="0"/>
              <a:t>8</a:t>
            </a:fld>
            <a:endParaRPr lang="en-US"/>
          </a:p>
        </p:txBody>
      </p:sp>
    </p:spTree>
    <p:extLst>
      <p:ext uri="{BB962C8B-B14F-4D97-AF65-F5344CB8AC3E}">
        <p14:creationId xmlns:p14="http://schemas.microsoft.com/office/powerpoint/2010/main" val="2465318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Blue and Orange are related, and Orange and Purple are related. Blue and Purple are not related except through Orange. </a:t>
            </a:r>
          </a:p>
        </p:txBody>
      </p:sp>
      <p:sp>
        <p:nvSpPr>
          <p:cNvPr id="4" name="Slide Number Placeholder 3"/>
          <p:cNvSpPr>
            <a:spLocks noGrp="1"/>
          </p:cNvSpPr>
          <p:nvPr>
            <p:ph type="sldNum" sz="quarter" idx="5"/>
          </p:nvPr>
        </p:nvSpPr>
        <p:spPr/>
        <p:txBody>
          <a:bodyPr/>
          <a:lstStyle/>
          <a:p>
            <a:fld id="{9F440F99-C813-7A46-95E3-58DEAD1F1F30}" type="slidenum">
              <a:rPr lang="en-US" smtClean="0"/>
              <a:t>9</a:t>
            </a:fld>
            <a:endParaRPr lang="en-US"/>
          </a:p>
        </p:txBody>
      </p:sp>
    </p:spTree>
    <p:extLst>
      <p:ext uri="{BB962C8B-B14F-4D97-AF65-F5344CB8AC3E}">
        <p14:creationId xmlns:p14="http://schemas.microsoft.com/office/powerpoint/2010/main" val="348266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2710AE-AFEE-8741-A616-129C77882A5E}" type="datetimeFigureOut">
              <a:rPr lang="en-US" smtClean="0"/>
              <a:t>3/13/21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32569-0863-AA47-9D6F-42B902A68E4F}" type="slidenum">
              <a:rPr lang="en-US" smtClean="0"/>
              <a:t>‹#›</a:t>
            </a:fld>
            <a:endParaRPr lang="en-US"/>
          </a:p>
        </p:txBody>
      </p:sp>
    </p:spTree>
    <p:extLst>
      <p:ext uri="{BB962C8B-B14F-4D97-AF65-F5344CB8AC3E}">
        <p14:creationId xmlns:p14="http://schemas.microsoft.com/office/powerpoint/2010/main" val="1666554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2710AE-AFEE-8741-A616-129C77882A5E}" type="datetimeFigureOut">
              <a:rPr lang="en-US" smtClean="0"/>
              <a:t>3/13/21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32569-0863-AA47-9D6F-42B902A68E4F}" type="slidenum">
              <a:rPr lang="en-US" smtClean="0"/>
              <a:t>‹#›</a:t>
            </a:fld>
            <a:endParaRPr lang="en-US"/>
          </a:p>
        </p:txBody>
      </p:sp>
    </p:spTree>
    <p:extLst>
      <p:ext uri="{BB962C8B-B14F-4D97-AF65-F5344CB8AC3E}">
        <p14:creationId xmlns:p14="http://schemas.microsoft.com/office/powerpoint/2010/main" val="498947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2710AE-AFEE-8741-A616-129C77882A5E}" type="datetimeFigureOut">
              <a:rPr lang="en-US" smtClean="0"/>
              <a:t>3/13/21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32569-0863-AA47-9D6F-42B902A68E4F}" type="slidenum">
              <a:rPr lang="en-US" smtClean="0"/>
              <a:t>‹#›</a:t>
            </a:fld>
            <a:endParaRPr lang="en-US"/>
          </a:p>
        </p:txBody>
      </p:sp>
    </p:spTree>
    <p:extLst>
      <p:ext uri="{BB962C8B-B14F-4D97-AF65-F5344CB8AC3E}">
        <p14:creationId xmlns:p14="http://schemas.microsoft.com/office/powerpoint/2010/main" val="73190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2710AE-AFEE-8741-A616-129C77882A5E}" type="datetimeFigureOut">
              <a:rPr lang="en-US" smtClean="0"/>
              <a:t>3/13/21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32569-0863-AA47-9D6F-42B902A68E4F}" type="slidenum">
              <a:rPr lang="en-US" smtClean="0"/>
              <a:t>‹#›</a:t>
            </a:fld>
            <a:endParaRPr lang="en-US"/>
          </a:p>
        </p:txBody>
      </p:sp>
    </p:spTree>
    <p:extLst>
      <p:ext uri="{BB962C8B-B14F-4D97-AF65-F5344CB8AC3E}">
        <p14:creationId xmlns:p14="http://schemas.microsoft.com/office/powerpoint/2010/main" val="1893264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2710AE-AFEE-8741-A616-129C77882A5E}" type="datetimeFigureOut">
              <a:rPr lang="en-US" smtClean="0"/>
              <a:t>3/13/21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32569-0863-AA47-9D6F-42B902A68E4F}" type="slidenum">
              <a:rPr lang="en-US" smtClean="0"/>
              <a:t>‹#›</a:t>
            </a:fld>
            <a:endParaRPr lang="en-US"/>
          </a:p>
        </p:txBody>
      </p:sp>
    </p:spTree>
    <p:extLst>
      <p:ext uri="{BB962C8B-B14F-4D97-AF65-F5344CB8AC3E}">
        <p14:creationId xmlns:p14="http://schemas.microsoft.com/office/powerpoint/2010/main" val="228354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2710AE-AFEE-8741-A616-129C77882A5E}" type="datetimeFigureOut">
              <a:rPr lang="en-US" smtClean="0"/>
              <a:t>3/13/21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32569-0863-AA47-9D6F-42B902A68E4F}" type="slidenum">
              <a:rPr lang="en-US" smtClean="0"/>
              <a:t>‹#›</a:t>
            </a:fld>
            <a:endParaRPr lang="en-US"/>
          </a:p>
        </p:txBody>
      </p:sp>
    </p:spTree>
    <p:extLst>
      <p:ext uri="{BB962C8B-B14F-4D97-AF65-F5344CB8AC3E}">
        <p14:creationId xmlns:p14="http://schemas.microsoft.com/office/powerpoint/2010/main" val="52459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2710AE-AFEE-8741-A616-129C77882A5E}" type="datetimeFigureOut">
              <a:rPr lang="en-US" smtClean="0"/>
              <a:t>3/13/21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32569-0863-AA47-9D6F-42B902A68E4F}" type="slidenum">
              <a:rPr lang="en-US" smtClean="0"/>
              <a:t>‹#›</a:t>
            </a:fld>
            <a:endParaRPr lang="en-US"/>
          </a:p>
        </p:txBody>
      </p:sp>
    </p:spTree>
    <p:extLst>
      <p:ext uri="{BB962C8B-B14F-4D97-AF65-F5344CB8AC3E}">
        <p14:creationId xmlns:p14="http://schemas.microsoft.com/office/powerpoint/2010/main" val="48790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2710AE-AFEE-8741-A616-129C77882A5E}" type="datetimeFigureOut">
              <a:rPr lang="en-US" smtClean="0"/>
              <a:t>3/13/21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32569-0863-AA47-9D6F-42B902A68E4F}" type="slidenum">
              <a:rPr lang="en-US" smtClean="0"/>
              <a:t>‹#›</a:t>
            </a:fld>
            <a:endParaRPr lang="en-US"/>
          </a:p>
        </p:txBody>
      </p:sp>
    </p:spTree>
    <p:extLst>
      <p:ext uri="{BB962C8B-B14F-4D97-AF65-F5344CB8AC3E}">
        <p14:creationId xmlns:p14="http://schemas.microsoft.com/office/powerpoint/2010/main" val="772316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2710AE-AFEE-8741-A616-129C77882A5E}" type="datetimeFigureOut">
              <a:rPr lang="en-US" smtClean="0"/>
              <a:t>3/13/21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32569-0863-AA47-9D6F-42B902A68E4F}" type="slidenum">
              <a:rPr lang="en-US" smtClean="0"/>
              <a:t>‹#›</a:t>
            </a:fld>
            <a:endParaRPr lang="en-US"/>
          </a:p>
        </p:txBody>
      </p:sp>
    </p:spTree>
    <p:extLst>
      <p:ext uri="{BB962C8B-B14F-4D97-AF65-F5344CB8AC3E}">
        <p14:creationId xmlns:p14="http://schemas.microsoft.com/office/powerpoint/2010/main" val="717660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2710AE-AFEE-8741-A616-129C77882A5E}" type="datetimeFigureOut">
              <a:rPr lang="en-US" smtClean="0"/>
              <a:t>3/13/21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32569-0863-AA47-9D6F-42B902A68E4F}" type="slidenum">
              <a:rPr lang="en-US" smtClean="0"/>
              <a:t>‹#›</a:t>
            </a:fld>
            <a:endParaRPr lang="en-US"/>
          </a:p>
        </p:txBody>
      </p:sp>
    </p:spTree>
    <p:extLst>
      <p:ext uri="{BB962C8B-B14F-4D97-AF65-F5344CB8AC3E}">
        <p14:creationId xmlns:p14="http://schemas.microsoft.com/office/powerpoint/2010/main" val="2756036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2710AE-AFEE-8741-A616-129C77882A5E}" type="datetimeFigureOut">
              <a:rPr lang="en-US" smtClean="0"/>
              <a:t>3/13/21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32569-0863-AA47-9D6F-42B902A68E4F}" type="slidenum">
              <a:rPr lang="en-US" smtClean="0"/>
              <a:t>‹#›</a:t>
            </a:fld>
            <a:endParaRPr lang="en-US"/>
          </a:p>
        </p:txBody>
      </p:sp>
    </p:spTree>
    <p:extLst>
      <p:ext uri="{BB962C8B-B14F-4D97-AF65-F5344CB8AC3E}">
        <p14:creationId xmlns:p14="http://schemas.microsoft.com/office/powerpoint/2010/main" val="3970738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lumMod val="75000"/>
                  </a:schemeClr>
                </a:solidFill>
              </a:defRPr>
            </a:lvl1pPr>
          </a:lstStyle>
          <a:p>
            <a:fld id="{CA2710AE-AFEE-8741-A616-129C77882A5E}" type="datetimeFigureOut">
              <a:rPr lang="en-US" smtClean="0"/>
              <a:pPr/>
              <a:t>3/13/21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lumMod val="75000"/>
                  </a:schemeClr>
                </a:solidFill>
              </a:defRPr>
            </a:lvl1pPr>
          </a:lstStyle>
          <a:p>
            <a:fld id="{EA432569-0863-AA47-9D6F-42B902A68E4F}" type="slidenum">
              <a:rPr lang="en-US" smtClean="0"/>
              <a:pPr/>
              <a:t>‹#›</a:t>
            </a:fld>
            <a:endParaRPr lang="en-US"/>
          </a:p>
        </p:txBody>
      </p:sp>
    </p:spTree>
    <p:extLst>
      <p:ext uri="{BB962C8B-B14F-4D97-AF65-F5344CB8AC3E}">
        <p14:creationId xmlns:p14="http://schemas.microsoft.com/office/powerpoint/2010/main" val="39613540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53.png"/><Relationship Id="rId5" Type="http://schemas.openxmlformats.org/officeDocument/2006/relationships/image" Target="../media/image4.png"/><Relationship Id="rId10" Type="http://schemas.openxmlformats.org/officeDocument/2006/relationships/image" Target="../media/image52.png"/><Relationship Id="rId4" Type="http://schemas.openxmlformats.org/officeDocument/2006/relationships/image" Target="../media/image3.svg"/><Relationship Id="rId9" Type="http://schemas.openxmlformats.org/officeDocument/2006/relationships/image" Target="../media/image51.png"/></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0.png"/><Relationship Id="rId7" Type="http://schemas.openxmlformats.org/officeDocument/2006/relationships/image" Target="../media/image5.sv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svg"/><Relationship Id="rId10" Type="http://schemas.openxmlformats.org/officeDocument/2006/relationships/image" Target="../media/image44.png"/><Relationship Id="rId4" Type="http://schemas.openxmlformats.org/officeDocument/2006/relationships/image" Target="../media/image2.png"/><Relationship Id="rId9" Type="http://schemas.openxmlformats.org/officeDocument/2006/relationships/image" Target="../media/image9.svg"/></Relationships>
</file>

<file path=ppt/slides/_rels/slide1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image" Target="../media/image11.png"/></Relationships>
</file>

<file path=ppt/slides/_rels/slide1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image" Target="../media/image12.png"/></Relationships>
</file>

<file path=ppt/slides/_rels/slide1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image" Target="../media/image13.png"/></Relationships>
</file>

<file path=ppt/slides/_rels/slide19.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59.png"/><Relationship Id="rId3" Type="http://schemas.openxmlformats.org/officeDocument/2006/relationships/image" Target="../media/image2.png"/><Relationship Id="rId7" Type="http://schemas.openxmlformats.org/officeDocument/2006/relationships/image" Target="../media/image8.png"/><Relationship Id="rId12" Type="http://schemas.openxmlformats.org/officeDocument/2006/relationships/image" Target="../media/image5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57.png"/><Relationship Id="rId5" Type="http://schemas.openxmlformats.org/officeDocument/2006/relationships/image" Target="../media/image4.png"/><Relationship Id="rId10" Type="http://schemas.openxmlformats.org/officeDocument/2006/relationships/image" Target="../media/image52.png"/><Relationship Id="rId4" Type="http://schemas.openxmlformats.org/officeDocument/2006/relationships/image" Target="../media/image3.svg"/><Relationship Id="rId9" Type="http://schemas.openxmlformats.org/officeDocument/2006/relationships/image" Target="../media/image56.png"/><Relationship Id="rId14" Type="http://schemas.openxmlformats.org/officeDocument/2006/relationships/image" Target="../media/image6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1.png"/><Relationship Id="rId7" Type="http://schemas.openxmlformats.org/officeDocument/2006/relationships/image" Target="../media/image5.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svg"/><Relationship Id="rId10" Type="http://schemas.openxmlformats.org/officeDocument/2006/relationships/image" Target="../media/image44.png"/><Relationship Id="rId4" Type="http://schemas.openxmlformats.org/officeDocument/2006/relationships/image" Target="../media/image2.png"/><Relationship Id="rId9" Type="http://schemas.openxmlformats.org/officeDocument/2006/relationships/image" Target="../media/image9.sv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5.png"/><Relationship Id="rId7" Type="http://schemas.openxmlformats.org/officeDocument/2006/relationships/image" Target="../media/image5.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svg"/><Relationship Id="rId10" Type="http://schemas.openxmlformats.org/officeDocument/2006/relationships/image" Target="../media/image44.png"/><Relationship Id="rId4" Type="http://schemas.openxmlformats.org/officeDocument/2006/relationships/image" Target="../media/image2.png"/><Relationship Id="rId9" Type="http://schemas.openxmlformats.org/officeDocument/2006/relationships/image" Target="../media/image9.svg"/></Relationships>
</file>

<file path=ppt/slides/_rels/slide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50.png"/><Relationship Id="rId5" Type="http://schemas.openxmlformats.org/officeDocument/2006/relationships/image" Target="../media/image4.png"/><Relationship Id="rId10" Type="http://schemas.openxmlformats.org/officeDocument/2006/relationships/image" Target="../media/image49.png"/><Relationship Id="rId4" Type="http://schemas.openxmlformats.org/officeDocument/2006/relationships/image" Target="../media/image3.svg"/><Relationship Id="rId9" Type="http://schemas.openxmlformats.org/officeDocument/2006/relationships/image" Target="../media/image4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28CB95-D999-FF4A-87BC-92CF818732D5}"/>
              </a:ext>
            </a:extLst>
          </p:cNvPr>
          <p:cNvSpPr/>
          <p:nvPr/>
        </p:nvSpPr>
        <p:spPr>
          <a:xfrm>
            <a:off x="0" y="609600"/>
            <a:ext cx="12192000" cy="5878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lumMod val="65000"/>
                  </a:schemeClr>
                </a:solidFill>
                <a:latin typeface="Arial" panose="020B0604020202020204" pitchFamily="34" charset="0"/>
                <a:cs typeface="Arial" panose="020B0604020202020204" pitchFamily="34" charset="0"/>
              </a:rPr>
              <a:t>Causal Inference</a:t>
            </a:r>
          </a:p>
          <a:p>
            <a:pPr algn="ctr"/>
            <a:r>
              <a:rPr lang="en-US" sz="2400" dirty="0">
                <a:solidFill>
                  <a:schemeClr val="tx1">
                    <a:lumMod val="65000"/>
                  </a:schemeClr>
                </a:solidFill>
                <a:latin typeface="Arial" panose="020B0604020202020204" pitchFamily="34" charset="0"/>
                <a:cs typeface="Arial" panose="020B0604020202020204" pitchFamily="34" charset="0"/>
              </a:rPr>
              <a:t>Vs.</a:t>
            </a:r>
          </a:p>
          <a:p>
            <a:pPr algn="ctr"/>
            <a:r>
              <a:rPr lang="en-US" sz="2400" dirty="0">
                <a:solidFill>
                  <a:schemeClr val="tx1">
                    <a:lumMod val="65000"/>
                  </a:schemeClr>
                </a:solidFill>
                <a:latin typeface="Arial" panose="020B0604020202020204" pitchFamily="34" charset="0"/>
                <a:cs typeface="Arial" panose="020B0604020202020204" pitchFamily="34" charset="0"/>
              </a:rPr>
              <a:t>Network Causal Inference</a:t>
            </a:r>
          </a:p>
          <a:p>
            <a:pPr algn="ctr"/>
            <a:endParaRPr lang="en-US" sz="3200" b="1" dirty="0">
              <a:solidFill>
                <a:schemeClr val="tx1">
                  <a:lumMod val="65000"/>
                </a:schemeClr>
              </a:solidFill>
              <a:latin typeface="Arial" panose="020B0604020202020204" pitchFamily="34" charset="0"/>
              <a:cs typeface="Arial" panose="020B0604020202020204" pitchFamily="34" charset="0"/>
            </a:endParaRPr>
          </a:p>
          <a:p>
            <a:pPr algn="ctr"/>
            <a:r>
              <a:rPr lang="en-US" sz="1400" dirty="0">
                <a:solidFill>
                  <a:schemeClr val="tx1">
                    <a:lumMod val="65000"/>
                  </a:schemeClr>
                </a:solidFill>
                <a:latin typeface="Arial" panose="020B0604020202020204" pitchFamily="34" charset="0"/>
                <a:cs typeface="Arial" panose="020B0604020202020204" pitchFamily="34" charset="0"/>
              </a:rPr>
              <a:t>Keletso Makofane, MPH</a:t>
            </a:r>
          </a:p>
          <a:p>
            <a:pPr algn="ctr"/>
            <a:endParaRPr lang="en-US" sz="1400" dirty="0">
              <a:solidFill>
                <a:schemeClr val="tx1">
                  <a:lumMod val="65000"/>
                </a:schemeClr>
              </a:solidFill>
              <a:latin typeface="Arial" panose="020B0604020202020204" pitchFamily="34" charset="0"/>
              <a:cs typeface="Arial" panose="020B0604020202020204" pitchFamily="34" charset="0"/>
            </a:endParaRPr>
          </a:p>
          <a:p>
            <a:pPr algn="ctr"/>
            <a:r>
              <a:rPr lang="en-US" sz="1400" dirty="0">
                <a:solidFill>
                  <a:schemeClr val="tx1">
                    <a:lumMod val="65000"/>
                  </a:schemeClr>
                </a:solidFill>
                <a:latin typeface="Arial" panose="020B0604020202020204" pitchFamily="34" charset="0"/>
                <a:cs typeface="Arial" panose="020B0604020202020204" pitchFamily="34" charset="0"/>
              </a:rPr>
              <a:t>PhD Candidate in Social Epidemiology</a:t>
            </a:r>
          </a:p>
          <a:p>
            <a:pPr algn="ctr"/>
            <a:r>
              <a:rPr lang="en-US" sz="1400" dirty="0">
                <a:solidFill>
                  <a:schemeClr val="tx1">
                    <a:lumMod val="65000"/>
                  </a:schemeClr>
                </a:solidFill>
                <a:latin typeface="Arial" panose="020B0604020202020204" pitchFamily="34" charset="0"/>
                <a:cs typeface="Arial" panose="020B0604020202020204" pitchFamily="34" charset="0"/>
              </a:rPr>
              <a:t>Harvard University</a:t>
            </a:r>
          </a:p>
          <a:p>
            <a:pPr algn="ctr"/>
            <a:endParaRPr lang="en-US" sz="1400" b="1" dirty="0">
              <a:solidFill>
                <a:schemeClr val="tx1">
                  <a:lumMod val="65000"/>
                </a:schemeClr>
              </a:solidFill>
              <a:latin typeface="Arial" panose="020B0604020202020204" pitchFamily="34" charset="0"/>
              <a:cs typeface="Arial" panose="020B0604020202020204" pitchFamily="34" charset="0"/>
            </a:endParaRPr>
          </a:p>
          <a:p>
            <a:pPr algn="ctr"/>
            <a:endParaRPr lang="en-US" sz="1400" dirty="0">
              <a:solidFill>
                <a:schemeClr val="tx1">
                  <a:lumMod val="65000"/>
                </a:schemeClr>
              </a:solidFill>
              <a:latin typeface="Arial" panose="020B0604020202020204" pitchFamily="34" charset="0"/>
              <a:cs typeface="Arial" panose="020B0604020202020204" pitchFamily="34" charset="0"/>
            </a:endParaRPr>
          </a:p>
          <a:p>
            <a:pPr algn="ctr"/>
            <a:r>
              <a:rPr lang="en-US" sz="1400" dirty="0" err="1">
                <a:solidFill>
                  <a:schemeClr val="tx1">
                    <a:lumMod val="65000"/>
                  </a:schemeClr>
                </a:solidFill>
                <a:latin typeface="Arial" panose="020B0604020202020204" pitchFamily="34" charset="0"/>
                <a:cs typeface="Arial" panose="020B0604020202020204" pitchFamily="34" charset="0"/>
              </a:rPr>
              <a:t>www.keletsomakofane.com</a:t>
            </a:r>
            <a:endParaRPr lang="en-US" sz="1400" dirty="0">
              <a:solidFill>
                <a:schemeClr val="tx1">
                  <a:lumMod val="65000"/>
                </a:schemeClr>
              </a:solidFill>
              <a:latin typeface="Arial" panose="020B0604020202020204" pitchFamily="34" charset="0"/>
              <a:cs typeface="Arial" panose="020B0604020202020204" pitchFamily="34" charset="0"/>
            </a:endParaRPr>
          </a:p>
          <a:p>
            <a:pPr algn="ctr"/>
            <a:r>
              <a:rPr lang="en-US" sz="1400" dirty="0">
                <a:solidFill>
                  <a:schemeClr val="tx1">
                    <a:lumMod val="65000"/>
                  </a:schemeClr>
                </a:solidFill>
                <a:latin typeface="Arial" panose="020B0604020202020204" pitchFamily="34" charset="0"/>
                <a:cs typeface="Arial" panose="020B0604020202020204" pitchFamily="34" charset="0"/>
              </a:rPr>
              <a:t>@klts0</a:t>
            </a:r>
          </a:p>
        </p:txBody>
      </p:sp>
    </p:spTree>
    <p:extLst>
      <p:ext uri="{BB962C8B-B14F-4D97-AF65-F5344CB8AC3E}">
        <p14:creationId xmlns:p14="http://schemas.microsoft.com/office/powerpoint/2010/main" val="3467591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1BFA66F-668B-1044-8079-71C5BF0A9F70}"/>
              </a:ext>
            </a:extLst>
          </p:cNvPr>
          <p:cNvSpPr/>
          <p:nvPr/>
        </p:nvSpPr>
        <p:spPr>
          <a:xfrm>
            <a:off x="1561476"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1</a:t>
            </a:r>
            <a:endParaRPr lang="en-US" sz="1200" b="1" dirty="0"/>
          </a:p>
        </p:txBody>
      </p:sp>
      <p:sp>
        <p:nvSpPr>
          <p:cNvPr id="5" name="Oval 4">
            <a:extLst>
              <a:ext uri="{FF2B5EF4-FFF2-40B4-BE49-F238E27FC236}">
                <a16:creationId xmlns:a16="http://schemas.microsoft.com/office/drawing/2014/main" id="{26B7C5F9-88A2-7A46-AE1F-C9132CDCBEBD}"/>
              </a:ext>
            </a:extLst>
          </p:cNvPr>
          <p:cNvSpPr/>
          <p:nvPr/>
        </p:nvSpPr>
        <p:spPr>
          <a:xfrm>
            <a:off x="3715063"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1</a:t>
            </a:r>
            <a:endParaRPr lang="en-US" sz="1400" b="1" dirty="0"/>
          </a:p>
        </p:txBody>
      </p:sp>
      <p:sp>
        <p:nvSpPr>
          <p:cNvPr id="6" name="Oval 5">
            <a:extLst>
              <a:ext uri="{FF2B5EF4-FFF2-40B4-BE49-F238E27FC236}">
                <a16:creationId xmlns:a16="http://schemas.microsoft.com/office/drawing/2014/main" id="{04B1300C-5748-9544-8A69-9A456D296FB0}"/>
              </a:ext>
            </a:extLst>
          </p:cNvPr>
          <p:cNvSpPr/>
          <p:nvPr/>
        </p:nvSpPr>
        <p:spPr>
          <a:xfrm>
            <a:off x="6001063" y="2136096"/>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1</a:t>
            </a:r>
            <a:endParaRPr lang="en-US" sz="1400" b="1" dirty="0"/>
          </a:p>
        </p:txBody>
      </p:sp>
      <p:cxnSp>
        <p:nvCxnSpPr>
          <p:cNvPr id="8" name="Straight Arrow Connector 7">
            <a:extLst>
              <a:ext uri="{FF2B5EF4-FFF2-40B4-BE49-F238E27FC236}">
                <a16:creationId xmlns:a16="http://schemas.microsoft.com/office/drawing/2014/main" id="{A885ADDE-AFC4-4C42-A004-AE14B21CD203}"/>
              </a:ext>
            </a:extLst>
          </p:cNvPr>
          <p:cNvCxnSpPr>
            <a:stCxn id="4" idx="6"/>
            <a:endCxn id="5" idx="2"/>
          </p:cNvCxnSpPr>
          <p:nvPr/>
        </p:nvCxnSpPr>
        <p:spPr>
          <a:xfrm>
            <a:off x="2236034" y="2462134"/>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65EF20A-851F-D84E-9F83-DCA465D9F64D}"/>
              </a:ext>
            </a:extLst>
          </p:cNvPr>
          <p:cNvCxnSpPr>
            <a:stCxn id="5" idx="6"/>
            <a:endCxn id="6" idx="2"/>
          </p:cNvCxnSpPr>
          <p:nvPr/>
        </p:nvCxnSpPr>
        <p:spPr>
          <a:xfrm flipV="1">
            <a:off x="4389621" y="2462133"/>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457E3962-76A8-D04B-B89E-7EF46E8426FE}"/>
              </a:ext>
            </a:extLst>
          </p:cNvPr>
          <p:cNvCxnSpPr>
            <a:stCxn id="4" idx="0"/>
            <a:endCxn id="6" idx="0"/>
          </p:cNvCxnSpPr>
          <p:nvPr/>
        </p:nvCxnSpPr>
        <p:spPr>
          <a:xfrm rot="5400000" flipH="1" flipV="1">
            <a:off x="4118548" y="-83696"/>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8F8D22E1-BD74-C344-9E92-256C4F7B2F1A}"/>
              </a:ext>
            </a:extLst>
          </p:cNvPr>
          <p:cNvSpPr/>
          <p:nvPr/>
        </p:nvSpPr>
        <p:spPr>
          <a:xfrm>
            <a:off x="1561476" y="34083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2</a:t>
            </a:r>
            <a:endParaRPr lang="en-US" sz="1200" b="1" dirty="0"/>
          </a:p>
        </p:txBody>
      </p:sp>
      <p:sp>
        <p:nvSpPr>
          <p:cNvPr id="33" name="Oval 32">
            <a:extLst>
              <a:ext uri="{FF2B5EF4-FFF2-40B4-BE49-F238E27FC236}">
                <a16:creationId xmlns:a16="http://schemas.microsoft.com/office/drawing/2014/main" id="{692A2CF4-F284-6343-9DC2-2C2A6A2E9E34}"/>
              </a:ext>
            </a:extLst>
          </p:cNvPr>
          <p:cNvSpPr/>
          <p:nvPr/>
        </p:nvSpPr>
        <p:spPr>
          <a:xfrm>
            <a:off x="3715063" y="34083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2</a:t>
            </a:r>
            <a:endParaRPr lang="en-US" sz="1400" b="1" dirty="0"/>
          </a:p>
        </p:txBody>
      </p:sp>
      <p:sp>
        <p:nvSpPr>
          <p:cNvPr id="34" name="Oval 33">
            <a:extLst>
              <a:ext uri="{FF2B5EF4-FFF2-40B4-BE49-F238E27FC236}">
                <a16:creationId xmlns:a16="http://schemas.microsoft.com/office/drawing/2014/main" id="{CBD2311A-19DA-8B43-AB9C-C4A9DDD0041F}"/>
              </a:ext>
            </a:extLst>
          </p:cNvPr>
          <p:cNvSpPr/>
          <p:nvPr/>
        </p:nvSpPr>
        <p:spPr>
          <a:xfrm>
            <a:off x="6001063" y="3408389"/>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2</a:t>
            </a:r>
            <a:endParaRPr lang="en-US" sz="1400" b="1" dirty="0"/>
          </a:p>
        </p:txBody>
      </p:sp>
      <p:cxnSp>
        <p:nvCxnSpPr>
          <p:cNvPr id="35" name="Straight Arrow Connector 34">
            <a:extLst>
              <a:ext uri="{FF2B5EF4-FFF2-40B4-BE49-F238E27FC236}">
                <a16:creationId xmlns:a16="http://schemas.microsoft.com/office/drawing/2014/main" id="{20545845-D76D-8F42-B14B-AC9BA54B5AB7}"/>
              </a:ext>
            </a:extLst>
          </p:cNvPr>
          <p:cNvCxnSpPr>
            <a:stCxn id="32" idx="6"/>
            <a:endCxn id="33" idx="2"/>
          </p:cNvCxnSpPr>
          <p:nvPr/>
        </p:nvCxnSpPr>
        <p:spPr>
          <a:xfrm>
            <a:off x="2236034" y="3734427"/>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CE581BD-EC71-EC40-9835-2253B9E62C56}"/>
              </a:ext>
            </a:extLst>
          </p:cNvPr>
          <p:cNvCxnSpPr>
            <a:stCxn id="33" idx="6"/>
            <a:endCxn id="34" idx="2"/>
          </p:cNvCxnSpPr>
          <p:nvPr/>
        </p:nvCxnSpPr>
        <p:spPr>
          <a:xfrm flipV="1">
            <a:off x="4389621" y="3734426"/>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E1514C85-444D-A348-A8DB-BFEB4A818D59}"/>
              </a:ext>
            </a:extLst>
          </p:cNvPr>
          <p:cNvCxnSpPr>
            <a:stCxn id="32" idx="0"/>
            <a:endCxn id="34" idx="0"/>
          </p:cNvCxnSpPr>
          <p:nvPr/>
        </p:nvCxnSpPr>
        <p:spPr>
          <a:xfrm rot="5400000" flipH="1" flipV="1">
            <a:off x="4118548" y="1188597"/>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40ABAE23-8723-044D-88B9-2D5A901D8CE2}"/>
              </a:ext>
            </a:extLst>
          </p:cNvPr>
          <p:cNvSpPr/>
          <p:nvPr/>
        </p:nvSpPr>
        <p:spPr>
          <a:xfrm>
            <a:off x="1561476" y="46806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3</a:t>
            </a:r>
            <a:endParaRPr lang="en-US" sz="1200" b="1" dirty="0"/>
          </a:p>
        </p:txBody>
      </p:sp>
      <p:sp>
        <p:nvSpPr>
          <p:cNvPr id="39" name="Oval 38">
            <a:extLst>
              <a:ext uri="{FF2B5EF4-FFF2-40B4-BE49-F238E27FC236}">
                <a16:creationId xmlns:a16="http://schemas.microsoft.com/office/drawing/2014/main" id="{FBE9C7E1-CC14-B545-800F-842DB0873F57}"/>
              </a:ext>
            </a:extLst>
          </p:cNvPr>
          <p:cNvSpPr/>
          <p:nvPr/>
        </p:nvSpPr>
        <p:spPr>
          <a:xfrm>
            <a:off x="3715063" y="46806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3</a:t>
            </a:r>
            <a:endParaRPr lang="en-US" sz="1400" b="1" dirty="0"/>
          </a:p>
        </p:txBody>
      </p:sp>
      <p:sp>
        <p:nvSpPr>
          <p:cNvPr id="40" name="Oval 39">
            <a:extLst>
              <a:ext uri="{FF2B5EF4-FFF2-40B4-BE49-F238E27FC236}">
                <a16:creationId xmlns:a16="http://schemas.microsoft.com/office/drawing/2014/main" id="{54BFFD8C-8A2D-314F-B299-4ACABB352370}"/>
              </a:ext>
            </a:extLst>
          </p:cNvPr>
          <p:cNvSpPr/>
          <p:nvPr/>
        </p:nvSpPr>
        <p:spPr>
          <a:xfrm>
            <a:off x="6001063" y="4680682"/>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3</a:t>
            </a:r>
            <a:endParaRPr lang="en-US" sz="1400" b="1" dirty="0"/>
          </a:p>
        </p:txBody>
      </p:sp>
      <p:cxnSp>
        <p:nvCxnSpPr>
          <p:cNvPr id="41" name="Straight Arrow Connector 40">
            <a:extLst>
              <a:ext uri="{FF2B5EF4-FFF2-40B4-BE49-F238E27FC236}">
                <a16:creationId xmlns:a16="http://schemas.microsoft.com/office/drawing/2014/main" id="{A2AAAE37-97FC-A240-8054-B71462A8E1BF}"/>
              </a:ext>
            </a:extLst>
          </p:cNvPr>
          <p:cNvCxnSpPr>
            <a:stCxn id="38" idx="6"/>
            <a:endCxn id="39" idx="2"/>
          </p:cNvCxnSpPr>
          <p:nvPr/>
        </p:nvCxnSpPr>
        <p:spPr>
          <a:xfrm>
            <a:off x="2236034" y="5006720"/>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4A845B-94B6-4645-B203-8017C9700A9E}"/>
              </a:ext>
            </a:extLst>
          </p:cNvPr>
          <p:cNvCxnSpPr>
            <a:stCxn id="39" idx="6"/>
            <a:endCxn id="40" idx="2"/>
          </p:cNvCxnSpPr>
          <p:nvPr/>
        </p:nvCxnSpPr>
        <p:spPr>
          <a:xfrm flipV="1">
            <a:off x="4389621" y="5006719"/>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4AED7402-62EE-AC40-872A-66B3B9384F68}"/>
              </a:ext>
            </a:extLst>
          </p:cNvPr>
          <p:cNvCxnSpPr>
            <a:stCxn id="38" idx="0"/>
            <a:endCxn id="40" idx="0"/>
          </p:cNvCxnSpPr>
          <p:nvPr/>
        </p:nvCxnSpPr>
        <p:spPr>
          <a:xfrm rot="5400000" flipH="1" flipV="1">
            <a:off x="4118548" y="2460890"/>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48" name="Graphic 47" descr="Man">
            <a:extLst>
              <a:ext uri="{FF2B5EF4-FFF2-40B4-BE49-F238E27FC236}">
                <a16:creationId xmlns:a16="http://schemas.microsoft.com/office/drawing/2014/main" id="{E9B4AD2A-E4F0-DF4D-9BB5-2021570CEE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45038" y="2026756"/>
            <a:ext cx="914400" cy="914400"/>
          </a:xfrm>
          <a:prstGeom prst="rect">
            <a:avLst/>
          </a:prstGeom>
        </p:spPr>
      </p:pic>
      <p:pic>
        <p:nvPicPr>
          <p:cNvPr id="49" name="Graphic 48" descr="Woman with cane">
            <a:extLst>
              <a:ext uri="{FF2B5EF4-FFF2-40B4-BE49-F238E27FC236}">
                <a16:creationId xmlns:a16="http://schemas.microsoft.com/office/drawing/2014/main" id="{624A5400-0C83-4C4A-ABA7-DEFB9E90AF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40650" y="3150888"/>
            <a:ext cx="914400" cy="914400"/>
          </a:xfrm>
          <a:prstGeom prst="rect">
            <a:avLst/>
          </a:prstGeom>
        </p:spPr>
      </p:pic>
      <p:pic>
        <p:nvPicPr>
          <p:cNvPr id="50" name="Graphic 49" descr="Pregnant lady">
            <a:extLst>
              <a:ext uri="{FF2B5EF4-FFF2-40B4-BE49-F238E27FC236}">
                <a16:creationId xmlns:a16="http://schemas.microsoft.com/office/drawing/2014/main" id="{61BF750A-75E2-E142-8C98-BACF84E31A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45038" y="4549517"/>
            <a:ext cx="914400" cy="914400"/>
          </a:xfrm>
          <a:prstGeom prst="rect">
            <a:avLst/>
          </a:prstGeom>
        </p:spPr>
      </p:pic>
      <p:cxnSp>
        <p:nvCxnSpPr>
          <p:cNvPr id="3" name="Straight Connector 2">
            <a:extLst>
              <a:ext uri="{FF2B5EF4-FFF2-40B4-BE49-F238E27FC236}">
                <a16:creationId xmlns:a16="http://schemas.microsoft.com/office/drawing/2014/main" id="{5BD1A42D-ECD7-8B40-BA3A-EE856D190074}"/>
              </a:ext>
            </a:extLst>
          </p:cNvPr>
          <p:cNvCxnSpPr/>
          <p:nvPr/>
        </p:nvCxnSpPr>
        <p:spPr>
          <a:xfrm>
            <a:off x="9986400" y="2714400"/>
            <a:ext cx="561600" cy="576000"/>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9AF3E58-2C25-B94E-922F-75C4EDA7B072}"/>
              </a:ext>
            </a:extLst>
          </p:cNvPr>
          <p:cNvCxnSpPr>
            <a:cxnSpLocks/>
          </p:cNvCxnSpPr>
          <p:nvPr/>
        </p:nvCxnSpPr>
        <p:spPr>
          <a:xfrm flipH="1">
            <a:off x="9986400" y="4213776"/>
            <a:ext cx="750625" cy="667824"/>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F46C21C-A1D1-8C49-9888-FFF76E4C9C6C}"/>
              </a:ext>
            </a:extLst>
          </p:cNvPr>
          <p:cNvCxnSpPr>
            <a:cxnSpLocks/>
            <a:stCxn id="33" idx="7"/>
            <a:endCxn id="6" idx="3"/>
          </p:cNvCxnSpPr>
          <p:nvPr/>
        </p:nvCxnSpPr>
        <p:spPr>
          <a:xfrm flipV="1">
            <a:off x="4290834" y="2692675"/>
            <a:ext cx="1809016" cy="811209"/>
          </a:xfrm>
          <a:prstGeom prst="straightConnector1">
            <a:avLst/>
          </a:prstGeom>
          <a:ln w="15875">
            <a:solidFill>
              <a:schemeClr val="tx1">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6581964-41B0-7843-B6DC-F716A5F3CD4A}"/>
              </a:ext>
            </a:extLst>
          </p:cNvPr>
          <p:cNvCxnSpPr>
            <a:cxnSpLocks/>
            <a:stCxn id="39" idx="7"/>
            <a:endCxn id="34" idx="3"/>
          </p:cNvCxnSpPr>
          <p:nvPr/>
        </p:nvCxnSpPr>
        <p:spPr>
          <a:xfrm flipV="1">
            <a:off x="4290834" y="3964968"/>
            <a:ext cx="1809016" cy="811209"/>
          </a:xfrm>
          <a:prstGeom prst="straightConnector1">
            <a:avLst/>
          </a:prstGeom>
          <a:ln w="15875">
            <a:solidFill>
              <a:schemeClr val="tx1">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48B2420-0FE3-3540-8613-032A2C8ACED4}"/>
              </a:ext>
            </a:extLst>
          </p:cNvPr>
          <p:cNvCxnSpPr>
            <a:cxnSpLocks/>
            <a:stCxn id="33" idx="5"/>
            <a:endCxn id="40" idx="1"/>
          </p:cNvCxnSpPr>
          <p:nvPr/>
        </p:nvCxnSpPr>
        <p:spPr>
          <a:xfrm>
            <a:off x="4290834" y="3964969"/>
            <a:ext cx="1809016" cy="811207"/>
          </a:xfrm>
          <a:prstGeom prst="straightConnector1">
            <a:avLst/>
          </a:prstGeom>
          <a:ln w="15875">
            <a:solidFill>
              <a:schemeClr val="tx1">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0B882CD-E944-CB4E-A694-48C872850295}"/>
              </a:ext>
            </a:extLst>
          </p:cNvPr>
          <p:cNvCxnSpPr>
            <a:cxnSpLocks/>
            <a:stCxn id="5" idx="5"/>
            <a:endCxn id="34" idx="1"/>
          </p:cNvCxnSpPr>
          <p:nvPr/>
        </p:nvCxnSpPr>
        <p:spPr>
          <a:xfrm>
            <a:off x="4290834" y="2692676"/>
            <a:ext cx="1809016" cy="811207"/>
          </a:xfrm>
          <a:prstGeom prst="straightConnector1">
            <a:avLst/>
          </a:prstGeom>
          <a:ln w="15875">
            <a:solidFill>
              <a:schemeClr val="tx1">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7639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1BFA66F-668B-1044-8079-71C5BF0A9F70}"/>
              </a:ext>
            </a:extLst>
          </p:cNvPr>
          <p:cNvSpPr/>
          <p:nvPr/>
        </p:nvSpPr>
        <p:spPr>
          <a:xfrm>
            <a:off x="1561476"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1</a:t>
            </a:r>
            <a:endParaRPr lang="en-US" sz="1200" b="1" dirty="0"/>
          </a:p>
        </p:txBody>
      </p:sp>
      <p:sp>
        <p:nvSpPr>
          <p:cNvPr id="5" name="Oval 4">
            <a:extLst>
              <a:ext uri="{FF2B5EF4-FFF2-40B4-BE49-F238E27FC236}">
                <a16:creationId xmlns:a16="http://schemas.microsoft.com/office/drawing/2014/main" id="{26B7C5F9-88A2-7A46-AE1F-C9132CDCBEBD}"/>
              </a:ext>
            </a:extLst>
          </p:cNvPr>
          <p:cNvSpPr/>
          <p:nvPr/>
        </p:nvSpPr>
        <p:spPr>
          <a:xfrm>
            <a:off x="3715063"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1</a:t>
            </a:r>
            <a:endParaRPr lang="en-US" sz="1400" b="1" dirty="0"/>
          </a:p>
        </p:txBody>
      </p:sp>
      <p:sp>
        <p:nvSpPr>
          <p:cNvPr id="6" name="Oval 5">
            <a:extLst>
              <a:ext uri="{FF2B5EF4-FFF2-40B4-BE49-F238E27FC236}">
                <a16:creationId xmlns:a16="http://schemas.microsoft.com/office/drawing/2014/main" id="{04B1300C-5748-9544-8A69-9A456D296FB0}"/>
              </a:ext>
            </a:extLst>
          </p:cNvPr>
          <p:cNvSpPr/>
          <p:nvPr/>
        </p:nvSpPr>
        <p:spPr>
          <a:xfrm>
            <a:off x="6001063" y="2136096"/>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1</a:t>
            </a:r>
            <a:endParaRPr lang="en-US" sz="1400" b="1" dirty="0"/>
          </a:p>
        </p:txBody>
      </p:sp>
      <p:cxnSp>
        <p:nvCxnSpPr>
          <p:cNvPr id="8" name="Straight Arrow Connector 7">
            <a:extLst>
              <a:ext uri="{FF2B5EF4-FFF2-40B4-BE49-F238E27FC236}">
                <a16:creationId xmlns:a16="http://schemas.microsoft.com/office/drawing/2014/main" id="{A885ADDE-AFC4-4C42-A004-AE14B21CD203}"/>
              </a:ext>
            </a:extLst>
          </p:cNvPr>
          <p:cNvCxnSpPr>
            <a:stCxn id="4" idx="6"/>
            <a:endCxn id="5" idx="2"/>
          </p:cNvCxnSpPr>
          <p:nvPr/>
        </p:nvCxnSpPr>
        <p:spPr>
          <a:xfrm>
            <a:off x="2236034" y="2462134"/>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65EF20A-851F-D84E-9F83-DCA465D9F64D}"/>
              </a:ext>
            </a:extLst>
          </p:cNvPr>
          <p:cNvCxnSpPr>
            <a:stCxn id="5" idx="6"/>
            <a:endCxn id="6" idx="2"/>
          </p:cNvCxnSpPr>
          <p:nvPr/>
        </p:nvCxnSpPr>
        <p:spPr>
          <a:xfrm flipV="1">
            <a:off x="4389621" y="2462133"/>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457E3962-76A8-D04B-B89E-7EF46E8426FE}"/>
              </a:ext>
            </a:extLst>
          </p:cNvPr>
          <p:cNvCxnSpPr>
            <a:stCxn id="4" idx="0"/>
            <a:endCxn id="6" idx="0"/>
          </p:cNvCxnSpPr>
          <p:nvPr/>
        </p:nvCxnSpPr>
        <p:spPr>
          <a:xfrm rot="5400000" flipH="1" flipV="1">
            <a:off x="4118548" y="-83696"/>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8F8D22E1-BD74-C344-9E92-256C4F7B2F1A}"/>
              </a:ext>
            </a:extLst>
          </p:cNvPr>
          <p:cNvSpPr/>
          <p:nvPr/>
        </p:nvSpPr>
        <p:spPr>
          <a:xfrm>
            <a:off x="1561476" y="34083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2</a:t>
            </a:r>
            <a:endParaRPr lang="en-US" sz="1200" b="1" dirty="0"/>
          </a:p>
        </p:txBody>
      </p:sp>
      <p:sp>
        <p:nvSpPr>
          <p:cNvPr id="33" name="Oval 32">
            <a:extLst>
              <a:ext uri="{FF2B5EF4-FFF2-40B4-BE49-F238E27FC236}">
                <a16:creationId xmlns:a16="http://schemas.microsoft.com/office/drawing/2014/main" id="{692A2CF4-F284-6343-9DC2-2C2A6A2E9E34}"/>
              </a:ext>
            </a:extLst>
          </p:cNvPr>
          <p:cNvSpPr/>
          <p:nvPr/>
        </p:nvSpPr>
        <p:spPr>
          <a:xfrm>
            <a:off x="3715063" y="34083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2</a:t>
            </a:r>
            <a:endParaRPr lang="en-US" sz="1400" b="1" dirty="0"/>
          </a:p>
        </p:txBody>
      </p:sp>
      <p:sp>
        <p:nvSpPr>
          <p:cNvPr id="34" name="Oval 33">
            <a:extLst>
              <a:ext uri="{FF2B5EF4-FFF2-40B4-BE49-F238E27FC236}">
                <a16:creationId xmlns:a16="http://schemas.microsoft.com/office/drawing/2014/main" id="{CBD2311A-19DA-8B43-AB9C-C4A9DDD0041F}"/>
              </a:ext>
            </a:extLst>
          </p:cNvPr>
          <p:cNvSpPr/>
          <p:nvPr/>
        </p:nvSpPr>
        <p:spPr>
          <a:xfrm>
            <a:off x="6001063" y="3408389"/>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2</a:t>
            </a:r>
            <a:endParaRPr lang="en-US" sz="1400" b="1" dirty="0"/>
          </a:p>
        </p:txBody>
      </p:sp>
      <p:cxnSp>
        <p:nvCxnSpPr>
          <p:cNvPr id="35" name="Straight Arrow Connector 34">
            <a:extLst>
              <a:ext uri="{FF2B5EF4-FFF2-40B4-BE49-F238E27FC236}">
                <a16:creationId xmlns:a16="http://schemas.microsoft.com/office/drawing/2014/main" id="{20545845-D76D-8F42-B14B-AC9BA54B5AB7}"/>
              </a:ext>
            </a:extLst>
          </p:cNvPr>
          <p:cNvCxnSpPr>
            <a:stCxn id="32" idx="6"/>
            <a:endCxn id="33" idx="2"/>
          </p:cNvCxnSpPr>
          <p:nvPr/>
        </p:nvCxnSpPr>
        <p:spPr>
          <a:xfrm>
            <a:off x="2236034" y="3734427"/>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CE581BD-EC71-EC40-9835-2253B9E62C56}"/>
              </a:ext>
            </a:extLst>
          </p:cNvPr>
          <p:cNvCxnSpPr>
            <a:stCxn id="33" idx="6"/>
            <a:endCxn id="34" idx="2"/>
          </p:cNvCxnSpPr>
          <p:nvPr/>
        </p:nvCxnSpPr>
        <p:spPr>
          <a:xfrm flipV="1">
            <a:off x="4389621" y="3734426"/>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E1514C85-444D-A348-A8DB-BFEB4A818D59}"/>
              </a:ext>
            </a:extLst>
          </p:cNvPr>
          <p:cNvCxnSpPr>
            <a:stCxn id="32" idx="0"/>
            <a:endCxn id="34" idx="0"/>
          </p:cNvCxnSpPr>
          <p:nvPr/>
        </p:nvCxnSpPr>
        <p:spPr>
          <a:xfrm rot="5400000" flipH="1" flipV="1">
            <a:off x="4118548" y="1188597"/>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40ABAE23-8723-044D-88B9-2D5A901D8CE2}"/>
              </a:ext>
            </a:extLst>
          </p:cNvPr>
          <p:cNvSpPr/>
          <p:nvPr/>
        </p:nvSpPr>
        <p:spPr>
          <a:xfrm>
            <a:off x="1561476" y="46806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3</a:t>
            </a:r>
            <a:endParaRPr lang="en-US" sz="1200" b="1" dirty="0"/>
          </a:p>
        </p:txBody>
      </p:sp>
      <p:sp>
        <p:nvSpPr>
          <p:cNvPr id="39" name="Oval 38">
            <a:extLst>
              <a:ext uri="{FF2B5EF4-FFF2-40B4-BE49-F238E27FC236}">
                <a16:creationId xmlns:a16="http://schemas.microsoft.com/office/drawing/2014/main" id="{FBE9C7E1-CC14-B545-800F-842DB0873F57}"/>
              </a:ext>
            </a:extLst>
          </p:cNvPr>
          <p:cNvSpPr/>
          <p:nvPr/>
        </p:nvSpPr>
        <p:spPr>
          <a:xfrm>
            <a:off x="3715063" y="46806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3</a:t>
            </a:r>
            <a:endParaRPr lang="en-US" sz="1400" b="1" dirty="0"/>
          </a:p>
        </p:txBody>
      </p:sp>
      <p:sp>
        <p:nvSpPr>
          <p:cNvPr id="40" name="Oval 39">
            <a:extLst>
              <a:ext uri="{FF2B5EF4-FFF2-40B4-BE49-F238E27FC236}">
                <a16:creationId xmlns:a16="http://schemas.microsoft.com/office/drawing/2014/main" id="{54BFFD8C-8A2D-314F-B299-4ACABB352370}"/>
              </a:ext>
            </a:extLst>
          </p:cNvPr>
          <p:cNvSpPr/>
          <p:nvPr/>
        </p:nvSpPr>
        <p:spPr>
          <a:xfrm>
            <a:off x="6001063" y="4680682"/>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3</a:t>
            </a:r>
            <a:endParaRPr lang="en-US" sz="1400" b="1" dirty="0"/>
          </a:p>
        </p:txBody>
      </p:sp>
      <p:cxnSp>
        <p:nvCxnSpPr>
          <p:cNvPr id="41" name="Straight Arrow Connector 40">
            <a:extLst>
              <a:ext uri="{FF2B5EF4-FFF2-40B4-BE49-F238E27FC236}">
                <a16:creationId xmlns:a16="http://schemas.microsoft.com/office/drawing/2014/main" id="{A2AAAE37-97FC-A240-8054-B71462A8E1BF}"/>
              </a:ext>
            </a:extLst>
          </p:cNvPr>
          <p:cNvCxnSpPr>
            <a:stCxn id="38" idx="6"/>
            <a:endCxn id="39" idx="2"/>
          </p:cNvCxnSpPr>
          <p:nvPr/>
        </p:nvCxnSpPr>
        <p:spPr>
          <a:xfrm>
            <a:off x="2236034" y="5006720"/>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4A845B-94B6-4645-B203-8017C9700A9E}"/>
              </a:ext>
            </a:extLst>
          </p:cNvPr>
          <p:cNvCxnSpPr>
            <a:stCxn id="39" idx="6"/>
            <a:endCxn id="40" idx="2"/>
          </p:cNvCxnSpPr>
          <p:nvPr/>
        </p:nvCxnSpPr>
        <p:spPr>
          <a:xfrm flipV="1">
            <a:off x="4389621" y="5006719"/>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4AED7402-62EE-AC40-872A-66B3B9384F68}"/>
              </a:ext>
            </a:extLst>
          </p:cNvPr>
          <p:cNvCxnSpPr>
            <a:stCxn id="38" idx="0"/>
            <a:endCxn id="40" idx="0"/>
          </p:cNvCxnSpPr>
          <p:nvPr/>
        </p:nvCxnSpPr>
        <p:spPr>
          <a:xfrm rot="5400000" flipH="1" flipV="1">
            <a:off x="4118548" y="2460890"/>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48" name="Graphic 47" descr="Man">
            <a:extLst>
              <a:ext uri="{FF2B5EF4-FFF2-40B4-BE49-F238E27FC236}">
                <a16:creationId xmlns:a16="http://schemas.microsoft.com/office/drawing/2014/main" id="{E9B4AD2A-E4F0-DF4D-9BB5-2021570CEE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45038" y="2026756"/>
            <a:ext cx="914400" cy="914400"/>
          </a:xfrm>
          <a:prstGeom prst="rect">
            <a:avLst/>
          </a:prstGeom>
        </p:spPr>
      </p:pic>
      <p:pic>
        <p:nvPicPr>
          <p:cNvPr id="49" name="Graphic 48" descr="Woman with cane">
            <a:extLst>
              <a:ext uri="{FF2B5EF4-FFF2-40B4-BE49-F238E27FC236}">
                <a16:creationId xmlns:a16="http://schemas.microsoft.com/office/drawing/2014/main" id="{624A5400-0C83-4C4A-ABA7-DEFB9E90AF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40650" y="3150888"/>
            <a:ext cx="914400" cy="914400"/>
          </a:xfrm>
          <a:prstGeom prst="rect">
            <a:avLst/>
          </a:prstGeom>
        </p:spPr>
      </p:pic>
      <p:pic>
        <p:nvPicPr>
          <p:cNvPr id="50" name="Graphic 49" descr="Pregnant lady">
            <a:extLst>
              <a:ext uri="{FF2B5EF4-FFF2-40B4-BE49-F238E27FC236}">
                <a16:creationId xmlns:a16="http://schemas.microsoft.com/office/drawing/2014/main" id="{61BF750A-75E2-E142-8C98-BACF84E31A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45038" y="4549517"/>
            <a:ext cx="914400" cy="914400"/>
          </a:xfrm>
          <a:prstGeom prst="rect">
            <a:avLst/>
          </a:prstGeom>
        </p:spPr>
      </p:pic>
      <p:cxnSp>
        <p:nvCxnSpPr>
          <p:cNvPr id="3" name="Straight Connector 2">
            <a:extLst>
              <a:ext uri="{FF2B5EF4-FFF2-40B4-BE49-F238E27FC236}">
                <a16:creationId xmlns:a16="http://schemas.microsoft.com/office/drawing/2014/main" id="{5BD1A42D-ECD7-8B40-BA3A-EE856D190074}"/>
              </a:ext>
            </a:extLst>
          </p:cNvPr>
          <p:cNvCxnSpPr/>
          <p:nvPr/>
        </p:nvCxnSpPr>
        <p:spPr>
          <a:xfrm>
            <a:off x="9986400" y="2714400"/>
            <a:ext cx="561600" cy="576000"/>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9AF3E58-2C25-B94E-922F-75C4EDA7B072}"/>
              </a:ext>
            </a:extLst>
          </p:cNvPr>
          <p:cNvCxnSpPr>
            <a:cxnSpLocks/>
          </p:cNvCxnSpPr>
          <p:nvPr/>
        </p:nvCxnSpPr>
        <p:spPr>
          <a:xfrm flipH="1">
            <a:off x="9986400" y="4213776"/>
            <a:ext cx="750625" cy="667824"/>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F46C21C-A1D1-8C49-9888-FFF76E4C9C6C}"/>
              </a:ext>
            </a:extLst>
          </p:cNvPr>
          <p:cNvCxnSpPr>
            <a:cxnSpLocks/>
            <a:stCxn id="33" idx="7"/>
            <a:endCxn id="6" idx="3"/>
          </p:cNvCxnSpPr>
          <p:nvPr/>
        </p:nvCxnSpPr>
        <p:spPr>
          <a:xfrm flipV="1">
            <a:off x="4290834" y="2692675"/>
            <a:ext cx="1809016" cy="811209"/>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6581964-41B0-7843-B6DC-F716A5F3CD4A}"/>
              </a:ext>
            </a:extLst>
          </p:cNvPr>
          <p:cNvCxnSpPr>
            <a:cxnSpLocks/>
            <a:stCxn id="39" idx="7"/>
            <a:endCxn id="34" idx="3"/>
          </p:cNvCxnSpPr>
          <p:nvPr/>
        </p:nvCxnSpPr>
        <p:spPr>
          <a:xfrm flipV="1">
            <a:off x="4290834" y="3964968"/>
            <a:ext cx="1809016" cy="811209"/>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48B2420-0FE3-3540-8613-032A2C8ACED4}"/>
              </a:ext>
            </a:extLst>
          </p:cNvPr>
          <p:cNvCxnSpPr>
            <a:cxnSpLocks/>
            <a:stCxn id="33" idx="5"/>
            <a:endCxn id="40" idx="1"/>
          </p:cNvCxnSpPr>
          <p:nvPr/>
        </p:nvCxnSpPr>
        <p:spPr>
          <a:xfrm>
            <a:off x="4290834" y="3964969"/>
            <a:ext cx="1809016" cy="811207"/>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0B882CD-E944-CB4E-A694-48C872850295}"/>
              </a:ext>
            </a:extLst>
          </p:cNvPr>
          <p:cNvCxnSpPr>
            <a:cxnSpLocks/>
            <a:stCxn id="5" idx="5"/>
            <a:endCxn id="34" idx="1"/>
          </p:cNvCxnSpPr>
          <p:nvPr/>
        </p:nvCxnSpPr>
        <p:spPr>
          <a:xfrm>
            <a:off x="4290834" y="2692676"/>
            <a:ext cx="1809016" cy="811207"/>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4E4F624-042B-9145-8035-080C00E25D41}"/>
              </a:ext>
            </a:extLst>
          </p:cNvPr>
          <p:cNvCxnSpPr>
            <a:cxnSpLocks/>
            <a:stCxn id="32" idx="7"/>
            <a:endCxn id="5" idx="3"/>
          </p:cNvCxnSpPr>
          <p:nvPr/>
        </p:nvCxnSpPr>
        <p:spPr>
          <a:xfrm flipV="1">
            <a:off x="2137247" y="2692676"/>
            <a:ext cx="1676603" cy="811208"/>
          </a:xfrm>
          <a:prstGeom prst="straightConnector1">
            <a:avLst/>
          </a:prstGeom>
          <a:ln w="15875">
            <a:solidFill>
              <a:schemeClr val="tx1">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64B4CDB-A4F4-0C40-AE70-7EA425120FF6}"/>
              </a:ext>
            </a:extLst>
          </p:cNvPr>
          <p:cNvCxnSpPr>
            <a:cxnSpLocks/>
            <a:stCxn id="38" idx="7"/>
            <a:endCxn id="33" idx="3"/>
          </p:cNvCxnSpPr>
          <p:nvPr/>
        </p:nvCxnSpPr>
        <p:spPr>
          <a:xfrm flipV="1">
            <a:off x="2137247" y="3964969"/>
            <a:ext cx="1676603" cy="811208"/>
          </a:xfrm>
          <a:prstGeom prst="straightConnector1">
            <a:avLst/>
          </a:prstGeom>
          <a:ln w="15875">
            <a:solidFill>
              <a:schemeClr val="tx1">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29886C6-C4A0-2542-B0CD-C26FBBBF6B16}"/>
              </a:ext>
            </a:extLst>
          </p:cNvPr>
          <p:cNvCxnSpPr>
            <a:cxnSpLocks/>
            <a:stCxn id="4" idx="5"/>
            <a:endCxn id="33" idx="1"/>
          </p:cNvCxnSpPr>
          <p:nvPr/>
        </p:nvCxnSpPr>
        <p:spPr>
          <a:xfrm>
            <a:off x="2137247" y="2692676"/>
            <a:ext cx="1676603" cy="811208"/>
          </a:xfrm>
          <a:prstGeom prst="straightConnector1">
            <a:avLst/>
          </a:prstGeom>
          <a:ln w="15875">
            <a:solidFill>
              <a:schemeClr val="tx1">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755BA18-DD1E-774C-8833-E516EC7B3CC9}"/>
              </a:ext>
            </a:extLst>
          </p:cNvPr>
          <p:cNvCxnSpPr>
            <a:cxnSpLocks/>
            <a:stCxn id="32" idx="5"/>
            <a:endCxn id="39" idx="1"/>
          </p:cNvCxnSpPr>
          <p:nvPr/>
        </p:nvCxnSpPr>
        <p:spPr>
          <a:xfrm>
            <a:off x="2137247" y="3964969"/>
            <a:ext cx="1676603" cy="811208"/>
          </a:xfrm>
          <a:prstGeom prst="straightConnector1">
            <a:avLst/>
          </a:prstGeom>
          <a:ln w="15875">
            <a:solidFill>
              <a:schemeClr val="tx1">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136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1BFA66F-668B-1044-8079-71C5BF0A9F70}"/>
              </a:ext>
            </a:extLst>
          </p:cNvPr>
          <p:cNvSpPr/>
          <p:nvPr/>
        </p:nvSpPr>
        <p:spPr>
          <a:xfrm>
            <a:off x="1561476"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1</a:t>
            </a:r>
            <a:endParaRPr lang="en-US" sz="1200" b="1" dirty="0"/>
          </a:p>
        </p:txBody>
      </p:sp>
      <p:sp>
        <p:nvSpPr>
          <p:cNvPr id="5" name="Oval 4">
            <a:extLst>
              <a:ext uri="{FF2B5EF4-FFF2-40B4-BE49-F238E27FC236}">
                <a16:creationId xmlns:a16="http://schemas.microsoft.com/office/drawing/2014/main" id="{26B7C5F9-88A2-7A46-AE1F-C9132CDCBEBD}"/>
              </a:ext>
            </a:extLst>
          </p:cNvPr>
          <p:cNvSpPr/>
          <p:nvPr/>
        </p:nvSpPr>
        <p:spPr>
          <a:xfrm>
            <a:off x="3715063"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1</a:t>
            </a:r>
            <a:endParaRPr lang="en-US" sz="1400" b="1" dirty="0"/>
          </a:p>
        </p:txBody>
      </p:sp>
      <p:sp>
        <p:nvSpPr>
          <p:cNvPr id="6" name="Oval 5">
            <a:extLst>
              <a:ext uri="{FF2B5EF4-FFF2-40B4-BE49-F238E27FC236}">
                <a16:creationId xmlns:a16="http://schemas.microsoft.com/office/drawing/2014/main" id="{04B1300C-5748-9544-8A69-9A456D296FB0}"/>
              </a:ext>
            </a:extLst>
          </p:cNvPr>
          <p:cNvSpPr/>
          <p:nvPr/>
        </p:nvSpPr>
        <p:spPr>
          <a:xfrm>
            <a:off x="6001063" y="2136096"/>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1</a:t>
            </a:r>
            <a:endParaRPr lang="en-US" sz="1400" b="1" dirty="0"/>
          </a:p>
        </p:txBody>
      </p:sp>
      <p:cxnSp>
        <p:nvCxnSpPr>
          <p:cNvPr id="8" name="Straight Arrow Connector 7">
            <a:extLst>
              <a:ext uri="{FF2B5EF4-FFF2-40B4-BE49-F238E27FC236}">
                <a16:creationId xmlns:a16="http://schemas.microsoft.com/office/drawing/2014/main" id="{A885ADDE-AFC4-4C42-A004-AE14B21CD203}"/>
              </a:ext>
            </a:extLst>
          </p:cNvPr>
          <p:cNvCxnSpPr>
            <a:stCxn id="4" idx="6"/>
            <a:endCxn id="5" idx="2"/>
          </p:cNvCxnSpPr>
          <p:nvPr/>
        </p:nvCxnSpPr>
        <p:spPr>
          <a:xfrm>
            <a:off x="2236034" y="2462134"/>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65EF20A-851F-D84E-9F83-DCA465D9F64D}"/>
              </a:ext>
            </a:extLst>
          </p:cNvPr>
          <p:cNvCxnSpPr>
            <a:stCxn id="5" idx="6"/>
            <a:endCxn id="6" idx="2"/>
          </p:cNvCxnSpPr>
          <p:nvPr/>
        </p:nvCxnSpPr>
        <p:spPr>
          <a:xfrm flipV="1">
            <a:off x="4389621" y="2462133"/>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457E3962-76A8-D04B-B89E-7EF46E8426FE}"/>
              </a:ext>
            </a:extLst>
          </p:cNvPr>
          <p:cNvCxnSpPr>
            <a:stCxn id="4" idx="0"/>
            <a:endCxn id="6" idx="0"/>
          </p:cNvCxnSpPr>
          <p:nvPr/>
        </p:nvCxnSpPr>
        <p:spPr>
          <a:xfrm rot="5400000" flipH="1" flipV="1">
            <a:off x="4118548" y="-83696"/>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8F8D22E1-BD74-C344-9E92-256C4F7B2F1A}"/>
              </a:ext>
            </a:extLst>
          </p:cNvPr>
          <p:cNvSpPr/>
          <p:nvPr/>
        </p:nvSpPr>
        <p:spPr>
          <a:xfrm>
            <a:off x="1561476" y="34083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2</a:t>
            </a:r>
            <a:endParaRPr lang="en-US" sz="1200" b="1" dirty="0"/>
          </a:p>
        </p:txBody>
      </p:sp>
      <p:sp>
        <p:nvSpPr>
          <p:cNvPr id="33" name="Oval 32">
            <a:extLst>
              <a:ext uri="{FF2B5EF4-FFF2-40B4-BE49-F238E27FC236}">
                <a16:creationId xmlns:a16="http://schemas.microsoft.com/office/drawing/2014/main" id="{692A2CF4-F284-6343-9DC2-2C2A6A2E9E34}"/>
              </a:ext>
            </a:extLst>
          </p:cNvPr>
          <p:cNvSpPr/>
          <p:nvPr/>
        </p:nvSpPr>
        <p:spPr>
          <a:xfrm>
            <a:off x="3715063" y="34083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2</a:t>
            </a:r>
            <a:endParaRPr lang="en-US" sz="1400" b="1" dirty="0"/>
          </a:p>
        </p:txBody>
      </p:sp>
      <p:sp>
        <p:nvSpPr>
          <p:cNvPr id="34" name="Oval 33">
            <a:extLst>
              <a:ext uri="{FF2B5EF4-FFF2-40B4-BE49-F238E27FC236}">
                <a16:creationId xmlns:a16="http://schemas.microsoft.com/office/drawing/2014/main" id="{CBD2311A-19DA-8B43-AB9C-C4A9DDD0041F}"/>
              </a:ext>
            </a:extLst>
          </p:cNvPr>
          <p:cNvSpPr/>
          <p:nvPr/>
        </p:nvSpPr>
        <p:spPr>
          <a:xfrm>
            <a:off x="6001063" y="3408389"/>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2</a:t>
            </a:r>
            <a:endParaRPr lang="en-US" sz="1400" b="1" dirty="0"/>
          </a:p>
        </p:txBody>
      </p:sp>
      <p:cxnSp>
        <p:nvCxnSpPr>
          <p:cNvPr id="35" name="Straight Arrow Connector 34">
            <a:extLst>
              <a:ext uri="{FF2B5EF4-FFF2-40B4-BE49-F238E27FC236}">
                <a16:creationId xmlns:a16="http://schemas.microsoft.com/office/drawing/2014/main" id="{20545845-D76D-8F42-B14B-AC9BA54B5AB7}"/>
              </a:ext>
            </a:extLst>
          </p:cNvPr>
          <p:cNvCxnSpPr>
            <a:stCxn id="32" idx="6"/>
            <a:endCxn id="33" idx="2"/>
          </p:cNvCxnSpPr>
          <p:nvPr/>
        </p:nvCxnSpPr>
        <p:spPr>
          <a:xfrm>
            <a:off x="2236034" y="3734427"/>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CE581BD-EC71-EC40-9835-2253B9E62C56}"/>
              </a:ext>
            </a:extLst>
          </p:cNvPr>
          <p:cNvCxnSpPr>
            <a:stCxn id="33" idx="6"/>
            <a:endCxn id="34" idx="2"/>
          </p:cNvCxnSpPr>
          <p:nvPr/>
        </p:nvCxnSpPr>
        <p:spPr>
          <a:xfrm flipV="1">
            <a:off x="4389621" y="3734426"/>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E1514C85-444D-A348-A8DB-BFEB4A818D59}"/>
              </a:ext>
            </a:extLst>
          </p:cNvPr>
          <p:cNvCxnSpPr>
            <a:stCxn id="32" idx="0"/>
            <a:endCxn id="34" idx="0"/>
          </p:cNvCxnSpPr>
          <p:nvPr/>
        </p:nvCxnSpPr>
        <p:spPr>
          <a:xfrm rot="5400000" flipH="1" flipV="1">
            <a:off x="4118548" y="1188597"/>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40ABAE23-8723-044D-88B9-2D5A901D8CE2}"/>
              </a:ext>
            </a:extLst>
          </p:cNvPr>
          <p:cNvSpPr/>
          <p:nvPr/>
        </p:nvSpPr>
        <p:spPr>
          <a:xfrm>
            <a:off x="1561476" y="46806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3</a:t>
            </a:r>
            <a:endParaRPr lang="en-US" sz="1200" b="1" dirty="0"/>
          </a:p>
        </p:txBody>
      </p:sp>
      <p:sp>
        <p:nvSpPr>
          <p:cNvPr id="39" name="Oval 38">
            <a:extLst>
              <a:ext uri="{FF2B5EF4-FFF2-40B4-BE49-F238E27FC236}">
                <a16:creationId xmlns:a16="http://schemas.microsoft.com/office/drawing/2014/main" id="{FBE9C7E1-CC14-B545-800F-842DB0873F57}"/>
              </a:ext>
            </a:extLst>
          </p:cNvPr>
          <p:cNvSpPr/>
          <p:nvPr/>
        </p:nvSpPr>
        <p:spPr>
          <a:xfrm>
            <a:off x="3715063" y="46806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3</a:t>
            </a:r>
            <a:endParaRPr lang="en-US" sz="1400" b="1" dirty="0"/>
          </a:p>
        </p:txBody>
      </p:sp>
      <p:sp>
        <p:nvSpPr>
          <p:cNvPr id="40" name="Oval 39">
            <a:extLst>
              <a:ext uri="{FF2B5EF4-FFF2-40B4-BE49-F238E27FC236}">
                <a16:creationId xmlns:a16="http://schemas.microsoft.com/office/drawing/2014/main" id="{54BFFD8C-8A2D-314F-B299-4ACABB352370}"/>
              </a:ext>
            </a:extLst>
          </p:cNvPr>
          <p:cNvSpPr/>
          <p:nvPr/>
        </p:nvSpPr>
        <p:spPr>
          <a:xfrm>
            <a:off x="6001063" y="4680682"/>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3</a:t>
            </a:r>
            <a:endParaRPr lang="en-US" sz="1400" b="1" dirty="0"/>
          </a:p>
        </p:txBody>
      </p:sp>
      <p:cxnSp>
        <p:nvCxnSpPr>
          <p:cNvPr id="41" name="Straight Arrow Connector 40">
            <a:extLst>
              <a:ext uri="{FF2B5EF4-FFF2-40B4-BE49-F238E27FC236}">
                <a16:creationId xmlns:a16="http://schemas.microsoft.com/office/drawing/2014/main" id="{A2AAAE37-97FC-A240-8054-B71462A8E1BF}"/>
              </a:ext>
            </a:extLst>
          </p:cNvPr>
          <p:cNvCxnSpPr>
            <a:stCxn id="38" idx="6"/>
            <a:endCxn id="39" idx="2"/>
          </p:cNvCxnSpPr>
          <p:nvPr/>
        </p:nvCxnSpPr>
        <p:spPr>
          <a:xfrm>
            <a:off x="2236034" y="5006720"/>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4A845B-94B6-4645-B203-8017C9700A9E}"/>
              </a:ext>
            </a:extLst>
          </p:cNvPr>
          <p:cNvCxnSpPr>
            <a:stCxn id="39" idx="6"/>
            <a:endCxn id="40" idx="2"/>
          </p:cNvCxnSpPr>
          <p:nvPr/>
        </p:nvCxnSpPr>
        <p:spPr>
          <a:xfrm flipV="1">
            <a:off x="4389621" y="5006719"/>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4AED7402-62EE-AC40-872A-66B3B9384F68}"/>
              </a:ext>
            </a:extLst>
          </p:cNvPr>
          <p:cNvCxnSpPr>
            <a:stCxn id="38" idx="0"/>
            <a:endCxn id="40" idx="0"/>
          </p:cNvCxnSpPr>
          <p:nvPr/>
        </p:nvCxnSpPr>
        <p:spPr>
          <a:xfrm rot="5400000" flipH="1" flipV="1">
            <a:off x="4118548" y="2460890"/>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48" name="Graphic 47" descr="Man">
            <a:extLst>
              <a:ext uri="{FF2B5EF4-FFF2-40B4-BE49-F238E27FC236}">
                <a16:creationId xmlns:a16="http://schemas.microsoft.com/office/drawing/2014/main" id="{E9B4AD2A-E4F0-DF4D-9BB5-2021570CEE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45038" y="2026756"/>
            <a:ext cx="914400" cy="914400"/>
          </a:xfrm>
          <a:prstGeom prst="rect">
            <a:avLst/>
          </a:prstGeom>
        </p:spPr>
      </p:pic>
      <p:pic>
        <p:nvPicPr>
          <p:cNvPr id="49" name="Graphic 48" descr="Woman with cane">
            <a:extLst>
              <a:ext uri="{FF2B5EF4-FFF2-40B4-BE49-F238E27FC236}">
                <a16:creationId xmlns:a16="http://schemas.microsoft.com/office/drawing/2014/main" id="{624A5400-0C83-4C4A-ABA7-DEFB9E90AF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40650" y="3150888"/>
            <a:ext cx="914400" cy="914400"/>
          </a:xfrm>
          <a:prstGeom prst="rect">
            <a:avLst/>
          </a:prstGeom>
        </p:spPr>
      </p:pic>
      <p:pic>
        <p:nvPicPr>
          <p:cNvPr id="50" name="Graphic 49" descr="Pregnant lady">
            <a:extLst>
              <a:ext uri="{FF2B5EF4-FFF2-40B4-BE49-F238E27FC236}">
                <a16:creationId xmlns:a16="http://schemas.microsoft.com/office/drawing/2014/main" id="{61BF750A-75E2-E142-8C98-BACF84E31A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45038" y="4549517"/>
            <a:ext cx="914400" cy="914400"/>
          </a:xfrm>
          <a:prstGeom prst="rect">
            <a:avLst/>
          </a:prstGeom>
        </p:spPr>
      </p:pic>
      <p:cxnSp>
        <p:nvCxnSpPr>
          <p:cNvPr id="3" name="Straight Connector 2">
            <a:extLst>
              <a:ext uri="{FF2B5EF4-FFF2-40B4-BE49-F238E27FC236}">
                <a16:creationId xmlns:a16="http://schemas.microsoft.com/office/drawing/2014/main" id="{5BD1A42D-ECD7-8B40-BA3A-EE856D190074}"/>
              </a:ext>
            </a:extLst>
          </p:cNvPr>
          <p:cNvCxnSpPr/>
          <p:nvPr/>
        </p:nvCxnSpPr>
        <p:spPr>
          <a:xfrm>
            <a:off x="9986400" y="2714400"/>
            <a:ext cx="561600" cy="576000"/>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9AF3E58-2C25-B94E-922F-75C4EDA7B072}"/>
              </a:ext>
            </a:extLst>
          </p:cNvPr>
          <p:cNvCxnSpPr>
            <a:cxnSpLocks/>
          </p:cNvCxnSpPr>
          <p:nvPr/>
        </p:nvCxnSpPr>
        <p:spPr>
          <a:xfrm flipH="1">
            <a:off x="9986400" y="4213776"/>
            <a:ext cx="750625" cy="667824"/>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F46C21C-A1D1-8C49-9888-FFF76E4C9C6C}"/>
              </a:ext>
            </a:extLst>
          </p:cNvPr>
          <p:cNvCxnSpPr>
            <a:cxnSpLocks/>
            <a:stCxn id="33" idx="7"/>
            <a:endCxn id="6" idx="3"/>
          </p:cNvCxnSpPr>
          <p:nvPr/>
        </p:nvCxnSpPr>
        <p:spPr>
          <a:xfrm flipV="1">
            <a:off x="4290834" y="2692675"/>
            <a:ext cx="1809016" cy="811209"/>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6581964-41B0-7843-B6DC-F716A5F3CD4A}"/>
              </a:ext>
            </a:extLst>
          </p:cNvPr>
          <p:cNvCxnSpPr>
            <a:cxnSpLocks/>
            <a:stCxn id="39" idx="7"/>
            <a:endCxn id="34" idx="3"/>
          </p:cNvCxnSpPr>
          <p:nvPr/>
        </p:nvCxnSpPr>
        <p:spPr>
          <a:xfrm flipV="1">
            <a:off x="4290834" y="3964968"/>
            <a:ext cx="1809016" cy="811209"/>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48B2420-0FE3-3540-8613-032A2C8ACED4}"/>
              </a:ext>
            </a:extLst>
          </p:cNvPr>
          <p:cNvCxnSpPr>
            <a:cxnSpLocks/>
            <a:stCxn id="33" idx="5"/>
            <a:endCxn id="40" idx="1"/>
          </p:cNvCxnSpPr>
          <p:nvPr/>
        </p:nvCxnSpPr>
        <p:spPr>
          <a:xfrm>
            <a:off x="4290834" y="3964969"/>
            <a:ext cx="1809016" cy="811207"/>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0B882CD-E944-CB4E-A694-48C872850295}"/>
              </a:ext>
            </a:extLst>
          </p:cNvPr>
          <p:cNvCxnSpPr>
            <a:cxnSpLocks/>
            <a:stCxn id="5" idx="5"/>
            <a:endCxn id="34" idx="1"/>
          </p:cNvCxnSpPr>
          <p:nvPr/>
        </p:nvCxnSpPr>
        <p:spPr>
          <a:xfrm>
            <a:off x="4290834" y="2692676"/>
            <a:ext cx="1809016" cy="811207"/>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4E4F624-042B-9145-8035-080C00E25D41}"/>
              </a:ext>
            </a:extLst>
          </p:cNvPr>
          <p:cNvCxnSpPr>
            <a:cxnSpLocks/>
            <a:stCxn id="32" idx="7"/>
            <a:endCxn id="5" idx="3"/>
          </p:cNvCxnSpPr>
          <p:nvPr/>
        </p:nvCxnSpPr>
        <p:spPr>
          <a:xfrm flipV="1">
            <a:off x="2137247" y="2692676"/>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64B4CDB-A4F4-0C40-AE70-7EA425120FF6}"/>
              </a:ext>
            </a:extLst>
          </p:cNvPr>
          <p:cNvCxnSpPr>
            <a:cxnSpLocks/>
            <a:stCxn id="38" idx="7"/>
            <a:endCxn id="33" idx="3"/>
          </p:cNvCxnSpPr>
          <p:nvPr/>
        </p:nvCxnSpPr>
        <p:spPr>
          <a:xfrm flipV="1">
            <a:off x="2137247" y="3964969"/>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29886C6-C4A0-2542-B0CD-C26FBBBF6B16}"/>
              </a:ext>
            </a:extLst>
          </p:cNvPr>
          <p:cNvCxnSpPr>
            <a:cxnSpLocks/>
            <a:stCxn id="4" idx="5"/>
            <a:endCxn id="33" idx="1"/>
          </p:cNvCxnSpPr>
          <p:nvPr/>
        </p:nvCxnSpPr>
        <p:spPr>
          <a:xfrm>
            <a:off x="2137247" y="2692676"/>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755BA18-DD1E-774C-8833-E516EC7B3CC9}"/>
              </a:ext>
            </a:extLst>
          </p:cNvPr>
          <p:cNvCxnSpPr>
            <a:cxnSpLocks/>
            <a:stCxn id="32" idx="5"/>
            <a:endCxn id="39" idx="1"/>
          </p:cNvCxnSpPr>
          <p:nvPr/>
        </p:nvCxnSpPr>
        <p:spPr>
          <a:xfrm>
            <a:off x="2137247" y="3964969"/>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0DDF31F-1A7C-4847-9D14-15EC318A83D9}"/>
              </a:ext>
            </a:extLst>
          </p:cNvPr>
          <p:cNvCxnSpPr>
            <a:cxnSpLocks/>
            <a:stCxn id="32" idx="7"/>
            <a:endCxn id="6" idx="2"/>
          </p:cNvCxnSpPr>
          <p:nvPr/>
        </p:nvCxnSpPr>
        <p:spPr>
          <a:xfrm flipV="1">
            <a:off x="2137247" y="2462133"/>
            <a:ext cx="3863816" cy="1041751"/>
          </a:xfrm>
          <a:prstGeom prst="straightConnector1">
            <a:avLst/>
          </a:prstGeom>
          <a:ln w="15875">
            <a:solidFill>
              <a:schemeClr val="tx1">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209DC4E-5BAC-4F42-93D7-664BBA212851}"/>
              </a:ext>
            </a:extLst>
          </p:cNvPr>
          <p:cNvCxnSpPr>
            <a:cxnSpLocks/>
            <a:stCxn id="32" idx="5"/>
            <a:endCxn id="40" idx="2"/>
          </p:cNvCxnSpPr>
          <p:nvPr/>
        </p:nvCxnSpPr>
        <p:spPr>
          <a:xfrm>
            <a:off x="2137247" y="3964969"/>
            <a:ext cx="3863816" cy="1041750"/>
          </a:xfrm>
          <a:prstGeom prst="straightConnector1">
            <a:avLst/>
          </a:prstGeom>
          <a:ln w="15875">
            <a:solidFill>
              <a:schemeClr val="tx1">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023677D-77D7-E04F-83B2-72D23262517C}"/>
              </a:ext>
            </a:extLst>
          </p:cNvPr>
          <p:cNvCxnSpPr>
            <a:cxnSpLocks/>
            <a:stCxn id="38" idx="6"/>
            <a:endCxn id="34" idx="2"/>
          </p:cNvCxnSpPr>
          <p:nvPr/>
        </p:nvCxnSpPr>
        <p:spPr>
          <a:xfrm flipV="1">
            <a:off x="2236034" y="3734426"/>
            <a:ext cx="3765029" cy="1272294"/>
          </a:xfrm>
          <a:prstGeom prst="straightConnector1">
            <a:avLst/>
          </a:prstGeom>
          <a:ln w="15875">
            <a:solidFill>
              <a:schemeClr val="tx1">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A8AD106-FB42-3742-89BB-7570F81926B9}"/>
              </a:ext>
            </a:extLst>
          </p:cNvPr>
          <p:cNvCxnSpPr>
            <a:cxnSpLocks/>
            <a:stCxn id="4" idx="6"/>
            <a:endCxn id="34" idx="2"/>
          </p:cNvCxnSpPr>
          <p:nvPr/>
        </p:nvCxnSpPr>
        <p:spPr>
          <a:xfrm>
            <a:off x="2236034" y="2462134"/>
            <a:ext cx="3765029" cy="1272292"/>
          </a:xfrm>
          <a:prstGeom prst="straightConnector1">
            <a:avLst/>
          </a:prstGeom>
          <a:ln w="15875">
            <a:solidFill>
              <a:schemeClr val="tx1">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250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1BFA66F-668B-1044-8079-71C5BF0A9F70}"/>
              </a:ext>
            </a:extLst>
          </p:cNvPr>
          <p:cNvSpPr/>
          <p:nvPr/>
        </p:nvSpPr>
        <p:spPr>
          <a:xfrm>
            <a:off x="1561476"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1</a:t>
            </a:r>
            <a:endParaRPr lang="en-US" sz="1200" b="1" dirty="0"/>
          </a:p>
        </p:txBody>
      </p:sp>
      <p:sp>
        <p:nvSpPr>
          <p:cNvPr id="5" name="Oval 4">
            <a:extLst>
              <a:ext uri="{FF2B5EF4-FFF2-40B4-BE49-F238E27FC236}">
                <a16:creationId xmlns:a16="http://schemas.microsoft.com/office/drawing/2014/main" id="{26B7C5F9-88A2-7A46-AE1F-C9132CDCBEBD}"/>
              </a:ext>
            </a:extLst>
          </p:cNvPr>
          <p:cNvSpPr/>
          <p:nvPr/>
        </p:nvSpPr>
        <p:spPr>
          <a:xfrm>
            <a:off x="3715063"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1</a:t>
            </a:r>
            <a:endParaRPr lang="en-US" sz="1400" b="1" dirty="0"/>
          </a:p>
        </p:txBody>
      </p:sp>
      <p:sp>
        <p:nvSpPr>
          <p:cNvPr id="6" name="Oval 5">
            <a:extLst>
              <a:ext uri="{FF2B5EF4-FFF2-40B4-BE49-F238E27FC236}">
                <a16:creationId xmlns:a16="http://schemas.microsoft.com/office/drawing/2014/main" id="{04B1300C-5748-9544-8A69-9A456D296FB0}"/>
              </a:ext>
            </a:extLst>
          </p:cNvPr>
          <p:cNvSpPr/>
          <p:nvPr/>
        </p:nvSpPr>
        <p:spPr>
          <a:xfrm>
            <a:off x="6001063" y="2136096"/>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1</a:t>
            </a:r>
            <a:endParaRPr lang="en-US" sz="1400" b="1" dirty="0"/>
          </a:p>
        </p:txBody>
      </p:sp>
      <p:cxnSp>
        <p:nvCxnSpPr>
          <p:cNvPr id="8" name="Straight Arrow Connector 7">
            <a:extLst>
              <a:ext uri="{FF2B5EF4-FFF2-40B4-BE49-F238E27FC236}">
                <a16:creationId xmlns:a16="http://schemas.microsoft.com/office/drawing/2014/main" id="{A885ADDE-AFC4-4C42-A004-AE14B21CD203}"/>
              </a:ext>
            </a:extLst>
          </p:cNvPr>
          <p:cNvCxnSpPr>
            <a:stCxn id="4" idx="6"/>
            <a:endCxn id="5" idx="2"/>
          </p:cNvCxnSpPr>
          <p:nvPr/>
        </p:nvCxnSpPr>
        <p:spPr>
          <a:xfrm>
            <a:off x="2236034" y="2462134"/>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65EF20A-851F-D84E-9F83-DCA465D9F64D}"/>
              </a:ext>
            </a:extLst>
          </p:cNvPr>
          <p:cNvCxnSpPr>
            <a:stCxn id="5" idx="6"/>
            <a:endCxn id="6" idx="2"/>
          </p:cNvCxnSpPr>
          <p:nvPr/>
        </p:nvCxnSpPr>
        <p:spPr>
          <a:xfrm flipV="1">
            <a:off x="4389621" y="2462133"/>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457E3962-76A8-D04B-B89E-7EF46E8426FE}"/>
              </a:ext>
            </a:extLst>
          </p:cNvPr>
          <p:cNvCxnSpPr>
            <a:stCxn id="4" idx="0"/>
            <a:endCxn id="6" idx="0"/>
          </p:cNvCxnSpPr>
          <p:nvPr/>
        </p:nvCxnSpPr>
        <p:spPr>
          <a:xfrm rot="5400000" flipH="1" flipV="1">
            <a:off x="4118548" y="-83696"/>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8F8D22E1-BD74-C344-9E92-256C4F7B2F1A}"/>
              </a:ext>
            </a:extLst>
          </p:cNvPr>
          <p:cNvSpPr/>
          <p:nvPr/>
        </p:nvSpPr>
        <p:spPr>
          <a:xfrm>
            <a:off x="1561476" y="34083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2</a:t>
            </a:r>
            <a:endParaRPr lang="en-US" sz="1200" b="1" dirty="0"/>
          </a:p>
        </p:txBody>
      </p:sp>
      <p:sp>
        <p:nvSpPr>
          <p:cNvPr id="33" name="Oval 32">
            <a:extLst>
              <a:ext uri="{FF2B5EF4-FFF2-40B4-BE49-F238E27FC236}">
                <a16:creationId xmlns:a16="http://schemas.microsoft.com/office/drawing/2014/main" id="{692A2CF4-F284-6343-9DC2-2C2A6A2E9E34}"/>
              </a:ext>
            </a:extLst>
          </p:cNvPr>
          <p:cNvSpPr/>
          <p:nvPr/>
        </p:nvSpPr>
        <p:spPr>
          <a:xfrm>
            <a:off x="3715063" y="34083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2</a:t>
            </a:r>
            <a:endParaRPr lang="en-US" sz="1400" b="1" dirty="0"/>
          </a:p>
        </p:txBody>
      </p:sp>
      <p:sp>
        <p:nvSpPr>
          <p:cNvPr id="34" name="Oval 33">
            <a:extLst>
              <a:ext uri="{FF2B5EF4-FFF2-40B4-BE49-F238E27FC236}">
                <a16:creationId xmlns:a16="http://schemas.microsoft.com/office/drawing/2014/main" id="{CBD2311A-19DA-8B43-AB9C-C4A9DDD0041F}"/>
              </a:ext>
            </a:extLst>
          </p:cNvPr>
          <p:cNvSpPr/>
          <p:nvPr/>
        </p:nvSpPr>
        <p:spPr>
          <a:xfrm>
            <a:off x="6001063" y="3408389"/>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2</a:t>
            </a:r>
            <a:endParaRPr lang="en-US" sz="1400" b="1" dirty="0"/>
          </a:p>
        </p:txBody>
      </p:sp>
      <p:cxnSp>
        <p:nvCxnSpPr>
          <p:cNvPr id="35" name="Straight Arrow Connector 34">
            <a:extLst>
              <a:ext uri="{FF2B5EF4-FFF2-40B4-BE49-F238E27FC236}">
                <a16:creationId xmlns:a16="http://schemas.microsoft.com/office/drawing/2014/main" id="{20545845-D76D-8F42-B14B-AC9BA54B5AB7}"/>
              </a:ext>
            </a:extLst>
          </p:cNvPr>
          <p:cNvCxnSpPr>
            <a:stCxn id="32" idx="6"/>
            <a:endCxn id="33" idx="2"/>
          </p:cNvCxnSpPr>
          <p:nvPr/>
        </p:nvCxnSpPr>
        <p:spPr>
          <a:xfrm>
            <a:off x="2236034" y="3734427"/>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CE581BD-EC71-EC40-9835-2253B9E62C56}"/>
              </a:ext>
            </a:extLst>
          </p:cNvPr>
          <p:cNvCxnSpPr>
            <a:stCxn id="33" idx="6"/>
            <a:endCxn id="34" idx="2"/>
          </p:cNvCxnSpPr>
          <p:nvPr/>
        </p:nvCxnSpPr>
        <p:spPr>
          <a:xfrm flipV="1">
            <a:off x="4389621" y="3734426"/>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E1514C85-444D-A348-A8DB-BFEB4A818D59}"/>
              </a:ext>
            </a:extLst>
          </p:cNvPr>
          <p:cNvCxnSpPr>
            <a:stCxn id="32" idx="0"/>
            <a:endCxn id="34" idx="0"/>
          </p:cNvCxnSpPr>
          <p:nvPr/>
        </p:nvCxnSpPr>
        <p:spPr>
          <a:xfrm rot="5400000" flipH="1" flipV="1">
            <a:off x="4118548" y="1188597"/>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40ABAE23-8723-044D-88B9-2D5A901D8CE2}"/>
              </a:ext>
            </a:extLst>
          </p:cNvPr>
          <p:cNvSpPr/>
          <p:nvPr/>
        </p:nvSpPr>
        <p:spPr>
          <a:xfrm>
            <a:off x="1561476" y="46806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3</a:t>
            </a:r>
            <a:endParaRPr lang="en-US" sz="1200" b="1" dirty="0"/>
          </a:p>
        </p:txBody>
      </p:sp>
      <p:sp>
        <p:nvSpPr>
          <p:cNvPr id="39" name="Oval 38">
            <a:extLst>
              <a:ext uri="{FF2B5EF4-FFF2-40B4-BE49-F238E27FC236}">
                <a16:creationId xmlns:a16="http://schemas.microsoft.com/office/drawing/2014/main" id="{FBE9C7E1-CC14-B545-800F-842DB0873F57}"/>
              </a:ext>
            </a:extLst>
          </p:cNvPr>
          <p:cNvSpPr/>
          <p:nvPr/>
        </p:nvSpPr>
        <p:spPr>
          <a:xfrm>
            <a:off x="3715063" y="46806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3</a:t>
            </a:r>
            <a:endParaRPr lang="en-US" sz="1400" b="1" dirty="0"/>
          </a:p>
        </p:txBody>
      </p:sp>
      <p:sp>
        <p:nvSpPr>
          <p:cNvPr id="40" name="Oval 39">
            <a:extLst>
              <a:ext uri="{FF2B5EF4-FFF2-40B4-BE49-F238E27FC236}">
                <a16:creationId xmlns:a16="http://schemas.microsoft.com/office/drawing/2014/main" id="{54BFFD8C-8A2D-314F-B299-4ACABB352370}"/>
              </a:ext>
            </a:extLst>
          </p:cNvPr>
          <p:cNvSpPr/>
          <p:nvPr/>
        </p:nvSpPr>
        <p:spPr>
          <a:xfrm>
            <a:off x="6001063" y="4680682"/>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3</a:t>
            </a:r>
            <a:endParaRPr lang="en-US" sz="1400" b="1" dirty="0"/>
          </a:p>
        </p:txBody>
      </p:sp>
      <p:cxnSp>
        <p:nvCxnSpPr>
          <p:cNvPr id="41" name="Straight Arrow Connector 40">
            <a:extLst>
              <a:ext uri="{FF2B5EF4-FFF2-40B4-BE49-F238E27FC236}">
                <a16:creationId xmlns:a16="http://schemas.microsoft.com/office/drawing/2014/main" id="{A2AAAE37-97FC-A240-8054-B71462A8E1BF}"/>
              </a:ext>
            </a:extLst>
          </p:cNvPr>
          <p:cNvCxnSpPr>
            <a:stCxn id="38" idx="6"/>
            <a:endCxn id="39" idx="2"/>
          </p:cNvCxnSpPr>
          <p:nvPr/>
        </p:nvCxnSpPr>
        <p:spPr>
          <a:xfrm>
            <a:off x="2236034" y="5006720"/>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4A845B-94B6-4645-B203-8017C9700A9E}"/>
              </a:ext>
            </a:extLst>
          </p:cNvPr>
          <p:cNvCxnSpPr>
            <a:stCxn id="39" idx="6"/>
            <a:endCxn id="40" idx="2"/>
          </p:cNvCxnSpPr>
          <p:nvPr/>
        </p:nvCxnSpPr>
        <p:spPr>
          <a:xfrm flipV="1">
            <a:off x="4389621" y="5006719"/>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4AED7402-62EE-AC40-872A-66B3B9384F68}"/>
              </a:ext>
            </a:extLst>
          </p:cNvPr>
          <p:cNvCxnSpPr>
            <a:stCxn id="38" idx="0"/>
            <a:endCxn id="40" idx="0"/>
          </p:cNvCxnSpPr>
          <p:nvPr/>
        </p:nvCxnSpPr>
        <p:spPr>
          <a:xfrm rot="5400000" flipH="1" flipV="1">
            <a:off x="4118548" y="2460890"/>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48" name="Graphic 47" descr="Man">
            <a:extLst>
              <a:ext uri="{FF2B5EF4-FFF2-40B4-BE49-F238E27FC236}">
                <a16:creationId xmlns:a16="http://schemas.microsoft.com/office/drawing/2014/main" id="{E9B4AD2A-E4F0-DF4D-9BB5-2021570CEE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45038" y="2026756"/>
            <a:ext cx="914400" cy="914400"/>
          </a:xfrm>
          <a:prstGeom prst="rect">
            <a:avLst/>
          </a:prstGeom>
        </p:spPr>
      </p:pic>
      <p:pic>
        <p:nvPicPr>
          <p:cNvPr id="49" name="Graphic 48" descr="Woman with cane">
            <a:extLst>
              <a:ext uri="{FF2B5EF4-FFF2-40B4-BE49-F238E27FC236}">
                <a16:creationId xmlns:a16="http://schemas.microsoft.com/office/drawing/2014/main" id="{624A5400-0C83-4C4A-ABA7-DEFB9E90AF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40650" y="3150888"/>
            <a:ext cx="914400" cy="914400"/>
          </a:xfrm>
          <a:prstGeom prst="rect">
            <a:avLst/>
          </a:prstGeom>
        </p:spPr>
      </p:pic>
      <p:pic>
        <p:nvPicPr>
          <p:cNvPr id="50" name="Graphic 49" descr="Pregnant lady">
            <a:extLst>
              <a:ext uri="{FF2B5EF4-FFF2-40B4-BE49-F238E27FC236}">
                <a16:creationId xmlns:a16="http://schemas.microsoft.com/office/drawing/2014/main" id="{61BF750A-75E2-E142-8C98-BACF84E31A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45038" y="4549517"/>
            <a:ext cx="914400" cy="914400"/>
          </a:xfrm>
          <a:prstGeom prst="rect">
            <a:avLst/>
          </a:prstGeom>
        </p:spPr>
      </p:pic>
      <p:cxnSp>
        <p:nvCxnSpPr>
          <p:cNvPr id="3" name="Straight Connector 2">
            <a:extLst>
              <a:ext uri="{FF2B5EF4-FFF2-40B4-BE49-F238E27FC236}">
                <a16:creationId xmlns:a16="http://schemas.microsoft.com/office/drawing/2014/main" id="{5BD1A42D-ECD7-8B40-BA3A-EE856D190074}"/>
              </a:ext>
            </a:extLst>
          </p:cNvPr>
          <p:cNvCxnSpPr/>
          <p:nvPr/>
        </p:nvCxnSpPr>
        <p:spPr>
          <a:xfrm>
            <a:off x="9986400" y="2714400"/>
            <a:ext cx="561600" cy="576000"/>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9AF3E58-2C25-B94E-922F-75C4EDA7B072}"/>
              </a:ext>
            </a:extLst>
          </p:cNvPr>
          <p:cNvCxnSpPr>
            <a:cxnSpLocks/>
          </p:cNvCxnSpPr>
          <p:nvPr/>
        </p:nvCxnSpPr>
        <p:spPr>
          <a:xfrm flipH="1">
            <a:off x="9986400" y="4213776"/>
            <a:ext cx="750625" cy="667824"/>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F46C21C-A1D1-8C49-9888-FFF76E4C9C6C}"/>
              </a:ext>
            </a:extLst>
          </p:cNvPr>
          <p:cNvCxnSpPr>
            <a:cxnSpLocks/>
            <a:stCxn id="33" idx="7"/>
            <a:endCxn id="6" idx="3"/>
          </p:cNvCxnSpPr>
          <p:nvPr/>
        </p:nvCxnSpPr>
        <p:spPr>
          <a:xfrm flipV="1">
            <a:off x="4290834" y="2692675"/>
            <a:ext cx="1809016" cy="811209"/>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6581964-41B0-7843-B6DC-F716A5F3CD4A}"/>
              </a:ext>
            </a:extLst>
          </p:cNvPr>
          <p:cNvCxnSpPr>
            <a:cxnSpLocks/>
            <a:stCxn id="39" idx="7"/>
            <a:endCxn id="34" idx="3"/>
          </p:cNvCxnSpPr>
          <p:nvPr/>
        </p:nvCxnSpPr>
        <p:spPr>
          <a:xfrm flipV="1">
            <a:off x="4290834" y="3964968"/>
            <a:ext cx="1809016" cy="811209"/>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48B2420-0FE3-3540-8613-032A2C8ACED4}"/>
              </a:ext>
            </a:extLst>
          </p:cNvPr>
          <p:cNvCxnSpPr>
            <a:cxnSpLocks/>
            <a:stCxn id="33" idx="5"/>
            <a:endCxn id="40" idx="1"/>
          </p:cNvCxnSpPr>
          <p:nvPr/>
        </p:nvCxnSpPr>
        <p:spPr>
          <a:xfrm>
            <a:off x="4290834" y="3964969"/>
            <a:ext cx="1809016" cy="811207"/>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0B882CD-E944-CB4E-A694-48C872850295}"/>
              </a:ext>
            </a:extLst>
          </p:cNvPr>
          <p:cNvCxnSpPr>
            <a:cxnSpLocks/>
            <a:stCxn id="5" idx="5"/>
            <a:endCxn id="34" idx="1"/>
          </p:cNvCxnSpPr>
          <p:nvPr/>
        </p:nvCxnSpPr>
        <p:spPr>
          <a:xfrm>
            <a:off x="4290834" y="2692676"/>
            <a:ext cx="1809016" cy="811207"/>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4E4F624-042B-9145-8035-080C00E25D41}"/>
              </a:ext>
            </a:extLst>
          </p:cNvPr>
          <p:cNvCxnSpPr>
            <a:cxnSpLocks/>
            <a:stCxn id="32" idx="7"/>
            <a:endCxn id="5" idx="3"/>
          </p:cNvCxnSpPr>
          <p:nvPr/>
        </p:nvCxnSpPr>
        <p:spPr>
          <a:xfrm flipV="1">
            <a:off x="2137247" y="2692676"/>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64B4CDB-A4F4-0C40-AE70-7EA425120FF6}"/>
              </a:ext>
            </a:extLst>
          </p:cNvPr>
          <p:cNvCxnSpPr>
            <a:cxnSpLocks/>
            <a:stCxn id="38" idx="7"/>
            <a:endCxn id="33" idx="3"/>
          </p:cNvCxnSpPr>
          <p:nvPr/>
        </p:nvCxnSpPr>
        <p:spPr>
          <a:xfrm flipV="1">
            <a:off x="2137247" y="3964969"/>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29886C6-C4A0-2542-B0CD-C26FBBBF6B16}"/>
              </a:ext>
            </a:extLst>
          </p:cNvPr>
          <p:cNvCxnSpPr>
            <a:cxnSpLocks/>
            <a:stCxn id="4" idx="5"/>
            <a:endCxn id="33" idx="1"/>
          </p:cNvCxnSpPr>
          <p:nvPr/>
        </p:nvCxnSpPr>
        <p:spPr>
          <a:xfrm>
            <a:off x="2137247" y="2692676"/>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755BA18-DD1E-774C-8833-E516EC7B3CC9}"/>
              </a:ext>
            </a:extLst>
          </p:cNvPr>
          <p:cNvCxnSpPr>
            <a:cxnSpLocks/>
            <a:stCxn id="32" idx="5"/>
            <a:endCxn id="39" idx="1"/>
          </p:cNvCxnSpPr>
          <p:nvPr/>
        </p:nvCxnSpPr>
        <p:spPr>
          <a:xfrm>
            <a:off x="2137247" y="3964969"/>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0DDF31F-1A7C-4847-9D14-15EC318A83D9}"/>
              </a:ext>
            </a:extLst>
          </p:cNvPr>
          <p:cNvCxnSpPr>
            <a:cxnSpLocks/>
            <a:stCxn id="32" idx="7"/>
            <a:endCxn id="6" idx="2"/>
          </p:cNvCxnSpPr>
          <p:nvPr/>
        </p:nvCxnSpPr>
        <p:spPr>
          <a:xfrm flipV="1">
            <a:off x="2137247" y="2462133"/>
            <a:ext cx="3863816" cy="104175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209DC4E-5BAC-4F42-93D7-664BBA212851}"/>
              </a:ext>
            </a:extLst>
          </p:cNvPr>
          <p:cNvCxnSpPr>
            <a:cxnSpLocks/>
            <a:stCxn id="32" idx="5"/>
            <a:endCxn id="40" idx="2"/>
          </p:cNvCxnSpPr>
          <p:nvPr/>
        </p:nvCxnSpPr>
        <p:spPr>
          <a:xfrm>
            <a:off x="2137247" y="3964969"/>
            <a:ext cx="3863816" cy="104175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023677D-77D7-E04F-83B2-72D23262517C}"/>
              </a:ext>
            </a:extLst>
          </p:cNvPr>
          <p:cNvCxnSpPr>
            <a:cxnSpLocks/>
            <a:stCxn id="38" idx="6"/>
            <a:endCxn id="34" idx="2"/>
          </p:cNvCxnSpPr>
          <p:nvPr/>
        </p:nvCxnSpPr>
        <p:spPr>
          <a:xfrm flipV="1">
            <a:off x="2236034" y="3734426"/>
            <a:ext cx="3765029" cy="1272294"/>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A8AD106-FB42-3742-89BB-7570F81926B9}"/>
              </a:ext>
            </a:extLst>
          </p:cNvPr>
          <p:cNvCxnSpPr>
            <a:cxnSpLocks/>
            <a:stCxn id="4" idx="6"/>
            <a:endCxn id="34" idx="2"/>
          </p:cNvCxnSpPr>
          <p:nvPr/>
        </p:nvCxnSpPr>
        <p:spPr>
          <a:xfrm>
            <a:off x="2236034" y="2462134"/>
            <a:ext cx="3765029" cy="1272292"/>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A1194DF-5F3A-EA44-AF67-75916FDFA138}"/>
              </a:ext>
            </a:extLst>
          </p:cNvPr>
          <p:cNvCxnSpPr>
            <a:cxnSpLocks/>
            <a:stCxn id="6" idx="4"/>
            <a:endCxn id="34" idx="0"/>
          </p:cNvCxnSpPr>
          <p:nvPr/>
        </p:nvCxnSpPr>
        <p:spPr>
          <a:xfrm>
            <a:off x="6338342" y="2788169"/>
            <a:ext cx="0" cy="62022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5FCAC6B-26CB-CA45-A53B-451049A6EF2E}"/>
              </a:ext>
            </a:extLst>
          </p:cNvPr>
          <p:cNvCxnSpPr>
            <a:cxnSpLocks/>
            <a:stCxn id="34" idx="4"/>
            <a:endCxn id="40" idx="0"/>
          </p:cNvCxnSpPr>
          <p:nvPr/>
        </p:nvCxnSpPr>
        <p:spPr>
          <a:xfrm>
            <a:off x="6338342" y="4060462"/>
            <a:ext cx="0" cy="62022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E7838D3-D06F-6D48-B365-BB0D0AED9F1D}"/>
              </a:ext>
            </a:extLst>
          </p:cNvPr>
          <p:cNvCxnSpPr>
            <a:cxnSpLocks/>
            <a:stCxn id="5" idx="4"/>
            <a:endCxn id="33" idx="0"/>
          </p:cNvCxnSpPr>
          <p:nvPr/>
        </p:nvCxnSpPr>
        <p:spPr>
          <a:xfrm>
            <a:off x="4052342" y="2788170"/>
            <a:ext cx="0" cy="62022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5454D7A-6418-DB49-A459-3DF1507FFC0B}"/>
              </a:ext>
            </a:extLst>
          </p:cNvPr>
          <p:cNvCxnSpPr>
            <a:cxnSpLocks/>
            <a:stCxn id="33" idx="4"/>
            <a:endCxn id="39" idx="0"/>
          </p:cNvCxnSpPr>
          <p:nvPr/>
        </p:nvCxnSpPr>
        <p:spPr>
          <a:xfrm>
            <a:off x="4052342" y="4060463"/>
            <a:ext cx="0" cy="62022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9F4DC57-92CD-3846-8A4E-6E325F3C9812}"/>
              </a:ext>
            </a:extLst>
          </p:cNvPr>
          <p:cNvCxnSpPr>
            <a:cxnSpLocks/>
            <a:stCxn id="4" idx="4"/>
            <a:endCxn id="32" idx="0"/>
          </p:cNvCxnSpPr>
          <p:nvPr/>
        </p:nvCxnSpPr>
        <p:spPr>
          <a:xfrm>
            <a:off x="1898755" y="2788170"/>
            <a:ext cx="0" cy="62022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2934F12-7310-EA46-96E9-7B7A6521D293}"/>
              </a:ext>
            </a:extLst>
          </p:cNvPr>
          <p:cNvCxnSpPr>
            <a:cxnSpLocks/>
            <a:stCxn id="32" idx="4"/>
            <a:endCxn id="38" idx="0"/>
          </p:cNvCxnSpPr>
          <p:nvPr/>
        </p:nvCxnSpPr>
        <p:spPr>
          <a:xfrm>
            <a:off x="1898755" y="4060463"/>
            <a:ext cx="0" cy="62022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700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Man">
            <a:extLst>
              <a:ext uri="{FF2B5EF4-FFF2-40B4-BE49-F238E27FC236}">
                <a16:creationId xmlns:a16="http://schemas.microsoft.com/office/drawing/2014/main" id="{30DFEA2C-D2B6-4D40-81D3-22115F151B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9050" y="993153"/>
            <a:ext cx="1509087" cy="1509087"/>
          </a:xfrm>
          <a:prstGeom prst="rect">
            <a:avLst/>
          </a:prstGeom>
        </p:spPr>
      </p:pic>
      <p:pic>
        <p:nvPicPr>
          <p:cNvPr id="6" name="Graphic 5" descr="Woman with cane">
            <a:extLst>
              <a:ext uri="{FF2B5EF4-FFF2-40B4-BE49-F238E27FC236}">
                <a16:creationId xmlns:a16="http://schemas.microsoft.com/office/drawing/2014/main" id="{EBC2AF44-B2CF-B346-985B-2D4FB146D2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54941" y="2689953"/>
            <a:ext cx="1509087" cy="1509087"/>
          </a:xfrm>
          <a:prstGeom prst="rect">
            <a:avLst/>
          </a:prstGeom>
        </p:spPr>
      </p:pic>
      <p:pic>
        <p:nvPicPr>
          <p:cNvPr id="7" name="Graphic 6" descr="Pregnant lady">
            <a:extLst>
              <a:ext uri="{FF2B5EF4-FFF2-40B4-BE49-F238E27FC236}">
                <a16:creationId xmlns:a16="http://schemas.microsoft.com/office/drawing/2014/main" id="{D8B8F73C-4D51-F144-8103-9A33A71D29B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56049" y="4411652"/>
            <a:ext cx="1509087" cy="1509087"/>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28C555EC-2315-E943-8526-1D24383CF925}"/>
                  </a:ext>
                </a:extLst>
              </p:cNvPr>
              <p:cNvSpPr/>
              <p:nvPr/>
            </p:nvSpPr>
            <p:spPr>
              <a:xfrm>
                <a:off x="5508478" y="1461464"/>
                <a:ext cx="1717971" cy="6412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3200" i="1">
                              <a:solidFill>
                                <a:schemeClr val="bg1">
                                  <a:lumMod val="50000"/>
                                  <a:lumOff val="50000"/>
                                </a:schemeClr>
                              </a:solidFill>
                              <a:latin typeface="Cambria Math" panose="02040503050406030204" pitchFamily="18" charset="0"/>
                            </a:rPr>
                          </m:ctrlPr>
                        </m:sSubSupPr>
                        <m:e>
                          <m:r>
                            <a:rPr lang="en-US" sz="3200" i="1">
                              <a:solidFill>
                                <a:srgbClr val="0070C0"/>
                              </a:solidFill>
                              <a:latin typeface="Cambria Math" panose="02040503050406030204" pitchFamily="18" charset="0"/>
                            </a:rPr>
                            <m:t>𝑌</m:t>
                          </m:r>
                        </m:e>
                        <m:sub>
                          <m:r>
                            <a:rPr lang="en-US" sz="3200" i="1">
                              <a:solidFill>
                                <a:srgbClr val="0070C0"/>
                              </a:solidFill>
                              <a:latin typeface="Cambria Math" panose="02040503050406030204" pitchFamily="18" charset="0"/>
                            </a:rPr>
                            <m:t>1</m:t>
                          </m:r>
                        </m:sub>
                        <m:sup>
                          <m:sSub>
                            <m:sSubPr>
                              <m:ctrlPr>
                                <a:rPr lang="en-US" sz="3200" i="1" smtClean="0">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𝑎</m:t>
                              </m:r>
                            </m:e>
                            <m:sub>
                              <m:r>
                                <a:rPr lang="en-US" sz="3200" i="1">
                                  <a:solidFill>
                                    <a:srgbClr val="0070C0"/>
                                  </a:solidFill>
                                  <a:latin typeface="Cambria Math" panose="02040503050406030204" pitchFamily="18" charset="0"/>
                                </a:rPr>
                                <m:t>1</m:t>
                              </m:r>
                            </m:sub>
                          </m:sSub>
                          <m:r>
                            <a:rPr lang="en-US" sz="3200" i="1">
                              <a:solidFill>
                                <a:schemeClr val="bg1">
                                  <a:lumMod val="50000"/>
                                  <a:lumOff val="50000"/>
                                </a:schemeClr>
                              </a:solidFill>
                              <a:latin typeface="Cambria Math" panose="02040503050406030204" pitchFamily="18" charset="0"/>
                            </a:rPr>
                            <m:t>,</m:t>
                          </m:r>
                          <m:sSub>
                            <m:sSubPr>
                              <m:ctrlPr>
                                <a:rPr lang="en-US" sz="3200" i="1" smtClean="0">
                                  <a:solidFill>
                                    <a:schemeClr val="accent6"/>
                                  </a:solidFill>
                                  <a:latin typeface="Cambria Math" panose="02040503050406030204" pitchFamily="18" charset="0"/>
                                </a:rPr>
                              </m:ctrlPr>
                            </m:sSubPr>
                            <m:e>
                              <m:r>
                                <a:rPr lang="en-US" sz="3200" i="1">
                                  <a:solidFill>
                                    <a:schemeClr val="accent6"/>
                                  </a:solidFill>
                                  <a:latin typeface="Cambria Math" panose="02040503050406030204" pitchFamily="18" charset="0"/>
                                </a:rPr>
                                <m:t>𝑎</m:t>
                              </m:r>
                            </m:e>
                            <m:sub>
                              <m:r>
                                <a:rPr lang="en-US" sz="3200" i="1">
                                  <a:solidFill>
                                    <a:schemeClr val="accent6"/>
                                  </a:solidFill>
                                  <a:latin typeface="Cambria Math" panose="02040503050406030204" pitchFamily="18" charset="0"/>
                                </a:rPr>
                                <m:t>2</m:t>
                              </m:r>
                            </m:sub>
                          </m:sSub>
                          <m:r>
                            <a:rPr lang="en-US" sz="3200" i="1">
                              <a:solidFill>
                                <a:schemeClr val="bg1">
                                  <a:lumMod val="50000"/>
                                  <a:lumOff val="50000"/>
                                </a:schemeClr>
                              </a:solidFill>
                              <a:latin typeface="Cambria Math" panose="02040503050406030204" pitchFamily="18" charset="0"/>
                            </a:rPr>
                            <m:t>,</m:t>
                          </m:r>
                          <m:sSub>
                            <m:sSubPr>
                              <m:ctrlPr>
                                <a:rPr lang="en-US" sz="3200" i="1" smtClean="0">
                                  <a:solidFill>
                                    <a:srgbClr val="7030A0"/>
                                  </a:solidFill>
                                  <a:latin typeface="Cambria Math" panose="02040503050406030204" pitchFamily="18" charset="0"/>
                                </a:rPr>
                              </m:ctrlPr>
                            </m:sSubPr>
                            <m:e>
                              <m:r>
                                <a:rPr lang="en-US" sz="3200" i="1">
                                  <a:solidFill>
                                    <a:srgbClr val="7030A0"/>
                                  </a:solidFill>
                                  <a:latin typeface="Cambria Math" panose="02040503050406030204" pitchFamily="18" charset="0"/>
                                </a:rPr>
                                <m:t>𝑎</m:t>
                              </m:r>
                            </m:e>
                            <m:sub>
                              <m:r>
                                <a:rPr lang="en-US" sz="3200" i="1">
                                  <a:solidFill>
                                    <a:srgbClr val="7030A0"/>
                                  </a:solidFill>
                                  <a:latin typeface="Cambria Math" panose="02040503050406030204" pitchFamily="18" charset="0"/>
                                </a:rPr>
                                <m:t>3</m:t>
                              </m:r>
                            </m:sub>
                          </m:sSub>
                        </m:sup>
                      </m:sSubSup>
                    </m:oMath>
                  </m:oMathPara>
                </a14:m>
                <a:endParaRPr lang="en-US" sz="3200" dirty="0"/>
              </a:p>
            </p:txBody>
          </p:sp>
        </mc:Choice>
        <mc:Fallback xmlns="">
          <p:sp>
            <p:nvSpPr>
              <p:cNvPr id="8" name="Rectangle 7">
                <a:extLst>
                  <a:ext uri="{FF2B5EF4-FFF2-40B4-BE49-F238E27FC236}">
                    <a16:creationId xmlns:a16="http://schemas.microsoft.com/office/drawing/2014/main" id="{28C555EC-2315-E943-8526-1D24383CF925}"/>
                  </a:ext>
                </a:extLst>
              </p:cNvPr>
              <p:cNvSpPr>
                <a:spLocks noRot="1" noChangeAspect="1" noMove="1" noResize="1" noEditPoints="1" noAdjustHandles="1" noChangeArrowheads="1" noChangeShapeType="1" noTextEdit="1"/>
              </p:cNvSpPr>
              <p:nvPr/>
            </p:nvSpPr>
            <p:spPr>
              <a:xfrm>
                <a:off x="5508478" y="1461464"/>
                <a:ext cx="1717971" cy="641266"/>
              </a:xfrm>
              <a:prstGeom prst="rect">
                <a:avLst/>
              </a:prstGeom>
              <a:blipFill>
                <a:blip r:embed="rId9"/>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D945F4AE-88BD-164E-997B-87D7B250E667}"/>
                  </a:ext>
                </a:extLst>
              </p:cNvPr>
              <p:cNvSpPr/>
              <p:nvPr/>
            </p:nvSpPr>
            <p:spPr>
              <a:xfrm>
                <a:off x="5546578" y="3210618"/>
                <a:ext cx="1717971" cy="6417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3200" i="1">
                              <a:solidFill>
                                <a:schemeClr val="bg1">
                                  <a:lumMod val="50000"/>
                                  <a:lumOff val="50000"/>
                                </a:schemeClr>
                              </a:solidFill>
                              <a:latin typeface="Cambria Math" panose="02040503050406030204" pitchFamily="18" charset="0"/>
                            </a:rPr>
                          </m:ctrlPr>
                        </m:sSubSupPr>
                        <m:e>
                          <m:r>
                            <a:rPr lang="en-US" sz="3200" i="1">
                              <a:solidFill>
                                <a:schemeClr val="accent6"/>
                              </a:solidFill>
                              <a:latin typeface="Cambria Math" panose="02040503050406030204" pitchFamily="18" charset="0"/>
                            </a:rPr>
                            <m:t>𝑌</m:t>
                          </m:r>
                        </m:e>
                        <m:sub>
                          <m:r>
                            <a:rPr lang="en-US" sz="3200" i="1">
                              <a:solidFill>
                                <a:schemeClr val="accent6"/>
                              </a:solidFill>
                              <a:latin typeface="Cambria Math" panose="02040503050406030204" pitchFamily="18" charset="0"/>
                            </a:rPr>
                            <m:t>2</m:t>
                          </m:r>
                        </m:sub>
                        <m:sup>
                          <m:sSub>
                            <m:sSubPr>
                              <m:ctrlPr>
                                <a:rPr lang="en-US" sz="3200" i="1" smtClean="0">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𝑎</m:t>
                              </m:r>
                            </m:e>
                            <m:sub>
                              <m:r>
                                <a:rPr lang="en-US" sz="3200" i="1">
                                  <a:solidFill>
                                    <a:srgbClr val="0070C0"/>
                                  </a:solidFill>
                                  <a:latin typeface="Cambria Math" panose="02040503050406030204" pitchFamily="18" charset="0"/>
                                </a:rPr>
                                <m:t>1</m:t>
                              </m:r>
                            </m:sub>
                          </m:sSub>
                          <m:r>
                            <a:rPr lang="en-US" sz="3200" i="1">
                              <a:solidFill>
                                <a:schemeClr val="bg1">
                                  <a:lumMod val="50000"/>
                                  <a:lumOff val="50000"/>
                                </a:schemeClr>
                              </a:solidFill>
                              <a:latin typeface="Cambria Math" panose="02040503050406030204" pitchFamily="18" charset="0"/>
                            </a:rPr>
                            <m:t>,</m:t>
                          </m:r>
                          <m:sSub>
                            <m:sSubPr>
                              <m:ctrlPr>
                                <a:rPr lang="en-US" sz="3200" i="1" smtClean="0">
                                  <a:solidFill>
                                    <a:schemeClr val="accent6"/>
                                  </a:solidFill>
                                  <a:latin typeface="Cambria Math" panose="02040503050406030204" pitchFamily="18" charset="0"/>
                                </a:rPr>
                              </m:ctrlPr>
                            </m:sSubPr>
                            <m:e>
                              <m:r>
                                <a:rPr lang="en-US" sz="3200" i="1">
                                  <a:solidFill>
                                    <a:schemeClr val="accent6"/>
                                  </a:solidFill>
                                  <a:latin typeface="Cambria Math" panose="02040503050406030204" pitchFamily="18" charset="0"/>
                                </a:rPr>
                                <m:t>𝑎</m:t>
                              </m:r>
                            </m:e>
                            <m:sub>
                              <m:r>
                                <a:rPr lang="en-US" sz="3200" i="1">
                                  <a:solidFill>
                                    <a:schemeClr val="accent6"/>
                                  </a:solidFill>
                                  <a:latin typeface="Cambria Math" panose="02040503050406030204" pitchFamily="18" charset="0"/>
                                </a:rPr>
                                <m:t>2</m:t>
                              </m:r>
                            </m:sub>
                          </m:sSub>
                          <m:r>
                            <a:rPr lang="en-US" sz="3200" i="1">
                              <a:solidFill>
                                <a:schemeClr val="bg1">
                                  <a:lumMod val="50000"/>
                                  <a:lumOff val="50000"/>
                                </a:schemeClr>
                              </a:solidFill>
                              <a:latin typeface="Cambria Math" panose="02040503050406030204" pitchFamily="18" charset="0"/>
                            </a:rPr>
                            <m:t>,</m:t>
                          </m:r>
                          <m:sSub>
                            <m:sSubPr>
                              <m:ctrlPr>
                                <a:rPr lang="en-US" sz="3200" i="1" smtClean="0">
                                  <a:solidFill>
                                    <a:srgbClr val="7030A0"/>
                                  </a:solidFill>
                                  <a:latin typeface="Cambria Math" panose="02040503050406030204" pitchFamily="18" charset="0"/>
                                </a:rPr>
                              </m:ctrlPr>
                            </m:sSubPr>
                            <m:e>
                              <m:r>
                                <a:rPr lang="en-US" sz="3200" i="1">
                                  <a:solidFill>
                                    <a:srgbClr val="7030A0"/>
                                  </a:solidFill>
                                  <a:latin typeface="Cambria Math" panose="02040503050406030204" pitchFamily="18" charset="0"/>
                                </a:rPr>
                                <m:t>𝑎</m:t>
                              </m:r>
                            </m:e>
                            <m:sub>
                              <m:r>
                                <a:rPr lang="en-US" sz="3200" i="1">
                                  <a:solidFill>
                                    <a:srgbClr val="7030A0"/>
                                  </a:solidFill>
                                  <a:latin typeface="Cambria Math" panose="02040503050406030204" pitchFamily="18" charset="0"/>
                                </a:rPr>
                                <m:t>3</m:t>
                              </m:r>
                            </m:sub>
                          </m:sSub>
                        </m:sup>
                      </m:sSubSup>
                    </m:oMath>
                  </m:oMathPara>
                </a14:m>
                <a:endParaRPr lang="en-US" sz="3200" dirty="0"/>
              </a:p>
            </p:txBody>
          </p:sp>
        </mc:Choice>
        <mc:Fallback xmlns="">
          <p:sp>
            <p:nvSpPr>
              <p:cNvPr id="9" name="Rectangle 8">
                <a:extLst>
                  <a:ext uri="{FF2B5EF4-FFF2-40B4-BE49-F238E27FC236}">
                    <a16:creationId xmlns:a16="http://schemas.microsoft.com/office/drawing/2014/main" id="{D945F4AE-88BD-164E-997B-87D7B250E667}"/>
                  </a:ext>
                </a:extLst>
              </p:cNvPr>
              <p:cNvSpPr>
                <a:spLocks noRot="1" noChangeAspect="1" noMove="1" noResize="1" noEditPoints="1" noAdjustHandles="1" noChangeArrowheads="1" noChangeShapeType="1" noTextEdit="1"/>
              </p:cNvSpPr>
              <p:nvPr/>
            </p:nvSpPr>
            <p:spPr>
              <a:xfrm>
                <a:off x="5546578" y="3210618"/>
                <a:ext cx="1717971" cy="641779"/>
              </a:xfrm>
              <a:prstGeom prst="rect">
                <a:avLst/>
              </a:prstGeom>
              <a:blipFill>
                <a:blip r:embed="rId10"/>
                <a:stretch>
                  <a:fillRect b="-5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3FCBB097-C8C7-C145-B87F-2D49DAFD029D}"/>
                  </a:ext>
                </a:extLst>
              </p:cNvPr>
              <p:cNvSpPr/>
              <p:nvPr/>
            </p:nvSpPr>
            <p:spPr>
              <a:xfrm>
                <a:off x="5508478" y="4962768"/>
                <a:ext cx="1717971" cy="6442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3200" i="1">
                              <a:solidFill>
                                <a:schemeClr val="bg1">
                                  <a:lumMod val="50000"/>
                                  <a:lumOff val="50000"/>
                                </a:schemeClr>
                              </a:solidFill>
                              <a:latin typeface="Cambria Math" panose="02040503050406030204" pitchFamily="18" charset="0"/>
                            </a:rPr>
                          </m:ctrlPr>
                        </m:sSubSupPr>
                        <m:e>
                          <m:r>
                            <a:rPr lang="en-US" sz="3200" i="1">
                              <a:solidFill>
                                <a:srgbClr val="7030A0"/>
                              </a:solidFill>
                              <a:latin typeface="Cambria Math" panose="02040503050406030204" pitchFamily="18" charset="0"/>
                            </a:rPr>
                            <m:t>𝑌</m:t>
                          </m:r>
                        </m:e>
                        <m:sub>
                          <m:r>
                            <a:rPr lang="en-US" sz="3200" i="1">
                              <a:solidFill>
                                <a:srgbClr val="7030A0"/>
                              </a:solidFill>
                              <a:latin typeface="Cambria Math" panose="02040503050406030204" pitchFamily="18" charset="0"/>
                            </a:rPr>
                            <m:t>3</m:t>
                          </m:r>
                        </m:sub>
                        <m:sup>
                          <m:sSub>
                            <m:sSubPr>
                              <m:ctrlPr>
                                <a:rPr lang="en-US" sz="3200" i="1">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𝑎</m:t>
                              </m:r>
                            </m:e>
                            <m:sub>
                              <m:r>
                                <a:rPr lang="en-US" sz="3200" i="1">
                                  <a:solidFill>
                                    <a:srgbClr val="0070C0"/>
                                  </a:solidFill>
                                  <a:latin typeface="Cambria Math" panose="02040503050406030204" pitchFamily="18" charset="0"/>
                                </a:rPr>
                                <m:t>1</m:t>
                              </m:r>
                            </m:sub>
                          </m:sSub>
                          <m:r>
                            <a:rPr lang="en-US" sz="3200" i="1">
                              <a:solidFill>
                                <a:schemeClr val="bg1">
                                  <a:lumMod val="50000"/>
                                  <a:lumOff val="50000"/>
                                </a:schemeClr>
                              </a:solidFill>
                              <a:latin typeface="Cambria Math" panose="02040503050406030204" pitchFamily="18" charset="0"/>
                            </a:rPr>
                            <m:t>,</m:t>
                          </m:r>
                          <m:sSub>
                            <m:sSubPr>
                              <m:ctrlPr>
                                <a:rPr lang="en-US" sz="3200" i="1">
                                  <a:solidFill>
                                    <a:schemeClr val="accent6"/>
                                  </a:solidFill>
                                  <a:latin typeface="Cambria Math" panose="02040503050406030204" pitchFamily="18" charset="0"/>
                                </a:rPr>
                              </m:ctrlPr>
                            </m:sSubPr>
                            <m:e>
                              <m:r>
                                <a:rPr lang="en-US" sz="3200" i="1">
                                  <a:solidFill>
                                    <a:schemeClr val="accent6"/>
                                  </a:solidFill>
                                  <a:latin typeface="Cambria Math" panose="02040503050406030204" pitchFamily="18" charset="0"/>
                                </a:rPr>
                                <m:t>𝑎</m:t>
                              </m:r>
                            </m:e>
                            <m:sub>
                              <m:r>
                                <a:rPr lang="en-US" sz="3200" i="1">
                                  <a:solidFill>
                                    <a:schemeClr val="accent6"/>
                                  </a:solidFill>
                                  <a:latin typeface="Cambria Math" panose="02040503050406030204" pitchFamily="18" charset="0"/>
                                </a:rPr>
                                <m:t>2</m:t>
                              </m:r>
                            </m:sub>
                          </m:sSub>
                          <m:r>
                            <a:rPr lang="en-US" sz="3200" i="1">
                              <a:solidFill>
                                <a:schemeClr val="bg1">
                                  <a:lumMod val="50000"/>
                                  <a:lumOff val="50000"/>
                                </a:schemeClr>
                              </a:solidFill>
                              <a:latin typeface="Cambria Math" panose="02040503050406030204" pitchFamily="18" charset="0"/>
                            </a:rPr>
                            <m:t>,</m:t>
                          </m:r>
                          <m:sSub>
                            <m:sSubPr>
                              <m:ctrlPr>
                                <a:rPr lang="en-US" sz="3200" i="1">
                                  <a:solidFill>
                                    <a:srgbClr val="7030A0"/>
                                  </a:solidFill>
                                  <a:latin typeface="Cambria Math" panose="02040503050406030204" pitchFamily="18" charset="0"/>
                                </a:rPr>
                              </m:ctrlPr>
                            </m:sSubPr>
                            <m:e>
                              <m:r>
                                <a:rPr lang="en-US" sz="3200" i="1">
                                  <a:solidFill>
                                    <a:srgbClr val="7030A0"/>
                                  </a:solidFill>
                                  <a:latin typeface="Cambria Math" panose="02040503050406030204" pitchFamily="18" charset="0"/>
                                </a:rPr>
                                <m:t>𝑎</m:t>
                              </m:r>
                            </m:e>
                            <m:sub>
                              <m:r>
                                <a:rPr lang="en-US" sz="3200" i="1">
                                  <a:solidFill>
                                    <a:srgbClr val="7030A0"/>
                                  </a:solidFill>
                                  <a:latin typeface="Cambria Math" panose="02040503050406030204" pitchFamily="18" charset="0"/>
                                </a:rPr>
                                <m:t>3</m:t>
                              </m:r>
                            </m:sub>
                          </m:sSub>
                        </m:sup>
                      </m:sSubSup>
                    </m:oMath>
                  </m:oMathPara>
                </a14:m>
                <a:endParaRPr lang="en-US" sz="3200" dirty="0"/>
              </a:p>
            </p:txBody>
          </p:sp>
        </mc:Choice>
        <mc:Fallback xmlns="">
          <p:sp>
            <p:nvSpPr>
              <p:cNvPr id="10" name="Rectangle 9">
                <a:extLst>
                  <a:ext uri="{FF2B5EF4-FFF2-40B4-BE49-F238E27FC236}">
                    <a16:creationId xmlns:a16="http://schemas.microsoft.com/office/drawing/2014/main" id="{3FCBB097-C8C7-C145-B87F-2D49DAFD029D}"/>
                  </a:ext>
                </a:extLst>
              </p:cNvPr>
              <p:cNvSpPr>
                <a:spLocks noRot="1" noChangeAspect="1" noMove="1" noResize="1" noEditPoints="1" noAdjustHandles="1" noChangeArrowheads="1" noChangeShapeType="1" noTextEdit="1"/>
              </p:cNvSpPr>
              <p:nvPr/>
            </p:nvSpPr>
            <p:spPr>
              <a:xfrm>
                <a:off x="5508478" y="4962768"/>
                <a:ext cx="1717971" cy="644279"/>
              </a:xfrm>
              <a:prstGeom prst="rect">
                <a:avLst/>
              </a:prstGeom>
              <a:blipFill>
                <a:blip r:embed="rId11"/>
                <a:stretch>
                  <a:fillRect b="-7692"/>
                </a:stretch>
              </a:blipFill>
            </p:spPr>
            <p:txBody>
              <a:bodyPr/>
              <a:lstStyle/>
              <a:p>
                <a:r>
                  <a:rPr lang="en-US">
                    <a:noFill/>
                  </a:rPr>
                  <a:t> </a:t>
                </a:r>
              </a:p>
            </p:txBody>
          </p:sp>
        </mc:Fallback>
      </mc:AlternateContent>
    </p:spTree>
    <p:extLst>
      <p:ext uri="{BB962C8B-B14F-4D97-AF65-F5344CB8AC3E}">
        <p14:creationId xmlns:p14="http://schemas.microsoft.com/office/powerpoint/2010/main" val="1108603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E3F8823-2D86-F44C-B4F7-C9C9F8EE7659}"/>
              </a:ext>
            </a:extLst>
          </p:cNvPr>
          <p:cNvSpPr txBox="1">
            <a:spLocks/>
          </p:cNvSpPr>
          <p:nvPr/>
        </p:nvSpPr>
        <p:spPr>
          <a:xfrm>
            <a:off x="4210812" y="355363"/>
            <a:ext cx="3770376" cy="15450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chemeClr val="tx1">
                  <a:lumMod val="50000"/>
                </a:schemeClr>
              </a:solidFill>
            </a:endParaRPr>
          </a:p>
          <a:p>
            <a:pPr marL="0" indent="0">
              <a:buFont typeface="Arial" panose="020B0604020202020204" pitchFamily="34" charset="0"/>
              <a:buNone/>
            </a:pPr>
            <a:endParaRPr lang="en-US" dirty="0">
              <a:solidFill>
                <a:schemeClr val="tx1">
                  <a:lumMod val="50000"/>
                </a:schemeClr>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373F1D-B85A-D540-83C8-EDEAC4720B66}"/>
                  </a:ext>
                </a:extLst>
              </p:cNvPr>
              <p:cNvSpPr txBox="1">
                <a:spLocks/>
              </p:cNvSpPr>
              <p:nvPr/>
            </p:nvSpPr>
            <p:spPr>
              <a:xfrm>
                <a:off x="0" y="540000"/>
                <a:ext cx="12192000" cy="5516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i="1" dirty="0">
                    <a:solidFill>
                      <a:schemeClr val="tx1">
                        <a:lumMod val="50000"/>
                      </a:schemeClr>
                    </a:solidFill>
                    <a:latin typeface="Cambria Math" panose="02040503050406030204" pitchFamily="18" charset="0"/>
                  </a:rPr>
                  <a:t>Treatment Effect</a:t>
                </a:r>
              </a:p>
              <a:p>
                <a:pPr marL="0" indent="0" algn="ctr">
                  <a:buNone/>
                </a:pPr>
                <a:endParaRPr lang="en-US" sz="2000" i="1" dirty="0">
                  <a:solidFill>
                    <a:schemeClr val="tx1">
                      <a:lumMod val="50000"/>
                    </a:schemeClr>
                  </a:solidFill>
                  <a:latin typeface="Cambria Math" panose="02040503050406030204" pitchFamily="18" charset="0"/>
                </a:endParaRPr>
              </a:p>
              <a:p>
                <a:pPr marL="0" indent="0" algn="ctr">
                  <a:buNone/>
                </a:pPr>
                <a:endParaRPr lang="en-US" sz="2000" i="1" dirty="0">
                  <a:solidFill>
                    <a:schemeClr val="tx1">
                      <a:lumMod val="50000"/>
                    </a:schemeClr>
                  </a:solidFill>
                  <a:latin typeface="Cambria Math" panose="02040503050406030204" pitchFamily="18" charset="0"/>
                </a:endParaRPr>
              </a:p>
              <a:p>
                <a:pPr marL="0" indent="0" algn="ctr">
                  <a:buNone/>
                </a:pPr>
                <a:endParaRPr lang="en-US" sz="2000" i="1" dirty="0">
                  <a:solidFill>
                    <a:schemeClr val="tx1">
                      <a:lumMod val="50000"/>
                    </a:schemeClr>
                  </a:solidFill>
                  <a:latin typeface="Cambria Math" panose="02040503050406030204" pitchFamily="18" charset="0"/>
                </a:endParaRPr>
              </a:p>
              <a:p>
                <a:pPr marL="0" indent="0" algn="ctr">
                  <a:buNone/>
                </a:pPr>
                <a:endParaRPr lang="en-US" sz="2000" i="1" dirty="0">
                  <a:solidFill>
                    <a:schemeClr val="tx1">
                      <a:lumMod val="50000"/>
                    </a:schemeClr>
                  </a:solidFill>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d>
                        <m:dPr>
                          <m:ctrlPr>
                            <a:rPr lang="en-US" sz="3600" i="1" smtClean="0">
                              <a:solidFill>
                                <a:schemeClr val="tx1">
                                  <a:lumMod val="50000"/>
                                </a:schemeClr>
                              </a:solidFill>
                              <a:latin typeface="Cambria Math" panose="02040503050406030204" pitchFamily="18" charset="0"/>
                            </a:rPr>
                          </m:ctrlPr>
                        </m:dPr>
                        <m:e>
                          <m:m>
                            <m:mPr>
                              <m:mcs>
                                <m:mc>
                                  <m:mcPr>
                                    <m:count m:val="1"/>
                                    <m:mcJc m:val="center"/>
                                  </m:mcPr>
                                </m:mc>
                              </m:mcs>
                              <m:ctrlPr>
                                <a:rPr lang="en-US" sz="3600" i="1" smtClean="0">
                                  <a:solidFill>
                                    <a:schemeClr val="tx1">
                                      <a:lumMod val="50000"/>
                                    </a:schemeClr>
                                  </a:solidFill>
                                  <a:latin typeface="Cambria Math" panose="02040503050406030204" pitchFamily="18" charset="0"/>
                                </a:rPr>
                              </m:ctrlPr>
                            </m:mPr>
                            <m:mr>
                              <m:e>
                                <m:sSubSup>
                                  <m:sSubSupPr>
                                    <m:ctrlPr>
                                      <a:rPr lang="en-US" sz="3600" i="1">
                                        <a:solidFill>
                                          <a:schemeClr val="bg1">
                                            <a:lumMod val="50000"/>
                                            <a:lumOff val="50000"/>
                                          </a:schemeClr>
                                        </a:solidFill>
                                        <a:latin typeface="Cambria Math" panose="02040503050406030204" pitchFamily="18" charset="0"/>
                                      </a:rPr>
                                    </m:ctrlPr>
                                  </m:sSubSupPr>
                                  <m:e>
                                    <m:r>
                                      <a:rPr lang="en-US" sz="3600" i="1">
                                        <a:solidFill>
                                          <a:srgbClr val="0070C0"/>
                                        </a:solidFill>
                                        <a:latin typeface="Cambria Math" panose="02040503050406030204" pitchFamily="18" charset="0"/>
                                      </a:rPr>
                                      <m:t>𝑌</m:t>
                                    </m:r>
                                  </m:e>
                                  <m:sub>
                                    <m:r>
                                      <a:rPr lang="en-US" sz="3600" i="1">
                                        <a:solidFill>
                                          <a:srgbClr val="0070C0"/>
                                        </a:solidFill>
                                        <a:latin typeface="Cambria Math" panose="02040503050406030204" pitchFamily="18" charset="0"/>
                                      </a:rPr>
                                      <m:t>1</m:t>
                                    </m:r>
                                  </m:sub>
                                  <m:sup>
                                    <m:sSub>
                                      <m:sSubPr>
                                        <m:ctrlPr>
                                          <a:rPr lang="en-US" sz="3600" i="1">
                                            <a:solidFill>
                                              <a:srgbClr val="0070C0"/>
                                            </a:solidFill>
                                            <a:latin typeface="Cambria Math" panose="02040503050406030204" pitchFamily="18" charset="0"/>
                                          </a:rPr>
                                        </m:ctrlPr>
                                      </m:sSubPr>
                                      <m:e>
                                        <m:r>
                                          <a:rPr lang="en-US" sz="3600" i="1">
                                            <a:solidFill>
                                              <a:srgbClr val="0070C0"/>
                                            </a:solidFill>
                                            <a:latin typeface="Cambria Math" panose="02040503050406030204" pitchFamily="18" charset="0"/>
                                          </a:rPr>
                                          <m:t>𝑎</m:t>
                                        </m:r>
                                      </m:e>
                                      <m:sub>
                                        <m:r>
                                          <a:rPr lang="en-US" sz="3600" i="1">
                                            <a:solidFill>
                                              <a:srgbClr val="0070C0"/>
                                            </a:solidFill>
                                            <a:latin typeface="Cambria Math" panose="02040503050406030204" pitchFamily="18" charset="0"/>
                                          </a:rPr>
                                          <m:t>1</m:t>
                                        </m:r>
                                      </m:sub>
                                    </m:sSub>
                                    <m:r>
                                      <a:rPr lang="en-US" sz="3600" b="0" i="1" smtClean="0">
                                        <a:solidFill>
                                          <a:srgbClr val="0070C0"/>
                                        </a:solidFill>
                                        <a:latin typeface="Cambria Math" panose="02040503050406030204" pitchFamily="18" charset="0"/>
                                      </a:rPr>
                                      <m:t>=1</m:t>
                                    </m:r>
                                    <m:r>
                                      <a:rPr lang="en-US" sz="3600" i="1">
                                        <a:solidFill>
                                          <a:schemeClr val="bg1">
                                            <a:lumMod val="50000"/>
                                            <a:lumOff val="50000"/>
                                          </a:schemeClr>
                                        </a:solidFill>
                                        <a:latin typeface="Cambria Math" panose="02040503050406030204" pitchFamily="18" charset="0"/>
                                      </a:rPr>
                                      <m:t>,</m:t>
                                    </m:r>
                                    <m:sSub>
                                      <m:sSubPr>
                                        <m:ctrlPr>
                                          <a:rPr lang="en-US" sz="3600" i="1">
                                            <a:solidFill>
                                              <a:schemeClr val="accent6"/>
                                            </a:solidFill>
                                            <a:latin typeface="Cambria Math" panose="02040503050406030204" pitchFamily="18" charset="0"/>
                                          </a:rPr>
                                        </m:ctrlPr>
                                      </m:sSubPr>
                                      <m:e>
                                        <m:r>
                                          <a:rPr lang="en-US" sz="3600" i="1">
                                            <a:solidFill>
                                              <a:schemeClr val="accent6"/>
                                            </a:solidFill>
                                            <a:latin typeface="Cambria Math" panose="02040503050406030204" pitchFamily="18" charset="0"/>
                                          </a:rPr>
                                          <m:t>𝑎</m:t>
                                        </m:r>
                                      </m:e>
                                      <m:sub>
                                        <m:r>
                                          <a:rPr lang="en-US" sz="3600" i="1">
                                            <a:solidFill>
                                              <a:schemeClr val="accent6"/>
                                            </a:solidFill>
                                            <a:latin typeface="Cambria Math" panose="02040503050406030204" pitchFamily="18" charset="0"/>
                                          </a:rPr>
                                          <m:t>2</m:t>
                                        </m:r>
                                      </m:sub>
                                    </m:sSub>
                                    <m:r>
                                      <a:rPr lang="en-US" sz="3600" b="0" i="1" smtClean="0">
                                        <a:solidFill>
                                          <a:schemeClr val="accent6"/>
                                        </a:solidFill>
                                        <a:latin typeface="Cambria Math" panose="02040503050406030204" pitchFamily="18" charset="0"/>
                                      </a:rPr>
                                      <m:t>=1</m:t>
                                    </m:r>
                                    <m:r>
                                      <a:rPr lang="en-US" sz="3600" i="1">
                                        <a:solidFill>
                                          <a:schemeClr val="bg1">
                                            <a:lumMod val="50000"/>
                                            <a:lumOff val="50000"/>
                                          </a:schemeClr>
                                        </a:solidFill>
                                        <a:latin typeface="Cambria Math" panose="02040503050406030204" pitchFamily="18" charset="0"/>
                                      </a:rPr>
                                      <m:t>,</m:t>
                                    </m:r>
                                    <m:sSub>
                                      <m:sSubPr>
                                        <m:ctrlPr>
                                          <a:rPr lang="en-US" sz="3600" i="1">
                                            <a:solidFill>
                                              <a:srgbClr val="7030A0"/>
                                            </a:solidFill>
                                            <a:latin typeface="Cambria Math" panose="02040503050406030204" pitchFamily="18" charset="0"/>
                                          </a:rPr>
                                        </m:ctrlPr>
                                      </m:sSubPr>
                                      <m:e>
                                        <m:r>
                                          <a:rPr lang="en-US" sz="3600" i="1">
                                            <a:solidFill>
                                              <a:srgbClr val="7030A0"/>
                                            </a:solidFill>
                                            <a:latin typeface="Cambria Math" panose="02040503050406030204" pitchFamily="18" charset="0"/>
                                          </a:rPr>
                                          <m:t>𝑎</m:t>
                                        </m:r>
                                      </m:e>
                                      <m:sub>
                                        <m:r>
                                          <a:rPr lang="en-US" sz="3600" i="1">
                                            <a:solidFill>
                                              <a:srgbClr val="7030A0"/>
                                            </a:solidFill>
                                            <a:latin typeface="Cambria Math" panose="02040503050406030204" pitchFamily="18" charset="0"/>
                                          </a:rPr>
                                          <m:t>3</m:t>
                                        </m:r>
                                      </m:sub>
                                    </m:sSub>
                                    <m:r>
                                      <a:rPr lang="en-US" sz="3600" b="0" i="1" smtClean="0">
                                        <a:solidFill>
                                          <a:srgbClr val="7030A0"/>
                                        </a:solidFill>
                                        <a:latin typeface="Cambria Math" panose="02040503050406030204" pitchFamily="18" charset="0"/>
                                      </a:rPr>
                                      <m:t>=1</m:t>
                                    </m:r>
                                  </m:sup>
                                </m:sSubSup>
                              </m:e>
                            </m:mr>
                            <m:mr>
                              <m:e>
                                <m:sSubSup>
                                  <m:sSubSupPr>
                                    <m:ctrlPr>
                                      <a:rPr lang="en-US" sz="3600" i="1">
                                        <a:solidFill>
                                          <a:schemeClr val="bg1">
                                            <a:lumMod val="50000"/>
                                            <a:lumOff val="50000"/>
                                          </a:schemeClr>
                                        </a:solidFill>
                                        <a:latin typeface="Cambria Math" panose="02040503050406030204" pitchFamily="18" charset="0"/>
                                      </a:rPr>
                                    </m:ctrlPr>
                                  </m:sSubSupPr>
                                  <m:e>
                                    <m:r>
                                      <a:rPr lang="en-US" sz="3600" i="1">
                                        <a:solidFill>
                                          <a:schemeClr val="accent6"/>
                                        </a:solidFill>
                                        <a:latin typeface="Cambria Math" panose="02040503050406030204" pitchFamily="18" charset="0"/>
                                      </a:rPr>
                                      <m:t>𝑌</m:t>
                                    </m:r>
                                  </m:e>
                                  <m:sub>
                                    <m:r>
                                      <a:rPr lang="en-US" sz="3600" i="1">
                                        <a:solidFill>
                                          <a:schemeClr val="accent6"/>
                                        </a:solidFill>
                                        <a:latin typeface="Cambria Math" panose="02040503050406030204" pitchFamily="18" charset="0"/>
                                      </a:rPr>
                                      <m:t>2</m:t>
                                    </m:r>
                                  </m:sub>
                                  <m:sup>
                                    <m:sSub>
                                      <m:sSubPr>
                                        <m:ctrlPr>
                                          <a:rPr lang="en-US" sz="3600" i="1">
                                            <a:solidFill>
                                              <a:srgbClr val="0070C0"/>
                                            </a:solidFill>
                                            <a:latin typeface="Cambria Math" panose="02040503050406030204" pitchFamily="18" charset="0"/>
                                          </a:rPr>
                                        </m:ctrlPr>
                                      </m:sSubPr>
                                      <m:e>
                                        <m:r>
                                          <a:rPr lang="en-US" sz="3600" i="1">
                                            <a:solidFill>
                                              <a:srgbClr val="0070C0"/>
                                            </a:solidFill>
                                            <a:latin typeface="Cambria Math" panose="02040503050406030204" pitchFamily="18" charset="0"/>
                                          </a:rPr>
                                          <m:t>𝑎</m:t>
                                        </m:r>
                                      </m:e>
                                      <m:sub>
                                        <m:r>
                                          <a:rPr lang="en-US" sz="3600" i="1">
                                            <a:solidFill>
                                              <a:srgbClr val="0070C0"/>
                                            </a:solidFill>
                                            <a:latin typeface="Cambria Math" panose="02040503050406030204" pitchFamily="18" charset="0"/>
                                          </a:rPr>
                                          <m:t>1</m:t>
                                        </m:r>
                                      </m:sub>
                                    </m:sSub>
                                    <m:r>
                                      <a:rPr lang="en-US" sz="3600" b="0" i="1" smtClean="0">
                                        <a:solidFill>
                                          <a:srgbClr val="0070C0"/>
                                        </a:solidFill>
                                        <a:latin typeface="Cambria Math" panose="02040503050406030204" pitchFamily="18" charset="0"/>
                                      </a:rPr>
                                      <m:t>=1</m:t>
                                    </m:r>
                                    <m:r>
                                      <a:rPr lang="en-US" sz="3600" i="1">
                                        <a:solidFill>
                                          <a:schemeClr val="bg1">
                                            <a:lumMod val="50000"/>
                                            <a:lumOff val="50000"/>
                                          </a:schemeClr>
                                        </a:solidFill>
                                        <a:latin typeface="Cambria Math" panose="02040503050406030204" pitchFamily="18" charset="0"/>
                                      </a:rPr>
                                      <m:t>,</m:t>
                                    </m:r>
                                    <m:sSub>
                                      <m:sSubPr>
                                        <m:ctrlPr>
                                          <a:rPr lang="en-US" sz="3600" i="1">
                                            <a:solidFill>
                                              <a:schemeClr val="accent6"/>
                                            </a:solidFill>
                                            <a:latin typeface="Cambria Math" panose="02040503050406030204" pitchFamily="18" charset="0"/>
                                          </a:rPr>
                                        </m:ctrlPr>
                                      </m:sSubPr>
                                      <m:e>
                                        <m:r>
                                          <a:rPr lang="en-US" sz="3600" i="1">
                                            <a:solidFill>
                                              <a:schemeClr val="accent6"/>
                                            </a:solidFill>
                                            <a:latin typeface="Cambria Math" panose="02040503050406030204" pitchFamily="18" charset="0"/>
                                          </a:rPr>
                                          <m:t>𝑎</m:t>
                                        </m:r>
                                      </m:e>
                                      <m:sub>
                                        <m:r>
                                          <a:rPr lang="en-US" sz="3600" i="1">
                                            <a:solidFill>
                                              <a:schemeClr val="accent6"/>
                                            </a:solidFill>
                                            <a:latin typeface="Cambria Math" panose="02040503050406030204" pitchFamily="18" charset="0"/>
                                          </a:rPr>
                                          <m:t>2</m:t>
                                        </m:r>
                                      </m:sub>
                                    </m:sSub>
                                    <m:r>
                                      <a:rPr lang="en-US" sz="3600" b="0" i="1" smtClean="0">
                                        <a:solidFill>
                                          <a:schemeClr val="accent6"/>
                                        </a:solidFill>
                                        <a:latin typeface="Cambria Math" panose="02040503050406030204" pitchFamily="18" charset="0"/>
                                      </a:rPr>
                                      <m:t>=1</m:t>
                                    </m:r>
                                    <m:r>
                                      <a:rPr lang="en-US" sz="3600" i="1">
                                        <a:solidFill>
                                          <a:schemeClr val="bg1">
                                            <a:lumMod val="50000"/>
                                            <a:lumOff val="50000"/>
                                          </a:schemeClr>
                                        </a:solidFill>
                                        <a:latin typeface="Cambria Math" panose="02040503050406030204" pitchFamily="18" charset="0"/>
                                      </a:rPr>
                                      <m:t>,</m:t>
                                    </m:r>
                                    <m:sSub>
                                      <m:sSubPr>
                                        <m:ctrlPr>
                                          <a:rPr lang="en-US" sz="3600" i="1">
                                            <a:solidFill>
                                              <a:srgbClr val="7030A0"/>
                                            </a:solidFill>
                                            <a:latin typeface="Cambria Math" panose="02040503050406030204" pitchFamily="18" charset="0"/>
                                          </a:rPr>
                                        </m:ctrlPr>
                                      </m:sSubPr>
                                      <m:e>
                                        <m:r>
                                          <a:rPr lang="en-US" sz="3600" i="1">
                                            <a:solidFill>
                                              <a:srgbClr val="7030A0"/>
                                            </a:solidFill>
                                            <a:latin typeface="Cambria Math" panose="02040503050406030204" pitchFamily="18" charset="0"/>
                                          </a:rPr>
                                          <m:t>𝑎</m:t>
                                        </m:r>
                                      </m:e>
                                      <m:sub>
                                        <m:r>
                                          <a:rPr lang="en-US" sz="3600" i="1">
                                            <a:solidFill>
                                              <a:srgbClr val="7030A0"/>
                                            </a:solidFill>
                                            <a:latin typeface="Cambria Math" panose="02040503050406030204" pitchFamily="18" charset="0"/>
                                          </a:rPr>
                                          <m:t>3</m:t>
                                        </m:r>
                                      </m:sub>
                                    </m:sSub>
                                    <m:r>
                                      <a:rPr lang="en-US" sz="3600" b="0" i="1" smtClean="0">
                                        <a:solidFill>
                                          <a:srgbClr val="7030A0"/>
                                        </a:solidFill>
                                        <a:latin typeface="Cambria Math" panose="02040503050406030204" pitchFamily="18" charset="0"/>
                                      </a:rPr>
                                      <m:t>=1</m:t>
                                    </m:r>
                                  </m:sup>
                                </m:sSubSup>
                              </m:e>
                            </m:mr>
                            <m:mr>
                              <m:e>
                                <m:sSubSup>
                                  <m:sSubSupPr>
                                    <m:ctrlPr>
                                      <a:rPr lang="en-US" sz="3600" i="1">
                                        <a:solidFill>
                                          <a:schemeClr val="bg1">
                                            <a:lumMod val="50000"/>
                                            <a:lumOff val="50000"/>
                                          </a:schemeClr>
                                        </a:solidFill>
                                        <a:latin typeface="Cambria Math" panose="02040503050406030204" pitchFamily="18" charset="0"/>
                                      </a:rPr>
                                    </m:ctrlPr>
                                  </m:sSubSupPr>
                                  <m:e>
                                    <m:r>
                                      <a:rPr lang="en-US" sz="3600" i="1">
                                        <a:solidFill>
                                          <a:srgbClr val="7030A0"/>
                                        </a:solidFill>
                                        <a:latin typeface="Cambria Math" panose="02040503050406030204" pitchFamily="18" charset="0"/>
                                      </a:rPr>
                                      <m:t>𝑌</m:t>
                                    </m:r>
                                  </m:e>
                                  <m:sub>
                                    <m:r>
                                      <a:rPr lang="en-US" sz="3600" i="1">
                                        <a:solidFill>
                                          <a:srgbClr val="7030A0"/>
                                        </a:solidFill>
                                        <a:latin typeface="Cambria Math" panose="02040503050406030204" pitchFamily="18" charset="0"/>
                                      </a:rPr>
                                      <m:t>3</m:t>
                                    </m:r>
                                  </m:sub>
                                  <m:sup>
                                    <m:sSub>
                                      <m:sSubPr>
                                        <m:ctrlPr>
                                          <a:rPr lang="en-US" sz="3600" i="1">
                                            <a:solidFill>
                                              <a:srgbClr val="0070C0"/>
                                            </a:solidFill>
                                            <a:latin typeface="Cambria Math" panose="02040503050406030204" pitchFamily="18" charset="0"/>
                                          </a:rPr>
                                        </m:ctrlPr>
                                      </m:sSubPr>
                                      <m:e>
                                        <m:r>
                                          <a:rPr lang="en-US" sz="3600" i="1">
                                            <a:solidFill>
                                              <a:srgbClr val="0070C0"/>
                                            </a:solidFill>
                                            <a:latin typeface="Cambria Math" panose="02040503050406030204" pitchFamily="18" charset="0"/>
                                          </a:rPr>
                                          <m:t>𝑎</m:t>
                                        </m:r>
                                      </m:e>
                                      <m:sub>
                                        <m:r>
                                          <a:rPr lang="en-US" sz="3600" i="1">
                                            <a:solidFill>
                                              <a:srgbClr val="0070C0"/>
                                            </a:solidFill>
                                            <a:latin typeface="Cambria Math" panose="02040503050406030204" pitchFamily="18" charset="0"/>
                                          </a:rPr>
                                          <m:t>1</m:t>
                                        </m:r>
                                      </m:sub>
                                    </m:sSub>
                                    <m:r>
                                      <a:rPr lang="en-US" sz="3600" b="0" i="1" smtClean="0">
                                        <a:solidFill>
                                          <a:srgbClr val="0070C0"/>
                                        </a:solidFill>
                                        <a:latin typeface="Cambria Math" panose="02040503050406030204" pitchFamily="18" charset="0"/>
                                      </a:rPr>
                                      <m:t>=1</m:t>
                                    </m:r>
                                    <m:r>
                                      <a:rPr lang="en-US" sz="3600" i="1">
                                        <a:solidFill>
                                          <a:schemeClr val="bg1">
                                            <a:lumMod val="50000"/>
                                            <a:lumOff val="50000"/>
                                          </a:schemeClr>
                                        </a:solidFill>
                                        <a:latin typeface="Cambria Math" panose="02040503050406030204" pitchFamily="18" charset="0"/>
                                      </a:rPr>
                                      <m:t>,</m:t>
                                    </m:r>
                                    <m:sSub>
                                      <m:sSubPr>
                                        <m:ctrlPr>
                                          <a:rPr lang="en-US" sz="3600" i="1">
                                            <a:solidFill>
                                              <a:schemeClr val="accent6"/>
                                            </a:solidFill>
                                            <a:latin typeface="Cambria Math" panose="02040503050406030204" pitchFamily="18" charset="0"/>
                                          </a:rPr>
                                        </m:ctrlPr>
                                      </m:sSubPr>
                                      <m:e>
                                        <m:r>
                                          <a:rPr lang="en-US" sz="3600" i="1">
                                            <a:solidFill>
                                              <a:schemeClr val="accent6"/>
                                            </a:solidFill>
                                            <a:latin typeface="Cambria Math" panose="02040503050406030204" pitchFamily="18" charset="0"/>
                                          </a:rPr>
                                          <m:t>𝑎</m:t>
                                        </m:r>
                                      </m:e>
                                      <m:sub>
                                        <m:r>
                                          <a:rPr lang="en-US" sz="3600" i="1">
                                            <a:solidFill>
                                              <a:schemeClr val="accent6"/>
                                            </a:solidFill>
                                            <a:latin typeface="Cambria Math" panose="02040503050406030204" pitchFamily="18" charset="0"/>
                                          </a:rPr>
                                          <m:t>2</m:t>
                                        </m:r>
                                      </m:sub>
                                    </m:sSub>
                                    <m:r>
                                      <a:rPr lang="en-US" sz="3600" b="0" i="1" smtClean="0">
                                        <a:solidFill>
                                          <a:schemeClr val="accent6"/>
                                        </a:solidFill>
                                        <a:latin typeface="Cambria Math" panose="02040503050406030204" pitchFamily="18" charset="0"/>
                                      </a:rPr>
                                      <m:t>=1</m:t>
                                    </m:r>
                                    <m:r>
                                      <a:rPr lang="en-US" sz="3600" i="1">
                                        <a:solidFill>
                                          <a:schemeClr val="bg1">
                                            <a:lumMod val="50000"/>
                                            <a:lumOff val="50000"/>
                                          </a:schemeClr>
                                        </a:solidFill>
                                        <a:latin typeface="Cambria Math" panose="02040503050406030204" pitchFamily="18" charset="0"/>
                                      </a:rPr>
                                      <m:t>,</m:t>
                                    </m:r>
                                    <m:sSub>
                                      <m:sSubPr>
                                        <m:ctrlPr>
                                          <a:rPr lang="en-US" sz="3600" i="1">
                                            <a:solidFill>
                                              <a:srgbClr val="7030A0"/>
                                            </a:solidFill>
                                            <a:latin typeface="Cambria Math" panose="02040503050406030204" pitchFamily="18" charset="0"/>
                                          </a:rPr>
                                        </m:ctrlPr>
                                      </m:sSubPr>
                                      <m:e>
                                        <m:r>
                                          <a:rPr lang="en-US" sz="3600" i="1">
                                            <a:solidFill>
                                              <a:srgbClr val="7030A0"/>
                                            </a:solidFill>
                                            <a:latin typeface="Cambria Math" panose="02040503050406030204" pitchFamily="18" charset="0"/>
                                          </a:rPr>
                                          <m:t>𝑎</m:t>
                                        </m:r>
                                      </m:e>
                                      <m:sub>
                                        <m:r>
                                          <a:rPr lang="en-US" sz="3600" i="1">
                                            <a:solidFill>
                                              <a:srgbClr val="7030A0"/>
                                            </a:solidFill>
                                            <a:latin typeface="Cambria Math" panose="02040503050406030204" pitchFamily="18" charset="0"/>
                                          </a:rPr>
                                          <m:t>3</m:t>
                                        </m:r>
                                      </m:sub>
                                    </m:sSub>
                                    <m:r>
                                      <a:rPr lang="en-US" sz="3600" b="0" i="1" smtClean="0">
                                        <a:solidFill>
                                          <a:srgbClr val="7030A0"/>
                                        </a:solidFill>
                                        <a:latin typeface="Cambria Math" panose="02040503050406030204" pitchFamily="18" charset="0"/>
                                      </a:rPr>
                                      <m:t>=1</m:t>
                                    </m:r>
                                  </m:sup>
                                </m:sSubSup>
                              </m:e>
                            </m:mr>
                          </m:m>
                        </m:e>
                      </m:d>
                      <m:r>
                        <a:rPr lang="en-US" sz="3600" b="0" i="1" smtClean="0">
                          <a:solidFill>
                            <a:schemeClr val="tx1">
                              <a:lumMod val="50000"/>
                            </a:schemeClr>
                          </a:solidFill>
                          <a:latin typeface="Cambria Math" panose="02040503050406030204" pitchFamily="18" charset="0"/>
                        </a:rPr>
                        <m:t>−</m:t>
                      </m:r>
                      <m:d>
                        <m:dPr>
                          <m:ctrlPr>
                            <a:rPr lang="en-US" sz="3600" i="1">
                              <a:solidFill>
                                <a:schemeClr val="tx1">
                                  <a:lumMod val="50000"/>
                                </a:schemeClr>
                              </a:solidFill>
                              <a:latin typeface="Cambria Math" panose="02040503050406030204" pitchFamily="18" charset="0"/>
                            </a:rPr>
                          </m:ctrlPr>
                        </m:dPr>
                        <m:e>
                          <m:m>
                            <m:mPr>
                              <m:mcs>
                                <m:mc>
                                  <m:mcPr>
                                    <m:count m:val="1"/>
                                    <m:mcJc m:val="center"/>
                                  </m:mcPr>
                                </m:mc>
                              </m:mcs>
                              <m:ctrlPr>
                                <a:rPr lang="en-US" sz="3600" i="1">
                                  <a:solidFill>
                                    <a:schemeClr val="tx1">
                                      <a:lumMod val="50000"/>
                                    </a:schemeClr>
                                  </a:solidFill>
                                  <a:latin typeface="Cambria Math" panose="02040503050406030204" pitchFamily="18" charset="0"/>
                                </a:rPr>
                              </m:ctrlPr>
                            </m:mPr>
                            <m:mr>
                              <m:e>
                                <m:sSubSup>
                                  <m:sSubSupPr>
                                    <m:ctrlPr>
                                      <a:rPr lang="en-US" sz="3600" i="1">
                                        <a:solidFill>
                                          <a:schemeClr val="bg1">
                                            <a:lumMod val="50000"/>
                                            <a:lumOff val="50000"/>
                                          </a:schemeClr>
                                        </a:solidFill>
                                        <a:latin typeface="Cambria Math" panose="02040503050406030204" pitchFamily="18" charset="0"/>
                                      </a:rPr>
                                    </m:ctrlPr>
                                  </m:sSubSupPr>
                                  <m:e>
                                    <m:r>
                                      <a:rPr lang="en-US" sz="3600" i="1">
                                        <a:solidFill>
                                          <a:srgbClr val="0070C0"/>
                                        </a:solidFill>
                                        <a:latin typeface="Cambria Math" panose="02040503050406030204" pitchFamily="18" charset="0"/>
                                      </a:rPr>
                                      <m:t>𝑌</m:t>
                                    </m:r>
                                  </m:e>
                                  <m:sub>
                                    <m:r>
                                      <a:rPr lang="en-US" sz="3600" i="1">
                                        <a:solidFill>
                                          <a:srgbClr val="0070C0"/>
                                        </a:solidFill>
                                        <a:latin typeface="Cambria Math" panose="02040503050406030204" pitchFamily="18" charset="0"/>
                                      </a:rPr>
                                      <m:t>1</m:t>
                                    </m:r>
                                  </m:sub>
                                  <m:sup>
                                    <m:sSub>
                                      <m:sSubPr>
                                        <m:ctrlPr>
                                          <a:rPr lang="en-US" sz="3600" i="1">
                                            <a:solidFill>
                                              <a:srgbClr val="0070C0"/>
                                            </a:solidFill>
                                            <a:latin typeface="Cambria Math" panose="02040503050406030204" pitchFamily="18" charset="0"/>
                                          </a:rPr>
                                        </m:ctrlPr>
                                      </m:sSubPr>
                                      <m:e>
                                        <m:r>
                                          <a:rPr lang="en-US" sz="3600" i="1">
                                            <a:solidFill>
                                              <a:srgbClr val="0070C0"/>
                                            </a:solidFill>
                                            <a:latin typeface="Cambria Math" panose="02040503050406030204" pitchFamily="18" charset="0"/>
                                          </a:rPr>
                                          <m:t>𝑎</m:t>
                                        </m:r>
                                      </m:e>
                                      <m:sub>
                                        <m:r>
                                          <a:rPr lang="en-US" sz="3600" i="1">
                                            <a:solidFill>
                                              <a:srgbClr val="0070C0"/>
                                            </a:solidFill>
                                            <a:latin typeface="Cambria Math" panose="02040503050406030204" pitchFamily="18" charset="0"/>
                                          </a:rPr>
                                          <m:t>1</m:t>
                                        </m:r>
                                      </m:sub>
                                    </m:sSub>
                                    <m:r>
                                      <a:rPr lang="en-US" sz="3600" i="1">
                                        <a:solidFill>
                                          <a:srgbClr val="0070C0"/>
                                        </a:solidFill>
                                        <a:latin typeface="Cambria Math" panose="02040503050406030204" pitchFamily="18" charset="0"/>
                                      </a:rPr>
                                      <m:t>=</m:t>
                                    </m:r>
                                    <m:r>
                                      <a:rPr lang="en-US" sz="3600" b="0" i="1" smtClean="0">
                                        <a:solidFill>
                                          <a:srgbClr val="0070C0"/>
                                        </a:solidFill>
                                        <a:latin typeface="Cambria Math" panose="02040503050406030204" pitchFamily="18" charset="0"/>
                                      </a:rPr>
                                      <m:t>0</m:t>
                                    </m:r>
                                    <m:r>
                                      <a:rPr lang="en-US" sz="3600" i="1">
                                        <a:solidFill>
                                          <a:schemeClr val="bg1">
                                            <a:lumMod val="50000"/>
                                            <a:lumOff val="50000"/>
                                          </a:schemeClr>
                                        </a:solidFill>
                                        <a:latin typeface="Cambria Math" panose="02040503050406030204" pitchFamily="18" charset="0"/>
                                      </a:rPr>
                                      <m:t>,</m:t>
                                    </m:r>
                                    <m:sSub>
                                      <m:sSubPr>
                                        <m:ctrlPr>
                                          <a:rPr lang="en-US" sz="3600" i="1">
                                            <a:solidFill>
                                              <a:schemeClr val="accent6"/>
                                            </a:solidFill>
                                            <a:latin typeface="Cambria Math" panose="02040503050406030204" pitchFamily="18" charset="0"/>
                                          </a:rPr>
                                        </m:ctrlPr>
                                      </m:sSubPr>
                                      <m:e>
                                        <m:r>
                                          <a:rPr lang="en-US" sz="3600" i="1">
                                            <a:solidFill>
                                              <a:schemeClr val="accent6"/>
                                            </a:solidFill>
                                            <a:latin typeface="Cambria Math" panose="02040503050406030204" pitchFamily="18" charset="0"/>
                                          </a:rPr>
                                          <m:t>𝑎</m:t>
                                        </m:r>
                                      </m:e>
                                      <m:sub>
                                        <m:r>
                                          <a:rPr lang="en-US" sz="3600" i="1">
                                            <a:solidFill>
                                              <a:schemeClr val="accent6"/>
                                            </a:solidFill>
                                            <a:latin typeface="Cambria Math" panose="02040503050406030204" pitchFamily="18" charset="0"/>
                                          </a:rPr>
                                          <m:t>2</m:t>
                                        </m:r>
                                      </m:sub>
                                    </m:sSub>
                                    <m:r>
                                      <a:rPr lang="en-US" sz="3600" i="1">
                                        <a:solidFill>
                                          <a:schemeClr val="accent6"/>
                                        </a:solidFill>
                                        <a:latin typeface="Cambria Math" panose="02040503050406030204" pitchFamily="18" charset="0"/>
                                      </a:rPr>
                                      <m:t>=</m:t>
                                    </m:r>
                                    <m:r>
                                      <a:rPr lang="en-US" sz="3600" b="0" i="1" smtClean="0">
                                        <a:solidFill>
                                          <a:schemeClr val="accent6"/>
                                        </a:solidFill>
                                        <a:latin typeface="Cambria Math" panose="02040503050406030204" pitchFamily="18" charset="0"/>
                                      </a:rPr>
                                      <m:t>0</m:t>
                                    </m:r>
                                    <m:r>
                                      <a:rPr lang="en-US" sz="3600" i="1">
                                        <a:solidFill>
                                          <a:schemeClr val="bg1">
                                            <a:lumMod val="50000"/>
                                            <a:lumOff val="50000"/>
                                          </a:schemeClr>
                                        </a:solidFill>
                                        <a:latin typeface="Cambria Math" panose="02040503050406030204" pitchFamily="18" charset="0"/>
                                      </a:rPr>
                                      <m:t>,</m:t>
                                    </m:r>
                                    <m:sSub>
                                      <m:sSubPr>
                                        <m:ctrlPr>
                                          <a:rPr lang="en-US" sz="3600" i="1">
                                            <a:solidFill>
                                              <a:srgbClr val="7030A0"/>
                                            </a:solidFill>
                                            <a:latin typeface="Cambria Math" panose="02040503050406030204" pitchFamily="18" charset="0"/>
                                          </a:rPr>
                                        </m:ctrlPr>
                                      </m:sSubPr>
                                      <m:e>
                                        <m:r>
                                          <a:rPr lang="en-US" sz="3600" i="1">
                                            <a:solidFill>
                                              <a:srgbClr val="7030A0"/>
                                            </a:solidFill>
                                            <a:latin typeface="Cambria Math" panose="02040503050406030204" pitchFamily="18" charset="0"/>
                                          </a:rPr>
                                          <m:t>𝑎</m:t>
                                        </m:r>
                                      </m:e>
                                      <m:sub>
                                        <m:r>
                                          <a:rPr lang="en-US" sz="3600" i="1">
                                            <a:solidFill>
                                              <a:srgbClr val="7030A0"/>
                                            </a:solidFill>
                                            <a:latin typeface="Cambria Math" panose="02040503050406030204" pitchFamily="18" charset="0"/>
                                          </a:rPr>
                                          <m:t>3</m:t>
                                        </m:r>
                                      </m:sub>
                                    </m:sSub>
                                    <m:r>
                                      <a:rPr lang="en-US" sz="3600" i="1">
                                        <a:solidFill>
                                          <a:srgbClr val="7030A0"/>
                                        </a:solidFill>
                                        <a:latin typeface="Cambria Math" panose="02040503050406030204" pitchFamily="18" charset="0"/>
                                      </a:rPr>
                                      <m:t>=</m:t>
                                    </m:r>
                                    <m:r>
                                      <a:rPr lang="en-US" sz="3600" b="0" i="1" smtClean="0">
                                        <a:solidFill>
                                          <a:srgbClr val="7030A0"/>
                                        </a:solidFill>
                                        <a:latin typeface="Cambria Math" panose="02040503050406030204" pitchFamily="18" charset="0"/>
                                      </a:rPr>
                                      <m:t>0</m:t>
                                    </m:r>
                                  </m:sup>
                                </m:sSubSup>
                              </m:e>
                            </m:mr>
                            <m:mr>
                              <m:e>
                                <m:sSubSup>
                                  <m:sSubSupPr>
                                    <m:ctrlPr>
                                      <a:rPr lang="en-US" sz="3600" i="1">
                                        <a:solidFill>
                                          <a:schemeClr val="bg1">
                                            <a:lumMod val="50000"/>
                                            <a:lumOff val="50000"/>
                                          </a:schemeClr>
                                        </a:solidFill>
                                        <a:latin typeface="Cambria Math" panose="02040503050406030204" pitchFamily="18" charset="0"/>
                                      </a:rPr>
                                    </m:ctrlPr>
                                  </m:sSubSupPr>
                                  <m:e>
                                    <m:r>
                                      <a:rPr lang="en-US" sz="3600" i="1">
                                        <a:solidFill>
                                          <a:schemeClr val="accent6"/>
                                        </a:solidFill>
                                        <a:latin typeface="Cambria Math" panose="02040503050406030204" pitchFamily="18" charset="0"/>
                                      </a:rPr>
                                      <m:t>𝑌</m:t>
                                    </m:r>
                                  </m:e>
                                  <m:sub>
                                    <m:r>
                                      <a:rPr lang="en-US" sz="3600" i="1">
                                        <a:solidFill>
                                          <a:schemeClr val="accent6"/>
                                        </a:solidFill>
                                        <a:latin typeface="Cambria Math" panose="02040503050406030204" pitchFamily="18" charset="0"/>
                                      </a:rPr>
                                      <m:t>2</m:t>
                                    </m:r>
                                  </m:sub>
                                  <m:sup>
                                    <m:sSub>
                                      <m:sSubPr>
                                        <m:ctrlPr>
                                          <a:rPr lang="en-US" sz="3600" i="1">
                                            <a:solidFill>
                                              <a:srgbClr val="0070C0"/>
                                            </a:solidFill>
                                            <a:latin typeface="Cambria Math" panose="02040503050406030204" pitchFamily="18" charset="0"/>
                                          </a:rPr>
                                        </m:ctrlPr>
                                      </m:sSubPr>
                                      <m:e>
                                        <m:r>
                                          <a:rPr lang="en-US" sz="3600" i="1">
                                            <a:solidFill>
                                              <a:srgbClr val="0070C0"/>
                                            </a:solidFill>
                                            <a:latin typeface="Cambria Math" panose="02040503050406030204" pitchFamily="18" charset="0"/>
                                          </a:rPr>
                                          <m:t>𝑎</m:t>
                                        </m:r>
                                      </m:e>
                                      <m:sub>
                                        <m:r>
                                          <a:rPr lang="en-US" sz="3600" i="1">
                                            <a:solidFill>
                                              <a:srgbClr val="0070C0"/>
                                            </a:solidFill>
                                            <a:latin typeface="Cambria Math" panose="02040503050406030204" pitchFamily="18" charset="0"/>
                                          </a:rPr>
                                          <m:t>1</m:t>
                                        </m:r>
                                      </m:sub>
                                    </m:sSub>
                                    <m:r>
                                      <a:rPr lang="en-US" sz="3600" i="1">
                                        <a:solidFill>
                                          <a:srgbClr val="0070C0"/>
                                        </a:solidFill>
                                        <a:latin typeface="Cambria Math" panose="02040503050406030204" pitchFamily="18" charset="0"/>
                                      </a:rPr>
                                      <m:t>=</m:t>
                                    </m:r>
                                    <m:r>
                                      <a:rPr lang="en-US" sz="3600" b="0" i="1" smtClean="0">
                                        <a:solidFill>
                                          <a:srgbClr val="0070C0"/>
                                        </a:solidFill>
                                        <a:latin typeface="Cambria Math" panose="02040503050406030204" pitchFamily="18" charset="0"/>
                                      </a:rPr>
                                      <m:t>0</m:t>
                                    </m:r>
                                    <m:r>
                                      <a:rPr lang="en-US" sz="3600" i="1">
                                        <a:solidFill>
                                          <a:schemeClr val="bg1">
                                            <a:lumMod val="50000"/>
                                            <a:lumOff val="50000"/>
                                          </a:schemeClr>
                                        </a:solidFill>
                                        <a:latin typeface="Cambria Math" panose="02040503050406030204" pitchFamily="18" charset="0"/>
                                      </a:rPr>
                                      <m:t>,</m:t>
                                    </m:r>
                                    <m:sSub>
                                      <m:sSubPr>
                                        <m:ctrlPr>
                                          <a:rPr lang="en-US" sz="3600" i="1">
                                            <a:solidFill>
                                              <a:schemeClr val="accent6"/>
                                            </a:solidFill>
                                            <a:latin typeface="Cambria Math" panose="02040503050406030204" pitchFamily="18" charset="0"/>
                                          </a:rPr>
                                        </m:ctrlPr>
                                      </m:sSubPr>
                                      <m:e>
                                        <m:r>
                                          <a:rPr lang="en-US" sz="3600" i="1">
                                            <a:solidFill>
                                              <a:schemeClr val="accent6"/>
                                            </a:solidFill>
                                            <a:latin typeface="Cambria Math" panose="02040503050406030204" pitchFamily="18" charset="0"/>
                                          </a:rPr>
                                          <m:t>𝑎</m:t>
                                        </m:r>
                                      </m:e>
                                      <m:sub>
                                        <m:r>
                                          <a:rPr lang="en-US" sz="3600" i="1">
                                            <a:solidFill>
                                              <a:schemeClr val="accent6"/>
                                            </a:solidFill>
                                            <a:latin typeface="Cambria Math" panose="02040503050406030204" pitchFamily="18" charset="0"/>
                                          </a:rPr>
                                          <m:t>2</m:t>
                                        </m:r>
                                      </m:sub>
                                    </m:sSub>
                                    <m:r>
                                      <a:rPr lang="en-US" sz="3600" i="1">
                                        <a:solidFill>
                                          <a:schemeClr val="accent6"/>
                                        </a:solidFill>
                                        <a:latin typeface="Cambria Math" panose="02040503050406030204" pitchFamily="18" charset="0"/>
                                      </a:rPr>
                                      <m:t>=</m:t>
                                    </m:r>
                                    <m:r>
                                      <a:rPr lang="en-US" sz="3600" b="0" i="1" smtClean="0">
                                        <a:solidFill>
                                          <a:schemeClr val="accent6"/>
                                        </a:solidFill>
                                        <a:latin typeface="Cambria Math" panose="02040503050406030204" pitchFamily="18" charset="0"/>
                                      </a:rPr>
                                      <m:t>0</m:t>
                                    </m:r>
                                    <m:r>
                                      <a:rPr lang="en-US" sz="3600" i="1">
                                        <a:solidFill>
                                          <a:schemeClr val="bg1">
                                            <a:lumMod val="50000"/>
                                            <a:lumOff val="50000"/>
                                          </a:schemeClr>
                                        </a:solidFill>
                                        <a:latin typeface="Cambria Math" panose="02040503050406030204" pitchFamily="18" charset="0"/>
                                      </a:rPr>
                                      <m:t>,</m:t>
                                    </m:r>
                                    <m:sSub>
                                      <m:sSubPr>
                                        <m:ctrlPr>
                                          <a:rPr lang="en-US" sz="3600" i="1">
                                            <a:solidFill>
                                              <a:srgbClr val="7030A0"/>
                                            </a:solidFill>
                                            <a:latin typeface="Cambria Math" panose="02040503050406030204" pitchFamily="18" charset="0"/>
                                          </a:rPr>
                                        </m:ctrlPr>
                                      </m:sSubPr>
                                      <m:e>
                                        <m:r>
                                          <a:rPr lang="en-US" sz="3600" i="1">
                                            <a:solidFill>
                                              <a:srgbClr val="7030A0"/>
                                            </a:solidFill>
                                            <a:latin typeface="Cambria Math" panose="02040503050406030204" pitchFamily="18" charset="0"/>
                                          </a:rPr>
                                          <m:t>𝑎</m:t>
                                        </m:r>
                                      </m:e>
                                      <m:sub>
                                        <m:r>
                                          <a:rPr lang="en-US" sz="3600" i="1">
                                            <a:solidFill>
                                              <a:srgbClr val="7030A0"/>
                                            </a:solidFill>
                                            <a:latin typeface="Cambria Math" panose="02040503050406030204" pitchFamily="18" charset="0"/>
                                          </a:rPr>
                                          <m:t>3</m:t>
                                        </m:r>
                                      </m:sub>
                                    </m:sSub>
                                    <m:r>
                                      <a:rPr lang="en-US" sz="3600" i="1">
                                        <a:solidFill>
                                          <a:srgbClr val="7030A0"/>
                                        </a:solidFill>
                                        <a:latin typeface="Cambria Math" panose="02040503050406030204" pitchFamily="18" charset="0"/>
                                      </a:rPr>
                                      <m:t>=</m:t>
                                    </m:r>
                                    <m:r>
                                      <a:rPr lang="en-US" sz="3600" b="0" i="1" smtClean="0">
                                        <a:solidFill>
                                          <a:srgbClr val="7030A0"/>
                                        </a:solidFill>
                                        <a:latin typeface="Cambria Math" panose="02040503050406030204" pitchFamily="18" charset="0"/>
                                      </a:rPr>
                                      <m:t>0</m:t>
                                    </m:r>
                                  </m:sup>
                                </m:sSubSup>
                              </m:e>
                            </m:mr>
                            <m:mr>
                              <m:e>
                                <m:sSubSup>
                                  <m:sSubSupPr>
                                    <m:ctrlPr>
                                      <a:rPr lang="en-US" sz="3600" i="1">
                                        <a:solidFill>
                                          <a:schemeClr val="bg1">
                                            <a:lumMod val="50000"/>
                                            <a:lumOff val="50000"/>
                                          </a:schemeClr>
                                        </a:solidFill>
                                        <a:latin typeface="Cambria Math" panose="02040503050406030204" pitchFamily="18" charset="0"/>
                                      </a:rPr>
                                    </m:ctrlPr>
                                  </m:sSubSupPr>
                                  <m:e>
                                    <m:r>
                                      <a:rPr lang="en-US" sz="3600" i="1">
                                        <a:solidFill>
                                          <a:srgbClr val="7030A0"/>
                                        </a:solidFill>
                                        <a:latin typeface="Cambria Math" panose="02040503050406030204" pitchFamily="18" charset="0"/>
                                      </a:rPr>
                                      <m:t>𝑌</m:t>
                                    </m:r>
                                  </m:e>
                                  <m:sub>
                                    <m:r>
                                      <a:rPr lang="en-US" sz="3600" i="1">
                                        <a:solidFill>
                                          <a:srgbClr val="7030A0"/>
                                        </a:solidFill>
                                        <a:latin typeface="Cambria Math" panose="02040503050406030204" pitchFamily="18" charset="0"/>
                                      </a:rPr>
                                      <m:t>3</m:t>
                                    </m:r>
                                  </m:sub>
                                  <m:sup>
                                    <m:sSub>
                                      <m:sSubPr>
                                        <m:ctrlPr>
                                          <a:rPr lang="en-US" sz="3600" i="1">
                                            <a:solidFill>
                                              <a:srgbClr val="0070C0"/>
                                            </a:solidFill>
                                            <a:latin typeface="Cambria Math" panose="02040503050406030204" pitchFamily="18" charset="0"/>
                                          </a:rPr>
                                        </m:ctrlPr>
                                      </m:sSubPr>
                                      <m:e>
                                        <m:r>
                                          <a:rPr lang="en-US" sz="3600" i="1">
                                            <a:solidFill>
                                              <a:srgbClr val="0070C0"/>
                                            </a:solidFill>
                                            <a:latin typeface="Cambria Math" panose="02040503050406030204" pitchFamily="18" charset="0"/>
                                          </a:rPr>
                                          <m:t>𝑎</m:t>
                                        </m:r>
                                      </m:e>
                                      <m:sub>
                                        <m:r>
                                          <a:rPr lang="en-US" sz="3600" i="1">
                                            <a:solidFill>
                                              <a:srgbClr val="0070C0"/>
                                            </a:solidFill>
                                            <a:latin typeface="Cambria Math" panose="02040503050406030204" pitchFamily="18" charset="0"/>
                                          </a:rPr>
                                          <m:t>1</m:t>
                                        </m:r>
                                      </m:sub>
                                    </m:sSub>
                                    <m:r>
                                      <a:rPr lang="en-US" sz="3600" i="1">
                                        <a:solidFill>
                                          <a:srgbClr val="0070C0"/>
                                        </a:solidFill>
                                        <a:latin typeface="Cambria Math" panose="02040503050406030204" pitchFamily="18" charset="0"/>
                                      </a:rPr>
                                      <m:t>=</m:t>
                                    </m:r>
                                    <m:r>
                                      <a:rPr lang="en-US" sz="3600" b="0" i="1" smtClean="0">
                                        <a:solidFill>
                                          <a:srgbClr val="0070C0"/>
                                        </a:solidFill>
                                        <a:latin typeface="Cambria Math" panose="02040503050406030204" pitchFamily="18" charset="0"/>
                                      </a:rPr>
                                      <m:t>0</m:t>
                                    </m:r>
                                    <m:r>
                                      <a:rPr lang="en-US" sz="3600" i="1">
                                        <a:solidFill>
                                          <a:schemeClr val="bg1">
                                            <a:lumMod val="50000"/>
                                            <a:lumOff val="50000"/>
                                          </a:schemeClr>
                                        </a:solidFill>
                                        <a:latin typeface="Cambria Math" panose="02040503050406030204" pitchFamily="18" charset="0"/>
                                      </a:rPr>
                                      <m:t>,</m:t>
                                    </m:r>
                                    <m:sSub>
                                      <m:sSubPr>
                                        <m:ctrlPr>
                                          <a:rPr lang="en-US" sz="3600" i="1">
                                            <a:solidFill>
                                              <a:schemeClr val="accent6"/>
                                            </a:solidFill>
                                            <a:latin typeface="Cambria Math" panose="02040503050406030204" pitchFamily="18" charset="0"/>
                                          </a:rPr>
                                        </m:ctrlPr>
                                      </m:sSubPr>
                                      <m:e>
                                        <m:r>
                                          <a:rPr lang="en-US" sz="3600" i="1">
                                            <a:solidFill>
                                              <a:schemeClr val="accent6"/>
                                            </a:solidFill>
                                            <a:latin typeface="Cambria Math" panose="02040503050406030204" pitchFamily="18" charset="0"/>
                                          </a:rPr>
                                          <m:t>𝑎</m:t>
                                        </m:r>
                                      </m:e>
                                      <m:sub>
                                        <m:r>
                                          <a:rPr lang="en-US" sz="3600" i="1">
                                            <a:solidFill>
                                              <a:schemeClr val="accent6"/>
                                            </a:solidFill>
                                            <a:latin typeface="Cambria Math" panose="02040503050406030204" pitchFamily="18" charset="0"/>
                                          </a:rPr>
                                          <m:t>2</m:t>
                                        </m:r>
                                      </m:sub>
                                    </m:sSub>
                                    <m:r>
                                      <a:rPr lang="en-US" sz="3600" i="1">
                                        <a:solidFill>
                                          <a:schemeClr val="accent6"/>
                                        </a:solidFill>
                                        <a:latin typeface="Cambria Math" panose="02040503050406030204" pitchFamily="18" charset="0"/>
                                      </a:rPr>
                                      <m:t>=</m:t>
                                    </m:r>
                                    <m:r>
                                      <a:rPr lang="en-US" sz="3600" b="0" i="1" smtClean="0">
                                        <a:solidFill>
                                          <a:schemeClr val="accent6"/>
                                        </a:solidFill>
                                        <a:latin typeface="Cambria Math" panose="02040503050406030204" pitchFamily="18" charset="0"/>
                                      </a:rPr>
                                      <m:t>0</m:t>
                                    </m:r>
                                    <m:r>
                                      <a:rPr lang="en-US" sz="3600" i="1">
                                        <a:solidFill>
                                          <a:schemeClr val="bg1">
                                            <a:lumMod val="50000"/>
                                            <a:lumOff val="50000"/>
                                          </a:schemeClr>
                                        </a:solidFill>
                                        <a:latin typeface="Cambria Math" panose="02040503050406030204" pitchFamily="18" charset="0"/>
                                      </a:rPr>
                                      <m:t>,</m:t>
                                    </m:r>
                                    <m:sSub>
                                      <m:sSubPr>
                                        <m:ctrlPr>
                                          <a:rPr lang="en-US" sz="3600" i="1">
                                            <a:solidFill>
                                              <a:srgbClr val="7030A0"/>
                                            </a:solidFill>
                                            <a:latin typeface="Cambria Math" panose="02040503050406030204" pitchFamily="18" charset="0"/>
                                          </a:rPr>
                                        </m:ctrlPr>
                                      </m:sSubPr>
                                      <m:e>
                                        <m:r>
                                          <a:rPr lang="en-US" sz="3600" i="1">
                                            <a:solidFill>
                                              <a:srgbClr val="7030A0"/>
                                            </a:solidFill>
                                            <a:latin typeface="Cambria Math" panose="02040503050406030204" pitchFamily="18" charset="0"/>
                                          </a:rPr>
                                          <m:t>𝑎</m:t>
                                        </m:r>
                                      </m:e>
                                      <m:sub>
                                        <m:r>
                                          <a:rPr lang="en-US" sz="3600" i="1">
                                            <a:solidFill>
                                              <a:srgbClr val="7030A0"/>
                                            </a:solidFill>
                                            <a:latin typeface="Cambria Math" panose="02040503050406030204" pitchFamily="18" charset="0"/>
                                          </a:rPr>
                                          <m:t>3</m:t>
                                        </m:r>
                                      </m:sub>
                                    </m:sSub>
                                    <m:r>
                                      <a:rPr lang="en-US" sz="3600" i="1">
                                        <a:solidFill>
                                          <a:srgbClr val="7030A0"/>
                                        </a:solidFill>
                                        <a:latin typeface="Cambria Math" panose="02040503050406030204" pitchFamily="18" charset="0"/>
                                      </a:rPr>
                                      <m:t>=</m:t>
                                    </m:r>
                                    <m:r>
                                      <a:rPr lang="en-US" sz="3600" b="0" i="1" smtClean="0">
                                        <a:solidFill>
                                          <a:srgbClr val="7030A0"/>
                                        </a:solidFill>
                                        <a:latin typeface="Cambria Math" panose="02040503050406030204" pitchFamily="18" charset="0"/>
                                      </a:rPr>
                                      <m:t>0</m:t>
                                    </m:r>
                                  </m:sup>
                                </m:sSubSup>
                              </m:e>
                            </m:mr>
                          </m:m>
                        </m:e>
                      </m:d>
                    </m:oMath>
                  </m:oMathPara>
                </a14:m>
                <a:endParaRPr lang="en-US" sz="2000" i="1" dirty="0">
                  <a:solidFill>
                    <a:schemeClr val="tx1">
                      <a:lumMod val="50000"/>
                    </a:schemeClr>
                  </a:solidFill>
                  <a:latin typeface="Cambria Math" panose="02040503050406030204" pitchFamily="18" charset="0"/>
                </a:endParaRPr>
              </a:p>
              <a:p>
                <a:pPr marL="0" indent="0" algn="ctr">
                  <a:buNone/>
                </a:pPr>
                <a:endParaRPr lang="en-US" sz="2000" i="1" dirty="0">
                  <a:solidFill>
                    <a:schemeClr val="tx1">
                      <a:lumMod val="50000"/>
                    </a:schemeClr>
                  </a:solidFill>
                  <a:latin typeface="Cambria Math" panose="02040503050406030204" pitchFamily="18" charset="0"/>
                </a:endParaRPr>
              </a:p>
              <a:p>
                <a:pPr marL="0" indent="0">
                  <a:buNone/>
                </a:pPr>
                <a:endParaRPr lang="en-US" sz="1600" i="1" dirty="0">
                  <a:solidFill>
                    <a:schemeClr val="tx1">
                      <a:lumMod val="50000"/>
                    </a:schemeClr>
                  </a:solidFill>
                  <a:latin typeface="Cambria Math" panose="02040503050406030204" pitchFamily="18" charset="0"/>
                </a:endParaRPr>
              </a:p>
              <a:p>
                <a:pPr marL="0" indent="0" algn="ctr">
                  <a:buFont typeface="Arial" panose="020B0604020202020204" pitchFamily="34" charset="0"/>
                  <a:buNone/>
                </a:pPr>
                <a:endParaRPr lang="en-US" sz="1600" i="1" dirty="0">
                  <a:solidFill>
                    <a:schemeClr val="tx1">
                      <a:lumMod val="50000"/>
                    </a:schemeClr>
                  </a:solidFill>
                  <a:latin typeface="Cambria Math" panose="02040503050406030204" pitchFamily="18" charset="0"/>
                </a:endParaRPr>
              </a:p>
              <a:p>
                <a:pPr marL="0" indent="0" algn="ctr">
                  <a:buNone/>
                </a:pPr>
                <a:endParaRPr lang="en-US" sz="1600" dirty="0">
                  <a:solidFill>
                    <a:schemeClr val="tx1">
                      <a:lumMod val="50000"/>
                    </a:schemeClr>
                  </a:solidFill>
                </a:endParaRPr>
              </a:p>
              <a:p>
                <a:pPr marL="0" indent="0" algn="ctr">
                  <a:buNone/>
                </a:pPr>
                <a:endParaRPr lang="en-US" sz="1600" dirty="0">
                  <a:solidFill>
                    <a:schemeClr val="tx1">
                      <a:lumMod val="50000"/>
                    </a:schemeClr>
                  </a:solidFill>
                </a:endParaRPr>
              </a:p>
              <a:p>
                <a:pPr marL="0" indent="0">
                  <a:buFont typeface="Arial" panose="020B0604020202020204" pitchFamily="34" charset="0"/>
                  <a:buNone/>
                </a:pPr>
                <a:endParaRPr lang="en-US" sz="1800" dirty="0">
                  <a:solidFill>
                    <a:schemeClr val="tx1">
                      <a:lumMod val="50000"/>
                    </a:schemeClr>
                  </a:solidFill>
                </a:endParaRPr>
              </a:p>
            </p:txBody>
          </p:sp>
        </mc:Choice>
        <mc:Fallback xmlns="">
          <p:sp>
            <p:nvSpPr>
              <p:cNvPr id="3" name="Content Placeholder 2">
                <a:extLst>
                  <a:ext uri="{FF2B5EF4-FFF2-40B4-BE49-F238E27FC236}">
                    <a16:creationId xmlns:a16="http://schemas.microsoft.com/office/drawing/2014/main" id="{6C373F1D-B85A-D540-83C8-EDEAC4720B66}"/>
                  </a:ext>
                </a:extLst>
              </p:cNvPr>
              <p:cNvSpPr txBox="1">
                <a:spLocks noRot="1" noChangeAspect="1" noMove="1" noResize="1" noEditPoints="1" noAdjustHandles="1" noChangeArrowheads="1" noChangeShapeType="1" noTextEdit="1"/>
              </p:cNvSpPr>
              <p:nvPr/>
            </p:nvSpPr>
            <p:spPr>
              <a:xfrm>
                <a:off x="0" y="540000"/>
                <a:ext cx="12192000" cy="5516237"/>
              </a:xfrm>
              <a:prstGeom prst="rect">
                <a:avLst/>
              </a:prstGeom>
              <a:blipFill>
                <a:blip r:embed="rId3"/>
                <a:stretch>
                  <a:fillRect t="-1379"/>
                </a:stretch>
              </a:blipFill>
            </p:spPr>
            <p:txBody>
              <a:bodyPr/>
              <a:lstStyle/>
              <a:p>
                <a:r>
                  <a:rPr lang="en-US">
                    <a:noFill/>
                  </a:rPr>
                  <a:t> </a:t>
                </a:r>
              </a:p>
            </p:txBody>
          </p:sp>
        </mc:Fallback>
      </mc:AlternateContent>
      <p:pic>
        <p:nvPicPr>
          <p:cNvPr id="5" name="Graphic 4" descr="Man">
            <a:extLst>
              <a:ext uri="{FF2B5EF4-FFF2-40B4-BE49-F238E27FC236}">
                <a16:creationId xmlns:a16="http://schemas.microsoft.com/office/drawing/2014/main" id="{6E359D84-5472-7848-A35C-6815347EE6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4788" y="540000"/>
            <a:ext cx="366239" cy="366239"/>
          </a:xfrm>
          <a:prstGeom prst="rect">
            <a:avLst/>
          </a:prstGeom>
        </p:spPr>
      </p:pic>
      <p:pic>
        <p:nvPicPr>
          <p:cNvPr id="6" name="Graphic 5" descr="Woman with cane">
            <a:extLst>
              <a:ext uri="{FF2B5EF4-FFF2-40B4-BE49-F238E27FC236}">
                <a16:creationId xmlns:a16="http://schemas.microsoft.com/office/drawing/2014/main" id="{CF6017CE-43A5-8E47-9982-44CCB85C12A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14788" y="1034469"/>
            <a:ext cx="366239" cy="366239"/>
          </a:xfrm>
          <a:prstGeom prst="rect">
            <a:avLst/>
          </a:prstGeom>
        </p:spPr>
      </p:pic>
      <p:pic>
        <p:nvPicPr>
          <p:cNvPr id="7" name="Graphic 6" descr="Pregnant lady">
            <a:extLst>
              <a:ext uri="{FF2B5EF4-FFF2-40B4-BE49-F238E27FC236}">
                <a16:creationId xmlns:a16="http://schemas.microsoft.com/office/drawing/2014/main" id="{14143CB2-C746-484D-BFD7-6B5937268A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4787" y="1528938"/>
            <a:ext cx="366239" cy="366239"/>
          </a:xfrm>
          <a:prstGeom prst="rect">
            <a:avLst/>
          </a:prstGeom>
        </p:spPr>
      </p:pic>
      <mc:AlternateContent xmlns:mc="http://schemas.openxmlformats.org/markup-compatibility/2006" xmlns:a14="http://schemas.microsoft.com/office/drawing/2010/main">
        <mc:Choice Requires="a14">
          <p:graphicFrame>
            <p:nvGraphicFramePr>
              <p:cNvPr id="2" name="Table 7">
                <a:extLst>
                  <a:ext uri="{FF2B5EF4-FFF2-40B4-BE49-F238E27FC236}">
                    <a16:creationId xmlns:a16="http://schemas.microsoft.com/office/drawing/2014/main" id="{F5F85629-F68B-C14D-B94F-1CA877D5471B}"/>
                  </a:ext>
                </a:extLst>
              </p:cNvPr>
              <p:cNvGraphicFramePr>
                <a:graphicFrameLocks noGrp="1"/>
              </p:cNvGraphicFramePr>
              <p:nvPr/>
            </p:nvGraphicFramePr>
            <p:xfrm>
              <a:off x="973600" y="539999"/>
              <a:ext cx="776000" cy="1355178"/>
            </p:xfrm>
            <a:graphic>
              <a:graphicData uri="http://schemas.openxmlformats.org/drawingml/2006/table">
                <a:tbl>
                  <a:tblPr firstRow="1" bandRow="1">
                    <a:tableStyleId>{5C22544A-7EE6-4342-B048-85BDC9FD1C3A}</a:tableStyleId>
                  </a:tblPr>
                  <a:tblGrid>
                    <a:gridCol w="388000">
                      <a:extLst>
                        <a:ext uri="{9D8B030D-6E8A-4147-A177-3AD203B41FA5}">
                          <a16:colId xmlns:a16="http://schemas.microsoft.com/office/drawing/2014/main" val="3816720060"/>
                        </a:ext>
                      </a:extLst>
                    </a:gridCol>
                    <a:gridCol w="388000">
                      <a:extLst>
                        <a:ext uri="{9D8B030D-6E8A-4147-A177-3AD203B41FA5}">
                          <a16:colId xmlns:a16="http://schemas.microsoft.com/office/drawing/2014/main" val="2178807360"/>
                        </a:ext>
                      </a:extLst>
                    </a:gridCol>
                  </a:tblGrid>
                  <a:tr h="451726">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𝐴</m:t>
                                    </m:r>
                                  </m:e>
                                  <m:sub>
                                    <m:r>
                                      <a:rPr lang="en-US" b="0" i="1" smtClean="0">
                                        <a:solidFill>
                                          <a:srgbClr val="0070C0"/>
                                        </a:solidFill>
                                        <a:latin typeface="Cambria Math" panose="02040503050406030204" pitchFamily="18" charset="0"/>
                                      </a:rPr>
                                      <m:t>1</m:t>
                                    </m:r>
                                  </m:sub>
                                </m:sSub>
                              </m:oMath>
                            </m:oMathPara>
                          </a14:m>
                          <a:endParaRPr 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rgbClr val="0070C0"/>
                                        </a:solidFill>
                                        <a:latin typeface="Cambria Math" panose="02040503050406030204" pitchFamily="18" charset="0"/>
                                      </a:rPr>
                                    </m:ctrlPr>
                                  </m:sSubPr>
                                  <m:e>
                                    <m:r>
                                      <a:rPr lang="en-US" sz="1800" b="0" i="1" smtClean="0">
                                        <a:solidFill>
                                          <a:srgbClr val="0070C0"/>
                                        </a:solidFill>
                                        <a:latin typeface="Cambria Math" panose="02040503050406030204" pitchFamily="18" charset="0"/>
                                      </a:rPr>
                                      <m:t>𝑌</m:t>
                                    </m:r>
                                  </m:e>
                                  <m:sub>
                                    <m:r>
                                      <a:rPr lang="en-US" sz="1800" b="0" i="1" smtClean="0">
                                        <a:solidFill>
                                          <a:srgbClr val="0070C0"/>
                                        </a:solidFill>
                                        <a:latin typeface="Cambria Math" panose="02040503050406030204" pitchFamily="18" charset="0"/>
                                      </a:rPr>
                                      <m:t>1</m:t>
                                    </m:r>
                                  </m:sub>
                                </m:sSub>
                              </m:oMath>
                            </m:oMathPara>
                          </a14:m>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97376093"/>
                      </a:ext>
                    </a:extLst>
                  </a:tr>
                  <a:tr h="451726">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𝐴</m:t>
                                    </m:r>
                                  </m:e>
                                  <m:sub>
                                    <m:r>
                                      <a:rPr lang="en-US" b="0" i="1" smtClean="0">
                                        <a:solidFill>
                                          <a:schemeClr val="accent6"/>
                                        </a:solidFill>
                                        <a:latin typeface="Cambria Math" panose="02040503050406030204" pitchFamily="18" charset="0"/>
                                      </a:rPr>
                                      <m:t>2</m:t>
                                    </m:r>
                                  </m:sub>
                                </m:sSub>
                              </m:oMath>
                            </m:oMathPara>
                          </a14:m>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accent6"/>
                                        </a:solidFill>
                                        <a:latin typeface="Cambria Math" panose="02040503050406030204" pitchFamily="18" charset="0"/>
                                      </a:rPr>
                                    </m:ctrlPr>
                                  </m:sSubPr>
                                  <m:e>
                                    <m:r>
                                      <a:rPr lang="en-US" sz="1800" b="0" i="1" smtClean="0">
                                        <a:solidFill>
                                          <a:schemeClr val="accent6"/>
                                        </a:solidFill>
                                        <a:latin typeface="Cambria Math" panose="02040503050406030204" pitchFamily="18" charset="0"/>
                                      </a:rPr>
                                      <m:t>𝑌</m:t>
                                    </m:r>
                                  </m:e>
                                  <m:sub>
                                    <m:r>
                                      <a:rPr lang="en-US" sz="1800" b="0" i="1" smtClean="0">
                                        <a:solidFill>
                                          <a:schemeClr val="accent6"/>
                                        </a:solidFill>
                                        <a:latin typeface="Cambria Math" panose="02040503050406030204" pitchFamily="18" charset="0"/>
                                      </a:rPr>
                                      <m:t>2</m:t>
                                    </m:r>
                                  </m:sub>
                                </m:sSub>
                              </m:oMath>
                            </m:oMathPara>
                          </a14:m>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53558963"/>
                      </a:ext>
                    </a:extLst>
                  </a:tr>
                  <a:tr h="451726">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𝐴</m:t>
                                    </m:r>
                                  </m:e>
                                  <m:sub>
                                    <m:r>
                                      <a:rPr lang="en-US" b="0" i="1" smtClean="0">
                                        <a:solidFill>
                                          <a:srgbClr val="7030A0"/>
                                        </a:solidFill>
                                        <a:latin typeface="Cambria Math" panose="02040503050406030204" pitchFamily="18" charset="0"/>
                                      </a:rPr>
                                      <m:t>3</m:t>
                                    </m:r>
                                  </m:sub>
                                </m:sSub>
                              </m:oMath>
                            </m:oMathPara>
                          </a14:m>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rgbClr val="7030A0"/>
                                        </a:solidFill>
                                        <a:latin typeface="Cambria Math" panose="02040503050406030204" pitchFamily="18" charset="0"/>
                                      </a:rPr>
                                    </m:ctrlPr>
                                  </m:sSubPr>
                                  <m:e>
                                    <m:r>
                                      <a:rPr lang="en-US" sz="1800" b="0" i="1" smtClean="0">
                                        <a:solidFill>
                                          <a:srgbClr val="7030A0"/>
                                        </a:solidFill>
                                        <a:latin typeface="Cambria Math" panose="02040503050406030204" pitchFamily="18" charset="0"/>
                                      </a:rPr>
                                      <m:t>𝑌</m:t>
                                    </m:r>
                                  </m:e>
                                  <m:sub>
                                    <m:r>
                                      <a:rPr lang="en-US" sz="1800" b="0" i="1" smtClean="0">
                                        <a:solidFill>
                                          <a:srgbClr val="7030A0"/>
                                        </a:solidFill>
                                        <a:latin typeface="Cambria Math" panose="02040503050406030204" pitchFamily="18" charset="0"/>
                                      </a:rPr>
                                      <m:t>3</m:t>
                                    </m:r>
                                  </m:sub>
                                </m:sSub>
                              </m:oMath>
                            </m:oMathPara>
                          </a14:m>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74958821"/>
                      </a:ext>
                    </a:extLst>
                  </a:tr>
                </a:tbl>
              </a:graphicData>
            </a:graphic>
          </p:graphicFrame>
        </mc:Choice>
        <mc:Fallback xmlns="">
          <p:graphicFrame>
            <p:nvGraphicFramePr>
              <p:cNvPr id="2" name="Table 7">
                <a:extLst>
                  <a:ext uri="{FF2B5EF4-FFF2-40B4-BE49-F238E27FC236}">
                    <a16:creationId xmlns:a16="http://schemas.microsoft.com/office/drawing/2014/main" id="{F5F85629-F68B-C14D-B94F-1CA877D5471B}"/>
                  </a:ext>
                </a:extLst>
              </p:cNvPr>
              <p:cNvGraphicFramePr>
                <a:graphicFrameLocks noGrp="1"/>
              </p:cNvGraphicFramePr>
              <p:nvPr>
                <p:extLst>
                  <p:ext uri="{D42A27DB-BD31-4B8C-83A1-F6EECF244321}">
                    <p14:modId xmlns:p14="http://schemas.microsoft.com/office/powerpoint/2010/main" val="224701810"/>
                  </p:ext>
                </p:extLst>
              </p:nvPr>
            </p:nvGraphicFramePr>
            <p:xfrm>
              <a:off x="973600" y="539999"/>
              <a:ext cx="776000" cy="1355178"/>
            </p:xfrm>
            <a:graphic>
              <a:graphicData uri="http://schemas.openxmlformats.org/drawingml/2006/table">
                <a:tbl>
                  <a:tblPr firstRow="1" bandRow="1">
                    <a:tableStyleId>{5C22544A-7EE6-4342-B048-85BDC9FD1C3A}</a:tableStyleId>
                  </a:tblPr>
                  <a:tblGrid>
                    <a:gridCol w="388000">
                      <a:extLst>
                        <a:ext uri="{9D8B030D-6E8A-4147-A177-3AD203B41FA5}">
                          <a16:colId xmlns:a16="http://schemas.microsoft.com/office/drawing/2014/main" val="3816720060"/>
                        </a:ext>
                      </a:extLst>
                    </a:gridCol>
                    <a:gridCol w="388000">
                      <a:extLst>
                        <a:ext uri="{9D8B030D-6E8A-4147-A177-3AD203B41FA5}">
                          <a16:colId xmlns:a16="http://schemas.microsoft.com/office/drawing/2014/main" val="2178807360"/>
                        </a:ext>
                      </a:extLst>
                    </a:gridCol>
                  </a:tblGrid>
                  <a:tr h="451726">
                    <a:tc>
                      <a:txBody>
                        <a:bodyPr/>
                        <a:lstStyle/>
                        <a:p>
                          <a:endParaRPr 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10"/>
                          <a:stretch>
                            <a:fillRect r="-103226" b="-200000"/>
                          </a:stretch>
                        </a:blipFill>
                      </a:tcPr>
                    </a:tc>
                    <a:tc>
                      <a:txBody>
                        <a:bodyPr/>
                        <a:lstStyle/>
                        <a:p>
                          <a:endParaRPr 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10"/>
                          <a:stretch>
                            <a:fillRect l="-100000" r="-3226" b="-200000"/>
                          </a:stretch>
                        </a:blipFill>
                      </a:tcPr>
                    </a:tc>
                    <a:extLst>
                      <a:ext uri="{0D108BD9-81ED-4DB2-BD59-A6C34878D82A}">
                        <a16:rowId xmlns:a16="http://schemas.microsoft.com/office/drawing/2014/main" val="2597376093"/>
                      </a:ext>
                    </a:extLst>
                  </a:tr>
                  <a:tr h="451726">
                    <a:tc>
                      <a:txBody>
                        <a:bodyPr/>
                        <a:lstStyle/>
                        <a:p>
                          <a:endParaRPr lang="en-US"/>
                        </a:p>
                      </a:txBody>
                      <a:tcPr>
                        <a:lnL w="12700" cmpd="sng">
                          <a:noFill/>
                        </a:lnL>
                        <a:lnR w="12700" cmpd="sng">
                          <a:noFill/>
                        </a:lnR>
                        <a:lnT w="38100" cmpd="sng">
                          <a:noFill/>
                        </a:lnT>
                        <a:lnB w="12700" cmpd="sng">
                          <a:noFill/>
                        </a:lnB>
                        <a:lnTlToBr w="12700" cmpd="sng">
                          <a:noFill/>
                          <a:prstDash val="solid"/>
                        </a:lnTlToBr>
                        <a:lnBlToTr w="12700" cmpd="sng">
                          <a:noFill/>
                          <a:prstDash val="solid"/>
                        </a:lnBlToTr>
                        <a:blipFill>
                          <a:blip r:embed="rId10"/>
                          <a:stretch>
                            <a:fillRect t="-100000" r="-103226" b="-100000"/>
                          </a:stretch>
                        </a:blipFill>
                      </a:tcPr>
                    </a:tc>
                    <a:tc>
                      <a:txBody>
                        <a:bodyPr/>
                        <a:lstStyle/>
                        <a:p>
                          <a:endParaRPr lang="en-US"/>
                        </a:p>
                      </a:txBody>
                      <a:tcPr>
                        <a:lnL w="12700" cmpd="sng">
                          <a:noFill/>
                        </a:lnL>
                        <a:lnR w="12700" cmpd="sng">
                          <a:noFill/>
                        </a:lnR>
                        <a:lnT w="38100" cmpd="sng">
                          <a:noFill/>
                        </a:lnT>
                        <a:lnB w="12700" cmpd="sng">
                          <a:noFill/>
                        </a:lnB>
                        <a:lnTlToBr w="12700" cmpd="sng">
                          <a:noFill/>
                          <a:prstDash val="solid"/>
                        </a:lnTlToBr>
                        <a:lnBlToTr w="12700" cmpd="sng">
                          <a:noFill/>
                          <a:prstDash val="solid"/>
                        </a:lnBlToTr>
                        <a:blipFill>
                          <a:blip r:embed="rId10"/>
                          <a:stretch>
                            <a:fillRect l="-100000" t="-100000" r="-3226" b="-100000"/>
                          </a:stretch>
                        </a:blipFill>
                      </a:tcPr>
                    </a:tc>
                    <a:extLst>
                      <a:ext uri="{0D108BD9-81ED-4DB2-BD59-A6C34878D82A}">
                        <a16:rowId xmlns:a16="http://schemas.microsoft.com/office/drawing/2014/main" val="4253558963"/>
                      </a:ext>
                    </a:extLst>
                  </a:tr>
                  <a:tr h="451726">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0"/>
                          <a:stretch>
                            <a:fillRect t="-200000" r="-103226"/>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0"/>
                          <a:stretch>
                            <a:fillRect l="-100000" t="-200000" r="-3226"/>
                          </a:stretch>
                        </a:blipFill>
                      </a:tcPr>
                    </a:tc>
                    <a:extLst>
                      <a:ext uri="{0D108BD9-81ED-4DB2-BD59-A6C34878D82A}">
                        <a16:rowId xmlns:a16="http://schemas.microsoft.com/office/drawing/2014/main" val="3474958821"/>
                      </a:ext>
                    </a:extLst>
                  </a:tr>
                </a:tbl>
              </a:graphicData>
            </a:graphic>
          </p:graphicFrame>
        </mc:Fallback>
      </mc:AlternateContent>
      <p:sp>
        <p:nvSpPr>
          <p:cNvPr id="8" name="TextBox 7">
            <a:extLst>
              <a:ext uri="{FF2B5EF4-FFF2-40B4-BE49-F238E27FC236}">
                <a16:creationId xmlns:a16="http://schemas.microsoft.com/office/drawing/2014/main" id="{E661AC6A-050A-104C-ADB0-68EEDADD1FF5}"/>
              </a:ext>
            </a:extLst>
          </p:cNvPr>
          <p:cNvSpPr txBox="1"/>
          <p:nvPr/>
        </p:nvSpPr>
        <p:spPr>
          <a:xfrm>
            <a:off x="5638800" y="2971800"/>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399593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1BFA66F-668B-1044-8079-71C5BF0A9F70}"/>
              </a:ext>
            </a:extLst>
          </p:cNvPr>
          <p:cNvSpPr/>
          <p:nvPr/>
        </p:nvSpPr>
        <p:spPr>
          <a:xfrm>
            <a:off x="1561476"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1</a:t>
            </a:r>
            <a:endParaRPr lang="en-US" sz="1200" b="1" dirty="0"/>
          </a:p>
        </p:txBody>
      </p:sp>
      <p:sp>
        <p:nvSpPr>
          <p:cNvPr id="5" name="Oval 4">
            <a:extLst>
              <a:ext uri="{FF2B5EF4-FFF2-40B4-BE49-F238E27FC236}">
                <a16:creationId xmlns:a16="http://schemas.microsoft.com/office/drawing/2014/main" id="{26B7C5F9-88A2-7A46-AE1F-C9132CDCBEBD}"/>
              </a:ext>
            </a:extLst>
          </p:cNvPr>
          <p:cNvSpPr/>
          <p:nvPr/>
        </p:nvSpPr>
        <p:spPr>
          <a:xfrm>
            <a:off x="3715063"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1</a:t>
            </a:r>
            <a:endParaRPr lang="en-US" sz="1400" b="1" dirty="0"/>
          </a:p>
        </p:txBody>
      </p:sp>
      <p:sp>
        <p:nvSpPr>
          <p:cNvPr id="6" name="Oval 5">
            <a:extLst>
              <a:ext uri="{FF2B5EF4-FFF2-40B4-BE49-F238E27FC236}">
                <a16:creationId xmlns:a16="http://schemas.microsoft.com/office/drawing/2014/main" id="{04B1300C-5748-9544-8A69-9A456D296FB0}"/>
              </a:ext>
            </a:extLst>
          </p:cNvPr>
          <p:cNvSpPr/>
          <p:nvPr/>
        </p:nvSpPr>
        <p:spPr>
          <a:xfrm>
            <a:off x="6001063" y="2136096"/>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1</a:t>
            </a:r>
            <a:endParaRPr lang="en-US" sz="1400" b="1" dirty="0"/>
          </a:p>
        </p:txBody>
      </p:sp>
      <p:cxnSp>
        <p:nvCxnSpPr>
          <p:cNvPr id="8" name="Straight Arrow Connector 7">
            <a:extLst>
              <a:ext uri="{FF2B5EF4-FFF2-40B4-BE49-F238E27FC236}">
                <a16:creationId xmlns:a16="http://schemas.microsoft.com/office/drawing/2014/main" id="{A885ADDE-AFC4-4C42-A004-AE14B21CD203}"/>
              </a:ext>
            </a:extLst>
          </p:cNvPr>
          <p:cNvCxnSpPr>
            <a:stCxn id="4" idx="6"/>
            <a:endCxn id="5" idx="2"/>
          </p:cNvCxnSpPr>
          <p:nvPr/>
        </p:nvCxnSpPr>
        <p:spPr>
          <a:xfrm>
            <a:off x="2236034" y="2462134"/>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457E3962-76A8-D04B-B89E-7EF46E8426FE}"/>
              </a:ext>
            </a:extLst>
          </p:cNvPr>
          <p:cNvCxnSpPr>
            <a:stCxn id="4" idx="0"/>
            <a:endCxn id="6" idx="0"/>
          </p:cNvCxnSpPr>
          <p:nvPr/>
        </p:nvCxnSpPr>
        <p:spPr>
          <a:xfrm rot="5400000" flipH="1" flipV="1">
            <a:off x="4118548" y="-83696"/>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8F8D22E1-BD74-C344-9E92-256C4F7B2F1A}"/>
              </a:ext>
            </a:extLst>
          </p:cNvPr>
          <p:cNvSpPr/>
          <p:nvPr/>
        </p:nvSpPr>
        <p:spPr>
          <a:xfrm>
            <a:off x="1561476" y="34083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2</a:t>
            </a:r>
            <a:endParaRPr lang="en-US" sz="1200" b="1" dirty="0"/>
          </a:p>
        </p:txBody>
      </p:sp>
      <p:sp>
        <p:nvSpPr>
          <p:cNvPr id="33" name="Oval 32">
            <a:extLst>
              <a:ext uri="{FF2B5EF4-FFF2-40B4-BE49-F238E27FC236}">
                <a16:creationId xmlns:a16="http://schemas.microsoft.com/office/drawing/2014/main" id="{692A2CF4-F284-6343-9DC2-2C2A6A2E9E34}"/>
              </a:ext>
            </a:extLst>
          </p:cNvPr>
          <p:cNvSpPr/>
          <p:nvPr/>
        </p:nvSpPr>
        <p:spPr>
          <a:xfrm>
            <a:off x="3715063" y="34083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2</a:t>
            </a:r>
            <a:endParaRPr lang="en-US" sz="1400" b="1" dirty="0"/>
          </a:p>
        </p:txBody>
      </p:sp>
      <p:sp>
        <p:nvSpPr>
          <p:cNvPr id="34" name="Oval 33">
            <a:extLst>
              <a:ext uri="{FF2B5EF4-FFF2-40B4-BE49-F238E27FC236}">
                <a16:creationId xmlns:a16="http://schemas.microsoft.com/office/drawing/2014/main" id="{CBD2311A-19DA-8B43-AB9C-C4A9DDD0041F}"/>
              </a:ext>
            </a:extLst>
          </p:cNvPr>
          <p:cNvSpPr/>
          <p:nvPr/>
        </p:nvSpPr>
        <p:spPr>
          <a:xfrm>
            <a:off x="6001063" y="3408389"/>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2</a:t>
            </a:r>
            <a:endParaRPr lang="en-US" sz="1400" b="1" dirty="0"/>
          </a:p>
        </p:txBody>
      </p:sp>
      <p:cxnSp>
        <p:nvCxnSpPr>
          <p:cNvPr id="35" name="Straight Arrow Connector 34">
            <a:extLst>
              <a:ext uri="{FF2B5EF4-FFF2-40B4-BE49-F238E27FC236}">
                <a16:creationId xmlns:a16="http://schemas.microsoft.com/office/drawing/2014/main" id="{20545845-D76D-8F42-B14B-AC9BA54B5AB7}"/>
              </a:ext>
            </a:extLst>
          </p:cNvPr>
          <p:cNvCxnSpPr>
            <a:stCxn id="32" idx="6"/>
            <a:endCxn id="33" idx="2"/>
          </p:cNvCxnSpPr>
          <p:nvPr/>
        </p:nvCxnSpPr>
        <p:spPr>
          <a:xfrm>
            <a:off x="2236034" y="3734427"/>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E1514C85-444D-A348-A8DB-BFEB4A818D59}"/>
              </a:ext>
            </a:extLst>
          </p:cNvPr>
          <p:cNvCxnSpPr>
            <a:stCxn id="32" idx="0"/>
            <a:endCxn id="34" idx="0"/>
          </p:cNvCxnSpPr>
          <p:nvPr/>
        </p:nvCxnSpPr>
        <p:spPr>
          <a:xfrm rot="5400000" flipH="1" flipV="1">
            <a:off x="4118548" y="1188597"/>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40ABAE23-8723-044D-88B9-2D5A901D8CE2}"/>
              </a:ext>
            </a:extLst>
          </p:cNvPr>
          <p:cNvSpPr/>
          <p:nvPr/>
        </p:nvSpPr>
        <p:spPr>
          <a:xfrm>
            <a:off x="1561476" y="46806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3</a:t>
            </a:r>
            <a:endParaRPr lang="en-US" sz="1200" b="1" dirty="0"/>
          </a:p>
        </p:txBody>
      </p:sp>
      <p:sp>
        <p:nvSpPr>
          <p:cNvPr id="39" name="Oval 38">
            <a:extLst>
              <a:ext uri="{FF2B5EF4-FFF2-40B4-BE49-F238E27FC236}">
                <a16:creationId xmlns:a16="http://schemas.microsoft.com/office/drawing/2014/main" id="{FBE9C7E1-CC14-B545-800F-842DB0873F57}"/>
              </a:ext>
            </a:extLst>
          </p:cNvPr>
          <p:cNvSpPr/>
          <p:nvPr/>
        </p:nvSpPr>
        <p:spPr>
          <a:xfrm>
            <a:off x="3715063" y="46806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3</a:t>
            </a:r>
            <a:endParaRPr lang="en-US" sz="1400" b="1" dirty="0"/>
          </a:p>
        </p:txBody>
      </p:sp>
      <p:sp>
        <p:nvSpPr>
          <p:cNvPr id="40" name="Oval 39">
            <a:extLst>
              <a:ext uri="{FF2B5EF4-FFF2-40B4-BE49-F238E27FC236}">
                <a16:creationId xmlns:a16="http://schemas.microsoft.com/office/drawing/2014/main" id="{54BFFD8C-8A2D-314F-B299-4ACABB352370}"/>
              </a:ext>
            </a:extLst>
          </p:cNvPr>
          <p:cNvSpPr/>
          <p:nvPr/>
        </p:nvSpPr>
        <p:spPr>
          <a:xfrm>
            <a:off x="6001063" y="4680682"/>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3</a:t>
            </a:r>
            <a:endParaRPr lang="en-US" sz="1400" b="1" dirty="0"/>
          </a:p>
        </p:txBody>
      </p:sp>
      <p:cxnSp>
        <p:nvCxnSpPr>
          <p:cNvPr id="41" name="Straight Arrow Connector 40">
            <a:extLst>
              <a:ext uri="{FF2B5EF4-FFF2-40B4-BE49-F238E27FC236}">
                <a16:creationId xmlns:a16="http://schemas.microsoft.com/office/drawing/2014/main" id="{A2AAAE37-97FC-A240-8054-B71462A8E1BF}"/>
              </a:ext>
            </a:extLst>
          </p:cNvPr>
          <p:cNvCxnSpPr>
            <a:stCxn id="38" idx="6"/>
            <a:endCxn id="39" idx="2"/>
          </p:cNvCxnSpPr>
          <p:nvPr/>
        </p:nvCxnSpPr>
        <p:spPr>
          <a:xfrm>
            <a:off x="2236034" y="5006720"/>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4AED7402-62EE-AC40-872A-66B3B9384F68}"/>
              </a:ext>
            </a:extLst>
          </p:cNvPr>
          <p:cNvCxnSpPr>
            <a:stCxn id="38" idx="0"/>
            <a:endCxn id="40" idx="0"/>
          </p:cNvCxnSpPr>
          <p:nvPr/>
        </p:nvCxnSpPr>
        <p:spPr>
          <a:xfrm rot="5400000" flipH="1" flipV="1">
            <a:off x="4118548" y="2460890"/>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48" name="Graphic 47" descr="Man">
            <a:extLst>
              <a:ext uri="{FF2B5EF4-FFF2-40B4-BE49-F238E27FC236}">
                <a16:creationId xmlns:a16="http://schemas.microsoft.com/office/drawing/2014/main" id="{E9B4AD2A-E4F0-DF4D-9BB5-2021570CEE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45038" y="2026756"/>
            <a:ext cx="914400" cy="914400"/>
          </a:xfrm>
          <a:prstGeom prst="rect">
            <a:avLst/>
          </a:prstGeom>
        </p:spPr>
      </p:pic>
      <p:pic>
        <p:nvPicPr>
          <p:cNvPr id="49" name="Graphic 48" descr="Woman with cane">
            <a:extLst>
              <a:ext uri="{FF2B5EF4-FFF2-40B4-BE49-F238E27FC236}">
                <a16:creationId xmlns:a16="http://schemas.microsoft.com/office/drawing/2014/main" id="{624A5400-0C83-4C4A-ABA7-DEFB9E90AF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40650" y="3150888"/>
            <a:ext cx="914400" cy="914400"/>
          </a:xfrm>
          <a:prstGeom prst="rect">
            <a:avLst/>
          </a:prstGeom>
        </p:spPr>
      </p:pic>
      <p:pic>
        <p:nvPicPr>
          <p:cNvPr id="50" name="Graphic 49" descr="Pregnant lady">
            <a:extLst>
              <a:ext uri="{FF2B5EF4-FFF2-40B4-BE49-F238E27FC236}">
                <a16:creationId xmlns:a16="http://schemas.microsoft.com/office/drawing/2014/main" id="{61BF750A-75E2-E142-8C98-BACF84E31A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45038" y="4549517"/>
            <a:ext cx="914400" cy="914400"/>
          </a:xfrm>
          <a:prstGeom prst="rect">
            <a:avLst/>
          </a:prstGeom>
        </p:spPr>
      </p:pic>
      <p:cxnSp>
        <p:nvCxnSpPr>
          <p:cNvPr id="3" name="Straight Connector 2">
            <a:extLst>
              <a:ext uri="{FF2B5EF4-FFF2-40B4-BE49-F238E27FC236}">
                <a16:creationId xmlns:a16="http://schemas.microsoft.com/office/drawing/2014/main" id="{5BD1A42D-ECD7-8B40-BA3A-EE856D190074}"/>
              </a:ext>
            </a:extLst>
          </p:cNvPr>
          <p:cNvCxnSpPr/>
          <p:nvPr/>
        </p:nvCxnSpPr>
        <p:spPr>
          <a:xfrm>
            <a:off x="9986400" y="2714400"/>
            <a:ext cx="561600" cy="576000"/>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9AF3E58-2C25-B94E-922F-75C4EDA7B072}"/>
              </a:ext>
            </a:extLst>
          </p:cNvPr>
          <p:cNvCxnSpPr>
            <a:cxnSpLocks/>
          </p:cNvCxnSpPr>
          <p:nvPr/>
        </p:nvCxnSpPr>
        <p:spPr>
          <a:xfrm flipH="1">
            <a:off x="9986400" y="4213776"/>
            <a:ext cx="750625" cy="667824"/>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4E4F624-042B-9145-8035-080C00E25D41}"/>
              </a:ext>
            </a:extLst>
          </p:cNvPr>
          <p:cNvCxnSpPr>
            <a:cxnSpLocks/>
            <a:stCxn id="32" idx="7"/>
            <a:endCxn id="5" idx="3"/>
          </p:cNvCxnSpPr>
          <p:nvPr/>
        </p:nvCxnSpPr>
        <p:spPr>
          <a:xfrm flipV="1">
            <a:off x="2137247" y="2692676"/>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64B4CDB-A4F4-0C40-AE70-7EA425120FF6}"/>
              </a:ext>
            </a:extLst>
          </p:cNvPr>
          <p:cNvCxnSpPr>
            <a:cxnSpLocks/>
            <a:stCxn id="38" idx="7"/>
            <a:endCxn id="33" idx="3"/>
          </p:cNvCxnSpPr>
          <p:nvPr/>
        </p:nvCxnSpPr>
        <p:spPr>
          <a:xfrm flipV="1">
            <a:off x="2137247" y="3964969"/>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29886C6-C4A0-2542-B0CD-C26FBBBF6B16}"/>
              </a:ext>
            </a:extLst>
          </p:cNvPr>
          <p:cNvCxnSpPr>
            <a:cxnSpLocks/>
            <a:stCxn id="4" idx="5"/>
            <a:endCxn id="33" idx="1"/>
          </p:cNvCxnSpPr>
          <p:nvPr/>
        </p:nvCxnSpPr>
        <p:spPr>
          <a:xfrm>
            <a:off x="2137247" y="2692676"/>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755BA18-DD1E-774C-8833-E516EC7B3CC9}"/>
              </a:ext>
            </a:extLst>
          </p:cNvPr>
          <p:cNvCxnSpPr>
            <a:cxnSpLocks/>
            <a:stCxn id="32" idx="5"/>
            <a:endCxn id="39" idx="1"/>
          </p:cNvCxnSpPr>
          <p:nvPr/>
        </p:nvCxnSpPr>
        <p:spPr>
          <a:xfrm>
            <a:off x="2137247" y="3964969"/>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0DDF31F-1A7C-4847-9D14-15EC318A83D9}"/>
              </a:ext>
            </a:extLst>
          </p:cNvPr>
          <p:cNvCxnSpPr>
            <a:cxnSpLocks/>
            <a:stCxn id="32" idx="7"/>
            <a:endCxn id="6" idx="2"/>
          </p:cNvCxnSpPr>
          <p:nvPr/>
        </p:nvCxnSpPr>
        <p:spPr>
          <a:xfrm flipV="1">
            <a:off x="2137247" y="2462133"/>
            <a:ext cx="3863816" cy="104175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209DC4E-5BAC-4F42-93D7-664BBA212851}"/>
              </a:ext>
            </a:extLst>
          </p:cNvPr>
          <p:cNvCxnSpPr>
            <a:cxnSpLocks/>
            <a:stCxn id="32" idx="5"/>
            <a:endCxn id="40" idx="2"/>
          </p:cNvCxnSpPr>
          <p:nvPr/>
        </p:nvCxnSpPr>
        <p:spPr>
          <a:xfrm>
            <a:off x="2137247" y="3964969"/>
            <a:ext cx="3863816" cy="104175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023677D-77D7-E04F-83B2-72D23262517C}"/>
              </a:ext>
            </a:extLst>
          </p:cNvPr>
          <p:cNvCxnSpPr>
            <a:cxnSpLocks/>
            <a:stCxn id="38" idx="6"/>
            <a:endCxn id="34" idx="2"/>
          </p:cNvCxnSpPr>
          <p:nvPr/>
        </p:nvCxnSpPr>
        <p:spPr>
          <a:xfrm flipV="1">
            <a:off x="2236034" y="3734426"/>
            <a:ext cx="3765029" cy="1272294"/>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A8AD106-FB42-3742-89BB-7570F81926B9}"/>
              </a:ext>
            </a:extLst>
          </p:cNvPr>
          <p:cNvCxnSpPr>
            <a:cxnSpLocks/>
            <a:stCxn id="4" idx="6"/>
            <a:endCxn id="34" idx="2"/>
          </p:cNvCxnSpPr>
          <p:nvPr/>
        </p:nvCxnSpPr>
        <p:spPr>
          <a:xfrm>
            <a:off x="2236034" y="2462134"/>
            <a:ext cx="3765029" cy="1272292"/>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E7838D3-D06F-6D48-B365-BB0D0AED9F1D}"/>
              </a:ext>
            </a:extLst>
          </p:cNvPr>
          <p:cNvCxnSpPr>
            <a:cxnSpLocks/>
            <a:stCxn id="5" idx="4"/>
            <a:endCxn id="33" idx="0"/>
          </p:cNvCxnSpPr>
          <p:nvPr/>
        </p:nvCxnSpPr>
        <p:spPr>
          <a:xfrm>
            <a:off x="4052342" y="2788170"/>
            <a:ext cx="0" cy="62022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5454D7A-6418-DB49-A459-3DF1507FFC0B}"/>
              </a:ext>
            </a:extLst>
          </p:cNvPr>
          <p:cNvCxnSpPr>
            <a:cxnSpLocks/>
            <a:stCxn id="33" idx="4"/>
            <a:endCxn id="39" idx="0"/>
          </p:cNvCxnSpPr>
          <p:nvPr/>
        </p:nvCxnSpPr>
        <p:spPr>
          <a:xfrm>
            <a:off x="4052342" y="4060463"/>
            <a:ext cx="0" cy="62022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9F4DC57-92CD-3846-8A4E-6E325F3C9812}"/>
              </a:ext>
            </a:extLst>
          </p:cNvPr>
          <p:cNvCxnSpPr>
            <a:cxnSpLocks/>
            <a:stCxn id="4" idx="4"/>
            <a:endCxn id="32" idx="0"/>
          </p:cNvCxnSpPr>
          <p:nvPr/>
        </p:nvCxnSpPr>
        <p:spPr>
          <a:xfrm>
            <a:off x="1898755" y="2788170"/>
            <a:ext cx="0" cy="62022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2934F12-7310-EA46-96E9-7B7A6521D293}"/>
              </a:ext>
            </a:extLst>
          </p:cNvPr>
          <p:cNvCxnSpPr>
            <a:cxnSpLocks/>
            <a:stCxn id="32" idx="4"/>
            <a:endCxn id="38" idx="0"/>
          </p:cNvCxnSpPr>
          <p:nvPr/>
        </p:nvCxnSpPr>
        <p:spPr>
          <a:xfrm>
            <a:off x="1898755" y="4060463"/>
            <a:ext cx="0" cy="62022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65EF20A-851F-D84E-9F83-DCA465D9F64D}"/>
              </a:ext>
            </a:extLst>
          </p:cNvPr>
          <p:cNvCxnSpPr>
            <a:stCxn id="5" idx="6"/>
            <a:endCxn id="6" idx="2"/>
          </p:cNvCxnSpPr>
          <p:nvPr/>
        </p:nvCxnSpPr>
        <p:spPr>
          <a:xfrm flipV="1">
            <a:off x="4389621" y="2462133"/>
            <a:ext cx="1611442" cy="1"/>
          </a:xfrm>
          <a:prstGeom prst="straightConnector1">
            <a:avLst/>
          </a:prstGeom>
          <a:ln w="15875">
            <a:solidFill>
              <a:schemeClr val="accent5"/>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CE581BD-EC71-EC40-9835-2253B9E62C56}"/>
              </a:ext>
            </a:extLst>
          </p:cNvPr>
          <p:cNvCxnSpPr>
            <a:stCxn id="33" idx="6"/>
            <a:endCxn id="34" idx="2"/>
          </p:cNvCxnSpPr>
          <p:nvPr/>
        </p:nvCxnSpPr>
        <p:spPr>
          <a:xfrm flipV="1">
            <a:off x="4389621" y="3734426"/>
            <a:ext cx="1611442" cy="1"/>
          </a:xfrm>
          <a:prstGeom prst="straightConnector1">
            <a:avLst/>
          </a:prstGeom>
          <a:ln w="15875">
            <a:solidFill>
              <a:schemeClr val="accent5"/>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4A845B-94B6-4645-B203-8017C9700A9E}"/>
              </a:ext>
            </a:extLst>
          </p:cNvPr>
          <p:cNvCxnSpPr>
            <a:stCxn id="39" idx="6"/>
            <a:endCxn id="40" idx="2"/>
          </p:cNvCxnSpPr>
          <p:nvPr/>
        </p:nvCxnSpPr>
        <p:spPr>
          <a:xfrm flipV="1">
            <a:off x="4389621" y="5006719"/>
            <a:ext cx="1611442" cy="1"/>
          </a:xfrm>
          <a:prstGeom prst="straightConnector1">
            <a:avLst/>
          </a:prstGeom>
          <a:ln w="15875">
            <a:solidFill>
              <a:schemeClr val="accent5"/>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F46C21C-A1D1-8C49-9888-FFF76E4C9C6C}"/>
              </a:ext>
            </a:extLst>
          </p:cNvPr>
          <p:cNvCxnSpPr>
            <a:cxnSpLocks/>
            <a:stCxn id="33" idx="7"/>
            <a:endCxn id="6" idx="3"/>
          </p:cNvCxnSpPr>
          <p:nvPr/>
        </p:nvCxnSpPr>
        <p:spPr>
          <a:xfrm flipV="1">
            <a:off x="4290834" y="2692675"/>
            <a:ext cx="1809016" cy="811209"/>
          </a:xfrm>
          <a:prstGeom prst="straightConnector1">
            <a:avLst/>
          </a:prstGeom>
          <a:ln w="15875">
            <a:solidFill>
              <a:schemeClr val="accent5"/>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6581964-41B0-7843-B6DC-F716A5F3CD4A}"/>
              </a:ext>
            </a:extLst>
          </p:cNvPr>
          <p:cNvCxnSpPr>
            <a:cxnSpLocks/>
            <a:stCxn id="39" idx="7"/>
            <a:endCxn id="34" idx="3"/>
          </p:cNvCxnSpPr>
          <p:nvPr/>
        </p:nvCxnSpPr>
        <p:spPr>
          <a:xfrm flipV="1">
            <a:off x="4290834" y="3964968"/>
            <a:ext cx="1809016" cy="811209"/>
          </a:xfrm>
          <a:prstGeom prst="straightConnector1">
            <a:avLst/>
          </a:prstGeom>
          <a:ln w="15875">
            <a:solidFill>
              <a:schemeClr val="accent5"/>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48B2420-0FE3-3540-8613-032A2C8ACED4}"/>
              </a:ext>
            </a:extLst>
          </p:cNvPr>
          <p:cNvCxnSpPr>
            <a:cxnSpLocks/>
            <a:stCxn id="33" idx="5"/>
            <a:endCxn id="40" idx="1"/>
          </p:cNvCxnSpPr>
          <p:nvPr/>
        </p:nvCxnSpPr>
        <p:spPr>
          <a:xfrm>
            <a:off x="4290834" y="3964969"/>
            <a:ext cx="1809016" cy="811207"/>
          </a:xfrm>
          <a:prstGeom prst="straightConnector1">
            <a:avLst/>
          </a:prstGeom>
          <a:ln w="15875">
            <a:solidFill>
              <a:schemeClr val="accent5"/>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0B882CD-E944-CB4E-A694-48C872850295}"/>
              </a:ext>
            </a:extLst>
          </p:cNvPr>
          <p:cNvCxnSpPr>
            <a:cxnSpLocks/>
            <a:stCxn id="5" idx="5"/>
            <a:endCxn id="34" idx="1"/>
          </p:cNvCxnSpPr>
          <p:nvPr/>
        </p:nvCxnSpPr>
        <p:spPr>
          <a:xfrm>
            <a:off x="4290834" y="2692676"/>
            <a:ext cx="1809016" cy="811207"/>
          </a:xfrm>
          <a:prstGeom prst="straightConnector1">
            <a:avLst/>
          </a:prstGeom>
          <a:ln w="15875">
            <a:solidFill>
              <a:schemeClr val="accent5"/>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A1194DF-5F3A-EA44-AF67-75916FDFA138}"/>
              </a:ext>
            </a:extLst>
          </p:cNvPr>
          <p:cNvCxnSpPr>
            <a:cxnSpLocks/>
            <a:stCxn id="6" idx="4"/>
            <a:endCxn id="34" idx="0"/>
          </p:cNvCxnSpPr>
          <p:nvPr/>
        </p:nvCxnSpPr>
        <p:spPr>
          <a:xfrm>
            <a:off x="6338342" y="2788169"/>
            <a:ext cx="0" cy="62022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5FCAC6B-26CB-CA45-A53B-451049A6EF2E}"/>
              </a:ext>
            </a:extLst>
          </p:cNvPr>
          <p:cNvCxnSpPr>
            <a:cxnSpLocks/>
            <a:stCxn id="34" idx="4"/>
            <a:endCxn id="40" idx="0"/>
          </p:cNvCxnSpPr>
          <p:nvPr/>
        </p:nvCxnSpPr>
        <p:spPr>
          <a:xfrm>
            <a:off x="6338342" y="4060462"/>
            <a:ext cx="0" cy="62022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id="{C05BBA4D-4996-0141-8CA2-D7258DC16F35}"/>
                  </a:ext>
                </a:extLst>
              </p:cNvPr>
              <p:cNvSpPr/>
              <p:nvPr/>
            </p:nvSpPr>
            <p:spPr>
              <a:xfrm>
                <a:off x="0" y="169215"/>
                <a:ext cx="12251585" cy="1535998"/>
              </a:xfrm>
              <a:prstGeom prst="rect">
                <a:avLst/>
              </a:prstGeom>
            </p:spPr>
            <p:txBody>
              <a:bodyPr wrap="square">
                <a:spAutoFit/>
              </a:bodyPr>
              <a:lstStyle/>
              <a:p>
                <a:pPr algn="ctr">
                  <a:lnSpc>
                    <a:spcPct val="150000"/>
                  </a:lnSpc>
                </a:pPr>
                <a:r>
                  <a:rPr lang="en-US" sz="2400" i="1" dirty="0">
                    <a:solidFill>
                      <a:schemeClr val="tx1">
                        <a:lumMod val="50000"/>
                      </a:schemeClr>
                    </a:solidFill>
                    <a:latin typeface="Cambria Math" panose="02040503050406030204" pitchFamily="18" charset="0"/>
                  </a:rPr>
                  <a:t>Average Total Effect (ATE)</a:t>
                </a:r>
              </a:p>
              <a:p>
                <a:pPr>
                  <a:lnSpc>
                    <a:spcPct val="150000"/>
                  </a:lnSpc>
                </a:pPr>
                <a14:m>
                  <m:oMathPara xmlns:m="http://schemas.openxmlformats.org/officeDocument/2006/math">
                    <m:oMathParaPr>
                      <m:jc m:val="centerGroup"/>
                    </m:oMathParaPr>
                    <m:oMath xmlns:m="http://schemas.openxmlformats.org/officeDocument/2006/math">
                      <m:f>
                        <m:fPr>
                          <m:ctrlPr>
                            <a:rPr lang="en-US" i="1">
                              <a:solidFill>
                                <a:schemeClr val="bg1">
                                  <a:lumMod val="50000"/>
                                  <a:lumOff val="50000"/>
                                </a:schemeClr>
                              </a:solidFill>
                              <a:latin typeface="Cambria Math" panose="02040503050406030204" pitchFamily="18" charset="0"/>
                            </a:rPr>
                          </m:ctrlPr>
                        </m:fPr>
                        <m:num>
                          <m:sSubSup>
                            <m:sSubSupPr>
                              <m:ctrlPr>
                                <a:rPr lang="en-US" i="1">
                                  <a:solidFill>
                                    <a:schemeClr val="bg1">
                                      <a:lumMod val="50000"/>
                                      <a:lumOff val="50000"/>
                                    </a:schemeClr>
                                  </a:solidFill>
                                  <a:latin typeface="Cambria Math" panose="02040503050406030204" pitchFamily="18" charset="0"/>
                                </a:rPr>
                              </m:ctrlPr>
                            </m:sSubSupPr>
                            <m:e>
                              <m:r>
                                <a:rPr lang="en-US" i="1">
                                  <a:solidFill>
                                    <a:srgbClr val="0070C0"/>
                                  </a:solidFill>
                                  <a:latin typeface="Cambria Math" panose="02040503050406030204" pitchFamily="18" charset="0"/>
                                </a:rPr>
                                <m:t>𝑌</m:t>
                              </m:r>
                            </m:e>
                            <m:sub>
                              <m:r>
                                <a:rPr lang="en-US" i="1">
                                  <a:solidFill>
                                    <a:srgbClr val="0070C0"/>
                                  </a:solidFill>
                                  <a:latin typeface="Cambria Math" panose="02040503050406030204" pitchFamily="18" charset="0"/>
                                </a:rPr>
                                <m:t>1</m:t>
                              </m:r>
                            </m:sub>
                            <m:sup>
                              <m:sSub>
                                <m:sSubPr>
                                  <m:ctrlPr>
                                    <a:rPr lang="en-US" i="1" smtClean="0">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i="1">
                                  <a:solidFill>
                                    <a:schemeClr val="bg1">
                                      <a:lumMod val="50000"/>
                                      <a:lumOff val="50000"/>
                                    </a:schemeClr>
                                  </a:solidFill>
                                  <a:latin typeface="Cambria Math" panose="02040503050406030204" pitchFamily="18" charset="0"/>
                                </a:rPr>
                                <m:t>=</m:t>
                              </m:r>
                              <m:r>
                                <a:rPr lang="en-US" i="1" smtClean="0">
                                  <a:solidFill>
                                    <a:schemeClr val="accent5"/>
                                  </a:solidFill>
                                  <a:latin typeface="Cambria Math" panose="02040503050406030204" pitchFamily="18" charset="0"/>
                                </a:rPr>
                                <m:t>1</m:t>
                              </m:r>
                              <m:r>
                                <a:rPr lang="en-US" i="1">
                                  <a:solidFill>
                                    <a:schemeClr val="bg1">
                                      <a:lumMod val="50000"/>
                                      <a:lumOff val="50000"/>
                                    </a:schemeClr>
                                  </a:solidFill>
                                  <a:latin typeface="Cambria Math" panose="02040503050406030204" pitchFamily="18" charset="0"/>
                                </a:rPr>
                                <m:t>,</m:t>
                              </m:r>
                              <m:sSub>
                                <m:sSubPr>
                                  <m:ctrlPr>
                                    <a:rPr lang="en-US" i="1" smtClean="0">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b="0" i="1" smtClean="0">
                                  <a:solidFill>
                                    <a:schemeClr val="bg1">
                                      <a:lumMod val="50000"/>
                                      <a:lumOff val="50000"/>
                                    </a:schemeClr>
                                  </a:solidFill>
                                  <a:latin typeface="Cambria Math" panose="02040503050406030204" pitchFamily="18" charset="0"/>
                                </a:rPr>
                                <m:t>=</m:t>
                              </m:r>
                              <m:r>
                                <a:rPr lang="en-US" b="0" i="1" smtClean="0">
                                  <a:solidFill>
                                    <a:schemeClr val="accent5"/>
                                  </a:solidFill>
                                  <a:latin typeface="Cambria Math" panose="02040503050406030204" pitchFamily="18" charset="0"/>
                                </a:rPr>
                                <m:t>1</m:t>
                              </m:r>
                              <m:r>
                                <a:rPr lang="en-US" i="1">
                                  <a:solidFill>
                                    <a:schemeClr val="bg1">
                                      <a:lumMod val="50000"/>
                                      <a:lumOff val="50000"/>
                                    </a:schemeClr>
                                  </a:solidFill>
                                  <a:latin typeface="Cambria Math" panose="02040503050406030204" pitchFamily="18" charset="0"/>
                                </a:rPr>
                                <m:t>,</m:t>
                              </m:r>
                              <m:sSub>
                                <m:sSubPr>
                                  <m:ctrlPr>
                                    <a:rPr lang="en-US" i="1" smtClean="0">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b="0" i="1" smtClean="0">
                                  <a:solidFill>
                                    <a:schemeClr val="bg1">
                                      <a:lumMod val="50000"/>
                                      <a:lumOff val="50000"/>
                                    </a:schemeClr>
                                  </a:solidFill>
                                  <a:latin typeface="Cambria Math" panose="02040503050406030204" pitchFamily="18" charset="0"/>
                                </a:rPr>
                                <m:t>=</m:t>
                              </m:r>
                              <m:r>
                                <a:rPr lang="en-US" b="0" i="1" smtClean="0">
                                  <a:solidFill>
                                    <a:schemeClr val="accent5"/>
                                  </a:solidFill>
                                  <a:latin typeface="Cambria Math" panose="02040503050406030204" pitchFamily="18" charset="0"/>
                                </a:rPr>
                                <m:t>1</m:t>
                              </m:r>
                            </m:sup>
                          </m:sSubSup>
                          <m:r>
                            <a:rPr lang="en-US" i="1">
                              <a:solidFill>
                                <a:schemeClr val="bg1">
                                  <a:lumMod val="50000"/>
                                  <a:lumOff val="50000"/>
                                </a:schemeClr>
                              </a:solidFill>
                              <a:latin typeface="Cambria Math" panose="02040503050406030204" pitchFamily="18" charset="0"/>
                            </a:rPr>
                            <m:t>+</m:t>
                          </m:r>
                          <m:sSubSup>
                            <m:sSubSupPr>
                              <m:ctrlPr>
                                <a:rPr lang="en-US" i="1">
                                  <a:solidFill>
                                    <a:schemeClr val="bg1">
                                      <a:lumMod val="50000"/>
                                      <a:lumOff val="50000"/>
                                    </a:schemeClr>
                                  </a:solidFill>
                                  <a:latin typeface="Cambria Math" panose="02040503050406030204" pitchFamily="18" charset="0"/>
                                </a:rPr>
                              </m:ctrlPr>
                            </m:sSubSupPr>
                            <m:e>
                              <m:r>
                                <a:rPr lang="en-US" i="1">
                                  <a:solidFill>
                                    <a:schemeClr val="accent6"/>
                                  </a:solidFill>
                                  <a:latin typeface="Cambria Math" panose="02040503050406030204" pitchFamily="18" charset="0"/>
                                </a:rPr>
                                <m:t>𝑌</m:t>
                              </m:r>
                            </m:e>
                            <m:sub>
                              <m:r>
                                <a:rPr lang="en-US" i="1">
                                  <a:solidFill>
                                    <a:schemeClr val="accent6"/>
                                  </a:solidFill>
                                  <a:latin typeface="Cambria Math" panose="02040503050406030204" pitchFamily="18" charset="0"/>
                                </a:rPr>
                                <m:t>2</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sup>
                          </m:sSubSup>
                          <m:r>
                            <a:rPr lang="en-US" i="1">
                              <a:solidFill>
                                <a:schemeClr val="bg1">
                                  <a:lumMod val="50000"/>
                                  <a:lumOff val="50000"/>
                                </a:schemeClr>
                              </a:solidFill>
                              <a:latin typeface="Cambria Math" panose="02040503050406030204" pitchFamily="18" charset="0"/>
                            </a:rPr>
                            <m:t>+</m:t>
                          </m:r>
                          <m:sSubSup>
                            <m:sSubSupPr>
                              <m:ctrlPr>
                                <a:rPr lang="en-US" i="1">
                                  <a:solidFill>
                                    <a:schemeClr val="bg1">
                                      <a:lumMod val="50000"/>
                                      <a:lumOff val="50000"/>
                                    </a:schemeClr>
                                  </a:solidFill>
                                  <a:latin typeface="Cambria Math" panose="02040503050406030204" pitchFamily="18" charset="0"/>
                                </a:rPr>
                              </m:ctrlPr>
                            </m:sSubSupPr>
                            <m:e>
                              <m:r>
                                <a:rPr lang="en-US" i="1">
                                  <a:solidFill>
                                    <a:schemeClr val="accent4"/>
                                  </a:solidFill>
                                  <a:latin typeface="Cambria Math" panose="02040503050406030204" pitchFamily="18" charset="0"/>
                                </a:rPr>
                                <m:t>𝑌</m:t>
                              </m:r>
                            </m:e>
                            <m:sub>
                              <m:r>
                                <a:rPr lang="en-US" i="1">
                                  <a:solidFill>
                                    <a:schemeClr val="accent4"/>
                                  </a:solidFill>
                                  <a:latin typeface="Cambria Math" panose="02040503050406030204" pitchFamily="18" charset="0"/>
                                </a:rPr>
                                <m:t>3</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sup>
                          </m:sSubSup>
                        </m:num>
                        <m:den>
                          <m:r>
                            <a:rPr lang="en-US" i="1">
                              <a:solidFill>
                                <a:schemeClr val="bg1">
                                  <a:lumMod val="50000"/>
                                  <a:lumOff val="50000"/>
                                </a:schemeClr>
                              </a:solidFill>
                              <a:latin typeface="Cambria Math" panose="02040503050406030204" pitchFamily="18" charset="0"/>
                            </a:rPr>
                            <m:t>3</m:t>
                          </m:r>
                        </m:den>
                      </m:f>
                      <m:r>
                        <a:rPr lang="en-US" i="1">
                          <a:solidFill>
                            <a:schemeClr val="bg1">
                              <a:lumMod val="50000"/>
                              <a:lumOff val="50000"/>
                            </a:schemeClr>
                          </a:solidFill>
                          <a:latin typeface="Cambria Math" panose="02040503050406030204" pitchFamily="18" charset="0"/>
                        </a:rPr>
                        <m:t>    −    </m:t>
                      </m:r>
                      <m:f>
                        <m:fPr>
                          <m:ctrlPr>
                            <a:rPr lang="en-US" i="1">
                              <a:solidFill>
                                <a:schemeClr val="bg1">
                                  <a:lumMod val="50000"/>
                                  <a:lumOff val="50000"/>
                                </a:schemeClr>
                              </a:solidFill>
                              <a:latin typeface="Cambria Math" panose="02040503050406030204" pitchFamily="18" charset="0"/>
                            </a:rPr>
                          </m:ctrlPr>
                        </m:fPr>
                        <m:num>
                          <m:sSubSup>
                            <m:sSubSupPr>
                              <m:ctrlPr>
                                <a:rPr lang="en-US" i="1">
                                  <a:solidFill>
                                    <a:schemeClr val="bg1">
                                      <a:lumMod val="50000"/>
                                      <a:lumOff val="50000"/>
                                    </a:schemeClr>
                                  </a:solidFill>
                                  <a:latin typeface="Cambria Math" panose="02040503050406030204" pitchFamily="18" charset="0"/>
                                </a:rPr>
                              </m:ctrlPr>
                            </m:sSubSupPr>
                            <m:e>
                              <m:r>
                                <a:rPr lang="en-US" i="1">
                                  <a:solidFill>
                                    <a:srgbClr val="0070C0"/>
                                  </a:solidFill>
                                  <a:latin typeface="Cambria Math" panose="02040503050406030204" pitchFamily="18" charset="0"/>
                                </a:rPr>
                                <m:t>𝑌</m:t>
                              </m:r>
                            </m:e>
                            <m:sub>
                              <m:r>
                                <a:rPr lang="en-US" i="1">
                                  <a:solidFill>
                                    <a:srgbClr val="0070C0"/>
                                  </a:solidFill>
                                  <a:latin typeface="Cambria Math" panose="02040503050406030204" pitchFamily="18" charset="0"/>
                                </a:rPr>
                                <m:t>1</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i="1">
                                  <a:solidFill>
                                    <a:schemeClr val="bg1">
                                      <a:lumMod val="50000"/>
                                      <a:lumOff val="50000"/>
                                    </a:schemeClr>
                                  </a:solidFill>
                                  <a:latin typeface="Cambria Math" panose="02040503050406030204" pitchFamily="18" charset="0"/>
                                </a:rPr>
                                <m:t>=</m:t>
                              </m:r>
                              <m:r>
                                <a:rPr lang="en-US" b="0" i="1" smtClean="0">
                                  <a:solidFill>
                                    <a:schemeClr val="accent5"/>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i="1">
                                  <a:solidFill>
                                    <a:schemeClr val="bg1">
                                      <a:lumMod val="50000"/>
                                      <a:lumOff val="50000"/>
                                    </a:schemeClr>
                                  </a:solidFill>
                                  <a:latin typeface="Cambria Math" panose="02040503050406030204" pitchFamily="18" charset="0"/>
                                </a:rPr>
                                <m:t>=</m:t>
                              </m:r>
                              <m:r>
                                <a:rPr lang="en-US" b="0" i="1" smtClean="0">
                                  <a:solidFill>
                                    <a:schemeClr val="accent5"/>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i="1">
                                  <a:solidFill>
                                    <a:schemeClr val="bg1">
                                      <a:lumMod val="50000"/>
                                      <a:lumOff val="50000"/>
                                    </a:schemeClr>
                                  </a:solidFill>
                                  <a:latin typeface="Cambria Math" panose="02040503050406030204" pitchFamily="18" charset="0"/>
                                </a:rPr>
                                <m:t>=</m:t>
                              </m:r>
                              <m:r>
                                <a:rPr lang="en-US" b="0" i="1" smtClean="0">
                                  <a:solidFill>
                                    <a:schemeClr val="accent5"/>
                                  </a:solidFill>
                                  <a:latin typeface="Cambria Math" panose="02040503050406030204" pitchFamily="18" charset="0"/>
                                </a:rPr>
                                <m:t>0</m:t>
                              </m:r>
                            </m:sup>
                          </m:sSubSup>
                          <m:r>
                            <a:rPr lang="en-US" i="1">
                              <a:solidFill>
                                <a:schemeClr val="bg1">
                                  <a:lumMod val="50000"/>
                                  <a:lumOff val="50000"/>
                                </a:schemeClr>
                              </a:solidFill>
                              <a:latin typeface="Cambria Math" panose="02040503050406030204" pitchFamily="18" charset="0"/>
                            </a:rPr>
                            <m:t>+</m:t>
                          </m:r>
                          <m:sSubSup>
                            <m:sSubSupPr>
                              <m:ctrlPr>
                                <a:rPr lang="en-US" i="1">
                                  <a:solidFill>
                                    <a:schemeClr val="bg1">
                                      <a:lumMod val="50000"/>
                                      <a:lumOff val="50000"/>
                                    </a:schemeClr>
                                  </a:solidFill>
                                  <a:latin typeface="Cambria Math" panose="02040503050406030204" pitchFamily="18" charset="0"/>
                                </a:rPr>
                              </m:ctrlPr>
                            </m:sSubSupPr>
                            <m:e>
                              <m:r>
                                <a:rPr lang="en-US" i="1">
                                  <a:solidFill>
                                    <a:schemeClr val="accent6"/>
                                  </a:solidFill>
                                  <a:latin typeface="Cambria Math" panose="02040503050406030204" pitchFamily="18" charset="0"/>
                                </a:rPr>
                                <m:t>𝑌</m:t>
                              </m:r>
                            </m:e>
                            <m:sub>
                              <m:r>
                                <a:rPr lang="en-US" i="1">
                                  <a:solidFill>
                                    <a:schemeClr val="accent6"/>
                                  </a:solidFill>
                                  <a:latin typeface="Cambria Math" panose="02040503050406030204" pitchFamily="18" charset="0"/>
                                </a:rPr>
                                <m:t>2</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sup>
                          </m:sSubSup>
                          <m:r>
                            <a:rPr lang="en-US" i="1">
                              <a:solidFill>
                                <a:schemeClr val="bg1">
                                  <a:lumMod val="50000"/>
                                  <a:lumOff val="50000"/>
                                </a:schemeClr>
                              </a:solidFill>
                              <a:latin typeface="Cambria Math" panose="02040503050406030204" pitchFamily="18" charset="0"/>
                            </a:rPr>
                            <m:t>+</m:t>
                          </m:r>
                          <m:sSubSup>
                            <m:sSubSupPr>
                              <m:ctrlPr>
                                <a:rPr lang="en-US" i="1">
                                  <a:solidFill>
                                    <a:schemeClr val="bg1">
                                      <a:lumMod val="50000"/>
                                      <a:lumOff val="50000"/>
                                    </a:schemeClr>
                                  </a:solidFill>
                                  <a:latin typeface="Cambria Math" panose="02040503050406030204" pitchFamily="18" charset="0"/>
                                </a:rPr>
                              </m:ctrlPr>
                            </m:sSubSupPr>
                            <m:e>
                              <m:r>
                                <a:rPr lang="en-US" i="1">
                                  <a:solidFill>
                                    <a:schemeClr val="accent4"/>
                                  </a:solidFill>
                                  <a:latin typeface="Cambria Math" panose="02040503050406030204" pitchFamily="18" charset="0"/>
                                </a:rPr>
                                <m:t>𝑌</m:t>
                              </m:r>
                            </m:e>
                            <m:sub>
                              <m:r>
                                <a:rPr lang="en-US" i="1">
                                  <a:solidFill>
                                    <a:schemeClr val="accent4"/>
                                  </a:solidFill>
                                  <a:latin typeface="Cambria Math" panose="02040503050406030204" pitchFamily="18" charset="0"/>
                                </a:rPr>
                                <m:t>3</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sup>
                          </m:sSubSup>
                        </m:num>
                        <m:den>
                          <m:r>
                            <a:rPr lang="en-US" i="1">
                              <a:solidFill>
                                <a:schemeClr val="bg1">
                                  <a:lumMod val="50000"/>
                                  <a:lumOff val="50000"/>
                                </a:schemeClr>
                              </a:solidFill>
                              <a:latin typeface="Cambria Math" panose="02040503050406030204" pitchFamily="18" charset="0"/>
                            </a:rPr>
                            <m:t>3</m:t>
                          </m:r>
                        </m:den>
                      </m:f>
                    </m:oMath>
                  </m:oMathPara>
                </a14:m>
                <a:endParaRPr lang="en-US" i="1" dirty="0">
                  <a:solidFill>
                    <a:schemeClr val="tx1">
                      <a:lumMod val="50000"/>
                    </a:schemeClr>
                  </a:solidFill>
                  <a:latin typeface="Cambria Math" panose="02040503050406030204" pitchFamily="18" charset="0"/>
                </a:endParaRPr>
              </a:p>
            </p:txBody>
          </p:sp>
        </mc:Choice>
        <mc:Fallback xmlns="">
          <p:sp>
            <p:nvSpPr>
              <p:cNvPr id="61" name="Rectangle 60">
                <a:extLst>
                  <a:ext uri="{FF2B5EF4-FFF2-40B4-BE49-F238E27FC236}">
                    <a16:creationId xmlns:a16="http://schemas.microsoft.com/office/drawing/2014/main" id="{C05BBA4D-4996-0141-8CA2-D7258DC16F35}"/>
                  </a:ext>
                </a:extLst>
              </p:cNvPr>
              <p:cNvSpPr>
                <a:spLocks noRot="1" noChangeAspect="1" noMove="1" noResize="1" noEditPoints="1" noAdjustHandles="1" noChangeArrowheads="1" noChangeShapeType="1" noTextEdit="1"/>
              </p:cNvSpPr>
              <p:nvPr/>
            </p:nvSpPr>
            <p:spPr>
              <a:xfrm>
                <a:off x="0" y="169215"/>
                <a:ext cx="12251585" cy="1535998"/>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32458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1BFA66F-668B-1044-8079-71C5BF0A9F70}"/>
              </a:ext>
            </a:extLst>
          </p:cNvPr>
          <p:cNvSpPr/>
          <p:nvPr/>
        </p:nvSpPr>
        <p:spPr>
          <a:xfrm>
            <a:off x="1529726" y="26567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1</a:t>
            </a:r>
            <a:endParaRPr lang="en-US" sz="1200" b="1" dirty="0"/>
          </a:p>
        </p:txBody>
      </p:sp>
      <p:sp>
        <p:nvSpPr>
          <p:cNvPr id="5" name="Oval 4">
            <a:extLst>
              <a:ext uri="{FF2B5EF4-FFF2-40B4-BE49-F238E27FC236}">
                <a16:creationId xmlns:a16="http://schemas.microsoft.com/office/drawing/2014/main" id="{26B7C5F9-88A2-7A46-AE1F-C9132CDCBEBD}"/>
              </a:ext>
            </a:extLst>
          </p:cNvPr>
          <p:cNvSpPr/>
          <p:nvPr/>
        </p:nvSpPr>
        <p:spPr>
          <a:xfrm>
            <a:off x="3683313" y="26567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1</a:t>
            </a:r>
            <a:endParaRPr lang="en-US" sz="1400" b="1" dirty="0"/>
          </a:p>
        </p:txBody>
      </p:sp>
      <p:sp>
        <p:nvSpPr>
          <p:cNvPr id="6" name="Oval 5">
            <a:extLst>
              <a:ext uri="{FF2B5EF4-FFF2-40B4-BE49-F238E27FC236}">
                <a16:creationId xmlns:a16="http://schemas.microsoft.com/office/drawing/2014/main" id="{04B1300C-5748-9544-8A69-9A456D296FB0}"/>
              </a:ext>
            </a:extLst>
          </p:cNvPr>
          <p:cNvSpPr/>
          <p:nvPr/>
        </p:nvSpPr>
        <p:spPr>
          <a:xfrm>
            <a:off x="5969313" y="2656796"/>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1</a:t>
            </a:r>
            <a:endParaRPr lang="en-US" sz="1400" b="1" dirty="0"/>
          </a:p>
        </p:txBody>
      </p:sp>
      <p:cxnSp>
        <p:nvCxnSpPr>
          <p:cNvPr id="8" name="Straight Arrow Connector 7">
            <a:extLst>
              <a:ext uri="{FF2B5EF4-FFF2-40B4-BE49-F238E27FC236}">
                <a16:creationId xmlns:a16="http://schemas.microsoft.com/office/drawing/2014/main" id="{A885ADDE-AFC4-4C42-A004-AE14B21CD203}"/>
              </a:ext>
            </a:extLst>
          </p:cNvPr>
          <p:cNvCxnSpPr>
            <a:stCxn id="4" idx="6"/>
            <a:endCxn id="5" idx="2"/>
          </p:cNvCxnSpPr>
          <p:nvPr/>
        </p:nvCxnSpPr>
        <p:spPr>
          <a:xfrm>
            <a:off x="2204284" y="2982834"/>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457E3962-76A8-D04B-B89E-7EF46E8426FE}"/>
              </a:ext>
            </a:extLst>
          </p:cNvPr>
          <p:cNvCxnSpPr>
            <a:stCxn id="4" idx="0"/>
            <a:endCxn id="6" idx="0"/>
          </p:cNvCxnSpPr>
          <p:nvPr/>
        </p:nvCxnSpPr>
        <p:spPr>
          <a:xfrm rot="5400000" flipH="1" flipV="1">
            <a:off x="4086798" y="437004"/>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8F8D22E1-BD74-C344-9E92-256C4F7B2F1A}"/>
              </a:ext>
            </a:extLst>
          </p:cNvPr>
          <p:cNvSpPr/>
          <p:nvPr/>
        </p:nvSpPr>
        <p:spPr>
          <a:xfrm>
            <a:off x="1529726" y="39290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2</a:t>
            </a:r>
            <a:endParaRPr lang="en-US" sz="1200" b="1" dirty="0"/>
          </a:p>
        </p:txBody>
      </p:sp>
      <p:sp>
        <p:nvSpPr>
          <p:cNvPr id="33" name="Oval 32">
            <a:extLst>
              <a:ext uri="{FF2B5EF4-FFF2-40B4-BE49-F238E27FC236}">
                <a16:creationId xmlns:a16="http://schemas.microsoft.com/office/drawing/2014/main" id="{692A2CF4-F284-6343-9DC2-2C2A6A2E9E34}"/>
              </a:ext>
            </a:extLst>
          </p:cNvPr>
          <p:cNvSpPr/>
          <p:nvPr/>
        </p:nvSpPr>
        <p:spPr>
          <a:xfrm>
            <a:off x="3683313" y="39290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2</a:t>
            </a:r>
            <a:endParaRPr lang="en-US" sz="1400" b="1" dirty="0"/>
          </a:p>
        </p:txBody>
      </p:sp>
      <p:sp>
        <p:nvSpPr>
          <p:cNvPr id="34" name="Oval 33">
            <a:extLst>
              <a:ext uri="{FF2B5EF4-FFF2-40B4-BE49-F238E27FC236}">
                <a16:creationId xmlns:a16="http://schemas.microsoft.com/office/drawing/2014/main" id="{CBD2311A-19DA-8B43-AB9C-C4A9DDD0041F}"/>
              </a:ext>
            </a:extLst>
          </p:cNvPr>
          <p:cNvSpPr/>
          <p:nvPr/>
        </p:nvSpPr>
        <p:spPr>
          <a:xfrm>
            <a:off x="5969313" y="3929089"/>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2</a:t>
            </a:r>
            <a:endParaRPr lang="en-US" sz="1400" b="1" dirty="0"/>
          </a:p>
        </p:txBody>
      </p:sp>
      <p:cxnSp>
        <p:nvCxnSpPr>
          <p:cNvPr id="35" name="Straight Arrow Connector 34">
            <a:extLst>
              <a:ext uri="{FF2B5EF4-FFF2-40B4-BE49-F238E27FC236}">
                <a16:creationId xmlns:a16="http://schemas.microsoft.com/office/drawing/2014/main" id="{20545845-D76D-8F42-B14B-AC9BA54B5AB7}"/>
              </a:ext>
            </a:extLst>
          </p:cNvPr>
          <p:cNvCxnSpPr>
            <a:stCxn id="32" idx="6"/>
            <a:endCxn id="33" idx="2"/>
          </p:cNvCxnSpPr>
          <p:nvPr/>
        </p:nvCxnSpPr>
        <p:spPr>
          <a:xfrm>
            <a:off x="2204284" y="4255127"/>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E1514C85-444D-A348-A8DB-BFEB4A818D59}"/>
              </a:ext>
            </a:extLst>
          </p:cNvPr>
          <p:cNvCxnSpPr>
            <a:stCxn id="32" idx="0"/>
            <a:endCxn id="34" idx="0"/>
          </p:cNvCxnSpPr>
          <p:nvPr/>
        </p:nvCxnSpPr>
        <p:spPr>
          <a:xfrm rot="5400000" flipH="1" flipV="1">
            <a:off x="4086798" y="1709297"/>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40ABAE23-8723-044D-88B9-2D5A901D8CE2}"/>
              </a:ext>
            </a:extLst>
          </p:cNvPr>
          <p:cNvSpPr/>
          <p:nvPr/>
        </p:nvSpPr>
        <p:spPr>
          <a:xfrm>
            <a:off x="1529726" y="52013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3</a:t>
            </a:r>
            <a:endParaRPr lang="en-US" sz="1200" b="1" dirty="0"/>
          </a:p>
        </p:txBody>
      </p:sp>
      <p:sp>
        <p:nvSpPr>
          <p:cNvPr id="39" name="Oval 38">
            <a:extLst>
              <a:ext uri="{FF2B5EF4-FFF2-40B4-BE49-F238E27FC236}">
                <a16:creationId xmlns:a16="http://schemas.microsoft.com/office/drawing/2014/main" id="{FBE9C7E1-CC14-B545-800F-842DB0873F57}"/>
              </a:ext>
            </a:extLst>
          </p:cNvPr>
          <p:cNvSpPr/>
          <p:nvPr/>
        </p:nvSpPr>
        <p:spPr>
          <a:xfrm>
            <a:off x="3683313" y="52013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3</a:t>
            </a:r>
            <a:endParaRPr lang="en-US" sz="1400" b="1" dirty="0"/>
          </a:p>
        </p:txBody>
      </p:sp>
      <p:sp>
        <p:nvSpPr>
          <p:cNvPr id="40" name="Oval 39">
            <a:extLst>
              <a:ext uri="{FF2B5EF4-FFF2-40B4-BE49-F238E27FC236}">
                <a16:creationId xmlns:a16="http://schemas.microsoft.com/office/drawing/2014/main" id="{54BFFD8C-8A2D-314F-B299-4ACABB352370}"/>
              </a:ext>
            </a:extLst>
          </p:cNvPr>
          <p:cNvSpPr/>
          <p:nvPr/>
        </p:nvSpPr>
        <p:spPr>
          <a:xfrm>
            <a:off x="5969313" y="5201382"/>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3</a:t>
            </a:r>
            <a:endParaRPr lang="en-US" sz="1400" b="1" dirty="0"/>
          </a:p>
        </p:txBody>
      </p:sp>
      <p:cxnSp>
        <p:nvCxnSpPr>
          <p:cNvPr id="41" name="Straight Arrow Connector 40">
            <a:extLst>
              <a:ext uri="{FF2B5EF4-FFF2-40B4-BE49-F238E27FC236}">
                <a16:creationId xmlns:a16="http://schemas.microsoft.com/office/drawing/2014/main" id="{A2AAAE37-97FC-A240-8054-B71462A8E1BF}"/>
              </a:ext>
            </a:extLst>
          </p:cNvPr>
          <p:cNvCxnSpPr>
            <a:stCxn id="38" idx="6"/>
            <a:endCxn id="39" idx="2"/>
          </p:cNvCxnSpPr>
          <p:nvPr/>
        </p:nvCxnSpPr>
        <p:spPr>
          <a:xfrm>
            <a:off x="2204284" y="5527420"/>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4AED7402-62EE-AC40-872A-66B3B9384F68}"/>
              </a:ext>
            </a:extLst>
          </p:cNvPr>
          <p:cNvCxnSpPr>
            <a:stCxn id="38" idx="0"/>
            <a:endCxn id="40" idx="0"/>
          </p:cNvCxnSpPr>
          <p:nvPr/>
        </p:nvCxnSpPr>
        <p:spPr>
          <a:xfrm rot="5400000" flipH="1" flipV="1">
            <a:off x="4086798" y="2981590"/>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48" name="Graphic 47" descr="Man">
            <a:extLst>
              <a:ext uri="{FF2B5EF4-FFF2-40B4-BE49-F238E27FC236}">
                <a16:creationId xmlns:a16="http://schemas.microsoft.com/office/drawing/2014/main" id="{E9B4AD2A-E4F0-DF4D-9BB5-2021570CEE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13288" y="2547456"/>
            <a:ext cx="914400" cy="914400"/>
          </a:xfrm>
          <a:prstGeom prst="rect">
            <a:avLst/>
          </a:prstGeom>
        </p:spPr>
      </p:pic>
      <p:pic>
        <p:nvPicPr>
          <p:cNvPr id="49" name="Graphic 48" descr="Woman with cane">
            <a:extLst>
              <a:ext uri="{FF2B5EF4-FFF2-40B4-BE49-F238E27FC236}">
                <a16:creationId xmlns:a16="http://schemas.microsoft.com/office/drawing/2014/main" id="{624A5400-0C83-4C4A-ABA7-DEFB9E90AF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08900" y="3671588"/>
            <a:ext cx="914400" cy="914400"/>
          </a:xfrm>
          <a:prstGeom prst="rect">
            <a:avLst/>
          </a:prstGeom>
        </p:spPr>
      </p:pic>
      <p:pic>
        <p:nvPicPr>
          <p:cNvPr id="50" name="Graphic 49" descr="Pregnant lady">
            <a:extLst>
              <a:ext uri="{FF2B5EF4-FFF2-40B4-BE49-F238E27FC236}">
                <a16:creationId xmlns:a16="http://schemas.microsoft.com/office/drawing/2014/main" id="{61BF750A-75E2-E142-8C98-BACF84E31A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13288" y="5070217"/>
            <a:ext cx="914400" cy="914400"/>
          </a:xfrm>
          <a:prstGeom prst="rect">
            <a:avLst/>
          </a:prstGeom>
        </p:spPr>
      </p:pic>
      <p:cxnSp>
        <p:nvCxnSpPr>
          <p:cNvPr id="3" name="Straight Connector 2">
            <a:extLst>
              <a:ext uri="{FF2B5EF4-FFF2-40B4-BE49-F238E27FC236}">
                <a16:creationId xmlns:a16="http://schemas.microsoft.com/office/drawing/2014/main" id="{5BD1A42D-ECD7-8B40-BA3A-EE856D190074}"/>
              </a:ext>
            </a:extLst>
          </p:cNvPr>
          <p:cNvCxnSpPr/>
          <p:nvPr/>
        </p:nvCxnSpPr>
        <p:spPr>
          <a:xfrm>
            <a:off x="9954650" y="3235100"/>
            <a:ext cx="561600" cy="576000"/>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9AF3E58-2C25-B94E-922F-75C4EDA7B072}"/>
              </a:ext>
            </a:extLst>
          </p:cNvPr>
          <p:cNvCxnSpPr>
            <a:cxnSpLocks/>
          </p:cNvCxnSpPr>
          <p:nvPr/>
        </p:nvCxnSpPr>
        <p:spPr>
          <a:xfrm flipH="1">
            <a:off x="9954650" y="4734476"/>
            <a:ext cx="750625" cy="667824"/>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F46C21C-A1D1-8C49-9888-FFF76E4C9C6C}"/>
              </a:ext>
            </a:extLst>
          </p:cNvPr>
          <p:cNvCxnSpPr>
            <a:cxnSpLocks/>
            <a:stCxn id="33" idx="7"/>
            <a:endCxn id="6" idx="3"/>
          </p:cNvCxnSpPr>
          <p:nvPr/>
        </p:nvCxnSpPr>
        <p:spPr>
          <a:xfrm flipV="1">
            <a:off x="4259084" y="3213375"/>
            <a:ext cx="1809016" cy="811209"/>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6581964-41B0-7843-B6DC-F716A5F3CD4A}"/>
              </a:ext>
            </a:extLst>
          </p:cNvPr>
          <p:cNvCxnSpPr>
            <a:cxnSpLocks/>
            <a:stCxn id="39" idx="7"/>
            <a:endCxn id="34" idx="3"/>
          </p:cNvCxnSpPr>
          <p:nvPr/>
        </p:nvCxnSpPr>
        <p:spPr>
          <a:xfrm flipV="1">
            <a:off x="4259084" y="4485668"/>
            <a:ext cx="1809016" cy="811209"/>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48B2420-0FE3-3540-8613-032A2C8ACED4}"/>
              </a:ext>
            </a:extLst>
          </p:cNvPr>
          <p:cNvCxnSpPr>
            <a:cxnSpLocks/>
            <a:stCxn id="33" idx="5"/>
            <a:endCxn id="40" idx="1"/>
          </p:cNvCxnSpPr>
          <p:nvPr/>
        </p:nvCxnSpPr>
        <p:spPr>
          <a:xfrm>
            <a:off x="4259084" y="4485669"/>
            <a:ext cx="1809016" cy="811207"/>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0B882CD-E944-CB4E-A694-48C872850295}"/>
              </a:ext>
            </a:extLst>
          </p:cNvPr>
          <p:cNvCxnSpPr>
            <a:cxnSpLocks/>
            <a:stCxn id="5" idx="5"/>
            <a:endCxn id="34" idx="1"/>
          </p:cNvCxnSpPr>
          <p:nvPr/>
        </p:nvCxnSpPr>
        <p:spPr>
          <a:xfrm>
            <a:off x="4259084" y="3213376"/>
            <a:ext cx="1809016" cy="811207"/>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4E4F624-042B-9145-8035-080C00E25D41}"/>
              </a:ext>
            </a:extLst>
          </p:cNvPr>
          <p:cNvCxnSpPr>
            <a:cxnSpLocks/>
            <a:stCxn id="32" idx="7"/>
            <a:endCxn id="5" idx="3"/>
          </p:cNvCxnSpPr>
          <p:nvPr/>
        </p:nvCxnSpPr>
        <p:spPr>
          <a:xfrm flipV="1">
            <a:off x="2105497" y="3213376"/>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64B4CDB-A4F4-0C40-AE70-7EA425120FF6}"/>
              </a:ext>
            </a:extLst>
          </p:cNvPr>
          <p:cNvCxnSpPr>
            <a:cxnSpLocks/>
            <a:stCxn id="38" idx="7"/>
            <a:endCxn id="33" idx="3"/>
          </p:cNvCxnSpPr>
          <p:nvPr/>
        </p:nvCxnSpPr>
        <p:spPr>
          <a:xfrm flipV="1">
            <a:off x="2105497" y="4485669"/>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29886C6-C4A0-2542-B0CD-C26FBBBF6B16}"/>
              </a:ext>
            </a:extLst>
          </p:cNvPr>
          <p:cNvCxnSpPr>
            <a:cxnSpLocks/>
            <a:stCxn id="4" idx="5"/>
            <a:endCxn id="33" idx="1"/>
          </p:cNvCxnSpPr>
          <p:nvPr/>
        </p:nvCxnSpPr>
        <p:spPr>
          <a:xfrm>
            <a:off x="2105497" y="3213376"/>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755BA18-DD1E-774C-8833-E516EC7B3CC9}"/>
              </a:ext>
            </a:extLst>
          </p:cNvPr>
          <p:cNvCxnSpPr>
            <a:cxnSpLocks/>
            <a:stCxn id="32" idx="5"/>
            <a:endCxn id="39" idx="1"/>
          </p:cNvCxnSpPr>
          <p:nvPr/>
        </p:nvCxnSpPr>
        <p:spPr>
          <a:xfrm>
            <a:off x="2105497" y="4485669"/>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0DDF31F-1A7C-4847-9D14-15EC318A83D9}"/>
              </a:ext>
            </a:extLst>
          </p:cNvPr>
          <p:cNvCxnSpPr>
            <a:cxnSpLocks/>
            <a:stCxn id="32" idx="7"/>
            <a:endCxn id="6" idx="2"/>
          </p:cNvCxnSpPr>
          <p:nvPr/>
        </p:nvCxnSpPr>
        <p:spPr>
          <a:xfrm flipV="1">
            <a:off x="2105497" y="2982833"/>
            <a:ext cx="3863816" cy="104175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209DC4E-5BAC-4F42-93D7-664BBA212851}"/>
              </a:ext>
            </a:extLst>
          </p:cNvPr>
          <p:cNvCxnSpPr>
            <a:cxnSpLocks/>
            <a:stCxn id="32" idx="5"/>
            <a:endCxn id="40" idx="2"/>
          </p:cNvCxnSpPr>
          <p:nvPr/>
        </p:nvCxnSpPr>
        <p:spPr>
          <a:xfrm>
            <a:off x="2105497" y="4485669"/>
            <a:ext cx="3863816" cy="104175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023677D-77D7-E04F-83B2-72D23262517C}"/>
              </a:ext>
            </a:extLst>
          </p:cNvPr>
          <p:cNvCxnSpPr>
            <a:cxnSpLocks/>
            <a:stCxn id="38" idx="6"/>
            <a:endCxn id="34" idx="2"/>
          </p:cNvCxnSpPr>
          <p:nvPr/>
        </p:nvCxnSpPr>
        <p:spPr>
          <a:xfrm flipV="1">
            <a:off x="2204284" y="4255126"/>
            <a:ext cx="3765029" cy="1272294"/>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A8AD106-FB42-3742-89BB-7570F81926B9}"/>
              </a:ext>
            </a:extLst>
          </p:cNvPr>
          <p:cNvCxnSpPr>
            <a:cxnSpLocks/>
            <a:stCxn id="4" idx="6"/>
            <a:endCxn id="34" idx="2"/>
          </p:cNvCxnSpPr>
          <p:nvPr/>
        </p:nvCxnSpPr>
        <p:spPr>
          <a:xfrm>
            <a:off x="2204284" y="2982834"/>
            <a:ext cx="3765029" cy="1272292"/>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E7838D3-D06F-6D48-B365-BB0D0AED9F1D}"/>
              </a:ext>
            </a:extLst>
          </p:cNvPr>
          <p:cNvCxnSpPr>
            <a:cxnSpLocks/>
            <a:stCxn id="5" idx="4"/>
            <a:endCxn id="33" idx="0"/>
          </p:cNvCxnSpPr>
          <p:nvPr/>
        </p:nvCxnSpPr>
        <p:spPr>
          <a:xfrm>
            <a:off x="4020592" y="3308870"/>
            <a:ext cx="0" cy="620220"/>
          </a:xfrm>
          <a:prstGeom prst="line">
            <a:avLst/>
          </a:prstGeom>
          <a:ln w="12700">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5454D7A-6418-DB49-A459-3DF1507FFC0B}"/>
              </a:ext>
            </a:extLst>
          </p:cNvPr>
          <p:cNvCxnSpPr>
            <a:cxnSpLocks/>
            <a:stCxn id="33" idx="4"/>
            <a:endCxn id="39" idx="0"/>
          </p:cNvCxnSpPr>
          <p:nvPr/>
        </p:nvCxnSpPr>
        <p:spPr>
          <a:xfrm>
            <a:off x="4020592" y="4581163"/>
            <a:ext cx="0" cy="620220"/>
          </a:xfrm>
          <a:prstGeom prst="line">
            <a:avLst/>
          </a:prstGeom>
          <a:ln w="12700">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9F4DC57-92CD-3846-8A4E-6E325F3C9812}"/>
              </a:ext>
            </a:extLst>
          </p:cNvPr>
          <p:cNvCxnSpPr>
            <a:cxnSpLocks/>
            <a:stCxn id="4" idx="4"/>
            <a:endCxn id="32" idx="0"/>
          </p:cNvCxnSpPr>
          <p:nvPr/>
        </p:nvCxnSpPr>
        <p:spPr>
          <a:xfrm>
            <a:off x="1867005" y="3308870"/>
            <a:ext cx="0" cy="620220"/>
          </a:xfrm>
          <a:prstGeom prst="line">
            <a:avLst/>
          </a:prstGeom>
          <a:ln w="12700">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2934F12-7310-EA46-96E9-7B7A6521D293}"/>
              </a:ext>
            </a:extLst>
          </p:cNvPr>
          <p:cNvCxnSpPr>
            <a:cxnSpLocks/>
            <a:stCxn id="32" idx="4"/>
            <a:endCxn id="38" idx="0"/>
          </p:cNvCxnSpPr>
          <p:nvPr/>
        </p:nvCxnSpPr>
        <p:spPr>
          <a:xfrm>
            <a:off x="1867005" y="4581163"/>
            <a:ext cx="0" cy="620220"/>
          </a:xfrm>
          <a:prstGeom prst="line">
            <a:avLst/>
          </a:prstGeom>
          <a:ln w="12700">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65EF20A-851F-D84E-9F83-DCA465D9F64D}"/>
              </a:ext>
            </a:extLst>
          </p:cNvPr>
          <p:cNvCxnSpPr>
            <a:stCxn id="5" idx="6"/>
            <a:endCxn id="6" idx="2"/>
          </p:cNvCxnSpPr>
          <p:nvPr/>
        </p:nvCxnSpPr>
        <p:spPr>
          <a:xfrm flipV="1">
            <a:off x="4357871" y="2982833"/>
            <a:ext cx="1611442" cy="1"/>
          </a:xfrm>
          <a:prstGeom prst="straightConnector1">
            <a:avLst/>
          </a:prstGeom>
          <a:ln w="25400">
            <a:solidFill>
              <a:schemeClr val="accent5"/>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CE581BD-EC71-EC40-9835-2253B9E62C56}"/>
              </a:ext>
            </a:extLst>
          </p:cNvPr>
          <p:cNvCxnSpPr>
            <a:stCxn id="33" idx="6"/>
            <a:endCxn id="34" idx="2"/>
          </p:cNvCxnSpPr>
          <p:nvPr/>
        </p:nvCxnSpPr>
        <p:spPr>
          <a:xfrm flipV="1">
            <a:off x="4357871" y="4255126"/>
            <a:ext cx="1611442" cy="1"/>
          </a:xfrm>
          <a:prstGeom prst="straightConnector1">
            <a:avLst/>
          </a:prstGeom>
          <a:ln w="25400">
            <a:solidFill>
              <a:schemeClr val="accent5"/>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4A845B-94B6-4645-B203-8017C9700A9E}"/>
              </a:ext>
            </a:extLst>
          </p:cNvPr>
          <p:cNvCxnSpPr>
            <a:stCxn id="39" idx="6"/>
            <a:endCxn id="40" idx="2"/>
          </p:cNvCxnSpPr>
          <p:nvPr/>
        </p:nvCxnSpPr>
        <p:spPr>
          <a:xfrm flipV="1">
            <a:off x="4357871" y="5527419"/>
            <a:ext cx="1611442" cy="1"/>
          </a:xfrm>
          <a:prstGeom prst="straightConnector1">
            <a:avLst/>
          </a:prstGeom>
          <a:ln w="25400">
            <a:solidFill>
              <a:schemeClr val="accent5"/>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A1194DF-5F3A-EA44-AF67-75916FDFA138}"/>
              </a:ext>
            </a:extLst>
          </p:cNvPr>
          <p:cNvCxnSpPr>
            <a:cxnSpLocks/>
            <a:stCxn id="6" idx="4"/>
            <a:endCxn id="34" idx="0"/>
          </p:cNvCxnSpPr>
          <p:nvPr/>
        </p:nvCxnSpPr>
        <p:spPr>
          <a:xfrm>
            <a:off x="6306592" y="3308869"/>
            <a:ext cx="0" cy="62022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5FCAC6B-26CB-CA45-A53B-451049A6EF2E}"/>
              </a:ext>
            </a:extLst>
          </p:cNvPr>
          <p:cNvCxnSpPr>
            <a:cxnSpLocks/>
            <a:stCxn id="34" idx="4"/>
            <a:endCxn id="40" idx="0"/>
          </p:cNvCxnSpPr>
          <p:nvPr/>
        </p:nvCxnSpPr>
        <p:spPr>
          <a:xfrm>
            <a:off x="6306592" y="4581162"/>
            <a:ext cx="0" cy="62022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C02D15D-532B-CC4A-9B0B-DA09B17CB5BE}"/>
                  </a:ext>
                </a:extLst>
              </p:cNvPr>
              <p:cNvSpPr/>
              <p:nvPr/>
            </p:nvSpPr>
            <p:spPr>
              <a:xfrm>
                <a:off x="0" y="169215"/>
                <a:ext cx="12192000" cy="1535998"/>
              </a:xfrm>
              <a:prstGeom prst="rect">
                <a:avLst/>
              </a:prstGeom>
            </p:spPr>
            <p:txBody>
              <a:bodyPr wrap="square">
                <a:spAutoFit/>
              </a:bodyPr>
              <a:lstStyle/>
              <a:p>
                <a:pPr algn="ctr">
                  <a:lnSpc>
                    <a:spcPct val="150000"/>
                  </a:lnSpc>
                </a:pPr>
                <a:r>
                  <a:rPr lang="en-US" sz="2400" i="1" dirty="0">
                    <a:solidFill>
                      <a:schemeClr val="tx1">
                        <a:lumMod val="50000"/>
                      </a:schemeClr>
                    </a:solidFill>
                    <a:latin typeface="Cambria Math" panose="02040503050406030204" pitchFamily="18" charset="0"/>
                  </a:rPr>
                  <a:t>Average Direct Effect</a:t>
                </a:r>
              </a:p>
              <a:p>
                <a:pPr>
                  <a:lnSpc>
                    <a:spcPct val="150000"/>
                  </a:lnSpc>
                </a:pPr>
                <a14:m>
                  <m:oMathPara xmlns:m="http://schemas.openxmlformats.org/officeDocument/2006/math">
                    <m:oMathParaPr>
                      <m:jc m:val="centerGroup"/>
                    </m:oMathParaPr>
                    <m:oMath xmlns:m="http://schemas.openxmlformats.org/officeDocument/2006/math">
                      <m:f>
                        <m:fPr>
                          <m:ctrlPr>
                            <a:rPr lang="en-US" i="1">
                              <a:solidFill>
                                <a:schemeClr val="bg1">
                                  <a:lumMod val="50000"/>
                                  <a:lumOff val="50000"/>
                                </a:schemeClr>
                              </a:solidFill>
                              <a:latin typeface="Cambria Math" panose="02040503050406030204" pitchFamily="18" charset="0"/>
                            </a:rPr>
                          </m:ctrlPr>
                        </m:fPr>
                        <m:num>
                          <m:sSubSup>
                            <m:sSubSupPr>
                              <m:ctrlPr>
                                <a:rPr lang="en-US" i="1">
                                  <a:solidFill>
                                    <a:schemeClr val="bg1">
                                      <a:lumMod val="50000"/>
                                      <a:lumOff val="50000"/>
                                    </a:schemeClr>
                                  </a:solidFill>
                                  <a:latin typeface="Cambria Math" panose="02040503050406030204" pitchFamily="18" charset="0"/>
                                </a:rPr>
                              </m:ctrlPr>
                            </m:sSubSupPr>
                            <m:e>
                              <m:r>
                                <a:rPr lang="en-US" i="1">
                                  <a:solidFill>
                                    <a:srgbClr val="0070C0"/>
                                  </a:solidFill>
                                  <a:latin typeface="Cambria Math" panose="02040503050406030204" pitchFamily="18" charset="0"/>
                                </a:rPr>
                                <m:t>𝑌</m:t>
                              </m:r>
                            </m:e>
                            <m:sub>
                              <m:r>
                                <a:rPr lang="en-US" i="1">
                                  <a:solidFill>
                                    <a:srgbClr val="0070C0"/>
                                  </a:solidFill>
                                  <a:latin typeface="Cambria Math" panose="02040503050406030204" pitchFamily="18" charset="0"/>
                                </a:rPr>
                                <m:t>1</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b="0" i="1" smtClean="0">
                                  <a:solidFill>
                                    <a:schemeClr val="bg1">
                                      <a:lumMod val="50000"/>
                                      <a:lumOff val="50000"/>
                                    </a:schemeClr>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b="0" i="1" smtClean="0">
                                  <a:solidFill>
                                    <a:schemeClr val="bg1">
                                      <a:lumMod val="50000"/>
                                      <a:lumOff val="50000"/>
                                    </a:schemeClr>
                                  </a:solidFill>
                                  <a:latin typeface="Cambria Math" panose="02040503050406030204" pitchFamily="18" charset="0"/>
                                </a:rPr>
                                <m:t>=0</m:t>
                              </m:r>
                            </m:sup>
                          </m:sSubSup>
                          <m:r>
                            <a:rPr lang="en-US" i="1">
                              <a:solidFill>
                                <a:schemeClr val="bg1">
                                  <a:lumMod val="50000"/>
                                  <a:lumOff val="50000"/>
                                </a:schemeClr>
                              </a:solidFill>
                              <a:latin typeface="Cambria Math" panose="02040503050406030204" pitchFamily="18" charset="0"/>
                            </a:rPr>
                            <m:t>+</m:t>
                          </m:r>
                          <m:sSubSup>
                            <m:sSubSupPr>
                              <m:ctrlPr>
                                <a:rPr lang="en-US" i="1">
                                  <a:solidFill>
                                    <a:schemeClr val="bg1">
                                      <a:lumMod val="50000"/>
                                      <a:lumOff val="50000"/>
                                    </a:schemeClr>
                                  </a:solidFill>
                                  <a:latin typeface="Cambria Math" panose="02040503050406030204" pitchFamily="18" charset="0"/>
                                </a:rPr>
                              </m:ctrlPr>
                            </m:sSubSupPr>
                            <m:e>
                              <m:r>
                                <a:rPr lang="en-US" i="1">
                                  <a:solidFill>
                                    <a:schemeClr val="accent6"/>
                                  </a:solidFill>
                                  <a:latin typeface="Cambria Math" panose="02040503050406030204" pitchFamily="18" charset="0"/>
                                </a:rPr>
                                <m:t>𝑌</m:t>
                              </m:r>
                            </m:e>
                            <m:sub>
                              <m:r>
                                <a:rPr lang="en-US" i="1">
                                  <a:solidFill>
                                    <a:schemeClr val="accent6"/>
                                  </a:solidFill>
                                  <a:latin typeface="Cambria Math" panose="02040503050406030204" pitchFamily="18" charset="0"/>
                                </a:rPr>
                                <m:t>2</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b="0" i="1" smtClean="0">
                                  <a:solidFill>
                                    <a:schemeClr val="bg1">
                                      <a:lumMod val="50000"/>
                                      <a:lumOff val="50000"/>
                                    </a:schemeClr>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b="0" i="1" smtClean="0">
                                  <a:solidFill>
                                    <a:schemeClr val="bg1">
                                      <a:lumMod val="50000"/>
                                      <a:lumOff val="50000"/>
                                    </a:schemeClr>
                                  </a:solidFill>
                                  <a:latin typeface="Cambria Math" panose="02040503050406030204" pitchFamily="18" charset="0"/>
                                </a:rPr>
                                <m:t>=0</m:t>
                              </m:r>
                            </m:sup>
                          </m:sSubSup>
                          <m:r>
                            <a:rPr lang="en-US" i="1">
                              <a:solidFill>
                                <a:schemeClr val="bg1">
                                  <a:lumMod val="50000"/>
                                  <a:lumOff val="50000"/>
                                </a:schemeClr>
                              </a:solidFill>
                              <a:latin typeface="Cambria Math" panose="02040503050406030204" pitchFamily="18" charset="0"/>
                            </a:rPr>
                            <m:t>+</m:t>
                          </m:r>
                          <m:sSubSup>
                            <m:sSubSupPr>
                              <m:ctrlPr>
                                <a:rPr lang="en-US" i="1">
                                  <a:solidFill>
                                    <a:schemeClr val="bg1">
                                      <a:lumMod val="50000"/>
                                      <a:lumOff val="50000"/>
                                    </a:schemeClr>
                                  </a:solidFill>
                                  <a:latin typeface="Cambria Math" panose="02040503050406030204" pitchFamily="18" charset="0"/>
                                </a:rPr>
                              </m:ctrlPr>
                            </m:sSubSupPr>
                            <m:e>
                              <m:r>
                                <a:rPr lang="en-US" i="1">
                                  <a:solidFill>
                                    <a:schemeClr val="accent4"/>
                                  </a:solidFill>
                                  <a:latin typeface="Cambria Math" panose="02040503050406030204" pitchFamily="18" charset="0"/>
                                </a:rPr>
                                <m:t>𝑌</m:t>
                              </m:r>
                            </m:e>
                            <m:sub>
                              <m:r>
                                <a:rPr lang="en-US" i="1">
                                  <a:solidFill>
                                    <a:schemeClr val="accent4"/>
                                  </a:solidFill>
                                  <a:latin typeface="Cambria Math" panose="02040503050406030204" pitchFamily="18" charset="0"/>
                                </a:rPr>
                                <m:t>3</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b="0" i="1" smtClean="0">
                                  <a:solidFill>
                                    <a:schemeClr val="bg1">
                                      <a:lumMod val="50000"/>
                                      <a:lumOff val="50000"/>
                                    </a:schemeClr>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b="0" i="1" smtClean="0">
                                  <a:solidFill>
                                    <a:schemeClr val="bg1">
                                      <a:lumMod val="50000"/>
                                      <a:lumOff val="50000"/>
                                    </a:schemeClr>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sup>
                          </m:sSubSup>
                        </m:num>
                        <m:den>
                          <m:r>
                            <a:rPr lang="en-US" i="1">
                              <a:solidFill>
                                <a:schemeClr val="bg1">
                                  <a:lumMod val="50000"/>
                                  <a:lumOff val="50000"/>
                                </a:schemeClr>
                              </a:solidFill>
                              <a:latin typeface="Cambria Math" panose="02040503050406030204" pitchFamily="18" charset="0"/>
                            </a:rPr>
                            <m:t>3</m:t>
                          </m:r>
                        </m:den>
                      </m:f>
                      <m:r>
                        <a:rPr lang="en-US" i="1">
                          <a:solidFill>
                            <a:schemeClr val="bg1">
                              <a:lumMod val="50000"/>
                              <a:lumOff val="50000"/>
                            </a:schemeClr>
                          </a:solidFill>
                          <a:latin typeface="Cambria Math" panose="02040503050406030204" pitchFamily="18" charset="0"/>
                        </a:rPr>
                        <m:t>    −    </m:t>
                      </m:r>
                      <m:f>
                        <m:fPr>
                          <m:ctrlPr>
                            <a:rPr lang="en-US" i="1">
                              <a:solidFill>
                                <a:schemeClr val="bg1">
                                  <a:lumMod val="50000"/>
                                  <a:lumOff val="50000"/>
                                </a:schemeClr>
                              </a:solidFill>
                              <a:latin typeface="Cambria Math" panose="02040503050406030204" pitchFamily="18" charset="0"/>
                            </a:rPr>
                          </m:ctrlPr>
                        </m:fPr>
                        <m:num>
                          <m:sSubSup>
                            <m:sSubSupPr>
                              <m:ctrlPr>
                                <a:rPr lang="en-US" i="1">
                                  <a:solidFill>
                                    <a:schemeClr val="bg1">
                                      <a:lumMod val="50000"/>
                                      <a:lumOff val="50000"/>
                                    </a:schemeClr>
                                  </a:solidFill>
                                  <a:latin typeface="Cambria Math" panose="02040503050406030204" pitchFamily="18" charset="0"/>
                                </a:rPr>
                              </m:ctrlPr>
                            </m:sSubSupPr>
                            <m:e>
                              <m:r>
                                <a:rPr lang="en-US" i="1">
                                  <a:solidFill>
                                    <a:srgbClr val="0070C0"/>
                                  </a:solidFill>
                                  <a:latin typeface="Cambria Math" panose="02040503050406030204" pitchFamily="18" charset="0"/>
                                </a:rPr>
                                <m:t>𝑌</m:t>
                              </m:r>
                            </m:e>
                            <m:sub>
                              <m:r>
                                <a:rPr lang="en-US" i="1">
                                  <a:solidFill>
                                    <a:srgbClr val="0070C0"/>
                                  </a:solidFill>
                                  <a:latin typeface="Cambria Math" panose="02040503050406030204" pitchFamily="18" charset="0"/>
                                </a:rPr>
                                <m:t>1</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b="0" i="1" smtClean="0">
                                  <a:solidFill>
                                    <a:schemeClr val="bg1">
                                      <a:lumMod val="50000"/>
                                      <a:lumOff val="50000"/>
                                    </a:schemeClr>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b="0" i="1" smtClean="0">
                                  <a:solidFill>
                                    <a:schemeClr val="bg1">
                                      <a:lumMod val="50000"/>
                                      <a:lumOff val="50000"/>
                                    </a:schemeClr>
                                  </a:solidFill>
                                  <a:latin typeface="Cambria Math" panose="02040503050406030204" pitchFamily="18" charset="0"/>
                                </a:rPr>
                                <m:t>=0</m:t>
                              </m:r>
                            </m:sup>
                          </m:sSubSup>
                          <m:r>
                            <a:rPr lang="en-US" i="1">
                              <a:solidFill>
                                <a:schemeClr val="bg1">
                                  <a:lumMod val="50000"/>
                                  <a:lumOff val="50000"/>
                                </a:schemeClr>
                              </a:solidFill>
                              <a:latin typeface="Cambria Math" panose="02040503050406030204" pitchFamily="18" charset="0"/>
                            </a:rPr>
                            <m:t>+</m:t>
                          </m:r>
                          <m:sSubSup>
                            <m:sSubSupPr>
                              <m:ctrlPr>
                                <a:rPr lang="en-US" i="1">
                                  <a:solidFill>
                                    <a:schemeClr val="bg1">
                                      <a:lumMod val="50000"/>
                                      <a:lumOff val="50000"/>
                                    </a:schemeClr>
                                  </a:solidFill>
                                  <a:latin typeface="Cambria Math" panose="02040503050406030204" pitchFamily="18" charset="0"/>
                                </a:rPr>
                              </m:ctrlPr>
                            </m:sSubSupPr>
                            <m:e>
                              <m:r>
                                <a:rPr lang="en-US" i="1">
                                  <a:solidFill>
                                    <a:schemeClr val="accent6"/>
                                  </a:solidFill>
                                  <a:latin typeface="Cambria Math" panose="02040503050406030204" pitchFamily="18" charset="0"/>
                                </a:rPr>
                                <m:t>𝑌</m:t>
                              </m:r>
                            </m:e>
                            <m:sub>
                              <m:r>
                                <a:rPr lang="en-US" i="1">
                                  <a:solidFill>
                                    <a:schemeClr val="accent6"/>
                                  </a:solidFill>
                                  <a:latin typeface="Cambria Math" panose="02040503050406030204" pitchFamily="18" charset="0"/>
                                </a:rPr>
                                <m:t>2</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b="0" i="1" smtClean="0">
                                  <a:solidFill>
                                    <a:schemeClr val="bg1">
                                      <a:lumMod val="50000"/>
                                      <a:lumOff val="50000"/>
                                    </a:schemeClr>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b="0" i="1" smtClean="0">
                                  <a:solidFill>
                                    <a:schemeClr val="bg1">
                                      <a:lumMod val="50000"/>
                                      <a:lumOff val="50000"/>
                                    </a:schemeClr>
                                  </a:solidFill>
                                  <a:latin typeface="Cambria Math" panose="02040503050406030204" pitchFamily="18" charset="0"/>
                                </a:rPr>
                                <m:t>=0</m:t>
                              </m:r>
                            </m:sup>
                          </m:sSubSup>
                          <m:r>
                            <a:rPr lang="en-US" i="1">
                              <a:solidFill>
                                <a:schemeClr val="bg1">
                                  <a:lumMod val="50000"/>
                                  <a:lumOff val="50000"/>
                                </a:schemeClr>
                              </a:solidFill>
                              <a:latin typeface="Cambria Math" panose="02040503050406030204" pitchFamily="18" charset="0"/>
                            </a:rPr>
                            <m:t>+</m:t>
                          </m:r>
                          <m:sSubSup>
                            <m:sSubSupPr>
                              <m:ctrlPr>
                                <a:rPr lang="en-US" i="1">
                                  <a:solidFill>
                                    <a:schemeClr val="bg1">
                                      <a:lumMod val="50000"/>
                                      <a:lumOff val="50000"/>
                                    </a:schemeClr>
                                  </a:solidFill>
                                  <a:latin typeface="Cambria Math" panose="02040503050406030204" pitchFamily="18" charset="0"/>
                                </a:rPr>
                              </m:ctrlPr>
                            </m:sSubSupPr>
                            <m:e>
                              <m:r>
                                <a:rPr lang="en-US" i="1">
                                  <a:solidFill>
                                    <a:schemeClr val="accent4"/>
                                  </a:solidFill>
                                  <a:latin typeface="Cambria Math" panose="02040503050406030204" pitchFamily="18" charset="0"/>
                                </a:rPr>
                                <m:t>𝑌</m:t>
                              </m:r>
                            </m:e>
                            <m:sub>
                              <m:r>
                                <a:rPr lang="en-US" i="1">
                                  <a:solidFill>
                                    <a:schemeClr val="accent4"/>
                                  </a:solidFill>
                                  <a:latin typeface="Cambria Math" panose="02040503050406030204" pitchFamily="18" charset="0"/>
                                </a:rPr>
                                <m:t>3</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b="0" i="1" smtClean="0">
                                  <a:solidFill>
                                    <a:schemeClr val="bg1">
                                      <a:lumMod val="50000"/>
                                      <a:lumOff val="50000"/>
                                    </a:schemeClr>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b="0" i="1" smtClean="0">
                                  <a:solidFill>
                                    <a:schemeClr val="bg1">
                                      <a:lumMod val="50000"/>
                                      <a:lumOff val="50000"/>
                                    </a:schemeClr>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sup>
                          </m:sSubSup>
                        </m:num>
                        <m:den>
                          <m:r>
                            <a:rPr lang="en-US" i="1">
                              <a:solidFill>
                                <a:schemeClr val="bg1">
                                  <a:lumMod val="50000"/>
                                  <a:lumOff val="50000"/>
                                </a:schemeClr>
                              </a:solidFill>
                              <a:latin typeface="Cambria Math" panose="02040503050406030204" pitchFamily="18" charset="0"/>
                            </a:rPr>
                            <m:t>3</m:t>
                          </m:r>
                        </m:den>
                      </m:f>
                    </m:oMath>
                  </m:oMathPara>
                </a14:m>
                <a:endParaRPr lang="en-US" i="1" dirty="0">
                  <a:solidFill>
                    <a:schemeClr val="tx1">
                      <a:lumMod val="50000"/>
                    </a:schemeClr>
                  </a:solidFill>
                  <a:latin typeface="Cambria Math" panose="02040503050406030204" pitchFamily="18" charset="0"/>
                </a:endParaRPr>
              </a:p>
            </p:txBody>
          </p:sp>
        </mc:Choice>
        <mc:Fallback xmlns="">
          <p:sp>
            <p:nvSpPr>
              <p:cNvPr id="2" name="Rectangle 1">
                <a:extLst>
                  <a:ext uri="{FF2B5EF4-FFF2-40B4-BE49-F238E27FC236}">
                    <a16:creationId xmlns:a16="http://schemas.microsoft.com/office/drawing/2014/main" id="{BC02D15D-532B-CC4A-9B0B-DA09B17CB5BE}"/>
                  </a:ext>
                </a:extLst>
              </p:cNvPr>
              <p:cNvSpPr>
                <a:spLocks noRot="1" noChangeAspect="1" noMove="1" noResize="1" noEditPoints="1" noAdjustHandles="1" noChangeArrowheads="1" noChangeShapeType="1" noTextEdit="1"/>
              </p:cNvSpPr>
              <p:nvPr/>
            </p:nvSpPr>
            <p:spPr>
              <a:xfrm>
                <a:off x="0" y="169215"/>
                <a:ext cx="12192000" cy="1535998"/>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29623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1BFA66F-668B-1044-8079-71C5BF0A9F70}"/>
              </a:ext>
            </a:extLst>
          </p:cNvPr>
          <p:cNvSpPr/>
          <p:nvPr/>
        </p:nvSpPr>
        <p:spPr>
          <a:xfrm>
            <a:off x="1529726" y="26567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1</a:t>
            </a:r>
            <a:endParaRPr lang="en-US" sz="1200" b="1" dirty="0"/>
          </a:p>
        </p:txBody>
      </p:sp>
      <p:sp>
        <p:nvSpPr>
          <p:cNvPr id="5" name="Oval 4">
            <a:extLst>
              <a:ext uri="{FF2B5EF4-FFF2-40B4-BE49-F238E27FC236}">
                <a16:creationId xmlns:a16="http://schemas.microsoft.com/office/drawing/2014/main" id="{26B7C5F9-88A2-7A46-AE1F-C9132CDCBEBD}"/>
              </a:ext>
            </a:extLst>
          </p:cNvPr>
          <p:cNvSpPr/>
          <p:nvPr/>
        </p:nvSpPr>
        <p:spPr>
          <a:xfrm>
            <a:off x="3683313" y="26567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1</a:t>
            </a:r>
            <a:endParaRPr lang="en-US" sz="1400" b="1" dirty="0"/>
          </a:p>
        </p:txBody>
      </p:sp>
      <p:sp>
        <p:nvSpPr>
          <p:cNvPr id="6" name="Oval 5">
            <a:extLst>
              <a:ext uri="{FF2B5EF4-FFF2-40B4-BE49-F238E27FC236}">
                <a16:creationId xmlns:a16="http://schemas.microsoft.com/office/drawing/2014/main" id="{04B1300C-5748-9544-8A69-9A456D296FB0}"/>
              </a:ext>
            </a:extLst>
          </p:cNvPr>
          <p:cNvSpPr/>
          <p:nvPr/>
        </p:nvSpPr>
        <p:spPr>
          <a:xfrm>
            <a:off x="5969313" y="2656796"/>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1</a:t>
            </a:r>
            <a:endParaRPr lang="en-US" sz="1400" b="1" dirty="0"/>
          </a:p>
        </p:txBody>
      </p:sp>
      <p:cxnSp>
        <p:nvCxnSpPr>
          <p:cNvPr id="8" name="Straight Arrow Connector 7">
            <a:extLst>
              <a:ext uri="{FF2B5EF4-FFF2-40B4-BE49-F238E27FC236}">
                <a16:creationId xmlns:a16="http://schemas.microsoft.com/office/drawing/2014/main" id="{A885ADDE-AFC4-4C42-A004-AE14B21CD203}"/>
              </a:ext>
            </a:extLst>
          </p:cNvPr>
          <p:cNvCxnSpPr>
            <a:stCxn id="4" idx="6"/>
            <a:endCxn id="5" idx="2"/>
          </p:cNvCxnSpPr>
          <p:nvPr/>
        </p:nvCxnSpPr>
        <p:spPr>
          <a:xfrm>
            <a:off x="2204284" y="2982834"/>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457E3962-76A8-D04B-B89E-7EF46E8426FE}"/>
              </a:ext>
            </a:extLst>
          </p:cNvPr>
          <p:cNvCxnSpPr>
            <a:stCxn id="4" idx="0"/>
            <a:endCxn id="6" idx="0"/>
          </p:cNvCxnSpPr>
          <p:nvPr/>
        </p:nvCxnSpPr>
        <p:spPr>
          <a:xfrm rot="5400000" flipH="1" flipV="1">
            <a:off x="4086798" y="437004"/>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8F8D22E1-BD74-C344-9E92-256C4F7B2F1A}"/>
              </a:ext>
            </a:extLst>
          </p:cNvPr>
          <p:cNvSpPr/>
          <p:nvPr/>
        </p:nvSpPr>
        <p:spPr>
          <a:xfrm>
            <a:off x="1529726" y="39290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2</a:t>
            </a:r>
            <a:endParaRPr lang="en-US" sz="1200" b="1" dirty="0"/>
          </a:p>
        </p:txBody>
      </p:sp>
      <p:sp>
        <p:nvSpPr>
          <p:cNvPr id="33" name="Oval 32">
            <a:extLst>
              <a:ext uri="{FF2B5EF4-FFF2-40B4-BE49-F238E27FC236}">
                <a16:creationId xmlns:a16="http://schemas.microsoft.com/office/drawing/2014/main" id="{692A2CF4-F284-6343-9DC2-2C2A6A2E9E34}"/>
              </a:ext>
            </a:extLst>
          </p:cNvPr>
          <p:cNvSpPr/>
          <p:nvPr/>
        </p:nvSpPr>
        <p:spPr>
          <a:xfrm>
            <a:off x="3683313" y="39290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2</a:t>
            </a:r>
            <a:endParaRPr lang="en-US" sz="1400" b="1" dirty="0"/>
          </a:p>
        </p:txBody>
      </p:sp>
      <p:sp>
        <p:nvSpPr>
          <p:cNvPr id="34" name="Oval 33">
            <a:extLst>
              <a:ext uri="{FF2B5EF4-FFF2-40B4-BE49-F238E27FC236}">
                <a16:creationId xmlns:a16="http://schemas.microsoft.com/office/drawing/2014/main" id="{CBD2311A-19DA-8B43-AB9C-C4A9DDD0041F}"/>
              </a:ext>
            </a:extLst>
          </p:cNvPr>
          <p:cNvSpPr/>
          <p:nvPr/>
        </p:nvSpPr>
        <p:spPr>
          <a:xfrm>
            <a:off x="5969313" y="3929089"/>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2</a:t>
            </a:r>
            <a:endParaRPr lang="en-US" sz="1400" b="1" dirty="0"/>
          </a:p>
        </p:txBody>
      </p:sp>
      <p:cxnSp>
        <p:nvCxnSpPr>
          <p:cNvPr id="35" name="Straight Arrow Connector 34">
            <a:extLst>
              <a:ext uri="{FF2B5EF4-FFF2-40B4-BE49-F238E27FC236}">
                <a16:creationId xmlns:a16="http://schemas.microsoft.com/office/drawing/2014/main" id="{20545845-D76D-8F42-B14B-AC9BA54B5AB7}"/>
              </a:ext>
            </a:extLst>
          </p:cNvPr>
          <p:cNvCxnSpPr>
            <a:stCxn id="32" idx="6"/>
            <a:endCxn id="33" idx="2"/>
          </p:cNvCxnSpPr>
          <p:nvPr/>
        </p:nvCxnSpPr>
        <p:spPr>
          <a:xfrm>
            <a:off x="2204284" y="4255127"/>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E1514C85-444D-A348-A8DB-BFEB4A818D59}"/>
              </a:ext>
            </a:extLst>
          </p:cNvPr>
          <p:cNvCxnSpPr>
            <a:stCxn id="32" idx="0"/>
            <a:endCxn id="34" idx="0"/>
          </p:cNvCxnSpPr>
          <p:nvPr/>
        </p:nvCxnSpPr>
        <p:spPr>
          <a:xfrm rot="5400000" flipH="1" flipV="1">
            <a:off x="4086798" y="1709297"/>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40ABAE23-8723-044D-88B9-2D5A901D8CE2}"/>
              </a:ext>
            </a:extLst>
          </p:cNvPr>
          <p:cNvSpPr/>
          <p:nvPr/>
        </p:nvSpPr>
        <p:spPr>
          <a:xfrm>
            <a:off x="1529726" y="52013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3</a:t>
            </a:r>
            <a:endParaRPr lang="en-US" sz="1200" b="1" dirty="0"/>
          </a:p>
        </p:txBody>
      </p:sp>
      <p:sp>
        <p:nvSpPr>
          <p:cNvPr id="39" name="Oval 38">
            <a:extLst>
              <a:ext uri="{FF2B5EF4-FFF2-40B4-BE49-F238E27FC236}">
                <a16:creationId xmlns:a16="http://schemas.microsoft.com/office/drawing/2014/main" id="{FBE9C7E1-CC14-B545-800F-842DB0873F57}"/>
              </a:ext>
            </a:extLst>
          </p:cNvPr>
          <p:cNvSpPr/>
          <p:nvPr/>
        </p:nvSpPr>
        <p:spPr>
          <a:xfrm>
            <a:off x="3683313" y="52013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3</a:t>
            </a:r>
            <a:endParaRPr lang="en-US" sz="1400" b="1" dirty="0"/>
          </a:p>
        </p:txBody>
      </p:sp>
      <p:sp>
        <p:nvSpPr>
          <p:cNvPr id="40" name="Oval 39">
            <a:extLst>
              <a:ext uri="{FF2B5EF4-FFF2-40B4-BE49-F238E27FC236}">
                <a16:creationId xmlns:a16="http://schemas.microsoft.com/office/drawing/2014/main" id="{54BFFD8C-8A2D-314F-B299-4ACABB352370}"/>
              </a:ext>
            </a:extLst>
          </p:cNvPr>
          <p:cNvSpPr/>
          <p:nvPr/>
        </p:nvSpPr>
        <p:spPr>
          <a:xfrm>
            <a:off x="5969313" y="5201382"/>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3</a:t>
            </a:r>
            <a:endParaRPr lang="en-US" sz="1400" b="1" dirty="0"/>
          </a:p>
        </p:txBody>
      </p:sp>
      <p:cxnSp>
        <p:nvCxnSpPr>
          <p:cNvPr id="41" name="Straight Arrow Connector 40">
            <a:extLst>
              <a:ext uri="{FF2B5EF4-FFF2-40B4-BE49-F238E27FC236}">
                <a16:creationId xmlns:a16="http://schemas.microsoft.com/office/drawing/2014/main" id="{A2AAAE37-97FC-A240-8054-B71462A8E1BF}"/>
              </a:ext>
            </a:extLst>
          </p:cNvPr>
          <p:cNvCxnSpPr>
            <a:stCxn id="38" idx="6"/>
            <a:endCxn id="39" idx="2"/>
          </p:cNvCxnSpPr>
          <p:nvPr/>
        </p:nvCxnSpPr>
        <p:spPr>
          <a:xfrm>
            <a:off x="2204284" y="5527420"/>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4AED7402-62EE-AC40-872A-66B3B9384F68}"/>
              </a:ext>
            </a:extLst>
          </p:cNvPr>
          <p:cNvCxnSpPr>
            <a:stCxn id="38" idx="0"/>
            <a:endCxn id="40" idx="0"/>
          </p:cNvCxnSpPr>
          <p:nvPr/>
        </p:nvCxnSpPr>
        <p:spPr>
          <a:xfrm rot="5400000" flipH="1" flipV="1">
            <a:off x="4086798" y="2981590"/>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48" name="Graphic 47" descr="Man">
            <a:extLst>
              <a:ext uri="{FF2B5EF4-FFF2-40B4-BE49-F238E27FC236}">
                <a16:creationId xmlns:a16="http://schemas.microsoft.com/office/drawing/2014/main" id="{E9B4AD2A-E4F0-DF4D-9BB5-2021570CEE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13288" y="2547456"/>
            <a:ext cx="914400" cy="914400"/>
          </a:xfrm>
          <a:prstGeom prst="rect">
            <a:avLst/>
          </a:prstGeom>
        </p:spPr>
      </p:pic>
      <p:pic>
        <p:nvPicPr>
          <p:cNvPr id="49" name="Graphic 48" descr="Woman with cane">
            <a:extLst>
              <a:ext uri="{FF2B5EF4-FFF2-40B4-BE49-F238E27FC236}">
                <a16:creationId xmlns:a16="http://schemas.microsoft.com/office/drawing/2014/main" id="{624A5400-0C83-4C4A-ABA7-DEFB9E90AF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08900" y="3671588"/>
            <a:ext cx="914400" cy="914400"/>
          </a:xfrm>
          <a:prstGeom prst="rect">
            <a:avLst/>
          </a:prstGeom>
        </p:spPr>
      </p:pic>
      <p:pic>
        <p:nvPicPr>
          <p:cNvPr id="50" name="Graphic 49" descr="Pregnant lady">
            <a:extLst>
              <a:ext uri="{FF2B5EF4-FFF2-40B4-BE49-F238E27FC236}">
                <a16:creationId xmlns:a16="http://schemas.microsoft.com/office/drawing/2014/main" id="{61BF750A-75E2-E142-8C98-BACF84E31A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13288" y="5070217"/>
            <a:ext cx="914400" cy="914400"/>
          </a:xfrm>
          <a:prstGeom prst="rect">
            <a:avLst/>
          </a:prstGeom>
        </p:spPr>
      </p:pic>
      <p:cxnSp>
        <p:nvCxnSpPr>
          <p:cNvPr id="3" name="Straight Connector 2">
            <a:extLst>
              <a:ext uri="{FF2B5EF4-FFF2-40B4-BE49-F238E27FC236}">
                <a16:creationId xmlns:a16="http://schemas.microsoft.com/office/drawing/2014/main" id="{5BD1A42D-ECD7-8B40-BA3A-EE856D190074}"/>
              </a:ext>
            </a:extLst>
          </p:cNvPr>
          <p:cNvCxnSpPr/>
          <p:nvPr/>
        </p:nvCxnSpPr>
        <p:spPr>
          <a:xfrm>
            <a:off x="9954650" y="3235100"/>
            <a:ext cx="561600" cy="576000"/>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9AF3E58-2C25-B94E-922F-75C4EDA7B072}"/>
              </a:ext>
            </a:extLst>
          </p:cNvPr>
          <p:cNvCxnSpPr>
            <a:cxnSpLocks/>
          </p:cNvCxnSpPr>
          <p:nvPr/>
        </p:nvCxnSpPr>
        <p:spPr>
          <a:xfrm flipH="1">
            <a:off x="9954650" y="4734476"/>
            <a:ext cx="750625" cy="667824"/>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4E4F624-042B-9145-8035-080C00E25D41}"/>
              </a:ext>
            </a:extLst>
          </p:cNvPr>
          <p:cNvCxnSpPr>
            <a:cxnSpLocks/>
            <a:stCxn id="32" idx="7"/>
            <a:endCxn id="5" idx="3"/>
          </p:cNvCxnSpPr>
          <p:nvPr/>
        </p:nvCxnSpPr>
        <p:spPr>
          <a:xfrm flipV="1">
            <a:off x="2105497" y="3213376"/>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64B4CDB-A4F4-0C40-AE70-7EA425120FF6}"/>
              </a:ext>
            </a:extLst>
          </p:cNvPr>
          <p:cNvCxnSpPr>
            <a:cxnSpLocks/>
            <a:stCxn id="38" idx="7"/>
            <a:endCxn id="33" idx="3"/>
          </p:cNvCxnSpPr>
          <p:nvPr/>
        </p:nvCxnSpPr>
        <p:spPr>
          <a:xfrm flipV="1">
            <a:off x="2105497" y="4485669"/>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29886C6-C4A0-2542-B0CD-C26FBBBF6B16}"/>
              </a:ext>
            </a:extLst>
          </p:cNvPr>
          <p:cNvCxnSpPr>
            <a:cxnSpLocks/>
            <a:stCxn id="4" idx="5"/>
            <a:endCxn id="33" idx="1"/>
          </p:cNvCxnSpPr>
          <p:nvPr/>
        </p:nvCxnSpPr>
        <p:spPr>
          <a:xfrm>
            <a:off x="2105497" y="3213376"/>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755BA18-DD1E-774C-8833-E516EC7B3CC9}"/>
              </a:ext>
            </a:extLst>
          </p:cNvPr>
          <p:cNvCxnSpPr>
            <a:cxnSpLocks/>
            <a:stCxn id="32" idx="5"/>
            <a:endCxn id="39" idx="1"/>
          </p:cNvCxnSpPr>
          <p:nvPr/>
        </p:nvCxnSpPr>
        <p:spPr>
          <a:xfrm>
            <a:off x="2105497" y="4485669"/>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0DDF31F-1A7C-4847-9D14-15EC318A83D9}"/>
              </a:ext>
            </a:extLst>
          </p:cNvPr>
          <p:cNvCxnSpPr>
            <a:cxnSpLocks/>
            <a:stCxn id="32" idx="7"/>
            <a:endCxn id="6" idx="2"/>
          </p:cNvCxnSpPr>
          <p:nvPr/>
        </p:nvCxnSpPr>
        <p:spPr>
          <a:xfrm flipV="1">
            <a:off x="2105497" y="2982833"/>
            <a:ext cx="3863816" cy="104175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209DC4E-5BAC-4F42-93D7-664BBA212851}"/>
              </a:ext>
            </a:extLst>
          </p:cNvPr>
          <p:cNvCxnSpPr>
            <a:cxnSpLocks/>
            <a:stCxn id="32" idx="5"/>
            <a:endCxn id="40" idx="2"/>
          </p:cNvCxnSpPr>
          <p:nvPr/>
        </p:nvCxnSpPr>
        <p:spPr>
          <a:xfrm>
            <a:off x="2105497" y="4485669"/>
            <a:ext cx="3863816" cy="104175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023677D-77D7-E04F-83B2-72D23262517C}"/>
              </a:ext>
            </a:extLst>
          </p:cNvPr>
          <p:cNvCxnSpPr>
            <a:cxnSpLocks/>
            <a:stCxn id="38" idx="6"/>
            <a:endCxn id="34" idx="2"/>
          </p:cNvCxnSpPr>
          <p:nvPr/>
        </p:nvCxnSpPr>
        <p:spPr>
          <a:xfrm flipV="1">
            <a:off x="2204284" y="4255126"/>
            <a:ext cx="3765029" cy="1272294"/>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A8AD106-FB42-3742-89BB-7570F81926B9}"/>
              </a:ext>
            </a:extLst>
          </p:cNvPr>
          <p:cNvCxnSpPr>
            <a:cxnSpLocks/>
            <a:stCxn id="4" idx="6"/>
            <a:endCxn id="34" idx="2"/>
          </p:cNvCxnSpPr>
          <p:nvPr/>
        </p:nvCxnSpPr>
        <p:spPr>
          <a:xfrm>
            <a:off x="2204284" y="2982834"/>
            <a:ext cx="3765029" cy="1272292"/>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E7838D3-D06F-6D48-B365-BB0D0AED9F1D}"/>
              </a:ext>
            </a:extLst>
          </p:cNvPr>
          <p:cNvCxnSpPr>
            <a:cxnSpLocks/>
            <a:stCxn id="5" idx="4"/>
            <a:endCxn id="33" idx="0"/>
          </p:cNvCxnSpPr>
          <p:nvPr/>
        </p:nvCxnSpPr>
        <p:spPr>
          <a:xfrm>
            <a:off x="4020592" y="3308870"/>
            <a:ext cx="0" cy="620220"/>
          </a:xfrm>
          <a:prstGeom prst="line">
            <a:avLst/>
          </a:prstGeom>
          <a:ln w="12700">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5454D7A-6418-DB49-A459-3DF1507FFC0B}"/>
              </a:ext>
            </a:extLst>
          </p:cNvPr>
          <p:cNvCxnSpPr>
            <a:cxnSpLocks/>
            <a:stCxn id="33" idx="4"/>
            <a:endCxn id="39" idx="0"/>
          </p:cNvCxnSpPr>
          <p:nvPr/>
        </p:nvCxnSpPr>
        <p:spPr>
          <a:xfrm>
            <a:off x="4020592" y="4581163"/>
            <a:ext cx="0" cy="620220"/>
          </a:xfrm>
          <a:prstGeom prst="line">
            <a:avLst/>
          </a:prstGeom>
          <a:ln w="12700">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9F4DC57-92CD-3846-8A4E-6E325F3C9812}"/>
              </a:ext>
            </a:extLst>
          </p:cNvPr>
          <p:cNvCxnSpPr>
            <a:cxnSpLocks/>
            <a:stCxn id="4" idx="4"/>
            <a:endCxn id="32" idx="0"/>
          </p:cNvCxnSpPr>
          <p:nvPr/>
        </p:nvCxnSpPr>
        <p:spPr>
          <a:xfrm>
            <a:off x="1867005" y="3308870"/>
            <a:ext cx="0" cy="620220"/>
          </a:xfrm>
          <a:prstGeom prst="line">
            <a:avLst/>
          </a:prstGeom>
          <a:ln w="12700">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2934F12-7310-EA46-96E9-7B7A6521D293}"/>
              </a:ext>
            </a:extLst>
          </p:cNvPr>
          <p:cNvCxnSpPr>
            <a:cxnSpLocks/>
            <a:stCxn id="32" idx="4"/>
            <a:endCxn id="38" idx="0"/>
          </p:cNvCxnSpPr>
          <p:nvPr/>
        </p:nvCxnSpPr>
        <p:spPr>
          <a:xfrm>
            <a:off x="1867005" y="4581163"/>
            <a:ext cx="0" cy="620220"/>
          </a:xfrm>
          <a:prstGeom prst="line">
            <a:avLst/>
          </a:prstGeom>
          <a:ln w="12700">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65EF20A-851F-D84E-9F83-DCA465D9F64D}"/>
              </a:ext>
            </a:extLst>
          </p:cNvPr>
          <p:cNvCxnSpPr>
            <a:stCxn id="5" idx="6"/>
            <a:endCxn id="6" idx="2"/>
          </p:cNvCxnSpPr>
          <p:nvPr/>
        </p:nvCxnSpPr>
        <p:spPr>
          <a:xfrm flipV="1">
            <a:off x="4357871" y="2982833"/>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CE581BD-EC71-EC40-9835-2253B9E62C56}"/>
              </a:ext>
            </a:extLst>
          </p:cNvPr>
          <p:cNvCxnSpPr>
            <a:stCxn id="33" idx="6"/>
            <a:endCxn id="34" idx="2"/>
          </p:cNvCxnSpPr>
          <p:nvPr/>
        </p:nvCxnSpPr>
        <p:spPr>
          <a:xfrm flipV="1">
            <a:off x="4357871" y="4255126"/>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4A845B-94B6-4645-B203-8017C9700A9E}"/>
              </a:ext>
            </a:extLst>
          </p:cNvPr>
          <p:cNvCxnSpPr>
            <a:stCxn id="39" idx="6"/>
            <a:endCxn id="40" idx="2"/>
          </p:cNvCxnSpPr>
          <p:nvPr/>
        </p:nvCxnSpPr>
        <p:spPr>
          <a:xfrm flipV="1">
            <a:off x="4357871" y="5527419"/>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A1194DF-5F3A-EA44-AF67-75916FDFA138}"/>
              </a:ext>
            </a:extLst>
          </p:cNvPr>
          <p:cNvCxnSpPr>
            <a:cxnSpLocks/>
            <a:stCxn id="6" idx="4"/>
            <a:endCxn id="34" idx="0"/>
          </p:cNvCxnSpPr>
          <p:nvPr/>
        </p:nvCxnSpPr>
        <p:spPr>
          <a:xfrm>
            <a:off x="6306592" y="3308869"/>
            <a:ext cx="0" cy="62022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5FCAC6B-26CB-CA45-A53B-451049A6EF2E}"/>
              </a:ext>
            </a:extLst>
          </p:cNvPr>
          <p:cNvCxnSpPr>
            <a:cxnSpLocks/>
            <a:stCxn id="34" idx="4"/>
            <a:endCxn id="40" idx="0"/>
          </p:cNvCxnSpPr>
          <p:nvPr/>
        </p:nvCxnSpPr>
        <p:spPr>
          <a:xfrm>
            <a:off x="6306592" y="4581162"/>
            <a:ext cx="0" cy="62022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C02D15D-532B-CC4A-9B0B-DA09B17CB5BE}"/>
                  </a:ext>
                </a:extLst>
              </p:cNvPr>
              <p:cNvSpPr/>
              <p:nvPr/>
            </p:nvSpPr>
            <p:spPr>
              <a:xfrm>
                <a:off x="0" y="169215"/>
                <a:ext cx="12192000" cy="1535998"/>
              </a:xfrm>
              <a:prstGeom prst="rect">
                <a:avLst/>
              </a:prstGeom>
            </p:spPr>
            <p:txBody>
              <a:bodyPr wrap="square">
                <a:spAutoFit/>
              </a:bodyPr>
              <a:lstStyle/>
              <a:p>
                <a:pPr algn="ctr">
                  <a:lnSpc>
                    <a:spcPct val="150000"/>
                  </a:lnSpc>
                </a:pPr>
                <a:r>
                  <a:rPr lang="en-US" sz="2400" i="1" dirty="0">
                    <a:solidFill>
                      <a:schemeClr val="tx1">
                        <a:lumMod val="50000"/>
                      </a:schemeClr>
                    </a:solidFill>
                    <a:latin typeface="Cambria Math" panose="02040503050406030204" pitchFamily="18" charset="0"/>
                  </a:rPr>
                  <a:t>Average Spillover Effect</a:t>
                </a:r>
              </a:p>
              <a:p>
                <a:pPr>
                  <a:lnSpc>
                    <a:spcPct val="150000"/>
                  </a:lnSpc>
                </a:pPr>
                <a14:m>
                  <m:oMathPara xmlns:m="http://schemas.openxmlformats.org/officeDocument/2006/math">
                    <m:oMathParaPr>
                      <m:jc m:val="centerGroup"/>
                    </m:oMathParaPr>
                    <m:oMath xmlns:m="http://schemas.openxmlformats.org/officeDocument/2006/math">
                      <m:f>
                        <m:fPr>
                          <m:ctrlPr>
                            <a:rPr lang="en-US" i="1">
                              <a:solidFill>
                                <a:schemeClr val="bg1">
                                  <a:lumMod val="50000"/>
                                  <a:lumOff val="50000"/>
                                </a:schemeClr>
                              </a:solidFill>
                              <a:latin typeface="Cambria Math" panose="02040503050406030204" pitchFamily="18" charset="0"/>
                            </a:rPr>
                          </m:ctrlPr>
                        </m:fPr>
                        <m:num>
                          <m:sSubSup>
                            <m:sSubSupPr>
                              <m:ctrlPr>
                                <a:rPr lang="en-US" i="1">
                                  <a:solidFill>
                                    <a:schemeClr val="bg1">
                                      <a:lumMod val="50000"/>
                                      <a:lumOff val="50000"/>
                                    </a:schemeClr>
                                  </a:solidFill>
                                  <a:latin typeface="Cambria Math" panose="02040503050406030204" pitchFamily="18" charset="0"/>
                                </a:rPr>
                              </m:ctrlPr>
                            </m:sSubSupPr>
                            <m:e>
                              <m:r>
                                <a:rPr lang="en-US" i="1">
                                  <a:solidFill>
                                    <a:srgbClr val="0070C0"/>
                                  </a:solidFill>
                                  <a:latin typeface="Cambria Math" panose="02040503050406030204" pitchFamily="18" charset="0"/>
                                </a:rPr>
                                <m:t>𝑌</m:t>
                              </m:r>
                            </m:e>
                            <m:sub>
                              <m:r>
                                <a:rPr lang="en-US" i="1">
                                  <a:solidFill>
                                    <a:srgbClr val="0070C0"/>
                                  </a:solidFill>
                                  <a:latin typeface="Cambria Math" panose="02040503050406030204" pitchFamily="18" charset="0"/>
                                </a:rPr>
                                <m:t>1</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b="0" i="1" smtClean="0">
                                  <a:solidFill>
                                    <a:schemeClr val="bg1">
                                      <a:lumMod val="50000"/>
                                      <a:lumOff val="50000"/>
                                    </a:schemeClr>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sup>
                          </m:sSubSup>
                          <m:r>
                            <a:rPr lang="en-US" i="1">
                              <a:solidFill>
                                <a:schemeClr val="bg1">
                                  <a:lumMod val="50000"/>
                                  <a:lumOff val="50000"/>
                                </a:schemeClr>
                              </a:solidFill>
                              <a:latin typeface="Cambria Math" panose="02040503050406030204" pitchFamily="18" charset="0"/>
                            </a:rPr>
                            <m:t>+</m:t>
                          </m:r>
                          <m:sSubSup>
                            <m:sSubSupPr>
                              <m:ctrlPr>
                                <a:rPr lang="en-US" i="1">
                                  <a:solidFill>
                                    <a:schemeClr val="bg1">
                                      <a:lumMod val="50000"/>
                                      <a:lumOff val="50000"/>
                                    </a:schemeClr>
                                  </a:solidFill>
                                  <a:latin typeface="Cambria Math" panose="02040503050406030204" pitchFamily="18" charset="0"/>
                                </a:rPr>
                              </m:ctrlPr>
                            </m:sSubSupPr>
                            <m:e>
                              <m:r>
                                <a:rPr lang="en-US" i="1">
                                  <a:solidFill>
                                    <a:schemeClr val="accent6"/>
                                  </a:solidFill>
                                  <a:latin typeface="Cambria Math" panose="02040503050406030204" pitchFamily="18" charset="0"/>
                                </a:rPr>
                                <m:t>𝑌</m:t>
                              </m:r>
                            </m:e>
                            <m:sub>
                              <m:r>
                                <a:rPr lang="en-US" i="1">
                                  <a:solidFill>
                                    <a:schemeClr val="accent6"/>
                                  </a:solidFill>
                                  <a:latin typeface="Cambria Math" panose="02040503050406030204" pitchFamily="18" charset="0"/>
                                </a:rPr>
                                <m:t>2</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b="0" i="1" smtClean="0">
                                  <a:solidFill>
                                    <a:schemeClr val="bg1">
                                      <a:lumMod val="50000"/>
                                      <a:lumOff val="50000"/>
                                    </a:schemeClr>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sup>
                          </m:sSubSup>
                          <m:r>
                            <a:rPr lang="en-US" i="1">
                              <a:solidFill>
                                <a:schemeClr val="bg1">
                                  <a:lumMod val="50000"/>
                                  <a:lumOff val="50000"/>
                                </a:schemeClr>
                              </a:solidFill>
                              <a:latin typeface="Cambria Math" panose="02040503050406030204" pitchFamily="18" charset="0"/>
                            </a:rPr>
                            <m:t>+</m:t>
                          </m:r>
                          <m:sSubSup>
                            <m:sSubSupPr>
                              <m:ctrlPr>
                                <a:rPr lang="en-US" i="1">
                                  <a:solidFill>
                                    <a:schemeClr val="bg1">
                                      <a:lumMod val="50000"/>
                                      <a:lumOff val="50000"/>
                                    </a:schemeClr>
                                  </a:solidFill>
                                  <a:latin typeface="Cambria Math" panose="02040503050406030204" pitchFamily="18" charset="0"/>
                                </a:rPr>
                              </m:ctrlPr>
                            </m:sSubSupPr>
                            <m:e>
                              <m:r>
                                <a:rPr lang="en-US" i="1">
                                  <a:solidFill>
                                    <a:schemeClr val="accent4"/>
                                  </a:solidFill>
                                  <a:latin typeface="Cambria Math" panose="02040503050406030204" pitchFamily="18" charset="0"/>
                                </a:rPr>
                                <m:t>𝑌</m:t>
                              </m:r>
                            </m:e>
                            <m:sub>
                              <m:r>
                                <a:rPr lang="en-US" i="1">
                                  <a:solidFill>
                                    <a:schemeClr val="accent4"/>
                                  </a:solidFill>
                                  <a:latin typeface="Cambria Math" panose="02040503050406030204" pitchFamily="18" charset="0"/>
                                </a:rPr>
                                <m:t>3</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b="0" i="1" smtClean="0">
                                  <a:solidFill>
                                    <a:schemeClr val="bg1">
                                      <a:lumMod val="50000"/>
                                      <a:lumOff val="50000"/>
                                    </a:schemeClr>
                                  </a:solidFill>
                                  <a:latin typeface="Cambria Math" panose="02040503050406030204" pitchFamily="18" charset="0"/>
                                </a:rPr>
                                <m:t>=0</m:t>
                              </m:r>
                            </m:sup>
                          </m:sSubSup>
                        </m:num>
                        <m:den>
                          <m:r>
                            <a:rPr lang="en-US" i="1">
                              <a:solidFill>
                                <a:schemeClr val="bg1">
                                  <a:lumMod val="50000"/>
                                  <a:lumOff val="50000"/>
                                </a:schemeClr>
                              </a:solidFill>
                              <a:latin typeface="Cambria Math" panose="02040503050406030204" pitchFamily="18" charset="0"/>
                            </a:rPr>
                            <m:t>3</m:t>
                          </m:r>
                        </m:den>
                      </m:f>
                      <m:r>
                        <a:rPr lang="en-US" i="1">
                          <a:solidFill>
                            <a:schemeClr val="bg1">
                              <a:lumMod val="50000"/>
                              <a:lumOff val="50000"/>
                            </a:schemeClr>
                          </a:solidFill>
                          <a:latin typeface="Cambria Math" panose="02040503050406030204" pitchFamily="18" charset="0"/>
                        </a:rPr>
                        <m:t>    −    </m:t>
                      </m:r>
                      <m:f>
                        <m:fPr>
                          <m:ctrlPr>
                            <a:rPr lang="en-US" i="1">
                              <a:solidFill>
                                <a:schemeClr val="bg1">
                                  <a:lumMod val="50000"/>
                                  <a:lumOff val="50000"/>
                                </a:schemeClr>
                              </a:solidFill>
                              <a:latin typeface="Cambria Math" panose="02040503050406030204" pitchFamily="18" charset="0"/>
                            </a:rPr>
                          </m:ctrlPr>
                        </m:fPr>
                        <m:num>
                          <m:sSubSup>
                            <m:sSubSupPr>
                              <m:ctrlPr>
                                <a:rPr lang="en-US" i="1">
                                  <a:solidFill>
                                    <a:schemeClr val="bg1">
                                      <a:lumMod val="50000"/>
                                      <a:lumOff val="50000"/>
                                    </a:schemeClr>
                                  </a:solidFill>
                                  <a:latin typeface="Cambria Math" panose="02040503050406030204" pitchFamily="18" charset="0"/>
                                </a:rPr>
                              </m:ctrlPr>
                            </m:sSubSupPr>
                            <m:e>
                              <m:r>
                                <a:rPr lang="en-US" i="1">
                                  <a:solidFill>
                                    <a:srgbClr val="0070C0"/>
                                  </a:solidFill>
                                  <a:latin typeface="Cambria Math" panose="02040503050406030204" pitchFamily="18" charset="0"/>
                                </a:rPr>
                                <m:t>𝑌</m:t>
                              </m:r>
                            </m:e>
                            <m:sub>
                              <m:r>
                                <a:rPr lang="en-US" i="1">
                                  <a:solidFill>
                                    <a:srgbClr val="0070C0"/>
                                  </a:solidFill>
                                  <a:latin typeface="Cambria Math" panose="02040503050406030204" pitchFamily="18" charset="0"/>
                                </a:rPr>
                                <m:t>1</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b="0" i="1" smtClean="0">
                                  <a:solidFill>
                                    <a:schemeClr val="bg1">
                                      <a:lumMod val="50000"/>
                                      <a:lumOff val="50000"/>
                                    </a:schemeClr>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sup>
                          </m:sSubSup>
                          <m:r>
                            <a:rPr lang="en-US" i="1">
                              <a:solidFill>
                                <a:schemeClr val="bg1">
                                  <a:lumMod val="50000"/>
                                  <a:lumOff val="50000"/>
                                </a:schemeClr>
                              </a:solidFill>
                              <a:latin typeface="Cambria Math" panose="02040503050406030204" pitchFamily="18" charset="0"/>
                            </a:rPr>
                            <m:t>+</m:t>
                          </m:r>
                          <m:sSubSup>
                            <m:sSubSupPr>
                              <m:ctrlPr>
                                <a:rPr lang="en-US" i="1">
                                  <a:solidFill>
                                    <a:schemeClr val="bg1">
                                      <a:lumMod val="50000"/>
                                      <a:lumOff val="50000"/>
                                    </a:schemeClr>
                                  </a:solidFill>
                                  <a:latin typeface="Cambria Math" panose="02040503050406030204" pitchFamily="18" charset="0"/>
                                </a:rPr>
                              </m:ctrlPr>
                            </m:sSubSupPr>
                            <m:e>
                              <m:r>
                                <a:rPr lang="en-US" i="1">
                                  <a:solidFill>
                                    <a:schemeClr val="accent6"/>
                                  </a:solidFill>
                                  <a:latin typeface="Cambria Math" panose="02040503050406030204" pitchFamily="18" charset="0"/>
                                </a:rPr>
                                <m:t>𝑌</m:t>
                              </m:r>
                            </m:e>
                            <m:sub>
                              <m:r>
                                <a:rPr lang="en-US" i="1">
                                  <a:solidFill>
                                    <a:schemeClr val="accent6"/>
                                  </a:solidFill>
                                  <a:latin typeface="Cambria Math" panose="02040503050406030204" pitchFamily="18" charset="0"/>
                                </a:rPr>
                                <m:t>2</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b="0" i="1" smtClean="0">
                                  <a:solidFill>
                                    <a:schemeClr val="bg1">
                                      <a:lumMod val="50000"/>
                                      <a:lumOff val="50000"/>
                                    </a:schemeClr>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sup>
                          </m:sSubSup>
                          <m:r>
                            <a:rPr lang="en-US" i="1">
                              <a:solidFill>
                                <a:schemeClr val="bg1">
                                  <a:lumMod val="50000"/>
                                  <a:lumOff val="50000"/>
                                </a:schemeClr>
                              </a:solidFill>
                              <a:latin typeface="Cambria Math" panose="02040503050406030204" pitchFamily="18" charset="0"/>
                            </a:rPr>
                            <m:t>+</m:t>
                          </m:r>
                          <m:sSubSup>
                            <m:sSubSupPr>
                              <m:ctrlPr>
                                <a:rPr lang="en-US" i="1">
                                  <a:solidFill>
                                    <a:schemeClr val="bg1">
                                      <a:lumMod val="50000"/>
                                      <a:lumOff val="50000"/>
                                    </a:schemeClr>
                                  </a:solidFill>
                                  <a:latin typeface="Cambria Math" panose="02040503050406030204" pitchFamily="18" charset="0"/>
                                </a:rPr>
                              </m:ctrlPr>
                            </m:sSubSupPr>
                            <m:e>
                              <m:r>
                                <a:rPr lang="en-US" i="1">
                                  <a:solidFill>
                                    <a:schemeClr val="accent4"/>
                                  </a:solidFill>
                                  <a:latin typeface="Cambria Math" panose="02040503050406030204" pitchFamily="18" charset="0"/>
                                </a:rPr>
                                <m:t>𝑌</m:t>
                              </m:r>
                            </m:e>
                            <m:sub>
                              <m:r>
                                <a:rPr lang="en-US" i="1">
                                  <a:solidFill>
                                    <a:schemeClr val="accent4"/>
                                  </a:solidFill>
                                  <a:latin typeface="Cambria Math" panose="02040503050406030204" pitchFamily="18" charset="0"/>
                                </a:rPr>
                                <m:t>3</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b="0" i="1" smtClean="0">
                                  <a:solidFill>
                                    <a:schemeClr val="bg1">
                                      <a:lumMod val="50000"/>
                                      <a:lumOff val="50000"/>
                                    </a:schemeClr>
                                  </a:solidFill>
                                  <a:latin typeface="Cambria Math" panose="02040503050406030204" pitchFamily="18" charset="0"/>
                                </a:rPr>
                                <m:t>=0</m:t>
                              </m:r>
                            </m:sup>
                          </m:sSubSup>
                        </m:num>
                        <m:den>
                          <m:r>
                            <a:rPr lang="en-US" i="1">
                              <a:solidFill>
                                <a:schemeClr val="bg1">
                                  <a:lumMod val="50000"/>
                                  <a:lumOff val="50000"/>
                                </a:schemeClr>
                              </a:solidFill>
                              <a:latin typeface="Cambria Math" panose="02040503050406030204" pitchFamily="18" charset="0"/>
                            </a:rPr>
                            <m:t>3</m:t>
                          </m:r>
                        </m:den>
                      </m:f>
                    </m:oMath>
                  </m:oMathPara>
                </a14:m>
                <a:endParaRPr lang="en-US" i="1" dirty="0">
                  <a:solidFill>
                    <a:schemeClr val="tx1">
                      <a:lumMod val="50000"/>
                    </a:schemeClr>
                  </a:solidFill>
                  <a:latin typeface="Cambria Math" panose="02040503050406030204" pitchFamily="18" charset="0"/>
                </a:endParaRPr>
              </a:p>
            </p:txBody>
          </p:sp>
        </mc:Choice>
        <mc:Fallback xmlns="">
          <p:sp>
            <p:nvSpPr>
              <p:cNvPr id="2" name="Rectangle 1">
                <a:extLst>
                  <a:ext uri="{FF2B5EF4-FFF2-40B4-BE49-F238E27FC236}">
                    <a16:creationId xmlns:a16="http://schemas.microsoft.com/office/drawing/2014/main" id="{BC02D15D-532B-CC4A-9B0B-DA09B17CB5BE}"/>
                  </a:ext>
                </a:extLst>
              </p:cNvPr>
              <p:cNvSpPr>
                <a:spLocks noRot="1" noChangeAspect="1" noMove="1" noResize="1" noEditPoints="1" noAdjustHandles="1" noChangeArrowheads="1" noChangeShapeType="1" noTextEdit="1"/>
              </p:cNvSpPr>
              <p:nvPr/>
            </p:nvSpPr>
            <p:spPr>
              <a:xfrm>
                <a:off x="0" y="169215"/>
                <a:ext cx="12192000" cy="1535998"/>
              </a:xfrm>
              <a:prstGeom prst="rect">
                <a:avLst/>
              </a:prstGeom>
              <a:blipFill>
                <a:blip r:embed="rId9"/>
                <a:stretch>
                  <a:fillRect/>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6F46C21C-A1D1-8C49-9888-FFF76E4C9C6C}"/>
              </a:ext>
            </a:extLst>
          </p:cNvPr>
          <p:cNvCxnSpPr>
            <a:cxnSpLocks/>
            <a:stCxn id="33" idx="7"/>
            <a:endCxn id="6" idx="3"/>
          </p:cNvCxnSpPr>
          <p:nvPr/>
        </p:nvCxnSpPr>
        <p:spPr>
          <a:xfrm flipV="1">
            <a:off x="4259084" y="3213375"/>
            <a:ext cx="1809016" cy="811209"/>
          </a:xfrm>
          <a:prstGeom prst="straightConnector1">
            <a:avLst/>
          </a:prstGeom>
          <a:ln w="25400">
            <a:solidFill>
              <a:schemeClr val="accent5"/>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6581964-41B0-7843-B6DC-F716A5F3CD4A}"/>
              </a:ext>
            </a:extLst>
          </p:cNvPr>
          <p:cNvCxnSpPr>
            <a:cxnSpLocks/>
            <a:stCxn id="39" idx="7"/>
            <a:endCxn id="34" idx="3"/>
          </p:cNvCxnSpPr>
          <p:nvPr/>
        </p:nvCxnSpPr>
        <p:spPr>
          <a:xfrm flipV="1">
            <a:off x="4259084" y="4485668"/>
            <a:ext cx="1809016" cy="811209"/>
          </a:xfrm>
          <a:prstGeom prst="straightConnector1">
            <a:avLst/>
          </a:prstGeom>
          <a:ln w="25400">
            <a:solidFill>
              <a:schemeClr val="accent5"/>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48B2420-0FE3-3540-8613-032A2C8ACED4}"/>
              </a:ext>
            </a:extLst>
          </p:cNvPr>
          <p:cNvCxnSpPr>
            <a:cxnSpLocks/>
            <a:stCxn id="33" idx="5"/>
            <a:endCxn id="40" idx="1"/>
          </p:cNvCxnSpPr>
          <p:nvPr/>
        </p:nvCxnSpPr>
        <p:spPr>
          <a:xfrm>
            <a:off x="4259084" y="4485669"/>
            <a:ext cx="1809016" cy="811207"/>
          </a:xfrm>
          <a:prstGeom prst="straightConnector1">
            <a:avLst/>
          </a:prstGeom>
          <a:ln w="25400">
            <a:solidFill>
              <a:schemeClr val="accent5"/>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0B882CD-E944-CB4E-A694-48C872850295}"/>
              </a:ext>
            </a:extLst>
          </p:cNvPr>
          <p:cNvCxnSpPr>
            <a:cxnSpLocks/>
            <a:stCxn id="5" idx="5"/>
            <a:endCxn id="34" idx="1"/>
          </p:cNvCxnSpPr>
          <p:nvPr/>
        </p:nvCxnSpPr>
        <p:spPr>
          <a:xfrm>
            <a:off x="4259084" y="3213376"/>
            <a:ext cx="1809016" cy="811207"/>
          </a:xfrm>
          <a:prstGeom prst="straightConnector1">
            <a:avLst/>
          </a:prstGeom>
          <a:ln w="25400">
            <a:solidFill>
              <a:schemeClr val="accent5"/>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15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Man">
            <a:extLst>
              <a:ext uri="{FF2B5EF4-FFF2-40B4-BE49-F238E27FC236}">
                <a16:creationId xmlns:a16="http://schemas.microsoft.com/office/drawing/2014/main" id="{30DFEA2C-D2B6-4D40-81D3-22115F151B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17305" y="1212893"/>
            <a:ext cx="1211374" cy="1211374"/>
          </a:xfrm>
          <a:prstGeom prst="rect">
            <a:avLst/>
          </a:prstGeom>
        </p:spPr>
      </p:pic>
      <p:pic>
        <p:nvPicPr>
          <p:cNvPr id="6" name="Graphic 5" descr="Woman with cane">
            <a:extLst>
              <a:ext uri="{FF2B5EF4-FFF2-40B4-BE49-F238E27FC236}">
                <a16:creationId xmlns:a16="http://schemas.microsoft.com/office/drawing/2014/main" id="{EBC2AF44-B2CF-B346-985B-2D4FB146D2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41376" y="2500692"/>
            <a:ext cx="1211374" cy="1211374"/>
          </a:xfrm>
          <a:prstGeom prst="rect">
            <a:avLst/>
          </a:prstGeom>
        </p:spPr>
      </p:pic>
      <p:pic>
        <p:nvPicPr>
          <p:cNvPr id="7" name="Graphic 6" descr="Pregnant lady">
            <a:extLst>
              <a:ext uri="{FF2B5EF4-FFF2-40B4-BE49-F238E27FC236}">
                <a16:creationId xmlns:a16="http://schemas.microsoft.com/office/drawing/2014/main" id="{D8B8F73C-4D51-F144-8103-9A33A71D29B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41376" y="3712066"/>
            <a:ext cx="1211374" cy="1211374"/>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28C555EC-2315-E943-8526-1D24383CF925}"/>
                  </a:ext>
                </a:extLst>
              </p:cNvPr>
              <p:cNvSpPr/>
              <p:nvPr/>
            </p:nvSpPr>
            <p:spPr>
              <a:xfrm>
                <a:off x="8303032" y="1499678"/>
                <a:ext cx="1717971" cy="6412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3200" i="1">
                              <a:solidFill>
                                <a:schemeClr val="bg1">
                                  <a:lumMod val="50000"/>
                                  <a:lumOff val="50000"/>
                                </a:schemeClr>
                              </a:solidFill>
                              <a:latin typeface="Cambria Math" panose="02040503050406030204" pitchFamily="18" charset="0"/>
                            </a:rPr>
                          </m:ctrlPr>
                        </m:sSubSupPr>
                        <m:e>
                          <m:r>
                            <a:rPr lang="en-US" sz="3200" i="1">
                              <a:solidFill>
                                <a:srgbClr val="0070C0"/>
                              </a:solidFill>
                              <a:latin typeface="Cambria Math" panose="02040503050406030204" pitchFamily="18" charset="0"/>
                            </a:rPr>
                            <m:t>𝑌</m:t>
                          </m:r>
                        </m:e>
                        <m:sub>
                          <m:r>
                            <a:rPr lang="en-US" sz="3200" i="1">
                              <a:solidFill>
                                <a:srgbClr val="0070C0"/>
                              </a:solidFill>
                              <a:latin typeface="Cambria Math" panose="02040503050406030204" pitchFamily="18" charset="0"/>
                            </a:rPr>
                            <m:t>1</m:t>
                          </m:r>
                        </m:sub>
                        <m:sup>
                          <m:sSub>
                            <m:sSubPr>
                              <m:ctrlPr>
                                <a:rPr lang="en-US" sz="3200" i="1" smtClean="0">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𝑎</m:t>
                              </m:r>
                            </m:e>
                            <m:sub>
                              <m:r>
                                <a:rPr lang="en-US" sz="3200" i="1">
                                  <a:solidFill>
                                    <a:srgbClr val="0070C0"/>
                                  </a:solidFill>
                                  <a:latin typeface="Cambria Math" panose="02040503050406030204" pitchFamily="18" charset="0"/>
                                </a:rPr>
                                <m:t>1</m:t>
                              </m:r>
                            </m:sub>
                          </m:sSub>
                          <m:r>
                            <a:rPr lang="en-US" sz="3200" i="1">
                              <a:solidFill>
                                <a:schemeClr val="bg1">
                                  <a:lumMod val="50000"/>
                                  <a:lumOff val="50000"/>
                                </a:schemeClr>
                              </a:solidFill>
                              <a:latin typeface="Cambria Math" panose="02040503050406030204" pitchFamily="18" charset="0"/>
                            </a:rPr>
                            <m:t>,</m:t>
                          </m:r>
                          <m:sSub>
                            <m:sSubPr>
                              <m:ctrlPr>
                                <a:rPr lang="en-US" sz="3200" i="1" smtClean="0">
                                  <a:solidFill>
                                    <a:schemeClr val="accent6"/>
                                  </a:solidFill>
                                  <a:latin typeface="Cambria Math" panose="02040503050406030204" pitchFamily="18" charset="0"/>
                                </a:rPr>
                              </m:ctrlPr>
                            </m:sSubPr>
                            <m:e>
                              <m:r>
                                <a:rPr lang="en-US" sz="3200" i="1">
                                  <a:solidFill>
                                    <a:schemeClr val="accent6"/>
                                  </a:solidFill>
                                  <a:latin typeface="Cambria Math" panose="02040503050406030204" pitchFamily="18" charset="0"/>
                                </a:rPr>
                                <m:t>𝑎</m:t>
                              </m:r>
                            </m:e>
                            <m:sub>
                              <m:r>
                                <a:rPr lang="en-US" sz="3200" i="1">
                                  <a:solidFill>
                                    <a:schemeClr val="accent6"/>
                                  </a:solidFill>
                                  <a:latin typeface="Cambria Math" panose="02040503050406030204" pitchFamily="18" charset="0"/>
                                </a:rPr>
                                <m:t>2</m:t>
                              </m:r>
                            </m:sub>
                          </m:sSub>
                          <m:r>
                            <a:rPr lang="en-US" sz="3200" i="1">
                              <a:solidFill>
                                <a:schemeClr val="bg1">
                                  <a:lumMod val="50000"/>
                                  <a:lumOff val="50000"/>
                                </a:schemeClr>
                              </a:solidFill>
                              <a:latin typeface="Cambria Math" panose="02040503050406030204" pitchFamily="18" charset="0"/>
                            </a:rPr>
                            <m:t>,</m:t>
                          </m:r>
                          <m:sSub>
                            <m:sSubPr>
                              <m:ctrlPr>
                                <a:rPr lang="en-US" sz="3200" i="1" smtClean="0">
                                  <a:solidFill>
                                    <a:srgbClr val="7030A0"/>
                                  </a:solidFill>
                                  <a:latin typeface="Cambria Math" panose="02040503050406030204" pitchFamily="18" charset="0"/>
                                </a:rPr>
                              </m:ctrlPr>
                            </m:sSubPr>
                            <m:e>
                              <m:r>
                                <a:rPr lang="en-US" sz="3200" i="1">
                                  <a:solidFill>
                                    <a:srgbClr val="7030A0"/>
                                  </a:solidFill>
                                  <a:latin typeface="Cambria Math" panose="02040503050406030204" pitchFamily="18" charset="0"/>
                                </a:rPr>
                                <m:t>𝑎</m:t>
                              </m:r>
                            </m:e>
                            <m:sub>
                              <m:r>
                                <a:rPr lang="en-US" sz="3200" i="1">
                                  <a:solidFill>
                                    <a:srgbClr val="7030A0"/>
                                  </a:solidFill>
                                  <a:latin typeface="Cambria Math" panose="02040503050406030204" pitchFamily="18" charset="0"/>
                                </a:rPr>
                                <m:t>3</m:t>
                              </m:r>
                            </m:sub>
                          </m:sSub>
                        </m:sup>
                      </m:sSubSup>
                    </m:oMath>
                  </m:oMathPara>
                </a14:m>
                <a:endParaRPr lang="en-US" sz="3200" dirty="0"/>
              </a:p>
            </p:txBody>
          </p:sp>
        </mc:Choice>
        <mc:Fallback xmlns="">
          <p:sp>
            <p:nvSpPr>
              <p:cNvPr id="8" name="Rectangle 7">
                <a:extLst>
                  <a:ext uri="{FF2B5EF4-FFF2-40B4-BE49-F238E27FC236}">
                    <a16:creationId xmlns:a16="http://schemas.microsoft.com/office/drawing/2014/main" id="{28C555EC-2315-E943-8526-1D24383CF925}"/>
                  </a:ext>
                </a:extLst>
              </p:cNvPr>
              <p:cNvSpPr>
                <a:spLocks noRot="1" noChangeAspect="1" noMove="1" noResize="1" noEditPoints="1" noAdjustHandles="1" noChangeArrowheads="1" noChangeShapeType="1" noTextEdit="1"/>
              </p:cNvSpPr>
              <p:nvPr/>
            </p:nvSpPr>
            <p:spPr>
              <a:xfrm>
                <a:off x="8303032" y="1499678"/>
                <a:ext cx="1717971" cy="641266"/>
              </a:xfrm>
              <a:prstGeom prst="rect">
                <a:avLst/>
              </a:prstGeom>
              <a:blipFill>
                <a:blip r:embed="rId9"/>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D945F4AE-88BD-164E-997B-87D7B250E667}"/>
                  </a:ext>
                </a:extLst>
              </p:cNvPr>
              <p:cNvSpPr/>
              <p:nvPr/>
            </p:nvSpPr>
            <p:spPr>
              <a:xfrm>
                <a:off x="8303032" y="2779458"/>
                <a:ext cx="1717971" cy="6417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3200" i="1">
                              <a:solidFill>
                                <a:schemeClr val="bg1">
                                  <a:lumMod val="50000"/>
                                  <a:lumOff val="50000"/>
                                </a:schemeClr>
                              </a:solidFill>
                              <a:latin typeface="Cambria Math" panose="02040503050406030204" pitchFamily="18" charset="0"/>
                            </a:rPr>
                          </m:ctrlPr>
                        </m:sSubSupPr>
                        <m:e>
                          <m:r>
                            <a:rPr lang="en-US" sz="3200" i="1">
                              <a:solidFill>
                                <a:schemeClr val="accent6"/>
                              </a:solidFill>
                              <a:latin typeface="Cambria Math" panose="02040503050406030204" pitchFamily="18" charset="0"/>
                            </a:rPr>
                            <m:t>𝑌</m:t>
                          </m:r>
                        </m:e>
                        <m:sub>
                          <m:r>
                            <a:rPr lang="en-US" sz="3200" i="1">
                              <a:solidFill>
                                <a:schemeClr val="accent6"/>
                              </a:solidFill>
                              <a:latin typeface="Cambria Math" panose="02040503050406030204" pitchFamily="18" charset="0"/>
                            </a:rPr>
                            <m:t>2</m:t>
                          </m:r>
                        </m:sub>
                        <m:sup>
                          <m:sSub>
                            <m:sSubPr>
                              <m:ctrlPr>
                                <a:rPr lang="en-US" sz="3200" i="1" smtClean="0">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𝑎</m:t>
                              </m:r>
                            </m:e>
                            <m:sub>
                              <m:r>
                                <a:rPr lang="en-US" sz="3200" i="1">
                                  <a:solidFill>
                                    <a:srgbClr val="0070C0"/>
                                  </a:solidFill>
                                  <a:latin typeface="Cambria Math" panose="02040503050406030204" pitchFamily="18" charset="0"/>
                                </a:rPr>
                                <m:t>1</m:t>
                              </m:r>
                            </m:sub>
                          </m:sSub>
                          <m:r>
                            <a:rPr lang="en-US" sz="3200" i="1">
                              <a:solidFill>
                                <a:schemeClr val="bg1">
                                  <a:lumMod val="50000"/>
                                  <a:lumOff val="50000"/>
                                </a:schemeClr>
                              </a:solidFill>
                              <a:latin typeface="Cambria Math" panose="02040503050406030204" pitchFamily="18" charset="0"/>
                            </a:rPr>
                            <m:t>,</m:t>
                          </m:r>
                          <m:sSub>
                            <m:sSubPr>
                              <m:ctrlPr>
                                <a:rPr lang="en-US" sz="3200" i="1" smtClean="0">
                                  <a:solidFill>
                                    <a:schemeClr val="accent6"/>
                                  </a:solidFill>
                                  <a:latin typeface="Cambria Math" panose="02040503050406030204" pitchFamily="18" charset="0"/>
                                </a:rPr>
                              </m:ctrlPr>
                            </m:sSubPr>
                            <m:e>
                              <m:r>
                                <a:rPr lang="en-US" sz="3200" i="1">
                                  <a:solidFill>
                                    <a:schemeClr val="accent6"/>
                                  </a:solidFill>
                                  <a:latin typeface="Cambria Math" panose="02040503050406030204" pitchFamily="18" charset="0"/>
                                </a:rPr>
                                <m:t>𝑎</m:t>
                              </m:r>
                            </m:e>
                            <m:sub>
                              <m:r>
                                <a:rPr lang="en-US" sz="3200" i="1">
                                  <a:solidFill>
                                    <a:schemeClr val="accent6"/>
                                  </a:solidFill>
                                  <a:latin typeface="Cambria Math" panose="02040503050406030204" pitchFamily="18" charset="0"/>
                                </a:rPr>
                                <m:t>2</m:t>
                              </m:r>
                            </m:sub>
                          </m:sSub>
                          <m:r>
                            <a:rPr lang="en-US" sz="3200" i="1">
                              <a:solidFill>
                                <a:schemeClr val="bg1">
                                  <a:lumMod val="50000"/>
                                  <a:lumOff val="50000"/>
                                </a:schemeClr>
                              </a:solidFill>
                              <a:latin typeface="Cambria Math" panose="02040503050406030204" pitchFamily="18" charset="0"/>
                            </a:rPr>
                            <m:t>,</m:t>
                          </m:r>
                          <m:sSub>
                            <m:sSubPr>
                              <m:ctrlPr>
                                <a:rPr lang="en-US" sz="3200" i="1" smtClean="0">
                                  <a:solidFill>
                                    <a:srgbClr val="7030A0"/>
                                  </a:solidFill>
                                  <a:latin typeface="Cambria Math" panose="02040503050406030204" pitchFamily="18" charset="0"/>
                                </a:rPr>
                              </m:ctrlPr>
                            </m:sSubPr>
                            <m:e>
                              <m:r>
                                <a:rPr lang="en-US" sz="3200" i="1">
                                  <a:solidFill>
                                    <a:srgbClr val="7030A0"/>
                                  </a:solidFill>
                                  <a:latin typeface="Cambria Math" panose="02040503050406030204" pitchFamily="18" charset="0"/>
                                </a:rPr>
                                <m:t>𝑎</m:t>
                              </m:r>
                            </m:e>
                            <m:sub>
                              <m:r>
                                <a:rPr lang="en-US" sz="3200" i="1">
                                  <a:solidFill>
                                    <a:srgbClr val="7030A0"/>
                                  </a:solidFill>
                                  <a:latin typeface="Cambria Math" panose="02040503050406030204" pitchFamily="18" charset="0"/>
                                </a:rPr>
                                <m:t>3</m:t>
                              </m:r>
                            </m:sub>
                          </m:sSub>
                        </m:sup>
                      </m:sSubSup>
                    </m:oMath>
                  </m:oMathPara>
                </a14:m>
                <a:endParaRPr lang="en-US" sz="3200" dirty="0"/>
              </a:p>
            </p:txBody>
          </p:sp>
        </mc:Choice>
        <mc:Fallback xmlns="">
          <p:sp>
            <p:nvSpPr>
              <p:cNvPr id="9" name="Rectangle 8">
                <a:extLst>
                  <a:ext uri="{FF2B5EF4-FFF2-40B4-BE49-F238E27FC236}">
                    <a16:creationId xmlns:a16="http://schemas.microsoft.com/office/drawing/2014/main" id="{D945F4AE-88BD-164E-997B-87D7B250E667}"/>
                  </a:ext>
                </a:extLst>
              </p:cNvPr>
              <p:cNvSpPr>
                <a:spLocks noRot="1" noChangeAspect="1" noMove="1" noResize="1" noEditPoints="1" noAdjustHandles="1" noChangeArrowheads="1" noChangeShapeType="1" noTextEdit="1"/>
              </p:cNvSpPr>
              <p:nvPr/>
            </p:nvSpPr>
            <p:spPr>
              <a:xfrm>
                <a:off x="8303032" y="2779458"/>
                <a:ext cx="1717971" cy="641779"/>
              </a:xfrm>
              <a:prstGeom prst="rect">
                <a:avLst/>
              </a:prstGeom>
              <a:blipFill>
                <a:blip r:embed="rId10"/>
                <a:stretch>
                  <a:fillRect b="-5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3FCBB097-C8C7-C145-B87F-2D49DAFD029D}"/>
                  </a:ext>
                </a:extLst>
              </p:cNvPr>
              <p:cNvSpPr/>
              <p:nvPr/>
            </p:nvSpPr>
            <p:spPr>
              <a:xfrm>
                <a:off x="8303032" y="3995613"/>
                <a:ext cx="1717971" cy="6442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3200" i="1">
                              <a:solidFill>
                                <a:schemeClr val="bg1">
                                  <a:lumMod val="50000"/>
                                  <a:lumOff val="50000"/>
                                </a:schemeClr>
                              </a:solidFill>
                              <a:latin typeface="Cambria Math" panose="02040503050406030204" pitchFamily="18" charset="0"/>
                            </a:rPr>
                          </m:ctrlPr>
                        </m:sSubSupPr>
                        <m:e>
                          <m:r>
                            <a:rPr lang="en-US" sz="3200" i="1">
                              <a:solidFill>
                                <a:srgbClr val="7030A0"/>
                              </a:solidFill>
                              <a:latin typeface="Cambria Math" panose="02040503050406030204" pitchFamily="18" charset="0"/>
                            </a:rPr>
                            <m:t>𝑌</m:t>
                          </m:r>
                        </m:e>
                        <m:sub>
                          <m:r>
                            <a:rPr lang="en-US" sz="3200" i="1">
                              <a:solidFill>
                                <a:srgbClr val="7030A0"/>
                              </a:solidFill>
                              <a:latin typeface="Cambria Math" panose="02040503050406030204" pitchFamily="18" charset="0"/>
                            </a:rPr>
                            <m:t>3</m:t>
                          </m:r>
                        </m:sub>
                        <m:sup>
                          <m:sSub>
                            <m:sSubPr>
                              <m:ctrlPr>
                                <a:rPr lang="en-US" sz="3200" i="1">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𝑎</m:t>
                              </m:r>
                            </m:e>
                            <m:sub>
                              <m:r>
                                <a:rPr lang="en-US" sz="3200" i="1">
                                  <a:solidFill>
                                    <a:srgbClr val="0070C0"/>
                                  </a:solidFill>
                                  <a:latin typeface="Cambria Math" panose="02040503050406030204" pitchFamily="18" charset="0"/>
                                </a:rPr>
                                <m:t>1</m:t>
                              </m:r>
                            </m:sub>
                          </m:sSub>
                          <m:r>
                            <a:rPr lang="en-US" sz="3200" i="1">
                              <a:solidFill>
                                <a:schemeClr val="bg1">
                                  <a:lumMod val="50000"/>
                                  <a:lumOff val="50000"/>
                                </a:schemeClr>
                              </a:solidFill>
                              <a:latin typeface="Cambria Math" panose="02040503050406030204" pitchFamily="18" charset="0"/>
                            </a:rPr>
                            <m:t>,</m:t>
                          </m:r>
                          <m:sSub>
                            <m:sSubPr>
                              <m:ctrlPr>
                                <a:rPr lang="en-US" sz="3200" i="1">
                                  <a:solidFill>
                                    <a:schemeClr val="accent6"/>
                                  </a:solidFill>
                                  <a:latin typeface="Cambria Math" panose="02040503050406030204" pitchFamily="18" charset="0"/>
                                </a:rPr>
                              </m:ctrlPr>
                            </m:sSubPr>
                            <m:e>
                              <m:r>
                                <a:rPr lang="en-US" sz="3200" i="1">
                                  <a:solidFill>
                                    <a:schemeClr val="accent6"/>
                                  </a:solidFill>
                                  <a:latin typeface="Cambria Math" panose="02040503050406030204" pitchFamily="18" charset="0"/>
                                </a:rPr>
                                <m:t>𝑎</m:t>
                              </m:r>
                            </m:e>
                            <m:sub>
                              <m:r>
                                <a:rPr lang="en-US" sz="3200" i="1">
                                  <a:solidFill>
                                    <a:schemeClr val="accent6"/>
                                  </a:solidFill>
                                  <a:latin typeface="Cambria Math" panose="02040503050406030204" pitchFamily="18" charset="0"/>
                                </a:rPr>
                                <m:t>2</m:t>
                              </m:r>
                            </m:sub>
                          </m:sSub>
                          <m:r>
                            <a:rPr lang="en-US" sz="3200" i="1">
                              <a:solidFill>
                                <a:schemeClr val="bg1">
                                  <a:lumMod val="50000"/>
                                  <a:lumOff val="50000"/>
                                </a:schemeClr>
                              </a:solidFill>
                              <a:latin typeface="Cambria Math" panose="02040503050406030204" pitchFamily="18" charset="0"/>
                            </a:rPr>
                            <m:t>,</m:t>
                          </m:r>
                          <m:sSub>
                            <m:sSubPr>
                              <m:ctrlPr>
                                <a:rPr lang="en-US" sz="3200" i="1">
                                  <a:solidFill>
                                    <a:srgbClr val="7030A0"/>
                                  </a:solidFill>
                                  <a:latin typeface="Cambria Math" panose="02040503050406030204" pitchFamily="18" charset="0"/>
                                </a:rPr>
                              </m:ctrlPr>
                            </m:sSubPr>
                            <m:e>
                              <m:r>
                                <a:rPr lang="en-US" sz="3200" i="1">
                                  <a:solidFill>
                                    <a:srgbClr val="7030A0"/>
                                  </a:solidFill>
                                  <a:latin typeface="Cambria Math" panose="02040503050406030204" pitchFamily="18" charset="0"/>
                                </a:rPr>
                                <m:t>𝑎</m:t>
                              </m:r>
                            </m:e>
                            <m:sub>
                              <m:r>
                                <a:rPr lang="en-US" sz="3200" i="1">
                                  <a:solidFill>
                                    <a:srgbClr val="7030A0"/>
                                  </a:solidFill>
                                  <a:latin typeface="Cambria Math" panose="02040503050406030204" pitchFamily="18" charset="0"/>
                                </a:rPr>
                                <m:t>3</m:t>
                              </m:r>
                            </m:sub>
                          </m:sSub>
                        </m:sup>
                      </m:sSubSup>
                    </m:oMath>
                  </m:oMathPara>
                </a14:m>
                <a:endParaRPr lang="en-US" sz="3200" dirty="0"/>
              </a:p>
            </p:txBody>
          </p:sp>
        </mc:Choice>
        <mc:Fallback xmlns="">
          <p:sp>
            <p:nvSpPr>
              <p:cNvPr id="10" name="Rectangle 9">
                <a:extLst>
                  <a:ext uri="{FF2B5EF4-FFF2-40B4-BE49-F238E27FC236}">
                    <a16:creationId xmlns:a16="http://schemas.microsoft.com/office/drawing/2014/main" id="{3FCBB097-C8C7-C145-B87F-2D49DAFD029D}"/>
                  </a:ext>
                </a:extLst>
              </p:cNvPr>
              <p:cNvSpPr>
                <a:spLocks noRot="1" noChangeAspect="1" noMove="1" noResize="1" noEditPoints="1" noAdjustHandles="1" noChangeArrowheads="1" noChangeShapeType="1" noTextEdit="1"/>
              </p:cNvSpPr>
              <p:nvPr/>
            </p:nvSpPr>
            <p:spPr>
              <a:xfrm>
                <a:off x="8303032" y="3995613"/>
                <a:ext cx="1717971" cy="644279"/>
              </a:xfrm>
              <a:prstGeom prst="rect">
                <a:avLst/>
              </a:prstGeom>
              <a:blipFill>
                <a:blip r:embed="rId11"/>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F8EA4782-E883-5C45-954B-8A2DC5CA252A}"/>
                  </a:ext>
                </a:extLst>
              </p:cNvPr>
              <p:cNvSpPr/>
              <p:nvPr/>
            </p:nvSpPr>
            <p:spPr>
              <a:xfrm>
                <a:off x="4847454" y="1499678"/>
                <a:ext cx="970137" cy="6378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3200" i="1">
                              <a:solidFill>
                                <a:schemeClr val="bg1">
                                  <a:lumMod val="50000"/>
                                  <a:lumOff val="50000"/>
                                </a:schemeClr>
                              </a:solidFill>
                              <a:latin typeface="Cambria Math" panose="02040503050406030204" pitchFamily="18" charset="0"/>
                            </a:rPr>
                          </m:ctrlPr>
                        </m:sSubSupPr>
                        <m:e>
                          <m:r>
                            <a:rPr lang="en-US" sz="3200" i="1">
                              <a:solidFill>
                                <a:srgbClr val="0070C0"/>
                              </a:solidFill>
                              <a:latin typeface="Cambria Math" panose="02040503050406030204" pitchFamily="18" charset="0"/>
                            </a:rPr>
                            <m:t>𝑌</m:t>
                          </m:r>
                        </m:e>
                        <m:sub>
                          <m:r>
                            <a:rPr lang="en-US" sz="3200" i="1">
                              <a:solidFill>
                                <a:srgbClr val="0070C0"/>
                              </a:solidFill>
                              <a:latin typeface="Cambria Math" panose="02040503050406030204" pitchFamily="18" charset="0"/>
                            </a:rPr>
                            <m:t>1</m:t>
                          </m:r>
                        </m:sub>
                        <m:sup>
                          <m:sSub>
                            <m:sSubPr>
                              <m:ctrlPr>
                                <a:rPr lang="en-US" sz="3200" i="1" smtClean="0">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𝑎</m:t>
                              </m:r>
                            </m:e>
                            <m:sub>
                              <m:r>
                                <a:rPr lang="en-US" sz="3200" i="1">
                                  <a:solidFill>
                                    <a:srgbClr val="0070C0"/>
                                  </a:solidFill>
                                  <a:latin typeface="Cambria Math" panose="02040503050406030204" pitchFamily="18" charset="0"/>
                                </a:rPr>
                                <m:t>1</m:t>
                              </m:r>
                            </m:sub>
                          </m:sSub>
                          <m:r>
                            <a:rPr lang="en-US" sz="3200" i="1" smtClean="0">
                              <a:solidFill>
                                <a:schemeClr val="accent6"/>
                              </a:solidFill>
                              <a:latin typeface="Cambria Math" panose="02040503050406030204" pitchFamily="18" charset="0"/>
                            </a:rPr>
                            <m:t> </m:t>
                          </m:r>
                        </m:sup>
                      </m:sSubSup>
                    </m:oMath>
                  </m:oMathPara>
                </a14:m>
                <a:endParaRPr lang="en-US" sz="3200" dirty="0"/>
              </a:p>
            </p:txBody>
          </p:sp>
        </mc:Choice>
        <mc:Fallback xmlns="">
          <p:sp>
            <p:nvSpPr>
              <p:cNvPr id="14" name="Rectangle 13">
                <a:extLst>
                  <a:ext uri="{FF2B5EF4-FFF2-40B4-BE49-F238E27FC236}">
                    <a16:creationId xmlns:a16="http://schemas.microsoft.com/office/drawing/2014/main" id="{F8EA4782-E883-5C45-954B-8A2DC5CA252A}"/>
                  </a:ext>
                </a:extLst>
              </p:cNvPr>
              <p:cNvSpPr>
                <a:spLocks noRot="1" noChangeAspect="1" noMove="1" noResize="1" noEditPoints="1" noAdjustHandles="1" noChangeArrowheads="1" noChangeShapeType="1" noTextEdit="1"/>
              </p:cNvSpPr>
              <p:nvPr/>
            </p:nvSpPr>
            <p:spPr>
              <a:xfrm>
                <a:off x="4847454" y="1499678"/>
                <a:ext cx="970137" cy="637803"/>
              </a:xfrm>
              <a:prstGeom prst="rect">
                <a:avLst/>
              </a:prstGeom>
              <a:blipFill>
                <a:blip r:embed="rId12"/>
                <a:stretch>
                  <a:fillRect t="-7843"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1AD59AB1-8C4A-774A-A0D0-0F9CBE48DA79}"/>
                  </a:ext>
                </a:extLst>
              </p:cNvPr>
              <p:cNvSpPr/>
              <p:nvPr/>
            </p:nvSpPr>
            <p:spPr>
              <a:xfrm>
                <a:off x="4880315" y="2781190"/>
                <a:ext cx="904414" cy="6383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3200" i="1">
                              <a:solidFill>
                                <a:schemeClr val="bg1">
                                  <a:lumMod val="50000"/>
                                  <a:lumOff val="50000"/>
                                </a:schemeClr>
                              </a:solidFill>
                              <a:latin typeface="Cambria Math" panose="02040503050406030204" pitchFamily="18" charset="0"/>
                            </a:rPr>
                          </m:ctrlPr>
                        </m:sSubSupPr>
                        <m:e>
                          <m:r>
                            <a:rPr lang="en-US" sz="3200" i="1">
                              <a:solidFill>
                                <a:schemeClr val="accent6"/>
                              </a:solidFill>
                              <a:latin typeface="Cambria Math" panose="02040503050406030204" pitchFamily="18" charset="0"/>
                            </a:rPr>
                            <m:t>𝑌</m:t>
                          </m:r>
                        </m:e>
                        <m:sub>
                          <m:r>
                            <a:rPr lang="en-US" sz="3200" i="1">
                              <a:solidFill>
                                <a:schemeClr val="accent6"/>
                              </a:solidFill>
                              <a:latin typeface="Cambria Math" panose="02040503050406030204" pitchFamily="18" charset="0"/>
                            </a:rPr>
                            <m:t>2</m:t>
                          </m:r>
                        </m:sub>
                        <m:sup>
                          <m:sSub>
                            <m:sSubPr>
                              <m:ctrlPr>
                                <a:rPr lang="en-US" sz="3200" i="1" smtClean="0">
                                  <a:solidFill>
                                    <a:schemeClr val="accent6"/>
                                  </a:solidFill>
                                  <a:latin typeface="Cambria Math" panose="02040503050406030204" pitchFamily="18" charset="0"/>
                                </a:rPr>
                              </m:ctrlPr>
                            </m:sSubPr>
                            <m:e>
                              <m:r>
                                <a:rPr lang="en-US" sz="3200" i="1">
                                  <a:solidFill>
                                    <a:schemeClr val="accent6"/>
                                  </a:solidFill>
                                  <a:latin typeface="Cambria Math" panose="02040503050406030204" pitchFamily="18" charset="0"/>
                                </a:rPr>
                                <m:t>𝑎</m:t>
                              </m:r>
                            </m:e>
                            <m:sub>
                              <m:r>
                                <a:rPr lang="en-US" sz="3200" i="1">
                                  <a:solidFill>
                                    <a:schemeClr val="accent6"/>
                                  </a:solidFill>
                                  <a:latin typeface="Cambria Math" panose="02040503050406030204" pitchFamily="18" charset="0"/>
                                </a:rPr>
                                <m:t>2</m:t>
                              </m:r>
                            </m:sub>
                          </m:sSub>
                        </m:sup>
                      </m:sSubSup>
                    </m:oMath>
                  </m:oMathPara>
                </a14:m>
                <a:endParaRPr lang="en-US" sz="3200" dirty="0"/>
              </a:p>
            </p:txBody>
          </p:sp>
        </mc:Choice>
        <mc:Fallback xmlns="">
          <p:sp>
            <p:nvSpPr>
              <p:cNvPr id="15" name="Rectangle 14">
                <a:extLst>
                  <a:ext uri="{FF2B5EF4-FFF2-40B4-BE49-F238E27FC236}">
                    <a16:creationId xmlns:a16="http://schemas.microsoft.com/office/drawing/2014/main" id="{1AD59AB1-8C4A-774A-A0D0-0F9CBE48DA79}"/>
                  </a:ext>
                </a:extLst>
              </p:cNvPr>
              <p:cNvSpPr>
                <a:spLocks noRot="1" noChangeAspect="1" noMove="1" noResize="1" noEditPoints="1" noAdjustHandles="1" noChangeArrowheads="1" noChangeShapeType="1" noTextEdit="1"/>
              </p:cNvSpPr>
              <p:nvPr/>
            </p:nvSpPr>
            <p:spPr>
              <a:xfrm>
                <a:off x="4880315" y="2781190"/>
                <a:ext cx="904414" cy="638316"/>
              </a:xfrm>
              <a:prstGeom prst="rect">
                <a:avLst/>
              </a:prstGeom>
              <a:blipFill>
                <a:blip r:embed="rId13"/>
                <a:stretch>
                  <a:fillRect b="-5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DD385F01-47C2-1D49-B2AC-2F68DAA7BCA0}"/>
                  </a:ext>
                </a:extLst>
              </p:cNvPr>
              <p:cNvSpPr/>
              <p:nvPr/>
            </p:nvSpPr>
            <p:spPr>
              <a:xfrm>
                <a:off x="4880315" y="3995613"/>
                <a:ext cx="904415" cy="6442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3200" i="1">
                              <a:solidFill>
                                <a:schemeClr val="bg1">
                                  <a:lumMod val="50000"/>
                                  <a:lumOff val="50000"/>
                                </a:schemeClr>
                              </a:solidFill>
                              <a:latin typeface="Cambria Math" panose="02040503050406030204" pitchFamily="18" charset="0"/>
                            </a:rPr>
                          </m:ctrlPr>
                        </m:sSubSupPr>
                        <m:e>
                          <m:r>
                            <a:rPr lang="en-US" sz="3200" i="1">
                              <a:solidFill>
                                <a:srgbClr val="7030A0"/>
                              </a:solidFill>
                              <a:latin typeface="Cambria Math" panose="02040503050406030204" pitchFamily="18" charset="0"/>
                            </a:rPr>
                            <m:t>𝑌</m:t>
                          </m:r>
                        </m:e>
                        <m:sub>
                          <m:r>
                            <a:rPr lang="en-US" sz="3200" i="1">
                              <a:solidFill>
                                <a:srgbClr val="7030A0"/>
                              </a:solidFill>
                              <a:latin typeface="Cambria Math" panose="02040503050406030204" pitchFamily="18" charset="0"/>
                            </a:rPr>
                            <m:t>3</m:t>
                          </m:r>
                        </m:sub>
                        <m:sup>
                          <m:sSub>
                            <m:sSubPr>
                              <m:ctrlPr>
                                <a:rPr lang="en-US" sz="3200" i="1">
                                  <a:solidFill>
                                    <a:srgbClr val="7030A0"/>
                                  </a:solidFill>
                                  <a:latin typeface="Cambria Math" panose="02040503050406030204" pitchFamily="18" charset="0"/>
                                </a:rPr>
                              </m:ctrlPr>
                            </m:sSubPr>
                            <m:e>
                              <m:r>
                                <a:rPr lang="en-US" sz="3200" i="1">
                                  <a:solidFill>
                                    <a:srgbClr val="7030A0"/>
                                  </a:solidFill>
                                  <a:latin typeface="Cambria Math" panose="02040503050406030204" pitchFamily="18" charset="0"/>
                                </a:rPr>
                                <m:t>𝑎</m:t>
                              </m:r>
                            </m:e>
                            <m:sub>
                              <m:r>
                                <a:rPr lang="en-US" sz="3200" i="1">
                                  <a:solidFill>
                                    <a:srgbClr val="7030A0"/>
                                  </a:solidFill>
                                  <a:latin typeface="Cambria Math" panose="02040503050406030204" pitchFamily="18" charset="0"/>
                                </a:rPr>
                                <m:t>3</m:t>
                              </m:r>
                            </m:sub>
                          </m:sSub>
                        </m:sup>
                      </m:sSubSup>
                    </m:oMath>
                  </m:oMathPara>
                </a14:m>
                <a:endParaRPr lang="en-US" sz="3200" dirty="0"/>
              </a:p>
            </p:txBody>
          </p:sp>
        </mc:Choice>
        <mc:Fallback xmlns="">
          <p:sp>
            <p:nvSpPr>
              <p:cNvPr id="16" name="Rectangle 15">
                <a:extLst>
                  <a:ext uri="{FF2B5EF4-FFF2-40B4-BE49-F238E27FC236}">
                    <a16:creationId xmlns:a16="http://schemas.microsoft.com/office/drawing/2014/main" id="{DD385F01-47C2-1D49-B2AC-2F68DAA7BCA0}"/>
                  </a:ext>
                </a:extLst>
              </p:cNvPr>
              <p:cNvSpPr>
                <a:spLocks noRot="1" noChangeAspect="1" noMove="1" noResize="1" noEditPoints="1" noAdjustHandles="1" noChangeArrowheads="1" noChangeShapeType="1" noTextEdit="1"/>
              </p:cNvSpPr>
              <p:nvPr/>
            </p:nvSpPr>
            <p:spPr>
              <a:xfrm>
                <a:off x="4880315" y="3995613"/>
                <a:ext cx="904415" cy="644279"/>
              </a:xfrm>
              <a:prstGeom prst="rect">
                <a:avLst/>
              </a:prstGeom>
              <a:blipFill>
                <a:blip r:embed="rId14"/>
                <a:stretch>
                  <a:fillRect b="-7692"/>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C9AE11E9-1FAD-B14C-A319-701BDA18A54B}"/>
              </a:ext>
            </a:extLst>
          </p:cNvPr>
          <p:cNvSpPr txBox="1"/>
          <p:nvPr/>
        </p:nvSpPr>
        <p:spPr>
          <a:xfrm>
            <a:off x="4131169" y="648144"/>
            <a:ext cx="2402709" cy="369332"/>
          </a:xfrm>
          <a:prstGeom prst="rect">
            <a:avLst/>
          </a:prstGeom>
          <a:noFill/>
        </p:spPr>
        <p:txBody>
          <a:bodyPr wrap="none" rtlCol="0">
            <a:spAutoFit/>
          </a:bodyPr>
          <a:lstStyle/>
          <a:p>
            <a:r>
              <a:rPr lang="en-US" dirty="0">
                <a:solidFill>
                  <a:schemeClr val="bg1">
                    <a:lumMod val="50000"/>
                    <a:lumOff val="50000"/>
                  </a:schemeClr>
                </a:solidFill>
              </a:rPr>
              <a:t>Causal Inference</a:t>
            </a:r>
          </a:p>
        </p:txBody>
      </p:sp>
      <p:sp>
        <p:nvSpPr>
          <p:cNvPr id="18" name="TextBox 17">
            <a:extLst>
              <a:ext uri="{FF2B5EF4-FFF2-40B4-BE49-F238E27FC236}">
                <a16:creationId xmlns:a16="http://schemas.microsoft.com/office/drawing/2014/main" id="{8CAA52D7-5B88-B44B-BF2F-28C9881420E1}"/>
              </a:ext>
            </a:extLst>
          </p:cNvPr>
          <p:cNvSpPr txBox="1"/>
          <p:nvPr/>
        </p:nvSpPr>
        <p:spPr>
          <a:xfrm>
            <a:off x="7864548" y="645727"/>
            <a:ext cx="2594941" cy="369332"/>
          </a:xfrm>
          <a:prstGeom prst="rect">
            <a:avLst/>
          </a:prstGeom>
          <a:noFill/>
        </p:spPr>
        <p:txBody>
          <a:bodyPr wrap="none" rtlCol="0">
            <a:spAutoFit/>
          </a:bodyPr>
          <a:lstStyle/>
          <a:p>
            <a:r>
              <a:rPr lang="en-US" dirty="0">
                <a:solidFill>
                  <a:schemeClr val="bg1">
                    <a:lumMod val="50000"/>
                    <a:lumOff val="50000"/>
                  </a:schemeClr>
                </a:solidFill>
              </a:rPr>
              <a:t>Network Causal Inference</a:t>
            </a:r>
          </a:p>
        </p:txBody>
      </p:sp>
      <p:sp>
        <p:nvSpPr>
          <p:cNvPr id="19" name="Rectangle 18">
            <a:extLst>
              <a:ext uri="{FF2B5EF4-FFF2-40B4-BE49-F238E27FC236}">
                <a16:creationId xmlns:a16="http://schemas.microsoft.com/office/drawing/2014/main" id="{DC2BE397-12B3-ED43-8406-27B5D8127AFC}"/>
              </a:ext>
            </a:extLst>
          </p:cNvPr>
          <p:cNvSpPr/>
          <p:nvPr/>
        </p:nvSpPr>
        <p:spPr>
          <a:xfrm>
            <a:off x="4454930" y="5542987"/>
            <a:ext cx="1922578" cy="276999"/>
          </a:xfrm>
          <a:prstGeom prst="rect">
            <a:avLst/>
          </a:prstGeom>
        </p:spPr>
        <p:txBody>
          <a:bodyPr wrap="none">
            <a:spAutoFit/>
          </a:bodyPr>
          <a:lstStyle/>
          <a:p>
            <a:pPr algn="ctr"/>
            <a:r>
              <a:rPr lang="en-US" sz="1200" i="1" dirty="0">
                <a:solidFill>
                  <a:schemeClr val="tx1">
                    <a:lumMod val="50000"/>
                  </a:schemeClr>
                </a:solidFill>
                <a:latin typeface="Arial" panose="020B0604020202020204" pitchFamily="34" charset="0"/>
                <a:cs typeface="Arial" panose="020B0604020202020204" pitchFamily="34" charset="0"/>
              </a:rPr>
              <a:t>Average Treatment Effect</a:t>
            </a:r>
          </a:p>
        </p:txBody>
      </p:sp>
      <p:sp>
        <p:nvSpPr>
          <p:cNvPr id="20" name="Rectangle 19">
            <a:extLst>
              <a:ext uri="{FF2B5EF4-FFF2-40B4-BE49-F238E27FC236}">
                <a16:creationId xmlns:a16="http://schemas.microsoft.com/office/drawing/2014/main" id="{5F1595D8-74BF-4749-8B6B-F3107E8E2968}"/>
              </a:ext>
            </a:extLst>
          </p:cNvPr>
          <p:cNvSpPr/>
          <p:nvPr/>
        </p:nvSpPr>
        <p:spPr>
          <a:xfrm>
            <a:off x="8303032" y="5358322"/>
            <a:ext cx="1820178" cy="646331"/>
          </a:xfrm>
          <a:prstGeom prst="rect">
            <a:avLst/>
          </a:prstGeom>
        </p:spPr>
        <p:txBody>
          <a:bodyPr wrap="none">
            <a:spAutoFit/>
          </a:bodyPr>
          <a:lstStyle/>
          <a:p>
            <a:pPr algn="ctr"/>
            <a:r>
              <a:rPr lang="en-US" sz="1200" i="1" dirty="0">
                <a:solidFill>
                  <a:schemeClr val="tx1">
                    <a:lumMod val="50000"/>
                  </a:schemeClr>
                </a:solidFill>
                <a:latin typeface="Arial" panose="020B0604020202020204" pitchFamily="34" charset="0"/>
                <a:cs typeface="Arial" panose="020B0604020202020204" pitchFamily="34" charset="0"/>
              </a:rPr>
              <a:t>Average Direct Effect</a:t>
            </a:r>
          </a:p>
          <a:p>
            <a:pPr algn="ctr"/>
            <a:r>
              <a:rPr lang="en-US" sz="1200" i="1" dirty="0">
                <a:solidFill>
                  <a:schemeClr val="tx1">
                    <a:lumMod val="50000"/>
                  </a:schemeClr>
                </a:solidFill>
                <a:latin typeface="Arial" panose="020B0604020202020204" pitchFamily="34" charset="0"/>
                <a:cs typeface="Arial" panose="020B0604020202020204" pitchFamily="34" charset="0"/>
              </a:rPr>
              <a:t>Average Spillover Effect</a:t>
            </a:r>
          </a:p>
          <a:p>
            <a:pPr algn="ctr"/>
            <a:r>
              <a:rPr lang="en-US" sz="1200" i="1" dirty="0">
                <a:solidFill>
                  <a:schemeClr val="tx1">
                    <a:lumMod val="50000"/>
                  </a:schemeClr>
                </a:solidFill>
                <a:latin typeface="Arial" panose="020B0604020202020204" pitchFamily="34" charset="0"/>
                <a:cs typeface="Arial" panose="020B0604020202020204" pitchFamily="34" charset="0"/>
              </a:rPr>
              <a:t>Average Total Effect</a:t>
            </a:r>
          </a:p>
        </p:txBody>
      </p:sp>
      <p:sp>
        <p:nvSpPr>
          <p:cNvPr id="21" name="TextBox 20">
            <a:extLst>
              <a:ext uri="{FF2B5EF4-FFF2-40B4-BE49-F238E27FC236}">
                <a16:creationId xmlns:a16="http://schemas.microsoft.com/office/drawing/2014/main" id="{E73EF435-C697-C946-9E53-E4DF44299C1C}"/>
              </a:ext>
            </a:extLst>
          </p:cNvPr>
          <p:cNvSpPr txBox="1"/>
          <p:nvPr/>
        </p:nvSpPr>
        <p:spPr>
          <a:xfrm>
            <a:off x="6906267" y="2915681"/>
            <a:ext cx="453457" cy="369332"/>
          </a:xfrm>
          <a:prstGeom prst="rect">
            <a:avLst/>
          </a:prstGeom>
          <a:noFill/>
        </p:spPr>
        <p:txBody>
          <a:bodyPr wrap="none" rtlCol="0">
            <a:spAutoFit/>
          </a:bodyPr>
          <a:lstStyle/>
          <a:p>
            <a:r>
              <a:rPr lang="en-US" dirty="0">
                <a:solidFill>
                  <a:schemeClr val="bg1">
                    <a:lumMod val="50000"/>
                    <a:lumOff val="50000"/>
                  </a:schemeClr>
                </a:solidFill>
              </a:rPr>
              <a:t>Vs.</a:t>
            </a:r>
          </a:p>
        </p:txBody>
      </p:sp>
    </p:spTree>
    <p:extLst>
      <p:ext uri="{BB962C8B-B14F-4D97-AF65-F5344CB8AC3E}">
        <p14:creationId xmlns:p14="http://schemas.microsoft.com/office/powerpoint/2010/main" val="632550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0EA790-FED3-CB4D-BF0D-967E5FE0842D}"/>
              </a:ext>
            </a:extLst>
          </p:cNvPr>
          <p:cNvSpPr>
            <a:spLocks noGrp="1"/>
          </p:cNvSpPr>
          <p:nvPr>
            <p:ph type="title"/>
          </p:nvPr>
        </p:nvSpPr>
        <p:spPr>
          <a:xfrm>
            <a:off x="857639" y="2766218"/>
            <a:ext cx="10476721" cy="1325563"/>
          </a:xfrm>
        </p:spPr>
        <p:txBody>
          <a:bodyPr/>
          <a:lstStyle/>
          <a:p>
            <a:pPr algn="ctr"/>
            <a:r>
              <a:rPr lang="en-US" dirty="0">
                <a:solidFill>
                  <a:schemeClr val="tx1">
                    <a:lumMod val="50000"/>
                  </a:schemeClr>
                </a:solidFill>
              </a:rPr>
              <a:t>Causal Inference</a:t>
            </a:r>
          </a:p>
        </p:txBody>
      </p:sp>
    </p:spTree>
    <p:extLst>
      <p:ext uri="{BB962C8B-B14F-4D97-AF65-F5344CB8AC3E}">
        <p14:creationId xmlns:p14="http://schemas.microsoft.com/office/powerpoint/2010/main" val="4204604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9DF7EFAB-1916-6A48-8CFA-6F5CFC3777EF}"/>
              </a:ext>
            </a:extLst>
          </p:cNvPr>
          <p:cNvSpPr/>
          <p:nvPr/>
        </p:nvSpPr>
        <p:spPr>
          <a:xfrm>
            <a:off x="1561476"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1</a:t>
            </a:r>
            <a:endParaRPr lang="en-US" sz="1200" b="1" dirty="0"/>
          </a:p>
        </p:txBody>
      </p:sp>
      <p:sp>
        <p:nvSpPr>
          <p:cNvPr id="14" name="Oval 13">
            <a:extLst>
              <a:ext uri="{FF2B5EF4-FFF2-40B4-BE49-F238E27FC236}">
                <a16:creationId xmlns:a16="http://schemas.microsoft.com/office/drawing/2014/main" id="{FDF2D5A8-11D1-554A-947C-07517DB6B1AD}"/>
              </a:ext>
            </a:extLst>
          </p:cNvPr>
          <p:cNvSpPr/>
          <p:nvPr/>
        </p:nvSpPr>
        <p:spPr>
          <a:xfrm>
            <a:off x="3715063"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1</a:t>
            </a:r>
            <a:endParaRPr lang="en-US" sz="1400" b="1" dirty="0"/>
          </a:p>
        </p:txBody>
      </p:sp>
      <p:sp>
        <p:nvSpPr>
          <p:cNvPr id="15" name="Oval 14">
            <a:extLst>
              <a:ext uri="{FF2B5EF4-FFF2-40B4-BE49-F238E27FC236}">
                <a16:creationId xmlns:a16="http://schemas.microsoft.com/office/drawing/2014/main" id="{8AFB20BE-E779-E14B-A4B1-B109D2098417}"/>
              </a:ext>
            </a:extLst>
          </p:cNvPr>
          <p:cNvSpPr/>
          <p:nvPr/>
        </p:nvSpPr>
        <p:spPr>
          <a:xfrm>
            <a:off x="6001063" y="2136096"/>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1</a:t>
            </a:r>
            <a:endParaRPr lang="en-US" sz="1400" b="1" dirty="0"/>
          </a:p>
        </p:txBody>
      </p:sp>
      <p:cxnSp>
        <p:nvCxnSpPr>
          <p:cNvPr id="16" name="Straight Arrow Connector 15">
            <a:extLst>
              <a:ext uri="{FF2B5EF4-FFF2-40B4-BE49-F238E27FC236}">
                <a16:creationId xmlns:a16="http://schemas.microsoft.com/office/drawing/2014/main" id="{B785FD01-4CA9-3644-AB1F-B1A04F0FFB66}"/>
              </a:ext>
            </a:extLst>
          </p:cNvPr>
          <p:cNvCxnSpPr>
            <a:stCxn id="13" idx="6"/>
            <a:endCxn id="14" idx="2"/>
          </p:cNvCxnSpPr>
          <p:nvPr/>
        </p:nvCxnSpPr>
        <p:spPr>
          <a:xfrm>
            <a:off x="2236034" y="2462134"/>
            <a:ext cx="1479029" cy="0"/>
          </a:xfrm>
          <a:prstGeom prst="straightConnector1">
            <a:avLst/>
          </a:prstGeom>
          <a:ln w="15875">
            <a:solidFill>
              <a:schemeClr val="tx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B05121E-A970-6746-A392-2C3EA95F4152}"/>
              </a:ext>
            </a:extLst>
          </p:cNvPr>
          <p:cNvCxnSpPr>
            <a:stCxn id="14" idx="6"/>
            <a:endCxn id="15" idx="2"/>
          </p:cNvCxnSpPr>
          <p:nvPr/>
        </p:nvCxnSpPr>
        <p:spPr>
          <a:xfrm flipV="1">
            <a:off x="4389621" y="2462133"/>
            <a:ext cx="1611442" cy="1"/>
          </a:xfrm>
          <a:prstGeom prst="straightConnector1">
            <a:avLst/>
          </a:prstGeom>
          <a:ln w="158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0B7AEBBC-8742-8640-B4A2-96B099641A12}"/>
              </a:ext>
            </a:extLst>
          </p:cNvPr>
          <p:cNvCxnSpPr>
            <a:stCxn id="13" idx="0"/>
            <a:endCxn id="15" idx="0"/>
          </p:cNvCxnSpPr>
          <p:nvPr/>
        </p:nvCxnSpPr>
        <p:spPr>
          <a:xfrm rot="5400000" flipH="1" flipV="1">
            <a:off x="4118548" y="-83696"/>
            <a:ext cx="1" cy="4439587"/>
          </a:xfrm>
          <a:prstGeom prst="curvedConnector3">
            <a:avLst>
              <a:gd name="adj1" fmla="val 22860100000"/>
            </a:avLst>
          </a:prstGeom>
          <a:ln w="15875">
            <a:solidFill>
              <a:schemeClr val="tx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19" name="Graphic 18" descr="Man">
            <a:extLst>
              <a:ext uri="{FF2B5EF4-FFF2-40B4-BE49-F238E27FC236}">
                <a16:creationId xmlns:a16="http://schemas.microsoft.com/office/drawing/2014/main" id="{E388DDDE-0481-A94C-BC69-4D63491911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45038" y="2026756"/>
            <a:ext cx="914400" cy="914400"/>
          </a:xfrm>
          <a:prstGeom prst="rect">
            <a:avLst/>
          </a:prstGeom>
        </p:spPr>
      </p:pic>
    </p:spTree>
    <p:extLst>
      <p:ext uri="{BB962C8B-B14F-4D97-AF65-F5344CB8AC3E}">
        <p14:creationId xmlns:p14="http://schemas.microsoft.com/office/powerpoint/2010/main" val="1593244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1BFA66F-668B-1044-8079-71C5BF0A9F70}"/>
              </a:ext>
            </a:extLst>
          </p:cNvPr>
          <p:cNvSpPr/>
          <p:nvPr/>
        </p:nvSpPr>
        <p:spPr>
          <a:xfrm>
            <a:off x="1561476"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1</a:t>
            </a:r>
            <a:endParaRPr lang="en-US" sz="1200" b="1" dirty="0"/>
          </a:p>
        </p:txBody>
      </p:sp>
      <p:sp>
        <p:nvSpPr>
          <p:cNvPr id="5" name="Oval 4">
            <a:extLst>
              <a:ext uri="{FF2B5EF4-FFF2-40B4-BE49-F238E27FC236}">
                <a16:creationId xmlns:a16="http://schemas.microsoft.com/office/drawing/2014/main" id="{26B7C5F9-88A2-7A46-AE1F-C9132CDCBEBD}"/>
              </a:ext>
            </a:extLst>
          </p:cNvPr>
          <p:cNvSpPr/>
          <p:nvPr/>
        </p:nvSpPr>
        <p:spPr>
          <a:xfrm>
            <a:off x="3715063"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1</a:t>
            </a:r>
            <a:endParaRPr lang="en-US" sz="1400" b="1" dirty="0"/>
          </a:p>
        </p:txBody>
      </p:sp>
      <p:sp>
        <p:nvSpPr>
          <p:cNvPr id="6" name="Oval 5">
            <a:extLst>
              <a:ext uri="{FF2B5EF4-FFF2-40B4-BE49-F238E27FC236}">
                <a16:creationId xmlns:a16="http://schemas.microsoft.com/office/drawing/2014/main" id="{04B1300C-5748-9544-8A69-9A456D296FB0}"/>
              </a:ext>
            </a:extLst>
          </p:cNvPr>
          <p:cNvSpPr/>
          <p:nvPr/>
        </p:nvSpPr>
        <p:spPr>
          <a:xfrm>
            <a:off x="6001063" y="2136096"/>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1</a:t>
            </a:r>
            <a:endParaRPr lang="en-US" sz="1400" b="1" dirty="0"/>
          </a:p>
        </p:txBody>
      </p:sp>
      <p:cxnSp>
        <p:nvCxnSpPr>
          <p:cNvPr id="8" name="Straight Arrow Connector 7">
            <a:extLst>
              <a:ext uri="{FF2B5EF4-FFF2-40B4-BE49-F238E27FC236}">
                <a16:creationId xmlns:a16="http://schemas.microsoft.com/office/drawing/2014/main" id="{A885ADDE-AFC4-4C42-A004-AE14B21CD203}"/>
              </a:ext>
            </a:extLst>
          </p:cNvPr>
          <p:cNvCxnSpPr>
            <a:stCxn id="4" idx="6"/>
            <a:endCxn id="5" idx="2"/>
          </p:cNvCxnSpPr>
          <p:nvPr/>
        </p:nvCxnSpPr>
        <p:spPr>
          <a:xfrm>
            <a:off x="2236034" y="2462134"/>
            <a:ext cx="1479029" cy="0"/>
          </a:xfrm>
          <a:prstGeom prst="straightConnector1">
            <a:avLst/>
          </a:prstGeom>
          <a:ln w="15875">
            <a:solidFill>
              <a:schemeClr val="tx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65EF20A-851F-D84E-9F83-DCA465D9F64D}"/>
              </a:ext>
            </a:extLst>
          </p:cNvPr>
          <p:cNvCxnSpPr>
            <a:stCxn id="5" idx="6"/>
            <a:endCxn id="6" idx="2"/>
          </p:cNvCxnSpPr>
          <p:nvPr/>
        </p:nvCxnSpPr>
        <p:spPr>
          <a:xfrm flipV="1">
            <a:off x="4389621" y="2462133"/>
            <a:ext cx="1611442" cy="1"/>
          </a:xfrm>
          <a:prstGeom prst="straightConnector1">
            <a:avLst/>
          </a:prstGeom>
          <a:ln w="158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457E3962-76A8-D04B-B89E-7EF46E8426FE}"/>
              </a:ext>
            </a:extLst>
          </p:cNvPr>
          <p:cNvCxnSpPr>
            <a:stCxn id="4" idx="0"/>
            <a:endCxn id="6" idx="0"/>
          </p:cNvCxnSpPr>
          <p:nvPr/>
        </p:nvCxnSpPr>
        <p:spPr>
          <a:xfrm rot="5400000" flipH="1" flipV="1">
            <a:off x="4118548" y="-83696"/>
            <a:ext cx="1" cy="4439587"/>
          </a:xfrm>
          <a:prstGeom prst="curvedConnector3">
            <a:avLst>
              <a:gd name="adj1" fmla="val 22860100000"/>
            </a:avLst>
          </a:prstGeom>
          <a:ln w="15875">
            <a:solidFill>
              <a:schemeClr val="tx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8F8D22E1-BD74-C344-9E92-256C4F7B2F1A}"/>
              </a:ext>
            </a:extLst>
          </p:cNvPr>
          <p:cNvSpPr/>
          <p:nvPr/>
        </p:nvSpPr>
        <p:spPr>
          <a:xfrm>
            <a:off x="1561476" y="34083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2</a:t>
            </a:r>
            <a:endParaRPr lang="en-US" sz="1200" b="1" dirty="0"/>
          </a:p>
        </p:txBody>
      </p:sp>
      <p:sp>
        <p:nvSpPr>
          <p:cNvPr id="33" name="Oval 32">
            <a:extLst>
              <a:ext uri="{FF2B5EF4-FFF2-40B4-BE49-F238E27FC236}">
                <a16:creationId xmlns:a16="http://schemas.microsoft.com/office/drawing/2014/main" id="{692A2CF4-F284-6343-9DC2-2C2A6A2E9E34}"/>
              </a:ext>
            </a:extLst>
          </p:cNvPr>
          <p:cNvSpPr/>
          <p:nvPr/>
        </p:nvSpPr>
        <p:spPr>
          <a:xfrm>
            <a:off x="3715063" y="34083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2</a:t>
            </a:r>
            <a:endParaRPr lang="en-US" sz="1400" b="1" dirty="0"/>
          </a:p>
        </p:txBody>
      </p:sp>
      <p:sp>
        <p:nvSpPr>
          <p:cNvPr id="34" name="Oval 33">
            <a:extLst>
              <a:ext uri="{FF2B5EF4-FFF2-40B4-BE49-F238E27FC236}">
                <a16:creationId xmlns:a16="http://schemas.microsoft.com/office/drawing/2014/main" id="{CBD2311A-19DA-8B43-AB9C-C4A9DDD0041F}"/>
              </a:ext>
            </a:extLst>
          </p:cNvPr>
          <p:cNvSpPr/>
          <p:nvPr/>
        </p:nvSpPr>
        <p:spPr>
          <a:xfrm>
            <a:off x="6001063" y="3408389"/>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2</a:t>
            </a:r>
            <a:endParaRPr lang="en-US" sz="1400" b="1" dirty="0"/>
          </a:p>
        </p:txBody>
      </p:sp>
      <p:cxnSp>
        <p:nvCxnSpPr>
          <p:cNvPr id="35" name="Straight Arrow Connector 34">
            <a:extLst>
              <a:ext uri="{FF2B5EF4-FFF2-40B4-BE49-F238E27FC236}">
                <a16:creationId xmlns:a16="http://schemas.microsoft.com/office/drawing/2014/main" id="{20545845-D76D-8F42-B14B-AC9BA54B5AB7}"/>
              </a:ext>
            </a:extLst>
          </p:cNvPr>
          <p:cNvCxnSpPr>
            <a:stCxn id="32" idx="6"/>
            <a:endCxn id="33" idx="2"/>
          </p:cNvCxnSpPr>
          <p:nvPr/>
        </p:nvCxnSpPr>
        <p:spPr>
          <a:xfrm>
            <a:off x="2236034" y="3734427"/>
            <a:ext cx="1479029" cy="0"/>
          </a:xfrm>
          <a:prstGeom prst="straightConnector1">
            <a:avLst/>
          </a:prstGeom>
          <a:ln w="15875">
            <a:solidFill>
              <a:schemeClr val="tx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CE581BD-EC71-EC40-9835-2253B9E62C56}"/>
              </a:ext>
            </a:extLst>
          </p:cNvPr>
          <p:cNvCxnSpPr>
            <a:stCxn id="33" idx="6"/>
            <a:endCxn id="34" idx="2"/>
          </p:cNvCxnSpPr>
          <p:nvPr/>
        </p:nvCxnSpPr>
        <p:spPr>
          <a:xfrm flipV="1">
            <a:off x="4389621" y="3734426"/>
            <a:ext cx="1611442" cy="1"/>
          </a:xfrm>
          <a:prstGeom prst="straightConnector1">
            <a:avLst/>
          </a:prstGeom>
          <a:ln w="158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E1514C85-444D-A348-A8DB-BFEB4A818D59}"/>
              </a:ext>
            </a:extLst>
          </p:cNvPr>
          <p:cNvCxnSpPr>
            <a:stCxn id="32" idx="0"/>
            <a:endCxn id="34" idx="0"/>
          </p:cNvCxnSpPr>
          <p:nvPr/>
        </p:nvCxnSpPr>
        <p:spPr>
          <a:xfrm rot="5400000" flipH="1" flipV="1">
            <a:off x="4118548" y="1188597"/>
            <a:ext cx="1" cy="4439587"/>
          </a:xfrm>
          <a:prstGeom prst="curvedConnector3">
            <a:avLst>
              <a:gd name="adj1" fmla="val 22860100000"/>
            </a:avLst>
          </a:prstGeom>
          <a:ln w="15875">
            <a:solidFill>
              <a:schemeClr val="tx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40ABAE23-8723-044D-88B9-2D5A901D8CE2}"/>
              </a:ext>
            </a:extLst>
          </p:cNvPr>
          <p:cNvSpPr/>
          <p:nvPr/>
        </p:nvSpPr>
        <p:spPr>
          <a:xfrm>
            <a:off x="1561476" y="46806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3</a:t>
            </a:r>
            <a:endParaRPr lang="en-US" sz="1200" b="1" dirty="0"/>
          </a:p>
        </p:txBody>
      </p:sp>
      <p:sp>
        <p:nvSpPr>
          <p:cNvPr id="39" name="Oval 38">
            <a:extLst>
              <a:ext uri="{FF2B5EF4-FFF2-40B4-BE49-F238E27FC236}">
                <a16:creationId xmlns:a16="http://schemas.microsoft.com/office/drawing/2014/main" id="{FBE9C7E1-CC14-B545-800F-842DB0873F57}"/>
              </a:ext>
            </a:extLst>
          </p:cNvPr>
          <p:cNvSpPr/>
          <p:nvPr/>
        </p:nvSpPr>
        <p:spPr>
          <a:xfrm>
            <a:off x="3715063" y="46806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3</a:t>
            </a:r>
            <a:endParaRPr lang="en-US" sz="1400" b="1" dirty="0"/>
          </a:p>
        </p:txBody>
      </p:sp>
      <p:sp>
        <p:nvSpPr>
          <p:cNvPr id="40" name="Oval 39">
            <a:extLst>
              <a:ext uri="{FF2B5EF4-FFF2-40B4-BE49-F238E27FC236}">
                <a16:creationId xmlns:a16="http://schemas.microsoft.com/office/drawing/2014/main" id="{54BFFD8C-8A2D-314F-B299-4ACABB352370}"/>
              </a:ext>
            </a:extLst>
          </p:cNvPr>
          <p:cNvSpPr/>
          <p:nvPr/>
        </p:nvSpPr>
        <p:spPr>
          <a:xfrm>
            <a:off x="6001063" y="4680682"/>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3</a:t>
            </a:r>
            <a:endParaRPr lang="en-US" sz="1400" b="1" dirty="0"/>
          </a:p>
        </p:txBody>
      </p:sp>
      <p:cxnSp>
        <p:nvCxnSpPr>
          <p:cNvPr id="41" name="Straight Arrow Connector 40">
            <a:extLst>
              <a:ext uri="{FF2B5EF4-FFF2-40B4-BE49-F238E27FC236}">
                <a16:creationId xmlns:a16="http://schemas.microsoft.com/office/drawing/2014/main" id="{A2AAAE37-97FC-A240-8054-B71462A8E1BF}"/>
              </a:ext>
            </a:extLst>
          </p:cNvPr>
          <p:cNvCxnSpPr>
            <a:stCxn id="38" idx="6"/>
            <a:endCxn id="39" idx="2"/>
          </p:cNvCxnSpPr>
          <p:nvPr/>
        </p:nvCxnSpPr>
        <p:spPr>
          <a:xfrm>
            <a:off x="2236034" y="5006720"/>
            <a:ext cx="1479029" cy="0"/>
          </a:xfrm>
          <a:prstGeom prst="straightConnector1">
            <a:avLst/>
          </a:prstGeom>
          <a:ln w="15875">
            <a:solidFill>
              <a:schemeClr val="tx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4A845B-94B6-4645-B203-8017C9700A9E}"/>
              </a:ext>
            </a:extLst>
          </p:cNvPr>
          <p:cNvCxnSpPr>
            <a:stCxn id="39" idx="6"/>
            <a:endCxn id="40" idx="2"/>
          </p:cNvCxnSpPr>
          <p:nvPr/>
        </p:nvCxnSpPr>
        <p:spPr>
          <a:xfrm flipV="1">
            <a:off x="4389621" y="5006719"/>
            <a:ext cx="1611442" cy="1"/>
          </a:xfrm>
          <a:prstGeom prst="straightConnector1">
            <a:avLst/>
          </a:prstGeom>
          <a:ln w="158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4AED7402-62EE-AC40-872A-66B3B9384F68}"/>
              </a:ext>
            </a:extLst>
          </p:cNvPr>
          <p:cNvCxnSpPr>
            <a:stCxn id="38" idx="0"/>
            <a:endCxn id="40" idx="0"/>
          </p:cNvCxnSpPr>
          <p:nvPr/>
        </p:nvCxnSpPr>
        <p:spPr>
          <a:xfrm rot="5400000" flipH="1" flipV="1">
            <a:off x="4118548" y="2460890"/>
            <a:ext cx="1" cy="4439587"/>
          </a:xfrm>
          <a:prstGeom prst="curvedConnector3">
            <a:avLst>
              <a:gd name="adj1" fmla="val 22860100000"/>
            </a:avLst>
          </a:prstGeom>
          <a:ln w="15875">
            <a:solidFill>
              <a:schemeClr val="tx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48" name="Graphic 47" descr="Man">
            <a:extLst>
              <a:ext uri="{FF2B5EF4-FFF2-40B4-BE49-F238E27FC236}">
                <a16:creationId xmlns:a16="http://schemas.microsoft.com/office/drawing/2014/main" id="{E9B4AD2A-E4F0-DF4D-9BB5-2021570CEE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45038" y="2026756"/>
            <a:ext cx="914400" cy="914400"/>
          </a:xfrm>
          <a:prstGeom prst="rect">
            <a:avLst/>
          </a:prstGeom>
        </p:spPr>
      </p:pic>
      <p:pic>
        <p:nvPicPr>
          <p:cNvPr id="49" name="Graphic 48" descr="Woman with cane">
            <a:extLst>
              <a:ext uri="{FF2B5EF4-FFF2-40B4-BE49-F238E27FC236}">
                <a16:creationId xmlns:a16="http://schemas.microsoft.com/office/drawing/2014/main" id="{624A5400-0C83-4C4A-ABA7-DEFB9E90AF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145038" y="3277225"/>
            <a:ext cx="914400" cy="914400"/>
          </a:xfrm>
          <a:prstGeom prst="rect">
            <a:avLst/>
          </a:prstGeom>
        </p:spPr>
      </p:pic>
      <p:pic>
        <p:nvPicPr>
          <p:cNvPr id="50" name="Graphic 49" descr="Pregnant lady">
            <a:extLst>
              <a:ext uri="{FF2B5EF4-FFF2-40B4-BE49-F238E27FC236}">
                <a16:creationId xmlns:a16="http://schemas.microsoft.com/office/drawing/2014/main" id="{61BF750A-75E2-E142-8C98-BACF84E31A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45038" y="4549517"/>
            <a:ext cx="914400" cy="914400"/>
          </a:xfrm>
          <a:prstGeom prst="rect">
            <a:avLst/>
          </a:prstGeom>
        </p:spPr>
      </p:pic>
    </p:spTree>
    <p:extLst>
      <p:ext uri="{BB962C8B-B14F-4D97-AF65-F5344CB8AC3E}">
        <p14:creationId xmlns:p14="http://schemas.microsoft.com/office/powerpoint/2010/main" val="814528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E3F8823-2D86-F44C-B4F7-C9C9F8EE7659}"/>
              </a:ext>
            </a:extLst>
          </p:cNvPr>
          <p:cNvSpPr txBox="1">
            <a:spLocks/>
          </p:cNvSpPr>
          <p:nvPr/>
        </p:nvSpPr>
        <p:spPr>
          <a:xfrm>
            <a:off x="4210812" y="355363"/>
            <a:ext cx="3770376" cy="15450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chemeClr val="tx1">
                  <a:lumMod val="50000"/>
                </a:schemeClr>
              </a:solidFill>
            </a:endParaRPr>
          </a:p>
          <a:p>
            <a:pPr marL="0" indent="0">
              <a:buFont typeface="Arial" panose="020B0604020202020204" pitchFamily="34" charset="0"/>
              <a:buNone/>
            </a:pPr>
            <a:endParaRPr lang="en-US" dirty="0">
              <a:solidFill>
                <a:schemeClr val="tx1">
                  <a:lumMod val="50000"/>
                </a:schemeClr>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373F1D-B85A-D540-83C8-EDEAC4720B66}"/>
                  </a:ext>
                </a:extLst>
              </p:cNvPr>
              <p:cNvSpPr txBox="1">
                <a:spLocks/>
              </p:cNvSpPr>
              <p:nvPr/>
            </p:nvSpPr>
            <p:spPr>
              <a:xfrm>
                <a:off x="2820000" y="540000"/>
                <a:ext cx="6552000" cy="5516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i="1" dirty="0">
                    <a:solidFill>
                      <a:schemeClr val="tx1">
                        <a:lumMod val="50000"/>
                      </a:schemeClr>
                    </a:solidFill>
                    <a:latin typeface="Cambria Math" panose="02040503050406030204" pitchFamily="18" charset="0"/>
                  </a:rPr>
                  <a:t>Treatment Effect</a:t>
                </a:r>
              </a:p>
              <a:p>
                <a:pPr marL="0" indent="0" algn="ctr">
                  <a:buNone/>
                </a:pPr>
                <a:endParaRPr lang="en-US" sz="2000" i="1" dirty="0">
                  <a:solidFill>
                    <a:schemeClr val="tx1">
                      <a:lumMod val="50000"/>
                    </a:schemeClr>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sz="2000" b="0" i="1" smtClean="0">
                              <a:solidFill>
                                <a:srgbClr val="0070C0"/>
                              </a:solidFill>
                              <a:latin typeface="Cambria Math" panose="02040503050406030204" pitchFamily="18" charset="0"/>
                            </a:rPr>
                          </m:ctrlPr>
                        </m:sSubSupPr>
                        <m:e>
                          <m:r>
                            <a:rPr lang="en-US" sz="2000" i="1">
                              <a:solidFill>
                                <a:srgbClr val="0070C0"/>
                              </a:solidFill>
                              <a:latin typeface="Cambria Math" panose="02040503050406030204" pitchFamily="18" charset="0"/>
                            </a:rPr>
                            <m:t>𝑌</m:t>
                          </m:r>
                        </m:e>
                        <m:sub>
                          <m:r>
                            <a:rPr lang="en-US" sz="2000" i="1">
                              <a:solidFill>
                                <a:srgbClr val="0070C0"/>
                              </a:solidFill>
                              <a:latin typeface="Cambria Math" panose="02040503050406030204" pitchFamily="18" charset="0"/>
                            </a:rPr>
                            <m:t>1</m:t>
                          </m:r>
                        </m:sub>
                        <m:sup>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𝑎</m:t>
                              </m:r>
                            </m:e>
                            <m:sub>
                              <m:r>
                                <a:rPr lang="en-US" sz="2000" b="0" i="1" smtClean="0">
                                  <a:solidFill>
                                    <a:srgbClr val="0070C0"/>
                                  </a:solidFill>
                                  <a:latin typeface="Cambria Math" panose="02040503050406030204" pitchFamily="18" charset="0"/>
                                </a:rPr>
                                <m:t>1</m:t>
                              </m:r>
                            </m:sub>
                          </m:sSub>
                          <m:r>
                            <a:rPr lang="en-US" sz="2000" b="0" i="1" smtClean="0">
                              <a:solidFill>
                                <a:srgbClr val="0070C0"/>
                              </a:solidFill>
                              <a:latin typeface="Cambria Math" panose="02040503050406030204" pitchFamily="18" charset="0"/>
                            </a:rPr>
                            <m:t>=1</m:t>
                          </m:r>
                        </m:sup>
                      </m:sSubSup>
                      <m:r>
                        <a:rPr lang="en-US" sz="2000" i="1">
                          <a:solidFill>
                            <a:srgbClr val="0070C0"/>
                          </a:solidFill>
                          <a:latin typeface="Cambria Math" panose="02040503050406030204" pitchFamily="18" charset="0"/>
                        </a:rPr>
                        <m:t>−</m:t>
                      </m:r>
                      <m:sSubSup>
                        <m:sSubSupPr>
                          <m:ctrlPr>
                            <a:rPr lang="en-US" sz="2000" i="1">
                              <a:solidFill>
                                <a:srgbClr val="0070C0"/>
                              </a:solidFill>
                              <a:latin typeface="Cambria Math" panose="02040503050406030204" pitchFamily="18" charset="0"/>
                            </a:rPr>
                          </m:ctrlPr>
                        </m:sSubSupPr>
                        <m:e>
                          <m:r>
                            <a:rPr lang="en-US" sz="2000" i="1">
                              <a:solidFill>
                                <a:srgbClr val="0070C0"/>
                              </a:solidFill>
                              <a:latin typeface="Cambria Math" panose="02040503050406030204" pitchFamily="18" charset="0"/>
                            </a:rPr>
                            <m:t>𝑌</m:t>
                          </m:r>
                        </m:e>
                        <m:sub>
                          <m:r>
                            <a:rPr lang="en-US" sz="2000" i="1">
                              <a:solidFill>
                                <a:srgbClr val="0070C0"/>
                              </a:solidFill>
                              <a:latin typeface="Cambria Math" panose="02040503050406030204" pitchFamily="18" charset="0"/>
                            </a:rPr>
                            <m:t>1</m:t>
                          </m:r>
                        </m:sub>
                        <m:sup>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𝑎</m:t>
                              </m:r>
                            </m:e>
                            <m:sub>
                              <m:r>
                                <a:rPr lang="en-US" sz="2000" b="0" i="1" smtClean="0">
                                  <a:solidFill>
                                    <a:srgbClr val="0070C0"/>
                                  </a:solidFill>
                                  <a:latin typeface="Cambria Math" panose="02040503050406030204" pitchFamily="18" charset="0"/>
                                </a:rPr>
                                <m:t>1</m:t>
                              </m:r>
                            </m:sub>
                          </m:sSub>
                          <m:r>
                            <a:rPr lang="en-US" sz="2000" i="1">
                              <a:solidFill>
                                <a:srgbClr val="0070C0"/>
                              </a:solidFill>
                              <a:latin typeface="Cambria Math" panose="02040503050406030204" pitchFamily="18" charset="0"/>
                            </a:rPr>
                            <m:t>=</m:t>
                          </m:r>
                          <m:r>
                            <a:rPr lang="en-US" sz="2000" b="0" i="1" smtClean="0">
                              <a:solidFill>
                                <a:srgbClr val="0070C0"/>
                              </a:solidFill>
                              <a:latin typeface="Cambria Math" panose="02040503050406030204" pitchFamily="18" charset="0"/>
                            </a:rPr>
                            <m:t>0</m:t>
                          </m:r>
                        </m:sup>
                      </m:sSubSup>
                    </m:oMath>
                  </m:oMathPara>
                </a14:m>
                <a:endParaRPr lang="en-US" sz="2000" i="1" dirty="0">
                  <a:solidFill>
                    <a:srgbClr val="0070C0"/>
                  </a:solidFill>
                  <a:latin typeface="Cambria Math" panose="02040503050406030204" pitchFamily="18" charset="0"/>
                </a:endParaRPr>
              </a:p>
              <a:p>
                <a:pPr marL="0" indent="0">
                  <a:buNone/>
                </a:pPr>
                <a:endParaRPr lang="en-US" sz="2000" i="1" dirty="0">
                  <a:solidFill>
                    <a:srgbClr val="0070C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sz="2000" i="1" smtClean="0">
                              <a:solidFill>
                                <a:schemeClr val="accent6"/>
                              </a:solidFill>
                              <a:latin typeface="Cambria Math" panose="02040503050406030204" pitchFamily="18" charset="0"/>
                            </a:rPr>
                          </m:ctrlPr>
                        </m:sSubSupPr>
                        <m:e>
                          <m:r>
                            <a:rPr lang="en-US" sz="2000" i="1">
                              <a:solidFill>
                                <a:schemeClr val="accent6"/>
                              </a:solidFill>
                              <a:latin typeface="Cambria Math" panose="02040503050406030204" pitchFamily="18" charset="0"/>
                            </a:rPr>
                            <m:t>𝑌</m:t>
                          </m:r>
                        </m:e>
                        <m:sub>
                          <m:r>
                            <a:rPr lang="en-US" sz="2000" b="0" i="1" smtClean="0">
                              <a:solidFill>
                                <a:schemeClr val="accent6"/>
                              </a:solidFill>
                              <a:latin typeface="Cambria Math" panose="02040503050406030204" pitchFamily="18" charset="0"/>
                            </a:rPr>
                            <m:t>2</m:t>
                          </m:r>
                        </m:sub>
                        <m:sup>
                          <m:sSub>
                            <m:sSubPr>
                              <m:ctrlPr>
                                <a:rPr lang="en-US" sz="2000" i="1">
                                  <a:solidFill>
                                    <a:schemeClr val="accent6"/>
                                  </a:solidFill>
                                  <a:latin typeface="Cambria Math" panose="02040503050406030204" pitchFamily="18" charset="0"/>
                                </a:rPr>
                              </m:ctrlPr>
                            </m:sSubPr>
                            <m:e>
                              <m:r>
                                <a:rPr lang="en-US" sz="2000" i="1">
                                  <a:solidFill>
                                    <a:schemeClr val="accent6"/>
                                  </a:solidFill>
                                  <a:latin typeface="Cambria Math" panose="02040503050406030204" pitchFamily="18" charset="0"/>
                                </a:rPr>
                                <m:t>𝑎</m:t>
                              </m:r>
                            </m:e>
                            <m:sub>
                              <m:r>
                                <a:rPr lang="en-US" sz="2000" b="0" i="1" smtClean="0">
                                  <a:solidFill>
                                    <a:schemeClr val="accent6"/>
                                  </a:solidFill>
                                  <a:latin typeface="Cambria Math" panose="02040503050406030204" pitchFamily="18" charset="0"/>
                                </a:rPr>
                                <m:t>2</m:t>
                              </m:r>
                            </m:sub>
                          </m:sSub>
                          <m:r>
                            <a:rPr lang="en-US" sz="2000" i="1">
                              <a:solidFill>
                                <a:schemeClr val="accent6"/>
                              </a:solidFill>
                              <a:latin typeface="Cambria Math" panose="02040503050406030204" pitchFamily="18" charset="0"/>
                            </a:rPr>
                            <m:t>=1</m:t>
                          </m:r>
                        </m:sup>
                      </m:sSubSup>
                      <m:r>
                        <a:rPr lang="en-US" sz="2000" i="1">
                          <a:solidFill>
                            <a:schemeClr val="accent6"/>
                          </a:solidFill>
                          <a:latin typeface="Cambria Math" panose="02040503050406030204" pitchFamily="18" charset="0"/>
                        </a:rPr>
                        <m:t>−</m:t>
                      </m:r>
                      <m:sSubSup>
                        <m:sSubSupPr>
                          <m:ctrlPr>
                            <a:rPr lang="en-US" sz="2000" i="1">
                              <a:solidFill>
                                <a:schemeClr val="accent6"/>
                              </a:solidFill>
                              <a:latin typeface="Cambria Math" panose="02040503050406030204" pitchFamily="18" charset="0"/>
                            </a:rPr>
                          </m:ctrlPr>
                        </m:sSubSupPr>
                        <m:e>
                          <m:r>
                            <a:rPr lang="en-US" sz="2000" i="1">
                              <a:solidFill>
                                <a:schemeClr val="accent6"/>
                              </a:solidFill>
                              <a:latin typeface="Cambria Math" panose="02040503050406030204" pitchFamily="18" charset="0"/>
                            </a:rPr>
                            <m:t>𝑌</m:t>
                          </m:r>
                        </m:e>
                        <m:sub>
                          <m:r>
                            <a:rPr lang="en-US" sz="2000" b="0" i="1" smtClean="0">
                              <a:solidFill>
                                <a:schemeClr val="accent6"/>
                              </a:solidFill>
                              <a:latin typeface="Cambria Math" panose="02040503050406030204" pitchFamily="18" charset="0"/>
                            </a:rPr>
                            <m:t>2</m:t>
                          </m:r>
                        </m:sub>
                        <m:sup>
                          <m:sSub>
                            <m:sSubPr>
                              <m:ctrlPr>
                                <a:rPr lang="en-US" sz="2000" i="1">
                                  <a:solidFill>
                                    <a:schemeClr val="accent6"/>
                                  </a:solidFill>
                                  <a:latin typeface="Cambria Math" panose="02040503050406030204" pitchFamily="18" charset="0"/>
                                </a:rPr>
                              </m:ctrlPr>
                            </m:sSubPr>
                            <m:e>
                              <m:r>
                                <a:rPr lang="en-US" sz="2000" i="1">
                                  <a:solidFill>
                                    <a:schemeClr val="accent6"/>
                                  </a:solidFill>
                                  <a:latin typeface="Cambria Math" panose="02040503050406030204" pitchFamily="18" charset="0"/>
                                </a:rPr>
                                <m:t>𝑎</m:t>
                              </m:r>
                            </m:e>
                            <m:sub>
                              <m:r>
                                <a:rPr lang="en-US" sz="2000" b="0" i="1" smtClean="0">
                                  <a:solidFill>
                                    <a:schemeClr val="accent6"/>
                                  </a:solidFill>
                                  <a:latin typeface="Cambria Math" panose="02040503050406030204" pitchFamily="18" charset="0"/>
                                </a:rPr>
                                <m:t>2</m:t>
                              </m:r>
                            </m:sub>
                          </m:sSub>
                          <m:r>
                            <a:rPr lang="en-US" sz="2000" i="1">
                              <a:solidFill>
                                <a:schemeClr val="accent6"/>
                              </a:solidFill>
                              <a:latin typeface="Cambria Math" panose="02040503050406030204" pitchFamily="18" charset="0"/>
                            </a:rPr>
                            <m:t>=0</m:t>
                          </m:r>
                        </m:sup>
                      </m:sSubSup>
                    </m:oMath>
                  </m:oMathPara>
                </a14:m>
                <a:endParaRPr lang="en-US" sz="2000" i="1" dirty="0">
                  <a:solidFill>
                    <a:schemeClr val="accent6"/>
                  </a:solidFill>
                  <a:latin typeface="Cambria Math" panose="02040503050406030204" pitchFamily="18" charset="0"/>
                </a:endParaRPr>
              </a:p>
              <a:p>
                <a:pPr marL="0" indent="0">
                  <a:buNone/>
                </a:pPr>
                <a:endParaRPr lang="en-US" sz="2000" i="1" dirty="0">
                  <a:solidFill>
                    <a:schemeClr val="tx1">
                      <a:lumMod val="50000"/>
                    </a:schemeClr>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sz="2000" i="1" smtClean="0">
                              <a:solidFill>
                                <a:srgbClr val="7030A0"/>
                              </a:solidFill>
                              <a:latin typeface="Cambria Math" panose="02040503050406030204" pitchFamily="18" charset="0"/>
                            </a:rPr>
                          </m:ctrlPr>
                        </m:sSubSupPr>
                        <m:e>
                          <m:r>
                            <a:rPr lang="en-US" sz="2000" i="1">
                              <a:solidFill>
                                <a:srgbClr val="7030A0"/>
                              </a:solidFill>
                              <a:latin typeface="Cambria Math" panose="02040503050406030204" pitchFamily="18" charset="0"/>
                            </a:rPr>
                            <m:t>𝑌</m:t>
                          </m:r>
                        </m:e>
                        <m:sub>
                          <m:r>
                            <a:rPr lang="en-US" sz="2000" b="0" i="1" smtClean="0">
                              <a:solidFill>
                                <a:srgbClr val="7030A0"/>
                              </a:solidFill>
                              <a:latin typeface="Cambria Math" panose="02040503050406030204" pitchFamily="18" charset="0"/>
                            </a:rPr>
                            <m:t>3</m:t>
                          </m:r>
                        </m:sub>
                        <m:sup>
                          <m:sSub>
                            <m:sSubPr>
                              <m:ctrlPr>
                                <a:rPr lang="en-US"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𝑎</m:t>
                              </m:r>
                            </m:e>
                            <m:sub>
                              <m:r>
                                <a:rPr lang="en-US" sz="2000" b="0" i="1" smtClean="0">
                                  <a:solidFill>
                                    <a:srgbClr val="7030A0"/>
                                  </a:solidFill>
                                  <a:latin typeface="Cambria Math" panose="02040503050406030204" pitchFamily="18" charset="0"/>
                                </a:rPr>
                                <m:t>3</m:t>
                              </m:r>
                            </m:sub>
                          </m:sSub>
                          <m:r>
                            <a:rPr lang="en-US" sz="2000" i="1">
                              <a:solidFill>
                                <a:srgbClr val="7030A0"/>
                              </a:solidFill>
                              <a:latin typeface="Cambria Math" panose="02040503050406030204" pitchFamily="18" charset="0"/>
                            </a:rPr>
                            <m:t>=1</m:t>
                          </m:r>
                        </m:sup>
                      </m:sSubSup>
                      <m:r>
                        <a:rPr lang="en-US" sz="2000" i="1">
                          <a:solidFill>
                            <a:srgbClr val="7030A0"/>
                          </a:solidFill>
                          <a:latin typeface="Cambria Math" panose="02040503050406030204" pitchFamily="18" charset="0"/>
                        </a:rPr>
                        <m:t>−</m:t>
                      </m:r>
                      <m:sSubSup>
                        <m:sSubSupPr>
                          <m:ctrlPr>
                            <a:rPr lang="en-US" sz="2000" i="1">
                              <a:solidFill>
                                <a:srgbClr val="7030A0"/>
                              </a:solidFill>
                              <a:latin typeface="Cambria Math" panose="02040503050406030204" pitchFamily="18" charset="0"/>
                            </a:rPr>
                          </m:ctrlPr>
                        </m:sSubSupPr>
                        <m:e>
                          <m:r>
                            <a:rPr lang="en-US" sz="2000" i="1">
                              <a:solidFill>
                                <a:srgbClr val="7030A0"/>
                              </a:solidFill>
                              <a:latin typeface="Cambria Math" panose="02040503050406030204" pitchFamily="18" charset="0"/>
                            </a:rPr>
                            <m:t>𝑌</m:t>
                          </m:r>
                        </m:e>
                        <m:sub>
                          <m:r>
                            <a:rPr lang="en-US" sz="2000" b="0" i="1" smtClean="0">
                              <a:solidFill>
                                <a:srgbClr val="7030A0"/>
                              </a:solidFill>
                              <a:latin typeface="Cambria Math" panose="02040503050406030204" pitchFamily="18" charset="0"/>
                            </a:rPr>
                            <m:t>3</m:t>
                          </m:r>
                        </m:sub>
                        <m:sup>
                          <m:sSub>
                            <m:sSubPr>
                              <m:ctrlPr>
                                <a:rPr lang="en-US"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𝑎</m:t>
                              </m:r>
                            </m:e>
                            <m:sub>
                              <m:r>
                                <a:rPr lang="en-US" sz="2000" b="0" i="1" smtClean="0">
                                  <a:solidFill>
                                    <a:srgbClr val="7030A0"/>
                                  </a:solidFill>
                                  <a:latin typeface="Cambria Math" panose="02040503050406030204" pitchFamily="18" charset="0"/>
                                </a:rPr>
                                <m:t>3</m:t>
                              </m:r>
                            </m:sub>
                          </m:sSub>
                          <m:r>
                            <a:rPr lang="en-US" sz="2000" i="1">
                              <a:solidFill>
                                <a:srgbClr val="7030A0"/>
                              </a:solidFill>
                              <a:latin typeface="Cambria Math" panose="02040503050406030204" pitchFamily="18" charset="0"/>
                            </a:rPr>
                            <m:t>=0</m:t>
                          </m:r>
                        </m:sup>
                      </m:sSubSup>
                    </m:oMath>
                  </m:oMathPara>
                </a14:m>
                <a:endParaRPr lang="en-US" sz="2000" i="1" dirty="0">
                  <a:solidFill>
                    <a:srgbClr val="7030A0"/>
                  </a:solidFill>
                  <a:latin typeface="Cambria Math" panose="02040503050406030204" pitchFamily="18" charset="0"/>
                </a:endParaRPr>
              </a:p>
              <a:p>
                <a:pPr marL="0" indent="0">
                  <a:buNone/>
                </a:pPr>
                <a:endParaRPr lang="en-US" sz="1600" i="1" dirty="0">
                  <a:solidFill>
                    <a:schemeClr val="tx1">
                      <a:lumMod val="50000"/>
                    </a:schemeClr>
                  </a:solidFill>
                  <a:latin typeface="Cambria Math" panose="02040503050406030204" pitchFamily="18" charset="0"/>
                </a:endParaRPr>
              </a:p>
              <a:p>
                <a:pPr marL="0" indent="0" algn="ctr">
                  <a:buFont typeface="Arial" panose="020B0604020202020204" pitchFamily="34" charset="0"/>
                  <a:buNone/>
                </a:pPr>
                <a:endParaRPr lang="en-US" sz="1600" i="1" dirty="0">
                  <a:solidFill>
                    <a:schemeClr val="tx1">
                      <a:lumMod val="50000"/>
                    </a:schemeClr>
                  </a:solidFill>
                  <a:latin typeface="Cambria Math" panose="02040503050406030204" pitchFamily="18" charset="0"/>
                </a:endParaRPr>
              </a:p>
              <a:p>
                <a:pPr marL="0" indent="0" algn="ctr">
                  <a:buNone/>
                </a:pPr>
                <a:endParaRPr lang="en-US" sz="1600" dirty="0">
                  <a:solidFill>
                    <a:schemeClr val="tx1">
                      <a:lumMod val="50000"/>
                    </a:schemeClr>
                  </a:solidFill>
                </a:endParaRPr>
              </a:p>
              <a:p>
                <a:pPr marL="0" indent="0" algn="ctr">
                  <a:buNone/>
                </a:pPr>
                <a:endParaRPr lang="en-US" sz="1600" dirty="0">
                  <a:solidFill>
                    <a:schemeClr val="tx1">
                      <a:lumMod val="50000"/>
                    </a:schemeClr>
                  </a:solidFill>
                </a:endParaRPr>
              </a:p>
              <a:p>
                <a:pPr marL="0" indent="0">
                  <a:buFont typeface="Arial" panose="020B0604020202020204" pitchFamily="34" charset="0"/>
                  <a:buNone/>
                </a:pPr>
                <a:endParaRPr lang="en-US" sz="1800" dirty="0">
                  <a:solidFill>
                    <a:schemeClr val="tx1">
                      <a:lumMod val="50000"/>
                    </a:schemeClr>
                  </a:solidFill>
                </a:endParaRPr>
              </a:p>
            </p:txBody>
          </p:sp>
        </mc:Choice>
        <mc:Fallback xmlns="">
          <p:sp>
            <p:nvSpPr>
              <p:cNvPr id="3" name="Content Placeholder 2">
                <a:extLst>
                  <a:ext uri="{FF2B5EF4-FFF2-40B4-BE49-F238E27FC236}">
                    <a16:creationId xmlns:a16="http://schemas.microsoft.com/office/drawing/2014/main" id="{6C373F1D-B85A-D540-83C8-EDEAC4720B66}"/>
                  </a:ext>
                </a:extLst>
              </p:cNvPr>
              <p:cNvSpPr txBox="1">
                <a:spLocks noRot="1" noChangeAspect="1" noMove="1" noResize="1" noEditPoints="1" noAdjustHandles="1" noChangeArrowheads="1" noChangeShapeType="1" noTextEdit="1"/>
              </p:cNvSpPr>
              <p:nvPr/>
            </p:nvSpPr>
            <p:spPr>
              <a:xfrm>
                <a:off x="2820000" y="540000"/>
                <a:ext cx="6552000" cy="5516237"/>
              </a:xfrm>
              <a:prstGeom prst="rect">
                <a:avLst/>
              </a:prstGeom>
              <a:blipFill>
                <a:blip r:embed="rId3"/>
                <a:stretch>
                  <a:fillRect t="-1379"/>
                </a:stretch>
              </a:blipFill>
            </p:spPr>
            <p:txBody>
              <a:bodyPr/>
              <a:lstStyle/>
              <a:p>
                <a:r>
                  <a:rPr lang="en-US">
                    <a:noFill/>
                  </a:rPr>
                  <a:t> </a:t>
                </a:r>
              </a:p>
            </p:txBody>
          </p:sp>
        </mc:Fallback>
      </mc:AlternateContent>
      <p:pic>
        <p:nvPicPr>
          <p:cNvPr id="5" name="Graphic 4" descr="Man">
            <a:extLst>
              <a:ext uri="{FF2B5EF4-FFF2-40B4-BE49-F238E27FC236}">
                <a16:creationId xmlns:a16="http://schemas.microsoft.com/office/drawing/2014/main" id="{6E359D84-5472-7848-A35C-6815347EE6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4788" y="540000"/>
            <a:ext cx="366239" cy="366239"/>
          </a:xfrm>
          <a:prstGeom prst="rect">
            <a:avLst/>
          </a:prstGeom>
        </p:spPr>
      </p:pic>
      <p:pic>
        <p:nvPicPr>
          <p:cNvPr id="6" name="Graphic 5" descr="Woman with cane">
            <a:extLst>
              <a:ext uri="{FF2B5EF4-FFF2-40B4-BE49-F238E27FC236}">
                <a16:creationId xmlns:a16="http://schemas.microsoft.com/office/drawing/2014/main" id="{CF6017CE-43A5-8E47-9982-44CCB85C12A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14788" y="1034469"/>
            <a:ext cx="366239" cy="366239"/>
          </a:xfrm>
          <a:prstGeom prst="rect">
            <a:avLst/>
          </a:prstGeom>
        </p:spPr>
      </p:pic>
      <p:pic>
        <p:nvPicPr>
          <p:cNvPr id="7" name="Graphic 6" descr="Pregnant lady">
            <a:extLst>
              <a:ext uri="{FF2B5EF4-FFF2-40B4-BE49-F238E27FC236}">
                <a16:creationId xmlns:a16="http://schemas.microsoft.com/office/drawing/2014/main" id="{14143CB2-C746-484D-BFD7-6B5937268A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4787" y="1528938"/>
            <a:ext cx="366239" cy="366239"/>
          </a:xfrm>
          <a:prstGeom prst="rect">
            <a:avLst/>
          </a:prstGeom>
        </p:spPr>
      </p:pic>
      <mc:AlternateContent xmlns:mc="http://schemas.openxmlformats.org/markup-compatibility/2006" xmlns:a14="http://schemas.microsoft.com/office/drawing/2010/main">
        <mc:Choice Requires="a14">
          <p:graphicFrame>
            <p:nvGraphicFramePr>
              <p:cNvPr id="2" name="Table 7">
                <a:extLst>
                  <a:ext uri="{FF2B5EF4-FFF2-40B4-BE49-F238E27FC236}">
                    <a16:creationId xmlns:a16="http://schemas.microsoft.com/office/drawing/2014/main" id="{F5F85629-F68B-C14D-B94F-1CA877D5471B}"/>
                  </a:ext>
                </a:extLst>
              </p:cNvPr>
              <p:cNvGraphicFramePr>
                <a:graphicFrameLocks noGrp="1"/>
              </p:cNvGraphicFramePr>
              <p:nvPr>
                <p:extLst>
                  <p:ext uri="{D42A27DB-BD31-4B8C-83A1-F6EECF244321}">
                    <p14:modId xmlns:p14="http://schemas.microsoft.com/office/powerpoint/2010/main" val="224701810"/>
                  </p:ext>
                </p:extLst>
              </p:nvPr>
            </p:nvGraphicFramePr>
            <p:xfrm>
              <a:off x="973600" y="539999"/>
              <a:ext cx="776000" cy="1355178"/>
            </p:xfrm>
            <a:graphic>
              <a:graphicData uri="http://schemas.openxmlformats.org/drawingml/2006/table">
                <a:tbl>
                  <a:tblPr firstRow="1" bandRow="1">
                    <a:tableStyleId>{5C22544A-7EE6-4342-B048-85BDC9FD1C3A}</a:tableStyleId>
                  </a:tblPr>
                  <a:tblGrid>
                    <a:gridCol w="388000">
                      <a:extLst>
                        <a:ext uri="{9D8B030D-6E8A-4147-A177-3AD203B41FA5}">
                          <a16:colId xmlns:a16="http://schemas.microsoft.com/office/drawing/2014/main" val="3816720060"/>
                        </a:ext>
                      </a:extLst>
                    </a:gridCol>
                    <a:gridCol w="388000">
                      <a:extLst>
                        <a:ext uri="{9D8B030D-6E8A-4147-A177-3AD203B41FA5}">
                          <a16:colId xmlns:a16="http://schemas.microsoft.com/office/drawing/2014/main" val="2178807360"/>
                        </a:ext>
                      </a:extLst>
                    </a:gridCol>
                  </a:tblGrid>
                  <a:tr h="451726">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𝐴</m:t>
                                    </m:r>
                                  </m:e>
                                  <m:sub>
                                    <m:r>
                                      <a:rPr lang="en-US" b="0" i="1" smtClean="0">
                                        <a:solidFill>
                                          <a:srgbClr val="0070C0"/>
                                        </a:solidFill>
                                        <a:latin typeface="Cambria Math" panose="02040503050406030204" pitchFamily="18" charset="0"/>
                                      </a:rPr>
                                      <m:t>1</m:t>
                                    </m:r>
                                  </m:sub>
                                </m:sSub>
                              </m:oMath>
                            </m:oMathPara>
                          </a14:m>
                          <a:endParaRPr 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rgbClr val="0070C0"/>
                                        </a:solidFill>
                                        <a:latin typeface="Cambria Math" panose="02040503050406030204" pitchFamily="18" charset="0"/>
                                      </a:rPr>
                                    </m:ctrlPr>
                                  </m:sSubPr>
                                  <m:e>
                                    <m:r>
                                      <a:rPr lang="en-US" sz="1800" b="0" i="1" smtClean="0">
                                        <a:solidFill>
                                          <a:srgbClr val="0070C0"/>
                                        </a:solidFill>
                                        <a:latin typeface="Cambria Math" panose="02040503050406030204" pitchFamily="18" charset="0"/>
                                      </a:rPr>
                                      <m:t>𝑌</m:t>
                                    </m:r>
                                  </m:e>
                                  <m:sub>
                                    <m:r>
                                      <a:rPr lang="en-US" sz="1800" b="0" i="1" smtClean="0">
                                        <a:solidFill>
                                          <a:srgbClr val="0070C0"/>
                                        </a:solidFill>
                                        <a:latin typeface="Cambria Math" panose="02040503050406030204" pitchFamily="18" charset="0"/>
                                      </a:rPr>
                                      <m:t>1</m:t>
                                    </m:r>
                                  </m:sub>
                                </m:sSub>
                              </m:oMath>
                            </m:oMathPara>
                          </a14:m>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97376093"/>
                      </a:ext>
                    </a:extLst>
                  </a:tr>
                  <a:tr h="451726">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𝐴</m:t>
                                    </m:r>
                                  </m:e>
                                  <m:sub>
                                    <m:r>
                                      <a:rPr lang="en-US" b="0" i="1" smtClean="0">
                                        <a:solidFill>
                                          <a:schemeClr val="accent6"/>
                                        </a:solidFill>
                                        <a:latin typeface="Cambria Math" panose="02040503050406030204" pitchFamily="18" charset="0"/>
                                      </a:rPr>
                                      <m:t>2</m:t>
                                    </m:r>
                                  </m:sub>
                                </m:sSub>
                              </m:oMath>
                            </m:oMathPara>
                          </a14:m>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accent6"/>
                                        </a:solidFill>
                                        <a:latin typeface="Cambria Math" panose="02040503050406030204" pitchFamily="18" charset="0"/>
                                      </a:rPr>
                                    </m:ctrlPr>
                                  </m:sSubPr>
                                  <m:e>
                                    <m:r>
                                      <a:rPr lang="en-US" sz="1800" b="0" i="1" smtClean="0">
                                        <a:solidFill>
                                          <a:schemeClr val="accent6"/>
                                        </a:solidFill>
                                        <a:latin typeface="Cambria Math" panose="02040503050406030204" pitchFamily="18" charset="0"/>
                                      </a:rPr>
                                      <m:t>𝑌</m:t>
                                    </m:r>
                                  </m:e>
                                  <m:sub>
                                    <m:r>
                                      <a:rPr lang="en-US" sz="1800" b="0" i="1" smtClean="0">
                                        <a:solidFill>
                                          <a:schemeClr val="accent6"/>
                                        </a:solidFill>
                                        <a:latin typeface="Cambria Math" panose="02040503050406030204" pitchFamily="18" charset="0"/>
                                      </a:rPr>
                                      <m:t>2</m:t>
                                    </m:r>
                                  </m:sub>
                                </m:sSub>
                              </m:oMath>
                            </m:oMathPara>
                          </a14:m>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53558963"/>
                      </a:ext>
                    </a:extLst>
                  </a:tr>
                  <a:tr h="451726">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𝐴</m:t>
                                    </m:r>
                                  </m:e>
                                  <m:sub>
                                    <m:r>
                                      <a:rPr lang="en-US" b="0" i="1" smtClean="0">
                                        <a:solidFill>
                                          <a:srgbClr val="7030A0"/>
                                        </a:solidFill>
                                        <a:latin typeface="Cambria Math" panose="02040503050406030204" pitchFamily="18" charset="0"/>
                                      </a:rPr>
                                      <m:t>3</m:t>
                                    </m:r>
                                  </m:sub>
                                </m:sSub>
                              </m:oMath>
                            </m:oMathPara>
                          </a14:m>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rgbClr val="7030A0"/>
                                        </a:solidFill>
                                        <a:latin typeface="Cambria Math" panose="02040503050406030204" pitchFamily="18" charset="0"/>
                                      </a:rPr>
                                    </m:ctrlPr>
                                  </m:sSubPr>
                                  <m:e>
                                    <m:r>
                                      <a:rPr lang="en-US" sz="1800" b="0" i="1" smtClean="0">
                                        <a:solidFill>
                                          <a:srgbClr val="7030A0"/>
                                        </a:solidFill>
                                        <a:latin typeface="Cambria Math" panose="02040503050406030204" pitchFamily="18" charset="0"/>
                                      </a:rPr>
                                      <m:t>𝑌</m:t>
                                    </m:r>
                                  </m:e>
                                  <m:sub>
                                    <m:r>
                                      <a:rPr lang="en-US" sz="1800" b="0" i="1" smtClean="0">
                                        <a:solidFill>
                                          <a:srgbClr val="7030A0"/>
                                        </a:solidFill>
                                        <a:latin typeface="Cambria Math" panose="02040503050406030204" pitchFamily="18" charset="0"/>
                                      </a:rPr>
                                      <m:t>3</m:t>
                                    </m:r>
                                  </m:sub>
                                </m:sSub>
                              </m:oMath>
                            </m:oMathPara>
                          </a14:m>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74958821"/>
                      </a:ext>
                    </a:extLst>
                  </a:tr>
                </a:tbl>
              </a:graphicData>
            </a:graphic>
          </p:graphicFrame>
        </mc:Choice>
        <mc:Fallback xmlns="">
          <p:graphicFrame>
            <p:nvGraphicFramePr>
              <p:cNvPr id="2" name="Table 7">
                <a:extLst>
                  <a:ext uri="{FF2B5EF4-FFF2-40B4-BE49-F238E27FC236}">
                    <a16:creationId xmlns:a16="http://schemas.microsoft.com/office/drawing/2014/main" id="{F5F85629-F68B-C14D-B94F-1CA877D5471B}"/>
                  </a:ext>
                </a:extLst>
              </p:cNvPr>
              <p:cNvGraphicFramePr>
                <a:graphicFrameLocks noGrp="1"/>
              </p:cNvGraphicFramePr>
              <p:nvPr>
                <p:extLst>
                  <p:ext uri="{D42A27DB-BD31-4B8C-83A1-F6EECF244321}">
                    <p14:modId xmlns:p14="http://schemas.microsoft.com/office/powerpoint/2010/main" val="224701810"/>
                  </p:ext>
                </p:extLst>
              </p:nvPr>
            </p:nvGraphicFramePr>
            <p:xfrm>
              <a:off x="973600" y="539999"/>
              <a:ext cx="776000" cy="1355178"/>
            </p:xfrm>
            <a:graphic>
              <a:graphicData uri="http://schemas.openxmlformats.org/drawingml/2006/table">
                <a:tbl>
                  <a:tblPr firstRow="1" bandRow="1">
                    <a:tableStyleId>{5C22544A-7EE6-4342-B048-85BDC9FD1C3A}</a:tableStyleId>
                  </a:tblPr>
                  <a:tblGrid>
                    <a:gridCol w="388000">
                      <a:extLst>
                        <a:ext uri="{9D8B030D-6E8A-4147-A177-3AD203B41FA5}">
                          <a16:colId xmlns:a16="http://schemas.microsoft.com/office/drawing/2014/main" val="3816720060"/>
                        </a:ext>
                      </a:extLst>
                    </a:gridCol>
                    <a:gridCol w="388000">
                      <a:extLst>
                        <a:ext uri="{9D8B030D-6E8A-4147-A177-3AD203B41FA5}">
                          <a16:colId xmlns:a16="http://schemas.microsoft.com/office/drawing/2014/main" val="2178807360"/>
                        </a:ext>
                      </a:extLst>
                    </a:gridCol>
                  </a:tblGrid>
                  <a:tr h="451726">
                    <a:tc>
                      <a:txBody>
                        <a:bodyPr/>
                        <a:lstStyle/>
                        <a:p>
                          <a:endParaRPr 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10"/>
                          <a:stretch>
                            <a:fillRect r="-103226" b="-200000"/>
                          </a:stretch>
                        </a:blipFill>
                      </a:tcPr>
                    </a:tc>
                    <a:tc>
                      <a:txBody>
                        <a:bodyPr/>
                        <a:lstStyle/>
                        <a:p>
                          <a:endParaRPr 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10"/>
                          <a:stretch>
                            <a:fillRect l="-100000" r="-3226" b="-200000"/>
                          </a:stretch>
                        </a:blipFill>
                      </a:tcPr>
                    </a:tc>
                    <a:extLst>
                      <a:ext uri="{0D108BD9-81ED-4DB2-BD59-A6C34878D82A}">
                        <a16:rowId xmlns:a16="http://schemas.microsoft.com/office/drawing/2014/main" val="2597376093"/>
                      </a:ext>
                    </a:extLst>
                  </a:tr>
                  <a:tr h="451726">
                    <a:tc>
                      <a:txBody>
                        <a:bodyPr/>
                        <a:lstStyle/>
                        <a:p>
                          <a:endParaRPr lang="en-US"/>
                        </a:p>
                      </a:txBody>
                      <a:tcPr>
                        <a:lnL w="12700" cmpd="sng">
                          <a:noFill/>
                        </a:lnL>
                        <a:lnR w="12700" cmpd="sng">
                          <a:noFill/>
                        </a:lnR>
                        <a:lnT w="38100" cmpd="sng">
                          <a:noFill/>
                        </a:lnT>
                        <a:lnB w="12700" cmpd="sng">
                          <a:noFill/>
                        </a:lnB>
                        <a:lnTlToBr w="12700" cmpd="sng">
                          <a:noFill/>
                          <a:prstDash val="solid"/>
                        </a:lnTlToBr>
                        <a:lnBlToTr w="12700" cmpd="sng">
                          <a:noFill/>
                          <a:prstDash val="solid"/>
                        </a:lnBlToTr>
                        <a:blipFill>
                          <a:blip r:embed="rId10"/>
                          <a:stretch>
                            <a:fillRect t="-100000" r="-103226" b="-100000"/>
                          </a:stretch>
                        </a:blipFill>
                      </a:tcPr>
                    </a:tc>
                    <a:tc>
                      <a:txBody>
                        <a:bodyPr/>
                        <a:lstStyle/>
                        <a:p>
                          <a:endParaRPr lang="en-US"/>
                        </a:p>
                      </a:txBody>
                      <a:tcPr>
                        <a:lnL w="12700" cmpd="sng">
                          <a:noFill/>
                        </a:lnL>
                        <a:lnR w="12700" cmpd="sng">
                          <a:noFill/>
                        </a:lnR>
                        <a:lnT w="38100" cmpd="sng">
                          <a:noFill/>
                        </a:lnT>
                        <a:lnB w="12700" cmpd="sng">
                          <a:noFill/>
                        </a:lnB>
                        <a:lnTlToBr w="12700" cmpd="sng">
                          <a:noFill/>
                          <a:prstDash val="solid"/>
                        </a:lnTlToBr>
                        <a:lnBlToTr w="12700" cmpd="sng">
                          <a:noFill/>
                          <a:prstDash val="solid"/>
                        </a:lnBlToTr>
                        <a:blipFill>
                          <a:blip r:embed="rId10"/>
                          <a:stretch>
                            <a:fillRect l="-100000" t="-100000" r="-3226" b="-100000"/>
                          </a:stretch>
                        </a:blipFill>
                      </a:tcPr>
                    </a:tc>
                    <a:extLst>
                      <a:ext uri="{0D108BD9-81ED-4DB2-BD59-A6C34878D82A}">
                        <a16:rowId xmlns:a16="http://schemas.microsoft.com/office/drawing/2014/main" val="4253558963"/>
                      </a:ext>
                    </a:extLst>
                  </a:tr>
                  <a:tr h="451726">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0"/>
                          <a:stretch>
                            <a:fillRect t="-200000" r="-103226"/>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0"/>
                          <a:stretch>
                            <a:fillRect l="-100000" t="-200000" r="-3226"/>
                          </a:stretch>
                        </a:blipFill>
                      </a:tcPr>
                    </a:tc>
                    <a:extLst>
                      <a:ext uri="{0D108BD9-81ED-4DB2-BD59-A6C34878D82A}">
                        <a16:rowId xmlns:a16="http://schemas.microsoft.com/office/drawing/2014/main" val="3474958821"/>
                      </a:ext>
                    </a:extLst>
                  </a:tr>
                </a:tbl>
              </a:graphicData>
            </a:graphic>
          </p:graphicFrame>
        </mc:Fallback>
      </mc:AlternateContent>
    </p:spTree>
    <p:extLst>
      <p:ext uri="{BB962C8B-B14F-4D97-AF65-F5344CB8AC3E}">
        <p14:creationId xmlns:p14="http://schemas.microsoft.com/office/powerpoint/2010/main" val="579225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E3F8823-2D86-F44C-B4F7-C9C9F8EE7659}"/>
              </a:ext>
            </a:extLst>
          </p:cNvPr>
          <p:cNvSpPr txBox="1">
            <a:spLocks/>
          </p:cNvSpPr>
          <p:nvPr/>
        </p:nvSpPr>
        <p:spPr>
          <a:xfrm>
            <a:off x="4210812" y="355363"/>
            <a:ext cx="3770376" cy="15450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chemeClr val="tx1">
                  <a:lumMod val="50000"/>
                </a:schemeClr>
              </a:solidFill>
            </a:endParaRPr>
          </a:p>
          <a:p>
            <a:pPr marL="0" indent="0">
              <a:buFont typeface="Arial" panose="020B0604020202020204" pitchFamily="34" charset="0"/>
              <a:buNone/>
            </a:pPr>
            <a:endParaRPr lang="en-US" dirty="0">
              <a:solidFill>
                <a:schemeClr val="tx1">
                  <a:lumMod val="50000"/>
                </a:schemeClr>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373F1D-B85A-D540-83C8-EDEAC4720B66}"/>
                  </a:ext>
                </a:extLst>
              </p:cNvPr>
              <p:cNvSpPr txBox="1">
                <a:spLocks/>
              </p:cNvSpPr>
              <p:nvPr/>
            </p:nvSpPr>
            <p:spPr>
              <a:xfrm>
                <a:off x="1543050" y="540000"/>
                <a:ext cx="8775700" cy="5516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200" i="1" dirty="0">
                    <a:solidFill>
                      <a:schemeClr val="tx1">
                        <a:lumMod val="50000"/>
                      </a:schemeClr>
                    </a:solidFill>
                    <a:latin typeface="Cambria Math" panose="02040503050406030204" pitchFamily="18" charset="0"/>
                  </a:rPr>
                  <a:t>Treatment Effect</a:t>
                </a:r>
              </a:p>
              <a:p>
                <a:pPr marL="0" indent="0" algn="ctr">
                  <a:buNone/>
                </a:pPr>
                <a:endParaRPr lang="en-US" sz="1200" i="1" dirty="0">
                  <a:solidFill>
                    <a:schemeClr val="tx1">
                      <a:lumMod val="50000"/>
                    </a:schemeClr>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sz="1200" b="0" i="1" smtClean="0">
                              <a:solidFill>
                                <a:srgbClr val="0070C0"/>
                              </a:solidFill>
                              <a:latin typeface="Cambria Math" panose="02040503050406030204" pitchFamily="18" charset="0"/>
                            </a:rPr>
                          </m:ctrlPr>
                        </m:sSubSupPr>
                        <m:e>
                          <m:r>
                            <a:rPr lang="en-US" sz="1200" i="1">
                              <a:solidFill>
                                <a:srgbClr val="0070C0"/>
                              </a:solidFill>
                              <a:latin typeface="Cambria Math" panose="02040503050406030204" pitchFamily="18" charset="0"/>
                            </a:rPr>
                            <m:t>𝑌</m:t>
                          </m:r>
                        </m:e>
                        <m:sub>
                          <m:r>
                            <a:rPr lang="en-US" sz="1200" i="1">
                              <a:solidFill>
                                <a:srgbClr val="0070C0"/>
                              </a:solidFill>
                              <a:latin typeface="Cambria Math" panose="02040503050406030204" pitchFamily="18" charset="0"/>
                            </a:rPr>
                            <m:t>1</m:t>
                          </m:r>
                        </m:sub>
                        <m:sup>
                          <m:sSub>
                            <m:sSubPr>
                              <m:ctrlPr>
                                <a:rPr lang="en-US" sz="1200" b="0" i="1" smtClean="0">
                                  <a:solidFill>
                                    <a:srgbClr val="0070C0"/>
                                  </a:solidFill>
                                  <a:latin typeface="Cambria Math" panose="02040503050406030204" pitchFamily="18" charset="0"/>
                                </a:rPr>
                              </m:ctrlPr>
                            </m:sSubPr>
                            <m:e>
                              <m:r>
                                <a:rPr lang="en-US" sz="1200" b="0" i="1" smtClean="0">
                                  <a:solidFill>
                                    <a:srgbClr val="0070C0"/>
                                  </a:solidFill>
                                  <a:latin typeface="Cambria Math" panose="02040503050406030204" pitchFamily="18" charset="0"/>
                                </a:rPr>
                                <m:t>𝑎</m:t>
                              </m:r>
                            </m:e>
                            <m:sub>
                              <m:r>
                                <a:rPr lang="en-US" sz="1200" b="0" i="1" smtClean="0">
                                  <a:solidFill>
                                    <a:srgbClr val="0070C0"/>
                                  </a:solidFill>
                                  <a:latin typeface="Cambria Math" panose="02040503050406030204" pitchFamily="18" charset="0"/>
                                </a:rPr>
                                <m:t>1</m:t>
                              </m:r>
                            </m:sub>
                          </m:sSub>
                          <m:r>
                            <a:rPr lang="en-US" sz="1200" b="0" i="1" smtClean="0">
                              <a:solidFill>
                                <a:srgbClr val="0070C0"/>
                              </a:solidFill>
                              <a:latin typeface="Cambria Math" panose="02040503050406030204" pitchFamily="18" charset="0"/>
                            </a:rPr>
                            <m:t>=1</m:t>
                          </m:r>
                        </m:sup>
                      </m:sSubSup>
                      <m:r>
                        <a:rPr lang="en-US" sz="1200" i="1">
                          <a:solidFill>
                            <a:srgbClr val="0070C0"/>
                          </a:solidFill>
                          <a:latin typeface="Cambria Math" panose="02040503050406030204" pitchFamily="18" charset="0"/>
                        </a:rPr>
                        <m:t>−</m:t>
                      </m:r>
                      <m:sSubSup>
                        <m:sSubSupPr>
                          <m:ctrlPr>
                            <a:rPr lang="en-US" sz="1200" i="1">
                              <a:solidFill>
                                <a:srgbClr val="0070C0"/>
                              </a:solidFill>
                              <a:latin typeface="Cambria Math" panose="02040503050406030204" pitchFamily="18" charset="0"/>
                            </a:rPr>
                          </m:ctrlPr>
                        </m:sSubSupPr>
                        <m:e>
                          <m:r>
                            <a:rPr lang="en-US" sz="1200" i="1">
                              <a:solidFill>
                                <a:srgbClr val="0070C0"/>
                              </a:solidFill>
                              <a:latin typeface="Cambria Math" panose="02040503050406030204" pitchFamily="18" charset="0"/>
                            </a:rPr>
                            <m:t>𝑌</m:t>
                          </m:r>
                        </m:e>
                        <m:sub>
                          <m:r>
                            <a:rPr lang="en-US" sz="1200" i="1">
                              <a:solidFill>
                                <a:srgbClr val="0070C0"/>
                              </a:solidFill>
                              <a:latin typeface="Cambria Math" panose="02040503050406030204" pitchFamily="18" charset="0"/>
                            </a:rPr>
                            <m:t>1</m:t>
                          </m:r>
                        </m:sub>
                        <m:sup>
                          <m:sSub>
                            <m:sSubPr>
                              <m:ctrlPr>
                                <a:rPr lang="en-US" sz="1200" i="1">
                                  <a:solidFill>
                                    <a:srgbClr val="0070C0"/>
                                  </a:solidFill>
                                  <a:latin typeface="Cambria Math" panose="02040503050406030204" pitchFamily="18" charset="0"/>
                                </a:rPr>
                              </m:ctrlPr>
                            </m:sSubPr>
                            <m:e>
                              <m:r>
                                <a:rPr lang="en-US" sz="1200" i="1">
                                  <a:solidFill>
                                    <a:srgbClr val="0070C0"/>
                                  </a:solidFill>
                                  <a:latin typeface="Cambria Math" panose="02040503050406030204" pitchFamily="18" charset="0"/>
                                </a:rPr>
                                <m:t>𝑎</m:t>
                              </m:r>
                            </m:e>
                            <m:sub>
                              <m:r>
                                <a:rPr lang="en-US" sz="1200" b="0" i="1" smtClean="0">
                                  <a:solidFill>
                                    <a:srgbClr val="0070C0"/>
                                  </a:solidFill>
                                  <a:latin typeface="Cambria Math" panose="02040503050406030204" pitchFamily="18" charset="0"/>
                                </a:rPr>
                                <m:t>1</m:t>
                              </m:r>
                            </m:sub>
                          </m:sSub>
                          <m:r>
                            <a:rPr lang="en-US" sz="1200" i="1">
                              <a:solidFill>
                                <a:srgbClr val="0070C0"/>
                              </a:solidFill>
                              <a:latin typeface="Cambria Math" panose="02040503050406030204" pitchFamily="18" charset="0"/>
                            </a:rPr>
                            <m:t>=</m:t>
                          </m:r>
                          <m:r>
                            <a:rPr lang="en-US" sz="1200" b="0" i="1" smtClean="0">
                              <a:solidFill>
                                <a:srgbClr val="0070C0"/>
                              </a:solidFill>
                              <a:latin typeface="Cambria Math" panose="02040503050406030204" pitchFamily="18" charset="0"/>
                            </a:rPr>
                            <m:t>0</m:t>
                          </m:r>
                        </m:sup>
                      </m:sSubSup>
                    </m:oMath>
                  </m:oMathPara>
                </a14:m>
                <a:endParaRPr lang="en-US" sz="1200" i="1" dirty="0">
                  <a:solidFill>
                    <a:srgbClr val="0070C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sz="1200" i="1" smtClean="0">
                              <a:solidFill>
                                <a:schemeClr val="accent6"/>
                              </a:solidFill>
                              <a:latin typeface="Cambria Math" panose="02040503050406030204" pitchFamily="18" charset="0"/>
                            </a:rPr>
                          </m:ctrlPr>
                        </m:sSubSupPr>
                        <m:e>
                          <m:r>
                            <a:rPr lang="en-US" sz="1200" i="1">
                              <a:solidFill>
                                <a:schemeClr val="accent6"/>
                              </a:solidFill>
                              <a:latin typeface="Cambria Math" panose="02040503050406030204" pitchFamily="18" charset="0"/>
                            </a:rPr>
                            <m:t>𝑌</m:t>
                          </m:r>
                        </m:e>
                        <m:sub>
                          <m:r>
                            <a:rPr lang="en-US" sz="1200" b="0" i="1" smtClean="0">
                              <a:solidFill>
                                <a:schemeClr val="accent6"/>
                              </a:solidFill>
                              <a:latin typeface="Cambria Math" panose="02040503050406030204" pitchFamily="18" charset="0"/>
                            </a:rPr>
                            <m:t>2</m:t>
                          </m:r>
                        </m:sub>
                        <m:sup>
                          <m:sSub>
                            <m:sSubPr>
                              <m:ctrlPr>
                                <a:rPr lang="en-US" sz="1200" i="1">
                                  <a:solidFill>
                                    <a:schemeClr val="accent6"/>
                                  </a:solidFill>
                                  <a:latin typeface="Cambria Math" panose="02040503050406030204" pitchFamily="18" charset="0"/>
                                </a:rPr>
                              </m:ctrlPr>
                            </m:sSubPr>
                            <m:e>
                              <m:r>
                                <a:rPr lang="en-US" sz="1200" i="1">
                                  <a:solidFill>
                                    <a:schemeClr val="accent6"/>
                                  </a:solidFill>
                                  <a:latin typeface="Cambria Math" panose="02040503050406030204" pitchFamily="18" charset="0"/>
                                </a:rPr>
                                <m:t>𝑎</m:t>
                              </m:r>
                            </m:e>
                            <m:sub>
                              <m:r>
                                <a:rPr lang="en-US" sz="1200" b="0" i="1" smtClean="0">
                                  <a:solidFill>
                                    <a:schemeClr val="accent6"/>
                                  </a:solidFill>
                                  <a:latin typeface="Cambria Math" panose="02040503050406030204" pitchFamily="18" charset="0"/>
                                </a:rPr>
                                <m:t>2</m:t>
                              </m:r>
                            </m:sub>
                          </m:sSub>
                          <m:r>
                            <a:rPr lang="en-US" sz="1200" i="1">
                              <a:solidFill>
                                <a:schemeClr val="accent6"/>
                              </a:solidFill>
                              <a:latin typeface="Cambria Math" panose="02040503050406030204" pitchFamily="18" charset="0"/>
                            </a:rPr>
                            <m:t>=1</m:t>
                          </m:r>
                        </m:sup>
                      </m:sSubSup>
                      <m:r>
                        <a:rPr lang="en-US" sz="1200" i="1">
                          <a:solidFill>
                            <a:schemeClr val="accent6"/>
                          </a:solidFill>
                          <a:latin typeface="Cambria Math" panose="02040503050406030204" pitchFamily="18" charset="0"/>
                        </a:rPr>
                        <m:t>−</m:t>
                      </m:r>
                      <m:sSubSup>
                        <m:sSubSupPr>
                          <m:ctrlPr>
                            <a:rPr lang="en-US" sz="1200" i="1">
                              <a:solidFill>
                                <a:schemeClr val="accent6"/>
                              </a:solidFill>
                              <a:latin typeface="Cambria Math" panose="02040503050406030204" pitchFamily="18" charset="0"/>
                            </a:rPr>
                          </m:ctrlPr>
                        </m:sSubSupPr>
                        <m:e>
                          <m:r>
                            <a:rPr lang="en-US" sz="1200" i="1">
                              <a:solidFill>
                                <a:schemeClr val="accent6"/>
                              </a:solidFill>
                              <a:latin typeface="Cambria Math" panose="02040503050406030204" pitchFamily="18" charset="0"/>
                            </a:rPr>
                            <m:t>𝑌</m:t>
                          </m:r>
                        </m:e>
                        <m:sub>
                          <m:r>
                            <a:rPr lang="en-US" sz="1200" b="0" i="1" smtClean="0">
                              <a:solidFill>
                                <a:schemeClr val="accent6"/>
                              </a:solidFill>
                              <a:latin typeface="Cambria Math" panose="02040503050406030204" pitchFamily="18" charset="0"/>
                            </a:rPr>
                            <m:t>2</m:t>
                          </m:r>
                        </m:sub>
                        <m:sup>
                          <m:sSub>
                            <m:sSubPr>
                              <m:ctrlPr>
                                <a:rPr lang="en-US" sz="1200" i="1">
                                  <a:solidFill>
                                    <a:schemeClr val="accent6"/>
                                  </a:solidFill>
                                  <a:latin typeface="Cambria Math" panose="02040503050406030204" pitchFamily="18" charset="0"/>
                                </a:rPr>
                              </m:ctrlPr>
                            </m:sSubPr>
                            <m:e>
                              <m:r>
                                <a:rPr lang="en-US" sz="1200" i="1">
                                  <a:solidFill>
                                    <a:schemeClr val="accent6"/>
                                  </a:solidFill>
                                  <a:latin typeface="Cambria Math" panose="02040503050406030204" pitchFamily="18" charset="0"/>
                                </a:rPr>
                                <m:t>𝑎</m:t>
                              </m:r>
                            </m:e>
                            <m:sub>
                              <m:r>
                                <a:rPr lang="en-US" sz="1200" b="0" i="1" smtClean="0">
                                  <a:solidFill>
                                    <a:schemeClr val="accent6"/>
                                  </a:solidFill>
                                  <a:latin typeface="Cambria Math" panose="02040503050406030204" pitchFamily="18" charset="0"/>
                                </a:rPr>
                                <m:t>2</m:t>
                              </m:r>
                            </m:sub>
                          </m:sSub>
                          <m:r>
                            <a:rPr lang="en-US" sz="1200" i="1">
                              <a:solidFill>
                                <a:schemeClr val="accent6"/>
                              </a:solidFill>
                              <a:latin typeface="Cambria Math" panose="02040503050406030204" pitchFamily="18" charset="0"/>
                            </a:rPr>
                            <m:t>=0</m:t>
                          </m:r>
                        </m:sup>
                      </m:sSubSup>
                    </m:oMath>
                  </m:oMathPara>
                </a14:m>
                <a:endParaRPr lang="en-US" sz="1200" i="1" dirty="0">
                  <a:solidFill>
                    <a:schemeClr val="tx1">
                      <a:lumMod val="50000"/>
                    </a:schemeClr>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sz="1200" i="1" smtClean="0">
                              <a:solidFill>
                                <a:srgbClr val="7030A0"/>
                              </a:solidFill>
                              <a:latin typeface="Cambria Math" panose="02040503050406030204" pitchFamily="18" charset="0"/>
                            </a:rPr>
                          </m:ctrlPr>
                        </m:sSubSupPr>
                        <m:e>
                          <m:r>
                            <a:rPr lang="en-US" sz="1200" i="1">
                              <a:solidFill>
                                <a:srgbClr val="7030A0"/>
                              </a:solidFill>
                              <a:latin typeface="Cambria Math" panose="02040503050406030204" pitchFamily="18" charset="0"/>
                            </a:rPr>
                            <m:t>𝑌</m:t>
                          </m:r>
                        </m:e>
                        <m:sub>
                          <m:r>
                            <a:rPr lang="en-US" sz="1200" b="0" i="1" smtClean="0">
                              <a:solidFill>
                                <a:srgbClr val="7030A0"/>
                              </a:solidFill>
                              <a:latin typeface="Cambria Math" panose="02040503050406030204" pitchFamily="18" charset="0"/>
                            </a:rPr>
                            <m:t>3</m:t>
                          </m:r>
                        </m:sub>
                        <m:sup>
                          <m:sSub>
                            <m:sSubPr>
                              <m:ctrlPr>
                                <a:rPr lang="en-US" sz="1200" i="1">
                                  <a:solidFill>
                                    <a:srgbClr val="7030A0"/>
                                  </a:solidFill>
                                  <a:latin typeface="Cambria Math" panose="02040503050406030204" pitchFamily="18" charset="0"/>
                                </a:rPr>
                              </m:ctrlPr>
                            </m:sSubPr>
                            <m:e>
                              <m:r>
                                <a:rPr lang="en-US" sz="1200" i="1">
                                  <a:solidFill>
                                    <a:srgbClr val="7030A0"/>
                                  </a:solidFill>
                                  <a:latin typeface="Cambria Math" panose="02040503050406030204" pitchFamily="18" charset="0"/>
                                </a:rPr>
                                <m:t>𝑎</m:t>
                              </m:r>
                            </m:e>
                            <m:sub>
                              <m:r>
                                <a:rPr lang="en-US" sz="1200" b="0" i="1" smtClean="0">
                                  <a:solidFill>
                                    <a:srgbClr val="7030A0"/>
                                  </a:solidFill>
                                  <a:latin typeface="Cambria Math" panose="02040503050406030204" pitchFamily="18" charset="0"/>
                                </a:rPr>
                                <m:t>3</m:t>
                              </m:r>
                            </m:sub>
                          </m:sSub>
                          <m:r>
                            <a:rPr lang="en-US" sz="1200" i="1">
                              <a:solidFill>
                                <a:srgbClr val="7030A0"/>
                              </a:solidFill>
                              <a:latin typeface="Cambria Math" panose="02040503050406030204" pitchFamily="18" charset="0"/>
                            </a:rPr>
                            <m:t>=1</m:t>
                          </m:r>
                        </m:sup>
                      </m:sSubSup>
                      <m:r>
                        <a:rPr lang="en-US" sz="1200" i="1">
                          <a:solidFill>
                            <a:srgbClr val="7030A0"/>
                          </a:solidFill>
                          <a:latin typeface="Cambria Math" panose="02040503050406030204" pitchFamily="18" charset="0"/>
                        </a:rPr>
                        <m:t>−</m:t>
                      </m:r>
                      <m:sSubSup>
                        <m:sSubSupPr>
                          <m:ctrlPr>
                            <a:rPr lang="en-US" sz="1200" i="1">
                              <a:solidFill>
                                <a:srgbClr val="7030A0"/>
                              </a:solidFill>
                              <a:latin typeface="Cambria Math" panose="02040503050406030204" pitchFamily="18" charset="0"/>
                            </a:rPr>
                          </m:ctrlPr>
                        </m:sSubSupPr>
                        <m:e>
                          <m:r>
                            <a:rPr lang="en-US" sz="1200" i="1">
                              <a:solidFill>
                                <a:srgbClr val="7030A0"/>
                              </a:solidFill>
                              <a:latin typeface="Cambria Math" panose="02040503050406030204" pitchFamily="18" charset="0"/>
                            </a:rPr>
                            <m:t>𝑌</m:t>
                          </m:r>
                        </m:e>
                        <m:sub>
                          <m:r>
                            <a:rPr lang="en-US" sz="1200" b="0" i="1" smtClean="0">
                              <a:solidFill>
                                <a:srgbClr val="7030A0"/>
                              </a:solidFill>
                              <a:latin typeface="Cambria Math" panose="02040503050406030204" pitchFamily="18" charset="0"/>
                            </a:rPr>
                            <m:t>3</m:t>
                          </m:r>
                        </m:sub>
                        <m:sup>
                          <m:sSub>
                            <m:sSubPr>
                              <m:ctrlPr>
                                <a:rPr lang="en-US" sz="1200" i="1">
                                  <a:solidFill>
                                    <a:srgbClr val="7030A0"/>
                                  </a:solidFill>
                                  <a:latin typeface="Cambria Math" panose="02040503050406030204" pitchFamily="18" charset="0"/>
                                </a:rPr>
                              </m:ctrlPr>
                            </m:sSubPr>
                            <m:e>
                              <m:r>
                                <a:rPr lang="en-US" sz="1200" i="1">
                                  <a:solidFill>
                                    <a:srgbClr val="7030A0"/>
                                  </a:solidFill>
                                  <a:latin typeface="Cambria Math" panose="02040503050406030204" pitchFamily="18" charset="0"/>
                                </a:rPr>
                                <m:t>𝑎</m:t>
                              </m:r>
                            </m:e>
                            <m:sub>
                              <m:r>
                                <a:rPr lang="en-US" sz="1200" b="0" i="1" smtClean="0">
                                  <a:solidFill>
                                    <a:srgbClr val="7030A0"/>
                                  </a:solidFill>
                                  <a:latin typeface="Cambria Math" panose="02040503050406030204" pitchFamily="18" charset="0"/>
                                </a:rPr>
                                <m:t>3</m:t>
                              </m:r>
                            </m:sub>
                          </m:sSub>
                          <m:r>
                            <a:rPr lang="en-US" sz="1200" i="1">
                              <a:solidFill>
                                <a:srgbClr val="7030A0"/>
                              </a:solidFill>
                              <a:latin typeface="Cambria Math" panose="02040503050406030204" pitchFamily="18" charset="0"/>
                            </a:rPr>
                            <m:t>=0</m:t>
                          </m:r>
                        </m:sup>
                      </m:sSubSup>
                    </m:oMath>
                  </m:oMathPara>
                </a14:m>
                <a:endParaRPr lang="en-US" sz="1200" i="1" dirty="0">
                  <a:solidFill>
                    <a:srgbClr val="7030A0"/>
                  </a:solidFill>
                  <a:latin typeface="Cambria Math" panose="02040503050406030204" pitchFamily="18" charset="0"/>
                </a:endParaRPr>
              </a:p>
              <a:p>
                <a:pPr marL="0" indent="0">
                  <a:buNone/>
                </a:pPr>
                <a:endParaRPr lang="en-US" sz="1600" i="1" dirty="0">
                  <a:solidFill>
                    <a:schemeClr val="tx1">
                      <a:lumMod val="50000"/>
                    </a:schemeClr>
                  </a:solidFill>
                  <a:latin typeface="Cambria Math" panose="02040503050406030204" pitchFamily="18" charset="0"/>
                </a:endParaRPr>
              </a:p>
              <a:p>
                <a:pPr marL="0" indent="0" algn="ctr">
                  <a:buFont typeface="Arial" panose="020B0604020202020204" pitchFamily="34" charset="0"/>
                  <a:buNone/>
                </a:pPr>
                <a:endParaRPr lang="en-US" sz="1600" i="1" dirty="0">
                  <a:solidFill>
                    <a:schemeClr val="tx1">
                      <a:lumMod val="50000"/>
                    </a:schemeClr>
                  </a:solidFill>
                  <a:latin typeface="Cambria Math" panose="02040503050406030204" pitchFamily="18" charset="0"/>
                </a:endParaRPr>
              </a:p>
              <a:p>
                <a:pPr marL="0" indent="0" algn="ctr">
                  <a:buFont typeface="Arial" panose="020B0604020202020204" pitchFamily="34" charset="0"/>
                  <a:buNone/>
                </a:pPr>
                <a:r>
                  <a:rPr lang="en-US" sz="2000" i="1" dirty="0">
                    <a:solidFill>
                      <a:schemeClr val="tx1">
                        <a:lumMod val="50000"/>
                      </a:schemeClr>
                    </a:solidFill>
                    <a:latin typeface="Cambria Math" panose="02040503050406030204" pitchFamily="18" charset="0"/>
                  </a:rPr>
                  <a:t>Average Treatment Effect</a:t>
                </a:r>
              </a:p>
              <a:p>
                <a:pPr marL="0" indent="0" algn="ctr">
                  <a:buNone/>
                </a:pPr>
                <a:endParaRPr lang="en-US" sz="2000" b="0" i="1" dirty="0">
                  <a:solidFill>
                    <a:schemeClr val="tx1">
                      <a:lumMod val="50000"/>
                    </a:schemeClr>
                  </a:solidFill>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f>
                        <m:fPr>
                          <m:ctrlPr>
                            <a:rPr lang="en-US" sz="2000" i="1">
                              <a:solidFill>
                                <a:schemeClr val="tx1">
                                  <a:lumMod val="50000"/>
                                </a:schemeClr>
                              </a:solidFill>
                              <a:latin typeface="Cambria Math" panose="02040503050406030204" pitchFamily="18" charset="0"/>
                            </a:rPr>
                          </m:ctrlPr>
                        </m:fPr>
                        <m:num>
                          <m:sSubSup>
                            <m:sSubSupPr>
                              <m:ctrlPr>
                                <a:rPr lang="en-US" sz="2000" i="1" smtClean="0">
                                  <a:solidFill>
                                    <a:srgbClr val="0070C0"/>
                                  </a:solidFill>
                                  <a:latin typeface="Cambria Math" panose="02040503050406030204" pitchFamily="18" charset="0"/>
                                </a:rPr>
                              </m:ctrlPr>
                            </m:sSubSupPr>
                            <m:e>
                              <m:r>
                                <a:rPr lang="en-US" sz="2000" i="1">
                                  <a:solidFill>
                                    <a:srgbClr val="0070C0"/>
                                  </a:solidFill>
                                  <a:latin typeface="Cambria Math" panose="02040503050406030204" pitchFamily="18" charset="0"/>
                                </a:rPr>
                                <m:t>𝑌</m:t>
                              </m:r>
                            </m:e>
                            <m:sub>
                              <m:r>
                                <a:rPr lang="en-US" sz="2000" i="1">
                                  <a:solidFill>
                                    <a:srgbClr val="0070C0"/>
                                  </a:solidFill>
                                  <a:latin typeface="Cambria Math" panose="02040503050406030204" pitchFamily="18" charset="0"/>
                                </a:rPr>
                                <m:t>1</m:t>
                              </m:r>
                            </m:sub>
                            <m:sup>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𝑎</m:t>
                                  </m:r>
                                </m:e>
                                <m:sub>
                                  <m:r>
                                    <a:rPr lang="en-US" sz="2000" i="1">
                                      <a:solidFill>
                                        <a:srgbClr val="0070C0"/>
                                      </a:solidFill>
                                      <a:latin typeface="Cambria Math" panose="02040503050406030204" pitchFamily="18" charset="0"/>
                                    </a:rPr>
                                    <m:t>1</m:t>
                                  </m:r>
                                </m:sub>
                              </m:sSub>
                              <m:r>
                                <a:rPr lang="en-US" sz="2000" i="1">
                                  <a:solidFill>
                                    <a:srgbClr val="0070C0"/>
                                  </a:solidFill>
                                  <a:latin typeface="Cambria Math" panose="02040503050406030204" pitchFamily="18" charset="0"/>
                                </a:rPr>
                                <m:t>=1</m:t>
                              </m:r>
                            </m:sup>
                          </m:sSubSup>
                          <m:r>
                            <a:rPr lang="en-US" sz="2000" i="1">
                              <a:solidFill>
                                <a:schemeClr val="tx1">
                                  <a:lumMod val="50000"/>
                                </a:schemeClr>
                              </a:solidFill>
                              <a:latin typeface="Cambria Math" panose="02040503050406030204" pitchFamily="18" charset="0"/>
                            </a:rPr>
                            <m:t>+</m:t>
                          </m:r>
                          <m:sSubSup>
                            <m:sSubSupPr>
                              <m:ctrlPr>
                                <a:rPr lang="en-US" sz="2000" i="1" smtClean="0">
                                  <a:solidFill>
                                    <a:schemeClr val="accent6"/>
                                  </a:solidFill>
                                  <a:latin typeface="Cambria Math" panose="02040503050406030204" pitchFamily="18" charset="0"/>
                                </a:rPr>
                              </m:ctrlPr>
                            </m:sSubSupPr>
                            <m:e>
                              <m:r>
                                <a:rPr lang="en-US" sz="2000" i="1">
                                  <a:solidFill>
                                    <a:schemeClr val="accent6"/>
                                  </a:solidFill>
                                  <a:latin typeface="Cambria Math" panose="02040503050406030204" pitchFamily="18" charset="0"/>
                                </a:rPr>
                                <m:t>𝑌</m:t>
                              </m:r>
                            </m:e>
                            <m:sub>
                              <m:r>
                                <a:rPr lang="en-US" sz="2000" i="1">
                                  <a:solidFill>
                                    <a:schemeClr val="accent6"/>
                                  </a:solidFill>
                                  <a:latin typeface="Cambria Math" panose="02040503050406030204" pitchFamily="18" charset="0"/>
                                </a:rPr>
                                <m:t>2</m:t>
                              </m:r>
                            </m:sub>
                            <m:sup>
                              <m:sSub>
                                <m:sSubPr>
                                  <m:ctrlPr>
                                    <a:rPr lang="en-US" sz="2000" i="1">
                                      <a:solidFill>
                                        <a:schemeClr val="accent6"/>
                                      </a:solidFill>
                                      <a:latin typeface="Cambria Math" panose="02040503050406030204" pitchFamily="18" charset="0"/>
                                    </a:rPr>
                                  </m:ctrlPr>
                                </m:sSubPr>
                                <m:e>
                                  <m:r>
                                    <a:rPr lang="en-US" sz="2000" i="1">
                                      <a:solidFill>
                                        <a:schemeClr val="accent6"/>
                                      </a:solidFill>
                                      <a:latin typeface="Cambria Math" panose="02040503050406030204" pitchFamily="18" charset="0"/>
                                    </a:rPr>
                                    <m:t>𝑎</m:t>
                                  </m:r>
                                </m:e>
                                <m:sub>
                                  <m:r>
                                    <a:rPr lang="en-US" sz="2000" i="1">
                                      <a:solidFill>
                                        <a:schemeClr val="accent6"/>
                                      </a:solidFill>
                                      <a:latin typeface="Cambria Math" panose="02040503050406030204" pitchFamily="18" charset="0"/>
                                    </a:rPr>
                                    <m:t>2</m:t>
                                  </m:r>
                                </m:sub>
                              </m:sSub>
                              <m:r>
                                <a:rPr lang="en-US" sz="2000" i="1">
                                  <a:solidFill>
                                    <a:schemeClr val="accent6"/>
                                  </a:solidFill>
                                  <a:latin typeface="Cambria Math" panose="02040503050406030204" pitchFamily="18" charset="0"/>
                                </a:rPr>
                                <m:t>=1</m:t>
                              </m:r>
                            </m:sup>
                          </m:sSubSup>
                          <m:r>
                            <a:rPr lang="en-US" sz="2000" i="1">
                              <a:solidFill>
                                <a:schemeClr val="tx1">
                                  <a:lumMod val="50000"/>
                                </a:schemeClr>
                              </a:solidFill>
                              <a:latin typeface="Cambria Math" panose="02040503050406030204" pitchFamily="18" charset="0"/>
                            </a:rPr>
                            <m:t>+</m:t>
                          </m:r>
                          <m:sSubSup>
                            <m:sSubSupPr>
                              <m:ctrlPr>
                                <a:rPr lang="en-US" sz="2000" i="1" smtClean="0">
                                  <a:solidFill>
                                    <a:srgbClr val="7030A0"/>
                                  </a:solidFill>
                                  <a:latin typeface="Cambria Math" panose="02040503050406030204" pitchFamily="18" charset="0"/>
                                </a:rPr>
                              </m:ctrlPr>
                            </m:sSubSupPr>
                            <m:e>
                              <m:r>
                                <a:rPr lang="en-US" sz="2000" i="1">
                                  <a:solidFill>
                                    <a:srgbClr val="7030A0"/>
                                  </a:solidFill>
                                  <a:latin typeface="Cambria Math" panose="02040503050406030204" pitchFamily="18" charset="0"/>
                                </a:rPr>
                                <m:t>𝑌</m:t>
                              </m:r>
                            </m:e>
                            <m:sub>
                              <m:r>
                                <a:rPr lang="en-US" sz="2000" i="1">
                                  <a:solidFill>
                                    <a:srgbClr val="7030A0"/>
                                  </a:solidFill>
                                  <a:latin typeface="Cambria Math" panose="02040503050406030204" pitchFamily="18" charset="0"/>
                                </a:rPr>
                                <m:t>3</m:t>
                              </m:r>
                            </m:sub>
                            <m:sup>
                              <m:sSub>
                                <m:sSubPr>
                                  <m:ctrlPr>
                                    <a:rPr lang="en-US"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𝑎</m:t>
                                  </m:r>
                                </m:e>
                                <m:sub>
                                  <m:r>
                                    <a:rPr lang="en-US" sz="2000" i="1">
                                      <a:solidFill>
                                        <a:srgbClr val="7030A0"/>
                                      </a:solidFill>
                                      <a:latin typeface="Cambria Math" panose="02040503050406030204" pitchFamily="18" charset="0"/>
                                    </a:rPr>
                                    <m:t>3</m:t>
                                  </m:r>
                                </m:sub>
                              </m:sSub>
                              <m:r>
                                <a:rPr lang="en-US" sz="2000" i="1">
                                  <a:solidFill>
                                    <a:srgbClr val="7030A0"/>
                                  </a:solidFill>
                                  <a:latin typeface="Cambria Math" panose="02040503050406030204" pitchFamily="18" charset="0"/>
                                </a:rPr>
                                <m:t>=1</m:t>
                              </m:r>
                            </m:sup>
                          </m:sSubSup>
                        </m:num>
                        <m:den>
                          <m:r>
                            <a:rPr lang="en-US" sz="2000" i="1">
                              <a:solidFill>
                                <a:schemeClr val="tx1">
                                  <a:lumMod val="50000"/>
                                </a:schemeClr>
                              </a:solidFill>
                              <a:latin typeface="Cambria Math" panose="02040503050406030204" pitchFamily="18" charset="0"/>
                            </a:rPr>
                            <m:t>3</m:t>
                          </m:r>
                        </m:den>
                      </m:f>
                      <m:r>
                        <a:rPr lang="en-US" sz="2000" b="0" i="1" smtClean="0">
                          <a:solidFill>
                            <a:schemeClr val="tx1">
                              <a:lumMod val="50000"/>
                            </a:schemeClr>
                          </a:solidFill>
                          <a:latin typeface="Cambria Math" panose="02040503050406030204" pitchFamily="18" charset="0"/>
                        </a:rPr>
                        <m:t>     </m:t>
                      </m:r>
                      <m:r>
                        <a:rPr lang="en-US" sz="2000" i="1">
                          <a:solidFill>
                            <a:schemeClr val="tx1">
                              <a:lumMod val="50000"/>
                            </a:schemeClr>
                          </a:solidFill>
                          <a:latin typeface="Cambria Math" panose="02040503050406030204" pitchFamily="18" charset="0"/>
                        </a:rPr>
                        <m:t> −</m:t>
                      </m:r>
                      <m:r>
                        <a:rPr lang="en-US" sz="2000" b="0" i="1" smtClean="0">
                          <a:solidFill>
                            <a:schemeClr val="tx1">
                              <a:lumMod val="50000"/>
                            </a:schemeClr>
                          </a:solidFill>
                          <a:latin typeface="Cambria Math" panose="02040503050406030204" pitchFamily="18" charset="0"/>
                        </a:rPr>
                        <m:t>      </m:t>
                      </m:r>
                      <m:f>
                        <m:fPr>
                          <m:ctrlPr>
                            <a:rPr lang="en-US" sz="2000" i="1">
                              <a:solidFill>
                                <a:schemeClr val="tx1">
                                  <a:lumMod val="50000"/>
                                </a:schemeClr>
                              </a:solidFill>
                              <a:latin typeface="Cambria Math" panose="02040503050406030204" pitchFamily="18" charset="0"/>
                            </a:rPr>
                          </m:ctrlPr>
                        </m:fPr>
                        <m:num>
                          <m:sSubSup>
                            <m:sSubSupPr>
                              <m:ctrlPr>
                                <a:rPr lang="en-US" sz="2000" i="1" smtClean="0">
                                  <a:solidFill>
                                    <a:srgbClr val="0070C0"/>
                                  </a:solidFill>
                                  <a:latin typeface="Cambria Math" panose="02040503050406030204" pitchFamily="18" charset="0"/>
                                </a:rPr>
                              </m:ctrlPr>
                            </m:sSubSupPr>
                            <m:e>
                              <m:r>
                                <a:rPr lang="en-US" sz="2000" i="1">
                                  <a:solidFill>
                                    <a:srgbClr val="0070C0"/>
                                  </a:solidFill>
                                  <a:latin typeface="Cambria Math" panose="02040503050406030204" pitchFamily="18" charset="0"/>
                                </a:rPr>
                                <m:t>𝑌</m:t>
                              </m:r>
                            </m:e>
                            <m:sub>
                              <m:r>
                                <a:rPr lang="en-US" sz="2000" i="1">
                                  <a:solidFill>
                                    <a:srgbClr val="0070C0"/>
                                  </a:solidFill>
                                  <a:latin typeface="Cambria Math" panose="02040503050406030204" pitchFamily="18" charset="0"/>
                                </a:rPr>
                                <m:t>1</m:t>
                              </m:r>
                            </m:sub>
                            <m:sup>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𝑎</m:t>
                                  </m:r>
                                </m:e>
                                <m:sub>
                                  <m:r>
                                    <a:rPr lang="en-US" sz="2000" i="1">
                                      <a:solidFill>
                                        <a:srgbClr val="0070C0"/>
                                      </a:solidFill>
                                      <a:latin typeface="Cambria Math" panose="02040503050406030204" pitchFamily="18" charset="0"/>
                                    </a:rPr>
                                    <m:t>1</m:t>
                                  </m:r>
                                </m:sub>
                              </m:sSub>
                              <m:r>
                                <a:rPr lang="en-US" sz="2000" i="1">
                                  <a:solidFill>
                                    <a:srgbClr val="0070C0"/>
                                  </a:solidFill>
                                  <a:latin typeface="Cambria Math" panose="02040503050406030204" pitchFamily="18" charset="0"/>
                                </a:rPr>
                                <m:t>=</m:t>
                              </m:r>
                              <m:r>
                                <a:rPr lang="en-US" sz="2000" b="0" i="1" smtClean="0">
                                  <a:solidFill>
                                    <a:srgbClr val="0070C0"/>
                                  </a:solidFill>
                                  <a:latin typeface="Cambria Math" panose="02040503050406030204" pitchFamily="18" charset="0"/>
                                </a:rPr>
                                <m:t>0</m:t>
                              </m:r>
                            </m:sup>
                          </m:sSubSup>
                          <m:r>
                            <a:rPr lang="en-US" sz="2000" i="1">
                              <a:solidFill>
                                <a:schemeClr val="tx1">
                                  <a:lumMod val="50000"/>
                                </a:schemeClr>
                              </a:solidFill>
                              <a:latin typeface="Cambria Math" panose="02040503050406030204" pitchFamily="18" charset="0"/>
                            </a:rPr>
                            <m:t>+</m:t>
                          </m:r>
                          <m:sSubSup>
                            <m:sSubSupPr>
                              <m:ctrlPr>
                                <a:rPr lang="en-US" sz="2000" i="1" smtClean="0">
                                  <a:solidFill>
                                    <a:schemeClr val="accent6"/>
                                  </a:solidFill>
                                  <a:latin typeface="Cambria Math" panose="02040503050406030204" pitchFamily="18" charset="0"/>
                                </a:rPr>
                              </m:ctrlPr>
                            </m:sSubSupPr>
                            <m:e>
                              <m:r>
                                <a:rPr lang="en-US" sz="2000" i="1">
                                  <a:solidFill>
                                    <a:schemeClr val="accent6"/>
                                  </a:solidFill>
                                  <a:latin typeface="Cambria Math" panose="02040503050406030204" pitchFamily="18" charset="0"/>
                                </a:rPr>
                                <m:t>𝑌</m:t>
                              </m:r>
                            </m:e>
                            <m:sub>
                              <m:r>
                                <a:rPr lang="en-US" sz="2000" i="1">
                                  <a:solidFill>
                                    <a:schemeClr val="accent6"/>
                                  </a:solidFill>
                                  <a:latin typeface="Cambria Math" panose="02040503050406030204" pitchFamily="18" charset="0"/>
                                </a:rPr>
                                <m:t>2</m:t>
                              </m:r>
                            </m:sub>
                            <m:sup>
                              <m:sSub>
                                <m:sSubPr>
                                  <m:ctrlPr>
                                    <a:rPr lang="en-US" sz="2000" i="1">
                                      <a:solidFill>
                                        <a:schemeClr val="accent6"/>
                                      </a:solidFill>
                                      <a:latin typeface="Cambria Math" panose="02040503050406030204" pitchFamily="18" charset="0"/>
                                    </a:rPr>
                                  </m:ctrlPr>
                                </m:sSubPr>
                                <m:e>
                                  <m:r>
                                    <a:rPr lang="en-US" sz="2000" i="1">
                                      <a:solidFill>
                                        <a:schemeClr val="accent6"/>
                                      </a:solidFill>
                                      <a:latin typeface="Cambria Math" panose="02040503050406030204" pitchFamily="18" charset="0"/>
                                    </a:rPr>
                                    <m:t>𝑎</m:t>
                                  </m:r>
                                </m:e>
                                <m:sub>
                                  <m:r>
                                    <a:rPr lang="en-US" sz="2000" i="1">
                                      <a:solidFill>
                                        <a:schemeClr val="accent6"/>
                                      </a:solidFill>
                                      <a:latin typeface="Cambria Math" panose="02040503050406030204" pitchFamily="18" charset="0"/>
                                    </a:rPr>
                                    <m:t>2</m:t>
                                  </m:r>
                                </m:sub>
                              </m:sSub>
                              <m:r>
                                <a:rPr lang="en-US" sz="2000" i="1">
                                  <a:solidFill>
                                    <a:schemeClr val="accent6"/>
                                  </a:solidFill>
                                  <a:latin typeface="Cambria Math" panose="02040503050406030204" pitchFamily="18" charset="0"/>
                                </a:rPr>
                                <m:t>=</m:t>
                              </m:r>
                              <m:r>
                                <a:rPr lang="en-US" sz="2000" b="0" i="1" smtClean="0">
                                  <a:solidFill>
                                    <a:schemeClr val="accent6"/>
                                  </a:solidFill>
                                  <a:latin typeface="Cambria Math" panose="02040503050406030204" pitchFamily="18" charset="0"/>
                                </a:rPr>
                                <m:t>0</m:t>
                              </m:r>
                            </m:sup>
                          </m:sSubSup>
                          <m:r>
                            <a:rPr lang="en-US" sz="2000" i="1">
                              <a:solidFill>
                                <a:schemeClr val="tx1">
                                  <a:lumMod val="50000"/>
                                </a:schemeClr>
                              </a:solidFill>
                              <a:latin typeface="Cambria Math" panose="02040503050406030204" pitchFamily="18" charset="0"/>
                            </a:rPr>
                            <m:t>+</m:t>
                          </m:r>
                          <m:sSubSup>
                            <m:sSubSupPr>
                              <m:ctrlPr>
                                <a:rPr lang="en-US" sz="2000" i="1" smtClean="0">
                                  <a:solidFill>
                                    <a:srgbClr val="7030A0"/>
                                  </a:solidFill>
                                  <a:latin typeface="Cambria Math" panose="02040503050406030204" pitchFamily="18" charset="0"/>
                                </a:rPr>
                              </m:ctrlPr>
                            </m:sSubSupPr>
                            <m:e>
                              <m:r>
                                <a:rPr lang="en-US" sz="2000" i="1">
                                  <a:solidFill>
                                    <a:srgbClr val="7030A0"/>
                                  </a:solidFill>
                                  <a:latin typeface="Cambria Math" panose="02040503050406030204" pitchFamily="18" charset="0"/>
                                </a:rPr>
                                <m:t>𝑌</m:t>
                              </m:r>
                            </m:e>
                            <m:sub>
                              <m:r>
                                <a:rPr lang="en-US" sz="2000" i="1">
                                  <a:solidFill>
                                    <a:srgbClr val="7030A0"/>
                                  </a:solidFill>
                                  <a:latin typeface="Cambria Math" panose="02040503050406030204" pitchFamily="18" charset="0"/>
                                </a:rPr>
                                <m:t>3</m:t>
                              </m:r>
                            </m:sub>
                            <m:sup>
                              <m:sSub>
                                <m:sSubPr>
                                  <m:ctrlPr>
                                    <a:rPr lang="en-US"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𝑎</m:t>
                                  </m:r>
                                </m:e>
                                <m:sub>
                                  <m:r>
                                    <a:rPr lang="en-US" sz="2000" i="1">
                                      <a:solidFill>
                                        <a:srgbClr val="7030A0"/>
                                      </a:solidFill>
                                      <a:latin typeface="Cambria Math" panose="02040503050406030204" pitchFamily="18" charset="0"/>
                                    </a:rPr>
                                    <m:t>3</m:t>
                                  </m:r>
                                </m:sub>
                              </m:sSub>
                              <m:r>
                                <a:rPr lang="en-US" sz="2000" i="1">
                                  <a:solidFill>
                                    <a:srgbClr val="7030A0"/>
                                  </a:solidFill>
                                  <a:latin typeface="Cambria Math" panose="02040503050406030204" pitchFamily="18" charset="0"/>
                                </a:rPr>
                                <m:t>=</m:t>
                              </m:r>
                              <m:r>
                                <a:rPr lang="en-US" sz="2000" b="0" i="1" smtClean="0">
                                  <a:solidFill>
                                    <a:srgbClr val="7030A0"/>
                                  </a:solidFill>
                                  <a:latin typeface="Cambria Math" panose="02040503050406030204" pitchFamily="18" charset="0"/>
                                </a:rPr>
                                <m:t>0</m:t>
                              </m:r>
                            </m:sup>
                          </m:sSubSup>
                        </m:num>
                        <m:den>
                          <m:r>
                            <a:rPr lang="en-US" sz="2000" i="1">
                              <a:solidFill>
                                <a:schemeClr val="tx1">
                                  <a:lumMod val="50000"/>
                                </a:schemeClr>
                              </a:solidFill>
                              <a:latin typeface="Cambria Math" panose="02040503050406030204" pitchFamily="18" charset="0"/>
                            </a:rPr>
                            <m:t>3</m:t>
                          </m:r>
                        </m:den>
                      </m:f>
                    </m:oMath>
                  </m:oMathPara>
                </a14:m>
                <a:endParaRPr lang="en-US" sz="2000" dirty="0">
                  <a:solidFill>
                    <a:schemeClr val="tx1">
                      <a:lumMod val="50000"/>
                    </a:schemeClr>
                  </a:solidFill>
                </a:endParaRPr>
              </a:p>
              <a:p>
                <a:pPr marL="0" indent="0" algn="ctr">
                  <a:buNone/>
                </a:pPr>
                <a:endParaRPr lang="en-US" sz="1600" dirty="0">
                  <a:solidFill>
                    <a:schemeClr val="tx1">
                      <a:lumMod val="50000"/>
                    </a:schemeClr>
                  </a:solidFill>
                </a:endParaRPr>
              </a:p>
              <a:p>
                <a:pPr marL="0" indent="0" algn="ctr">
                  <a:buNone/>
                </a:pPr>
                <a:endParaRPr lang="en-US" sz="1600" dirty="0">
                  <a:solidFill>
                    <a:schemeClr val="tx1">
                      <a:lumMod val="50000"/>
                    </a:schemeClr>
                  </a:solidFill>
                </a:endParaRPr>
              </a:p>
              <a:p>
                <a:pPr marL="0" indent="0" algn="ctr">
                  <a:buNone/>
                </a:pPr>
                <a:endParaRPr lang="en-US" sz="1600" dirty="0">
                  <a:solidFill>
                    <a:schemeClr val="tx1">
                      <a:lumMod val="50000"/>
                    </a:schemeClr>
                  </a:solidFill>
                </a:endParaRPr>
              </a:p>
              <a:p>
                <a:pPr marL="0" indent="0">
                  <a:buFont typeface="Arial" panose="020B0604020202020204" pitchFamily="34" charset="0"/>
                  <a:buNone/>
                </a:pPr>
                <a:endParaRPr lang="en-US" sz="1800" dirty="0">
                  <a:solidFill>
                    <a:schemeClr val="tx1">
                      <a:lumMod val="50000"/>
                    </a:schemeClr>
                  </a:solidFill>
                </a:endParaRPr>
              </a:p>
            </p:txBody>
          </p:sp>
        </mc:Choice>
        <mc:Fallback xmlns="">
          <p:sp>
            <p:nvSpPr>
              <p:cNvPr id="3" name="Content Placeholder 2">
                <a:extLst>
                  <a:ext uri="{FF2B5EF4-FFF2-40B4-BE49-F238E27FC236}">
                    <a16:creationId xmlns:a16="http://schemas.microsoft.com/office/drawing/2014/main" id="{6C373F1D-B85A-D540-83C8-EDEAC4720B66}"/>
                  </a:ext>
                </a:extLst>
              </p:cNvPr>
              <p:cNvSpPr txBox="1">
                <a:spLocks noRot="1" noChangeAspect="1" noMove="1" noResize="1" noEditPoints="1" noAdjustHandles="1" noChangeArrowheads="1" noChangeShapeType="1" noTextEdit="1"/>
              </p:cNvSpPr>
              <p:nvPr/>
            </p:nvSpPr>
            <p:spPr>
              <a:xfrm>
                <a:off x="1543050" y="540000"/>
                <a:ext cx="8775700" cy="5516237"/>
              </a:xfrm>
              <a:prstGeom prst="rect">
                <a:avLst/>
              </a:prstGeom>
              <a:blipFill>
                <a:blip r:embed="rId3"/>
                <a:stretch>
                  <a:fillRect t="-230"/>
                </a:stretch>
              </a:blipFill>
            </p:spPr>
            <p:txBody>
              <a:bodyPr/>
              <a:lstStyle/>
              <a:p>
                <a:r>
                  <a:rPr lang="en-US">
                    <a:noFill/>
                  </a:rPr>
                  <a:t> </a:t>
                </a:r>
              </a:p>
            </p:txBody>
          </p:sp>
        </mc:Fallback>
      </mc:AlternateContent>
      <p:pic>
        <p:nvPicPr>
          <p:cNvPr id="5" name="Graphic 4" descr="Man">
            <a:extLst>
              <a:ext uri="{FF2B5EF4-FFF2-40B4-BE49-F238E27FC236}">
                <a16:creationId xmlns:a16="http://schemas.microsoft.com/office/drawing/2014/main" id="{6E359D84-5472-7848-A35C-6815347EE6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4788" y="540000"/>
            <a:ext cx="366239" cy="366239"/>
          </a:xfrm>
          <a:prstGeom prst="rect">
            <a:avLst/>
          </a:prstGeom>
        </p:spPr>
      </p:pic>
      <p:pic>
        <p:nvPicPr>
          <p:cNvPr id="6" name="Graphic 5" descr="Woman with cane">
            <a:extLst>
              <a:ext uri="{FF2B5EF4-FFF2-40B4-BE49-F238E27FC236}">
                <a16:creationId xmlns:a16="http://schemas.microsoft.com/office/drawing/2014/main" id="{CF6017CE-43A5-8E47-9982-44CCB85C12A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14788" y="1034469"/>
            <a:ext cx="366239" cy="366239"/>
          </a:xfrm>
          <a:prstGeom prst="rect">
            <a:avLst/>
          </a:prstGeom>
        </p:spPr>
      </p:pic>
      <p:pic>
        <p:nvPicPr>
          <p:cNvPr id="7" name="Graphic 6" descr="Pregnant lady">
            <a:extLst>
              <a:ext uri="{FF2B5EF4-FFF2-40B4-BE49-F238E27FC236}">
                <a16:creationId xmlns:a16="http://schemas.microsoft.com/office/drawing/2014/main" id="{14143CB2-C746-484D-BFD7-6B5937268A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4787" y="1528938"/>
            <a:ext cx="366239" cy="366239"/>
          </a:xfrm>
          <a:prstGeom prst="rect">
            <a:avLst/>
          </a:prstGeom>
        </p:spPr>
      </p:pic>
      <mc:AlternateContent xmlns:mc="http://schemas.openxmlformats.org/markup-compatibility/2006" xmlns:a14="http://schemas.microsoft.com/office/drawing/2010/main">
        <mc:Choice Requires="a14">
          <p:graphicFrame>
            <p:nvGraphicFramePr>
              <p:cNvPr id="2" name="Table 7">
                <a:extLst>
                  <a:ext uri="{FF2B5EF4-FFF2-40B4-BE49-F238E27FC236}">
                    <a16:creationId xmlns:a16="http://schemas.microsoft.com/office/drawing/2014/main" id="{F5F85629-F68B-C14D-B94F-1CA877D5471B}"/>
                  </a:ext>
                </a:extLst>
              </p:cNvPr>
              <p:cNvGraphicFramePr>
                <a:graphicFrameLocks noGrp="1"/>
              </p:cNvGraphicFramePr>
              <p:nvPr/>
            </p:nvGraphicFramePr>
            <p:xfrm>
              <a:off x="973600" y="539999"/>
              <a:ext cx="776000" cy="1355178"/>
            </p:xfrm>
            <a:graphic>
              <a:graphicData uri="http://schemas.openxmlformats.org/drawingml/2006/table">
                <a:tbl>
                  <a:tblPr firstRow="1" bandRow="1">
                    <a:tableStyleId>{5C22544A-7EE6-4342-B048-85BDC9FD1C3A}</a:tableStyleId>
                  </a:tblPr>
                  <a:tblGrid>
                    <a:gridCol w="388000">
                      <a:extLst>
                        <a:ext uri="{9D8B030D-6E8A-4147-A177-3AD203B41FA5}">
                          <a16:colId xmlns:a16="http://schemas.microsoft.com/office/drawing/2014/main" val="3816720060"/>
                        </a:ext>
                      </a:extLst>
                    </a:gridCol>
                    <a:gridCol w="388000">
                      <a:extLst>
                        <a:ext uri="{9D8B030D-6E8A-4147-A177-3AD203B41FA5}">
                          <a16:colId xmlns:a16="http://schemas.microsoft.com/office/drawing/2014/main" val="2178807360"/>
                        </a:ext>
                      </a:extLst>
                    </a:gridCol>
                  </a:tblGrid>
                  <a:tr h="451726">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𝐴</m:t>
                                    </m:r>
                                  </m:e>
                                  <m:sub>
                                    <m:r>
                                      <a:rPr lang="en-US" b="0" i="1" smtClean="0">
                                        <a:solidFill>
                                          <a:srgbClr val="0070C0"/>
                                        </a:solidFill>
                                        <a:latin typeface="Cambria Math" panose="02040503050406030204" pitchFamily="18" charset="0"/>
                                      </a:rPr>
                                      <m:t>1</m:t>
                                    </m:r>
                                  </m:sub>
                                </m:sSub>
                              </m:oMath>
                            </m:oMathPara>
                          </a14:m>
                          <a:endParaRPr 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rgbClr val="0070C0"/>
                                        </a:solidFill>
                                        <a:latin typeface="Cambria Math" panose="02040503050406030204" pitchFamily="18" charset="0"/>
                                      </a:rPr>
                                    </m:ctrlPr>
                                  </m:sSubPr>
                                  <m:e>
                                    <m:r>
                                      <a:rPr lang="en-US" sz="1800" b="0" i="1" smtClean="0">
                                        <a:solidFill>
                                          <a:srgbClr val="0070C0"/>
                                        </a:solidFill>
                                        <a:latin typeface="Cambria Math" panose="02040503050406030204" pitchFamily="18" charset="0"/>
                                      </a:rPr>
                                      <m:t>𝑌</m:t>
                                    </m:r>
                                  </m:e>
                                  <m:sub>
                                    <m:r>
                                      <a:rPr lang="en-US" sz="1800" b="0" i="1" smtClean="0">
                                        <a:solidFill>
                                          <a:srgbClr val="0070C0"/>
                                        </a:solidFill>
                                        <a:latin typeface="Cambria Math" panose="02040503050406030204" pitchFamily="18" charset="0"/>
                                      </a:rPr>
                                      <m:t>1</m:t>
                                    </m:r>
                                  </m:sub>
                                </m:sSub>
                              </m:oMath>
                            </m:oMathPara>
                          </a14:m>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97376093"/>
                      </a:ext>
                    </a:extLst>
                  </a:tr>
                  <a:tr h="451726">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𝐴</m:t>
                                    </m:r>
                                  </m:e>
                                  <m:sub>
                                    <m:r>
                                      <a:rPr lang="en-US" b="0" i="1" smtClean="0">
                                        <a:solidFill>
                                          <a:schemeClr val="accent6"/>
                                        </a:solidFill>
                                        <a:latin typeface="Cambria Math" panose="02040503050406030204" pitchFamily="18" charset="0"/>
                                      </a:rPr>
                                      <m:t>2</m:t>
                                    </m:r>
                                  </m:sub>
                                </m:sSub>
                              </m:oMath>
                            </m:oMathPara>
                          </a14:m>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accent6"/>
                                        </a:solidFill>
                                        <a:latin typeface="Cambria Math" panose="02040503050406030204" pitchFamily="18" charset="0"/>
                                      </a:rPr>
                                    </m:ctrlPr>
                                  </m:sSubPr>
                                  <m:e>
                                    <m:r>
                                      <a:rPr lang="en-US" sz="1800" b="0" i="1" smtClean="0">
                                        <a:solidFill>
                                          <a:schemeClr val="accent6"/>
                                        </a:solidFill>
                                        <a:latin typeface="Cambria Math" panose="02040503050406030204" pitchFamily="18" charset="0"/>
                                      </a:rPr>
                                      <m:t>𝑌</m:t>
                                    </m:r>
                                  </m:e>
                                  <m:sub>
                                    <m:r>
                                      <a:rPr lang="en-US" sz="1800" b="0" i="1" smtClean="0">
                                        <a:solidFill>
                                          <a:schemeClr val="accent6"/>
                                        </a:solidFill>
                                        <a:latin typeface="Cambria Math" panose="02040503050406030204" pitchFamily="18" charset="0"/>
                                      </a:rPr>
                                      <m:t>2</m:t>
                                    </m:r>
                                  </m:sub>
                                </m:sSub>
                              </m:oMath>
                            </m:oMathPara>
                          </a14:m>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53558963"/>
                      </a:ext>
                    </a:extLst>
                  </a:tr>
                  <a:tr h="451726">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𝐴</m:t>
                                    </m:r>
                                  </m:e>
                                  <m:sub>
                                    <m:r>
                                      <a:rPr lang="en-US" b="0" i="1" smtClean="0">
                                        <a:solidFill>
                                          <a:srgbClr val="7030A0"/>
                                        </a:solidFill>
                                        <a:latin typeface="Cambria Math" panose="02040503050406030204" pitchFamily="18" charset="0"/>
                                      </a:rPr>
                                      <m:t>3</m:t>
                                    </m:r>
                                  </m:sub>
                                </m:sSub>
                              </m:oMath>
                            </m:oMathPara>
                          </a14:m>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rgbClr val="7030A0"/>
                                        </a:solidFill>
                                        <a:latin typeface="Cambria Math" panose="02040503050406030204" pitchFamily="18" charset="0"/>
                                      </a:rPr>
                                    </m:ctrlPr>
                                  </m:sSubPr>
                                  <m:e>
                                    <m:r>
                                      <a:rPr lang="en-US" sz="1800" b="0" i="1" smtClean="0">
                                        <a:solidFill>
                                          <a:srgbClr val="7030A0"/>
                                        </a:solidFill>
                                        <a:latin typeface="Cambria Math" panose="02040503050406030204" pitchFamily="18" charset="0"/>
                                      </a:rPr>
                                      <m:t>𝑌</m:t>
                                    </m:r>
                                  </m:e>
                                  <m:sub>
                                    <m:r>
                                      <a:rPr lang="en-US" sz="1800" b="0" i="1" smtClean="0">
                                        <a:solidFill>
                                          <a:srgbClr val="7030A0"/>
                                        </a:solidFill>
                                        <a:latin typeface="Cambria Math" panose="02040503050406030204" pitchFamily="18" charset="0"/>
                                      </a:rPr>
                                      <m:t>3</m:t>
                                    </m:r>
                                  </m:sub>
                                </m:sSub>
                              </m:oMath>
                            </m:oMathPara>
                          </a14:m>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74958821"/>
                      </a:ext>
                    </a:extLst>
                  </a:tr>
                </a:tbl>
              </a:graphicData>
            </a:graphic>
          </p:graphicFrame>
        </mc:Choice>
        <mc:Fallback xmlns="">
          <p:graphicFrame>
            <p:nvGraphicFramePr>
              <p:cNvPr id="2" name="Table 7">
                <a:extLst>
                  <a:ext uri="{FF2B5EF4-FFF2-40B4-BE49-F238E27FC236}">
                    <a16:creationId xmlns:a16="http://schemas.microsoft.com/office/drawing/2014/main" id="{F5F85629-F68B-C14D-B94F-1CA877D5471B}"/>
                  </a:ext>
                </a:extLst>
              </p:cNvPr>
              <p:cNvGraphicFramePr>
                <a:graphicFrameLocks noGrp="1"/>
              </p:cNvGraphicFramePr>
              <p:nvPr/>
            </p:nvGraphicFramePr>
            <p:xfrm>
              <a:off x="973600" y="539999"/>
              <a:ext cx="776000" cy="1355178"/>
            </p:xfrm>
            <a:graphic>
              <a:graphicData uri="http://schemas.openxmlformats.org/drawingml/2006/table">
                <a:tbl>
                  <a:tblPr firstRow="1" bandRow="1">
                    <a:tableStyleId>{5C22544A-7EE6-4342-B048-85BDC9FD1C3A}</a:tableStyleId>
                  </a:tblPr>
                  <a:tblGrid>
                    <a:gridCol w="388000">
                      <a:extLst>
                        <a:ext uri="{9D8B030D-6E8A-4147-A177-3AD203B41FA5}">
                          <a16:colId xmlns:a16="http://schemas.microsoft.com/office/drawing/2014/main" val="3816720060"/>
                        </a:ext>
                      </a:extLst>
                    </a:gridCol>
                    <a:gridCol w="388000">
                      <a:extLst>
                        <a:ext uri="{9D8B030D-6E8A-4147-A177-3AD203B41FA5}">
                          <a16:colId xmlns:a16="http://schemas.microsoft.com/office/drawing/2014/main" val="2178807360"/>
                        </a:ext>
                      </a:extLst>
                    </a:gridCol>
                  </a:tblGrid>
                  <a:tr h="451726">
                    <a:tc>
                      <a:txBody>
                        <a:bodyPr/>
                        <a:lstStyle/>
                        <a:p>
                          <a:endParaRPr 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10"/>
                          <a:stretch>
                            <a:fillRect r="-103226" b="-200000"/>
                          </a:stretch>
                        </a:blipFill>
                      </a:tcPr>
                    </a:tc>
                    <a:tc>
                      <a:txBody>
                        <a:bodyPr/>
                        <a:lstStyle/>
                        <a:p>
                          <a:endParaRPr 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10"/>
                          <a:stretch>
                            <a:fillRect l="-100000" r="-3226" b="-200000"/>
                          </a:stretch>
                        </a:blipFill>
                      </a:tcPr>
                    </a:tc>
                    <a:extLst>
                      <a:ext uri="{0D108BD9-81ED-4DB2-BD59-A6C34878D82A}">
                        <a16:rowId xmlns:a16="http://schemas.microsoft.com/office/drawing/2014/main" val="2597376093"/>
                      </a:ext>
                    </a:extLst>
                  </a:tr>
                  <a:tr h="451726">
                    <a:tc>
                      <a:txBody>
                        <a:bodyPr/>
                        <a:lstStyle/>
                        <a:p>
                          <a:endParaRPr lang="en-US"/>
                        </a:p>
                      </a:txBody>
                      <a:tcPr>
                        <a:lnL w="12700" cmpd="sng">
                          <a:noFill/>
                        </a:lnL>
                        <a:lnR w="12700" cmpd="sng">
                          <a:noFill/>
                        </a:lnR>
                        <a:lnT w="38100" cmpd="sng">
                          <a:noFill/>
                        </a:lnT>
                        <a:lnB w="12700" cmpd="sng">
                          <a:noFill/>
                        </a:lnB>
                        <a:lnTlToBr w="12700" cmpd="sng">
                          <a:noFill/>
                          <a:prstDash val="solid"/>
                        </a:lnTlToBr>
                        <a:lnBlToTr w="12700" cmpd="sng">
                          <a:noFill/>
                          <a:prstDash val="solid"/>
                        </a:lnBlToTr>
                        <a:blipFill>
                          <a:blip r:embed="rId10"/>
                          <a:stretch>
                            <a:fillRect t="-100000" r="-103226" b="-100000"/>
                          </a:stretch>
                        </a:blipFill>
                      </a:tcPr>
                    </a:tc>
                    <a:tc>
                      <a:txBody>
                        <a:bodyPr/>
                        <a:lstStyle/>
                        <a:p>
                          <a:endParaRPr lang="en-US"/>
                        </a:p>
                      </a:txBody>
                      <a:tcPr>
                        <a:lnL w="12700" cmpd="sng">
                          <a:noFill/>
                        </a:lnL>
                        <a:lnR w="12700" cmpd="sng">
                          <a:noFill/>
                        </a:lnR>
                        <a:lnT w="38100" cmpd="sng">
                          <a:noFill/>
                        </a:lnT>
                        <a:lnB w="12700" cmpd="sng">
                          <a:noFill/>
                        </a:lnB>
                        <a:lnTlToBr w="12700" cmpd="sng">
                          <a:noFill/>
                          <a:prstDash val="solid"/>
                        </a:lnTlToBr>
                        <a:lnBlToTr w="12700" cmpd="sng">
                          <a:noFill/>
                          <a:prstDash val="solid"/>
                        </a:lnBlToTr>
                        <a:blipFill>
                          <a:blip r:embed="rId10"/>
                          <a:stretch>
                            <a:fillRect l="-100000" t="-100000" r="-3226" b="-100000"/>
                          </a:stretch>
                        </a:blipFill>
                      </a:tcPr>
                    </a:tc>
                    <a:extLst>
                      <a:ext uri="{0D108BD9-81ED-4DB2-BD59-A6C34878D82A}">
                        <a16:rowId xmlns:a16="http://schemas.microsoft.com/office/drawing/2014/main" val="4253558963"/>
                      </a:ext>
                    </a:extLst>
                  </a:tr>
                  <a:tr h="451726">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0"/>
                          <a:stretch>
                            <a:fillRect t="-200000" r="-103226"/>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0"/>
                          <a:stretch>
                            <a:fillRect l="-100000" t="-200000" r="-3226"/>
                          </a:stretch>
                        </a:blipFill>
                      </a:tcPr>
                    </a:tc>
                    <a:extLst>
                      <a:ext uri="{0D108BD9-81ED-4DB2-BD59-A6C34878D82A}">
                        <a16:rowId xmlns:a16="http://schemas.microsoft.com/office/drawing/2014/main" val="3474958821"/>
                      </a:ext>
                    </a:extLst>
                  </a:tr>
                </a:tbl>
              </a:graphicData>
            </a:graphic>
          </p:graphicFrame>
        </mc:Fallback>
      </mc:AlternateContent>
    </p:spTree>
    <p:extLst>
      <p:ext uri="{BB962C8B-B14F-4D97-AF65-F5344CB8AC3E}">
        <p14:creationId xmlns:p14="http://schemas.microsoft.com/office/powerpoint/2010/main" val="1308016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Man">
            <a:extLst>
              <a:ext uri="{FF2B5EF4-FFF2-40B4-BE49-F238E27FC236}">
                <a16:creationId xmlns:a16="http://schemas.microsoft.com/office/drawing/2014/main" id="{F9995940-2BFC-6C49-8442-9D0BDA57420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54352" y="1021506"/>
            <a:ext cx="1509087" cy="1509087"/>
          </a:xfrm>
          <a:prstGeom prst="rect">
            <a:avLst/>
          </a:prstGeom>
        </p:spPr>
      </p:pic>
      <p:pic>
        <p:nvPicPr>
          <p:cNvPr id="5" name="Graphic 4" descr="Woman with cane">
            <a:extLst>
              <a:ext uri="{FF2B5EF4-FFF2-40B4-BE49-F238E27FC236}">
                <a16:creationId xmlns:a16="http://schemas.microsoft.com/office/drawing/2014/main" id="{CA95D408-9115-ED4F-8D14-DA9B4E9F28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80243" y="2718306"/>
            <a:ext cx="1509087" cy="1509087"/>
          </a:xfrm>
          <a:prstGeom prst="rect">
            <a:avLst/>
          </a:prstGeom>
        </p:spPr>
      </p:pic>
      <p:pic>
        <p:nvPicPr>
          <p:cNvPr id="6" name="Graphic 5" descr="Pregnant lady">
            <a:extLst>
              <a:ext uri="{FF2B5EF4-FFF2-40B4-BE49-F238E27FC236}">
                <a16:creationId xmlns:a16="http://schemas.microsoft.com/office/drawing/2014/main" id="{928BC370-BBD2-E042-99DB-FE150608C16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381351" y="4440005"/>
            <a:ext cx="1509087" cy="1509087"/>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810DA91D-EDA2-F042-8ADD-E85843F2B6A9}"/>
                  </a:ext>
                </a:extLst>
              </p:cNvPr>
              <p:cNvSpPr/>
              <p:nvPr/>
            </p:nvSpPr>
            <p:spPr>
              <a:xfrm>
                <a:off x="5933780" y="1489817"/>
                <a:ext cx="970137" cy="6378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3200" i="1">
                              <a:solidFill>
                                <a:schemeClr val="bg1">
                                  <a:lumMod val="50000"/>
                                  <a:lumOff val="50000"/>
                                </a:schemeClr>
                              </a:solidFill>
                              <a:latin typeface="Cambria Math" panose="02040503050406030204" pitchFamily="18" charset="0"/>
                            </a:rPr>
                          </m:ctrlPr>
                        </m:sSubSupPr>
                        <m:e>
                          <m:r>
                            <a:rPr lang="en-US" sz="3200" i="1">
                              <a:solidFill>
                                <a:srgbClr val="0070C0"/>
                              </a:solidFill>
                              <a:latin typeface="Cambria Math" panose="02040503050406030204" pitchFamily="18" charset="0"/>
                            </a:rPr>
                            <m:t>𝑌</m:t>
                          </m:r>
                        </m:e>
                        <m:sub>
                          <m:r>
                            <a:rPr lang="en-US" sz="3200" i="1">
                              <a:solidFill>
                                <a:srgbClr val="0070C0"/>
                              </a:solidFill>
                              <a:latin typeface="Cambria Math" panose="02040503050406030204" pitchFamily="18" charset="0"/>
                            </a:rPr>
                            <m:t>1</m:t>
                          </m:r>
                        </m:sub>
                        <m:sup>
                          <m:sSub>
                            <m:sSubPr>
                              <m:ctrlPr>
                                <a:rPr lang="en-US" sz="3200" i="1" smtClean="0">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𝑎</m:t>
                              </m:r>
                            </m:e>
                            <m:sub>
                              <m:r>
                                <a:rPr lang="en-US" sz="3200" i="1">
                                  <a:solidFill>
                                    <a:srgbClr val="0070C0"/>
                                  </a:solidFill>
                                  <a:latin typeface="Cambria Math" panose="02040503050406030204" pitchFamily="18" charset="0"/>
                                </a:rPr>
                                <m:t>1</m:t>
                              </m:r>
                            </m:sub>
                          </m:sSub>
                          <m:r>
                            <a:rPr lang="en-US" sz="3200" i="1" smtClean="0">
                              <a:solidFill>
                                <a:schemeClr val="accent6"/>
                              </a:solidFill>
                              <a:latin typeface="Cambria Math" panose="02040503050406030204" pitchFamily="18" charset="0"/>
                            </a:rPr>
                            <m:t> </m:t>
                          </m:r>
                        </m:sup>
                      </m:sSubSup>
                    </m:oMath>
                  </m:oMathPara>
                </a14:m>
                <a:endParaRPr lang="en-US" sz="3200" dirty="0"/>
              </a:p>
            </p:txBody>
          </p:sp>
        </mc:Choice>
        <mc:Fallback xmlns="">
          <p:sp>
            <p:nvSpPr>
              <p:cNvPr id="7" name="Rectangle 6">
                <a:extLst>
                  <a:ext uri="{FF2B5EF4-FFF2-40B4-BE49-F238E27FC236}">
                    <a16:creationId xmlns:a16="http://schemas.microsoft.com/office/drawing/2014/main" id="{810DA91D-EDA2-F042-8ADD-E85843F2B6A9}"/>
                  </a:ext>
                </a:extLst>
              </p:cNvPr>
              <p:cNvSpPr>
                <a:spLocks noRot="1" noChangeAspect="1" noMove="1" noResize="1" noEditPoints="1" noAdjustHandles="1" noChangeArrowheads="1" noChangeShapeType="1" noTextEdit="1"/>
              </p:cNvSpPr>
              <p:nvPr/>
            </p:nvSpPr>
            <p:spPr>
              <a:xfrm>
                <a:off x="5933780" y="1489817"/>
                <a:ext cx="970137" cy="637803"/>
              </a:xfrm>
              <a:prstGeom prst="rect">
                <a:avLst/>
              </a:prstGeom>
              <a:blipFill>
                <a:blip r:embed="rId9"/>
                <a:stretch>
                  <a:fillRect t="-7843"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154B1AC5-F401-A44C-A5D6-1234AED324E4}"/>
                  </a:ext>
                </a:extLst>
              </p:cNvPr>
              <p:cNvSpPr/>
              <p:nvPr/>
            </p:nvSpPr>
            <p:spPr>
              <a:xfrm>
                <a:off x="5971880" y="3238971"/>
                <a:ext cx="904414" cy="6383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3200" i="1">
                              <a:solidFill>
                                <a:schemeClr val="bg1">
                                  <a:lumMod val="50000"/>
                                  <a:lumOff val="50000"/>
                                </a:schemeClr>
                              </a:solidFill>
                              <a:latin typeface="Cambria Math" panose="02040503050406030204" pitchFamily="18" charset="0"/>
                            </a:rPr>
                          </m:ctrlPr>
                        </m:sSubSupPr>
                        <m:e>
                          <m:r>
                            <a:rPr lang="en-US" sz="3200" i="1">
                              <a:solidFill>
                                <a:schemeClr val="accent6"/>
                              </a:solidFill>
                              <a:latin typeface="Cambria Math" panose="02040503050406030204" pitchFamily="18" charset="0"/>
                            </a:rPr>
                            <m:t>𝑌</m:t>
                          </m:r>
                        </m:e>
                        <m:sub>
                          <m:r>
                            <a:rPr lang="en-US" sz="3200" i="1">
                              <a:solidFill>
                                <a:schemeClr val="accent6"/>
                              </a:solidFill>
                              <a:latin typeface="Cambria Math" panose="02040503050406030204" pitchFamily="18" charset="0"/>
                            </a:rPr>
                            <m:t>2</m:t>
                          </m:r>
                        </m:sub>
                        <m:sup>
                          <m:sSub>
                            <m:sSubPr>
                              <m:ctrlPr>
                                <a:rPr lang="en-US" sz="3200" i="1" smtClean="0">
                                  <a:solidFill>
                                    <a:schemeClr val="accent6"/>
                                  </a:solidFill>
                                  <a:latin typeface="Cambria Math" panose="02040503050406030204" pitchFamily="18" charset="0"/>
                                </a:rPr>
                              </m:ctrlPr>
                            </m:sSubPr>
                            <m:e>
                              <m:r>
                                <a:rPr lang="en-US" sz="3200" i="1">
                                  <a:solidFill>
                                    <a:schemeClr val="accent6"/>
                                  </a:solidFill>
                                  <a:latin typeface="Cambria Math" panose="02040503050406030204" pitchFamily="18" charset="0"/>
                                </a:rPr>
                                <m:t>𝑎</m:t>
                              </m:r>
                            </m:e>
                            <m:sub>
                              <m:r>
                                <a:rPr lang="en-US" sz="3200" i="1">
                                  <a:solidFill>
                                    <a:schemeClr val="accent6"/>
                                  </a:solidFill>
                                  <a:latin typeface="Cambria Math" panose="02040503050406030204" pitchFamily="18" charset="0"/>
                                </a:rPr>
                                <m:t>2</m:t>
                              </m:r>
                            </m:sub>
                          </m:sSub>
                        </m:sup>
                      </m:sSubSup>
                    </m:oMath>
                  </m:oMathPara>
                </a14:m>
                <a:endParaRPr lang="en-US" sz="3200" dirty="0"/>
              </a:p>
            </p:txBody>
          </p:sp>
        </mc:Choice>
        <mc:Fallback xmlns="">
          <p:sp>
            <p:nvSpPr>
              <p:cNvPr id="8" name="Rectangle 7">
                <a:extLst>
                  <a:ext uri="{FF2B5EF4-FFF2-40B4-BE49-F238E27FC236}">
                    <a16:creationId xmlns:a16="http://schemas.microsoft.com/office/drawing/2014/main" id="{154B1AC5-F401-A44C-A5D6-1234AED324E4}"/>
                  </a:ext>
                </a:extLst>
              </p:cNvPr>
              <p:cNvSpPr>
                <a:spLocks noRot="1" noChangeAspect="1" noMove="1" noResize="1" noEditPoints="1" noAdjustHandles="1" noChangeArrowheads="1" noChangeShapeType="1" noTextEdit="1"/>
              </p:cNvSpPr>
              <p:nvPr/>
            </p:nvSpPr>
            <p:spPr>
              <a:xfrm>
                <a:off x="5971880" y="3238971"/>
                <a:ext cx="904414" cy="638316"/>
              </a:xfrm>
              <a:prstGeom prst="rect">
                <a:avLst/>
              </a:prstGeom>
              <a:blipFill>
                <a:blip r:embed="rId10"/>
                <a:stretch>
                  <a:fillRect b="-5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4270A4A8-2EA1-9F4C-8F61-88D4A339680C}"/>
                  </a:ext>
                </a:extLst>
              </p:cNvPr>
              <p:cNvSpPr/>
              <p:nvPr/>
            </p:nvSpPr>
            <p:spPr>
              <a:xfrm>
                <a:off x="5933780" y="4991121"/>
                <a:ext cx="904415" cy="6442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3200" i="1">
                              <a:solidFill>
                                <a:schemeClr val="bg1">
                                  <a:lumMod val="50000"/>
                                  <a:lumOff val="50000"/>
                                </a:schemeClr>
                              </a:solidFill>
                              <a:latin typeface="Cambria Math" panose="02040503050406030204" pitchFamily="18" charset="0"/>
                            </a:rPr>
                          </m:ctrlPr>
                        </m:sSubSupPr>
                        <m:e>
                          <m:r>
                            <a:rPr lang="en-US" sz="3200" i="1">
                              <a:solidFill>
                                <a:srgbClr val="7030A0"/>
                              </a:solidFill>
                              <a:latin typeface="Cambria Math" panose="02040503050406030204" pitchFamily="18" charset="0"/>
                            </a:rPr>
                            <m:t>𝑌</m:t>
                          </m:r>
                        </m:e>
                        <m:sub>
                          <m:r>
                            <a:rPr lang="en-US" sz="3200" i="1">
                              <a:solidFill>
                                <a:srgbClr val="7030A0"/>
                              </a:solidFill>
                              <a:latin typeface="Cambria Math" panose="02040503050406030204" pitchFamily="18" charset="0"/>
                            </a:rPr>
                            <m:t>3</m:t>
                          </m:r>
                        </m:sub>
                        <m:sup>
                          <m:sSub>
                            <m:sSubPr>
                              <m:ctrlPr>
                                <a:rPr lang="en-US" sz="3200" i="1">
                                  <a:solidFill>
                                    <a:srgbClr val="7030A0"/>
                                  </a:solidFill>
                                  <a:latin typeface="Cambria Math" panose="02040503050406030204" pitchFamily="18" charset="0"/>
                                </a:rPr>
                              </m:ctrlPr>
                            </m:sSubPr>
                            <m:e>
                              <m:r>
                                <a:rPr lang="en-US" sz="3200" i="1">
                                  <a:solidFill>
                                    <a:srgbClr val="7030A0"/>
                                  </a:solidFill>
                                  <a:latin typeface="Cambria Math" panose="02040503050406030204" pitchFamily="18" charset="0"/>
                                </a:rPr>
                                <m:t>𝑎</m:t>
                              </m:r>
                            </m:e>
                            <m:sub>
                              <m:r>
                                <a:rPr lang="en-US" sz="3200" i="1">
                                  <a:solidFill>
                                    <a:srgbClr val="7030A0"/>
                                  </a:solidFill>
                                  <a:latin typeface="Cambria Math" panose="02040503050406030204" pitchFamily="18" charset="0"/>
                                </a:rPr>
                                <m:t>3</m:t>
                              </m:r>
                            </m:sub>
                          </m:sSub>
                        </m:sup>
                      </m:sSubSup>
                    </m:oMath>
                  </m:oMathPara>
                </a14:m>
                <a:endParaRPr lang="en-US" sz="3200" dirty="0"/>
              </a:p>
            </p:txBody>
          </p:sp>
        </mc:Choice>
        <mc:Fallback xmlns="">
          <p:sp>
            <p:nvSpPr>
              <p:cNvPr id="9" name="Rectangle 8">
                <a:extLst>
                  <a:ext uri="{FF2B5EF4-FFF2-40B4-BE49-F238E27FC236}">
                    <a16:creationId xmlns:a16="http://schemas.microsoft.com/office/drawing/2014/main" id="{4270A4A8-2EA1-9F4C-8F61-88D4A339680C}"/>
                  </a:ext>
                </a:extLst>
              </p:cNvPr>
              <p:cNvSpPr>
                <a:spLocks noRot="1" noChangeAspect="1" noMove="1" noResize="1" noEditPoints="1" noAdjustHandles="1" noChangeArrowheads="1" noChangeShapeType="1" noTextEdit="1"/>
              </p:cNvSpPr>
              <p:nvPr/>
            </p:nvSpPr>
            <p:spPr>
              <a:xfrm>
                <a:off x="5933780" y="4991121"/>
                <a:ext cx="904415" cy="644279"/>
              </a:xfrm>
              <a:prstGeom prst="rect">
                <a:avLst/>
              </a:prstGeom>
              <a:blipFill>
                <a:blip r:embed="rId11"/>
                <a:stretch>
                  <a:fillRect b="-7843"/>
                </a:stretch>
              </a:blipFill>
            </p:spPr>
            <p:txBody>
              <a:bodyPr/>
              <a:lstStyle/>
              <a:p>
                <a:r>
                  <a:rPr lang="en-US">
                    <a:noFill/>
                  </a:rPr>
                  <a:t> </a:t>
                </a:r>
              </a:p>
            </p:txBody>
          </p:sp>
        </mc:Fallback>
      </mc:AlternateContent>
    </p:spTree>
    <p:extLst>
      <p:ext uri="{BB962C8B-B14F-4D97-AF65-F5344CB8AC3E}">
        <p14:creationId xmlns:p14="http://schemas.microsoft.com/office/powerpoint/2010/main" val="663107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0EA790-FED3-CB4D-BF0D-967E5FE0842D}"/>
              </a:ext>
            </a:extLst>
          </p:cNvPr>
          <p:cNvSpPr>
            <a:spLocks noGrp="1"/>
          </p:cNvSpPr>
          <p:nvPr>
            <p:ph type="title"/>
          </p:nvPr>
        </p:nvSpPr>
        <p:spPr>
          <a:xfrm>
            <a:off x="857639" y="2766218"/>
            <a:ext cx="10476721" cy="1325563"/>
          </a:xfrm>
        </p:spPr>
        <p:txBody>
          <a:bodyPr/>
          <a:lstStyle/>
          <a:p>
            <a:pPr algn="ctr"/>
            <a:r>
              <a:rPr lang="en-US" dirty="0">
                <a:solidFill>
                  <a:schemeClr val="tx1">
                    <a:lumMod val="50000"/>
                  </a:schemeClr>
                </a:solidFill>
              </a:rPr>
              <a:t>Network Causal Inference</a:t>
            </a:r>
          </a:p>
        </p:txBody>
      </p:sp>
    </p:spTree>
    <p:extLst>
      <p:ext uri="{BB962C8B-B14F-4D97-AF65-F5344CB8AC3E}">
        <p14:creationId xmlns:p14="http://schemas.microsoft.com/office/powerpoint/2010/main" val="178185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1BFA66F-668B-1044-8079-71C5BF0A9F70}"/>
              </a:ext>
            </a:extLst>
          </p:cNvPr>
          <p:cNvSpPr/>
          <p:nvPr/>
        </p:nvSpPr>
        <p:spPr>
          <a:xfrm>
            <a:off x="1561476"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1</a:t>
            </a:r>
            <a:endParaRPr lang="en-US" sz="1200" b="1" dirty="0"/>
          </a:p>
        </p:txBody>
      </p:sp>
      <p:sp>
        <p:nvSpPr>
          <p:cNvPr id="5" name="Oval 4">
            <a:extLst>
              <a:ext uri="{FF2B5EF4-FFF2-40B4-BE49-F238E27FC236}">
                <a16:creationId xmlns:a16="http://schemas.microsoft.com/office/drawing/2014/main" id="{26B7C5F9-88A2-7A46-AE1F-C9132CDCBEBD}"/>
              </a:ext>
            </a:extLst>
          </p:cNvPr>
          <p:cNvSpPr/>
          <p:nvPr/>
        </p:nvSpPr>
        <p:spPr>
          <a:xfrm>
            <a:off x="3715063"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1</a:t>
            </a:r>
            <a:endParaRPr lang="en-US" sz="1400" b="1" dirty="0"/>
          </a:p>
        </p:txBody>
      </p:sp>
      <p:sp>
        <p:nvSpPr>
          <p:cNvPr id="6" name="Oval 5">
            <a:extLst>
              <a:ext uri="{FF2B5EF4-FFF2-40B4-BE49-F238E27FC236}">
                <a16:creationId xmlns:a16="http://schemas.microsoft.com/office/drawing/2014/main" id="{04B1300C-5748-9544-8A69-9A456D296FB0}"/>
              </a:ext>
            </a:extLst>
          </p:cNvPr>
          <p:cNvSpPr/>
          <p:nvPr/>
        </p:nvSpPr>
        <p:spPr>
          <a:xfrm>
            <a:off x="6001063" y="2136096"/>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1</a:t>
            </a:r>
            <a:endParaRPr lang="en-US" sz="1400" b="1" dirty="0"/>
          </a:p>
        </p:txBody>
      </p:sp>
      <p:cxnSp>
        <p:nvCxnSpPr>
          <p:cNvPr id="8" name="Straight Arrow Connector 7">
            <a:extLst>
              <a:ext uri="{FF2B5EF4-FFF2-40B4-BE49-F238E27FC236}">
                <a16:creationId xmlns:a16="http://schemas.microsoft.com/office/drawing/2014/main" id="{A885ADDE-AFC4-4C42-A004-AE14B21CD203}"/>
              </a:ext>
            </a:extLst>
          </p:cNvPr>
          <p:cNvCxnSpPr>
            <a:stCxn id="4" idx="6"/>
            <a:endCxn id="5" idx="2"/>
          </p:cNvCxnSpPr>
          <p:nvPr/>
        </p:nvCxnSpPr>
        <p:spPr>
          <a:xfrm>
            <a:off x="2236034" y="2462134"/>
            <a:ext cx="1479029" cy="0"/>
          </a:xfrm>
          <a:prstGeom prst="straightConnector1">
            <a:avLst/>
          </a:prstGeom>
          <a:ln w="15875">
            <a:solidFill>
              <a:schemeClr val="tx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65EF20A-851F-D84E-9F83-DCA465D9F64D}"/>
              </a:ext>
            </a:extLst>
          </p:cNvPr>
          <p:cNvCxnSpPr>
            <a:stCxn id="5" idx="6"/>
            <a:endCxn id="6" idx="2"/>
          </p:cNvCxnSpPr>
          <p:nvPr/>
        </p:nvCxnSpPr>
        <p:spPr>
          <a:xfrm flipV="1">
            <a:off x="4389621" y="2462133"/>
            <a:ext cx="1611442" cy="1"/>
          </a:xfrm>
          <a:prstGeom prst="straightConnector1">
            <a:avLst/>
          </a:prstGeom>
          <a:ln w="15875">
            <a:solidFill>
              <a:schemeClr val="bg1">
                <a:lumMod val="50000"/>
                <a:lumOff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457E3962-76A8-D04B-B89E-7EF46E8426FE}"/>
              </a:ext>
            </a:extLst>
          </p:cNvPr>
          <p:cNvCxnSpPr>
            <a:stCxn id="4" idx="0"/>
            <a:endCxn id="6" idx="0"/>
          </p:cNvCxnSpPr>
          <p:nvPr/>
        </p:nvCxnSpPr>
        <p:spPr>
          <a:xfrm rot="5400000" flipH="1" flipV="1">
            <a:off x="4118548" y="-83696"/>
            <a:ext cx="1" cy="4439587"/>
          </a:xfrm>
          <a:prstGeom prst="curvedConnector3">
            <a:avLst>
              <a:gd name="adj1" fmla="val 22860100000"/>
            </a:avLst>
          </a:prstGeom>
          <a:ln w="15875">
            <a:solidFill>
              <a:schemeClr val="tx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8F8D22E1-BD74-C344-9E92-256C4F7B2F1A}"/>
              </a:ext>
            </a:extLst>
          </p:cNvPr>
          <p:cNvSpPr/>
          <p:nvPr/>
        </p:nvSpPr>
        <p:spPr>
          <a:xfrm>
            <a:off x="1561476" y="34083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2</a:t>
            </a:r>
            <a:endParaRPr lang="en-US" sz="1200" b="1" dirty="0"/>
          </a:p>
        </p:txBody>
      </p:sp>
      <p:sp>
        <p:nvSpPr>
          <p:cNvPr id="33" name="Oval 32">
            <a:extLst>
              <a:ext uri="{FF2B5EF4-FFF2-40B4-BE49-F238E27FC236}">
                <a16:creationId xmlns:a16="http://schemas.microsoft.com/office/drawing/2014/main" id="{692A2CF4-F284-6343-9DC2-2C2A6A2E9E34}"/>
              </a:ext>
            </a:extLst>
          </p:cNvPr>
          <p:cNvSpPr/>
          <p:nvPr/>
        </p:nvSpPr>
        <p:spPr>
          <a:xfrm>
            <a:off x="3715063" y="34083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2</a:t>
            </a:r>
            <a:endParaRPr lang="en-US" sz="1400" b="1" dirty="0"/>
          </a:p>
        </p:txBody>
      </p:sp>
      <p:sp>
        <p:nvSpPr>
          <p:cNvPr id="34" name="Oval 33">
            <a:extLst>
              <a:ext uri="{FF2B5EF4-FFF2-40B4-BE49-F238E27FC236}">
                <a16:creationId xmlns:a16="http://schemas.microsoft.com/office/drawing/2014/main" id="{CBD2311A-19DA-8B43-AB9C-C4A9DDD0041F}"/>
              </a:ext>
            </a:extLst>
          </p:cNvPr>
          <p:cNvSpPr/>
          <p:nvPr/>
        </p:nvSpPr>
        <p:spPr>
          <a:xfrm>
            <a:off x="6001063" y="3408389"/>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2</a:t>
            </a:r>
            <a:endParaRPr lang="en-US" sz="1400" b="1" dirty="0"/>
          </a:p>
        </p:txBody>
      </p:sp>
      <p:cxnSp>
        <p:nvCxnSpPr>
          <p:cNvPr id="35" name="Straight Arrow Connector 34">
            <a:extLst>
              <a:ext uri="{FF2B5EF4-FFF2-40B4-BE49-F238E27FC236}">
                <a16:creationId xmlns:a16="http://schemas.microsoft.com/office/drawing/2014/main" id="{20545845-D76D-8F42-B14B-AC9BA54B5AB7}"/>
              </a:ext>
            </a:extLst>
          </p:cNvPr>
          <p:cNvCxnSpPr>
            <a:stCxn id="32" idx="6"/>
            <a:endCxn id="33" idx="2"/>
          </p:cNvCxnSpPr>
          <p:nvPr/>
        </p:nvCxnSpPr>
        <p:spPr>
          <a:xfrm>
            <a:off x="2236034" y="3734427"/>
            <a:ext cx="1479029" cy="0"/>
          </a:xfrm>
          <a:prstGeom prst="straightConnector1">
            <a:avLst/>
          </a:prstGeom>
          <a:ln w="15875">
            <a:solidFill>
              <a:schemeClr val="tx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CE581BD-EC71-EC40-9835-2253B9E62C56}"/>
              </a:ext>
            </a:extLst>
          </p:cNvPr>
          <p:cNvCxnSpPr>
            <a:stCxn id="33" idx="6"/>
            <a:endCxn id="34" idx="2"/>
          </p:cNvCxnSpPr>
          <p:nvPr/>
        </p:nvCxnSpPr>
        <p:spPr>
          <a:xfrm flipV="1">
            <a:off x="4389621" y="3734426"/>
            <a:ext cx="1611442" cy="1"/>
          </a:xfrm>
          <a:prstGeom prst="straightConnector1">
            <a:avLst/>
          </a:prstGeom>
          <a:ln w="15875">
            <a:solidFill>
              <a:schemeClr val="bg1">
                <a:lumMod val="50000"/>
                <a:lumOff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E1514C85-444D-A348-A8DB-BFEB4A818D59}"/>
              </a:ext>
            </a:extLst>
          </p:cNvPr>
          <p:cNvCxnSpPr>
            <a:stCxn id="32" idx="0"/>
            <a:endCxn id="34" idx="0"/>
          </p:cNvCxnSpPr>
          <p:nvPr/>
        </p:nvCxnSpPr>
        <p:spPr>
          <a:xfrm rot="5400000" flipH="1" flipV="1">
            <a:off x="4118548" y="1188597"/>
            <a:ext cx="1" cy="4439587"/>
          </a:xfrm>
          <a:prstGeom prst="curvedConnector3">
            <a:avLst>
              <a:gd name="adj1" fmla="val 22860100000"/>
            </a:avLst>
          </a:prstGeom>
          <a:ln w="15875">
            <a:solidFill>
              <a:schemeClr val="tx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40ABAE23-8723-044D-88B9-2D5A901D8CE2}"/>
              </a:ext>
            </a:extLst>
          </p:cNvPr>
          <p:cNvSpPr/>
          <p:nvPr/>
        </p:nvSpPr>
        <p:spPr>
          <a:xfrm>
            <a:off x="1561476" y="46806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3</a:t>
            </a:r>
            <a:endParaRPr lang="en-US" sz="1200" b="1" dirty="0"/>
          </a:p>
        </p:txBody>
      </p:sp>
      <p:sp>
        <p:nvSpPr>
          <p:cNvPr id="39" name="Oval 38">
            <a:extLst>
              <a:ext uri="{FF2B5EF4-FFF2-40B4-BE49-F238E27FC236}">
                <a16:creationId xmlns:a16="http://schemas.microsoft.com/office/drawing/2014/main" id="{FBE9C7E1-CC14-B545-800F-842DB0873F57}"/>
              </a:ext>
            </a:extLst>
          </p:cNvPr>
          <p:cNvSpPr/>
          <p:nvPr/>
        </p:nvSpPr>
        <p:spPr>
          <a:xfrm>
            <a:off x="3715063" y="46806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3</a:t>
            </a:r>
            <a:endParaRPr lang="en-US" sz="1400" b="1" dirty="0"/>
          </a:p>
        </p:txBody>
      </p:sp>
      <p:sp>
        <p:nvSpPr>
          <p:cNvPr id="40" name="Oval 39">
            <a:extLst>
              <a:ext uri="{FF2B5EF4-FFF2-40B4-BE49-F238E27FC236}">
                <a16:creationId xmlns:a16="http://schemas.microsoft.com/office/drawing/2014/main" id="{54BFFD8C-8A2D-314F-B299-4ACABB352370}"/>
              </a:ext>
            </a:extLst>
          </p:cNvPr>
          <p:cNvSpPr/>
          <p:nvPr/>
        </p:nvSpPr>
        <p:spPr>
          <a:xfrm>
            <a:off x="6001063" y="4680682"/>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3</a:t>
            </a:r>
            <a:endParaRPr lang="en-US" sz="1400" b="1" dirty="0"/>
          </a:p>
        </p:txBody>
      </p:sp>
      <p:cxnSp>
        <p:nvCxnSpPr>
          <p:cNvPr id="41" name="Straight Arrow Connector 40">
            <a:extLst>
              <a:ext uri="{FF2B5EF4-FFF2-40B4-BE49-F238E27FC236}">
                <a16:creationId xmlns:a16="http://schemas.microsoft.com/office/drawing/2014/main" id="{A2AAAE37-97FC-A240-8054-B71462A8E1BF}"/>
              </a:ext>
            </a:extLst>
          </p:cNvPr>
          <p:cNvCxnSpPr>
            <a:stCxn id="38" idx="6"/>
            <a:endCxn id="39" idx="2"/>
          </p:cNvCxnSpPr>
          <p:nvPr/>
        </p:nvCxnSpPr>
        <p:spPr>
          <a:xfrm>
            <a:off x="2236034" y="5006720"/>
            <a:ext cx="1479029" cy="0"/>
          </a:xfrm>
          <a:prstGeom prst="straightConnector1">
            <a:avLst/>
          </a:prstGeom>
          <a:ln w="15875">
            <a:solidFill>
              <a:schemeClr val="tx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4A845B-94B6-4645-B203-8017C9700A9E}"/>
              </a:ext>
            </a:extLst>
          </p:cNvPr>
          <p:cNvCxnSpPr>
            <a:stCxn id="39" idx="6"/>
            <a:endCxn id="40" idx="2"/>
          </p:cNvCxnSpPr>
          <p:nvPr/>
        </p:nvCxnSpPr>
        <p:spPr>
          <a:xfrm flipV="1">
            <a:off x="4389621" y="5006719"/>
            <a:ext cx="1611442" cy="1"/>
          </a:xfrm>
          <a:prstGeom prst="straightConnector1">
            <a:avLst/>
          </a:prstGeom>
          <a:ln w="15875">
            <a:solidFill>
              <a:schemeClr val="bg1">
                <a:lumMod val="50000"/>
                <a:lumOff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4AED7402-62EE-AC40-872A-66B3B9384F68}"/>
              </a:ext>
            </a:extLst>
          </p:cNvPr>
          <p:cNvCxnSpPr>
            <a:stCxn id="38" idx="0"/>
            <a:endCxn id="40" idx="0"/>
          </p:cNvCxnSpPr>
          <p:nvPr/>
        </p:nvCxnSpPr>
        <p:spPr>
          <a:xfrm rot="5400000" flipH="1" flipV="1">
            <a:off x="4118548" y="2460890"/>
            <a:ext cx="1" cy="4439587"/>
          </a:xfrm>
          <a:prstGeom prst="curvedConnector3">
            <a:avLst>
              <a:gd name="adj1" fmla="val 22860100000"/>
            </a:avLst>
          </a:prstGeom>
          <a:ln w="15875">
            <a:solidFill>
              <a:schemeClr val="tx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48" name="Graphic 47" descr="Man">
            <a:extLst>
              <a:ext uri="{FF2B5EF4-FFF2-40B4-BE49-F238E27FC236}">
                <a16:creationId xmlns:a16="http://schemas.microsoft.com/office/drawing/2014/main" id="{E9B4AD2A-E4F0-DF4D-9BB5-2021570CEE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45038" y="2026756"/>
            <a:ext cx="914400" cy="914400"/>
          </a:xfrm>
          <a:prstGeom prst="rect">
            <a:avLst/>
          </a:prstGeom>
        </p:spPr>
      </p:pic>
      <p:pic>
        <p:nvPicPr>
          <p:cNvPr id="49" name="Graphic 48" descr="Woman with cane">
            <a:extLst>
              <a:ext uri="{FF2B5EF4-FFF2-40B4-BE49-F238E27FC236}">
                <a16:creationId xmlns:a16="http://schemas.microsoft.com/office/drawing/2014/main" id="{624A5400-0C83-4C4A-ABA7-DEFB9E90AF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40650" y="3150888"/>
            <a:ext cx="914400" cy="914400"/>
          </a:xfrm>
          <a:prstGeom prst="rect">
            <a:avLst/>
          </a:prstGeom>
        </p:spPr>
      </p:pic>
      <p:pic>
        <p:nvPicPr>
          <p:cNvPr id="50" name="Graphic 49" descr="Pregnant lady">
            <a:extLst>
              <a:ext uri="{FF2B5EF4-FFF2-40B4-BE49-F238E27FC236}">
                <a16:creationId xmlns:a16="http://schemas.microsoft.com/office/drawing/2014/main" id="{61BF750A-75E2-E142-8C98-BACF84E31A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45038" y="4549517"/>
            <a:ext cx="914400" cy="914400"/>
          </a:xfrm>
          <a:prstGeom prst="rect">
            <a:avLst/>
          </a:prstGeom>
        </p:spPr>
      </p:pic>
      <p:cxnSp>
        <p:nvCxnSpPr>
          <p:cNvPr id="3" name="Straight Connector 2">
            <a:extLst>
              <a:ext uri="{FF2B5EF4-FFF2-40B4-BE49-F238E27FC236}">
                <a16:creationId xmlns:a16="http://schemas.microsoft.com/office/drawing/2014/main" id="{5BD1A42D-ECD7-8B40-BA3A-EE856D190074}"/>
              </a:ext>
            </a:extLst>
          </p:cNvPr>
          <p:cNvCxnSpPr/>
          <p:nvPr/>
        </p:nvCxnSpPr>
        <p:spPr>
          <a:xfrm>
            <a:off x="9986400" y="2714400"/>
            <a:ext cx="561600" cy="576000"/>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9AF3E58-2C25-B94E-922F-75C4EDA7B072}"/>
              </a:ext>
            </a:extLst>
          </p:cNvPr>
          <p:cNvCxnSpPr>
            <a:cxnSpLocks/>
          </p:cNvCxnSpPr>
          <p:nvPr/>
        </p:nvCxnSpPr>
        <p:spPr>
          <a:xfrm flipH="1">
            <a:off x="9986400" y="4213776"/>
            <a:ext cx="750625" cy="667824"/>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2462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9319</TotalTime>
  <Words>1192</Words>
  <Application>Microsoft Macintosh PowerPoint</Application>
  <PresentationFormat>Widescreen</PresentationFormat>
  <Paragraphs>229</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PowerPoint Presentation</vt:lpstr>
      <vt:lpstr>Causal Inference</vt:lpstr>
      <vt:lpstr>PowerPoint Presentation</vt:lpstr>
      <vt:lpstr>PowerPoint Presentation</vt:lpstr>
      <vt:lpstr>PowerPoint Presentation</vt:lpstr>
      <vt:lpstr>PowerPoint Presentation</vt:lpstr>
      <vt:lpstr>PowerPoint Presentation</vt:lpstr>
      <vt:lpstr>Network Causal Inference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Makofane, Keletso</dc:creator>
  <cp:lastModifiedBy>Makofane, Keletso</cp:lastModifiedBy>
  <cp:revision>103</cp:revision>
  <dcterms:created xsi:type="dcterms:W3CDTF">2021-01-19T05:04:48Z</dcterms:created>
  <dcterms:modified xsi:type="dcterms:W3CDTF">2021-03-14T03:37:13Z</dcterms:modified>
</cp:coreProperties>
</file>