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zh-CN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DC9F3AF-1003-4D51-9AE3-BE25E229369E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9/22/23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BDF0035-964A-46B2-B51C-111359164214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单击此处编辑母版文本样式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二级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三级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四级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五级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B473E4D-857F-4920-8F38-4970BB8A7108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9/22/23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E3C1C7-F725-4AED-8F0E-4210DE377CAD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357200" y="1663560"/>
            <a:ext cx="9477000" cy="1765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Times New Roman"/>
              </a:rPr>
              <a:t>Assignment 1: Implement a calculator based on Flex &amp; Yacc/Bison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Times New Roman"/>
                <a:ea typeface="宋体"/>
              </a:rPr>
              <a:t>Demo</a:t>
            </a:r>
            <a:r>
              <a:rPr b="0" lang="zh-CN" sz="4400" spc="-1" strike="noStrike">
                <a:solidFill>
                  <a:srgbClr val="000000"/>
                </a:solidFill>
                <a:latin typeface="Times New Roman"/>
                <a:ea typeface="宋体"/>
              </a:rPr>
              <a:t>讲解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实现一个整数加减法的计算器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以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3 - 5 + 2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为例子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Times New Roman"/>
                <a:ea typeface="宋体"/>
              </a:rPr>
              <a:t>Part1:</a:t>
            </a:r>
            <a:r>
              <a:rPr b="0" lang="zh-CN" sz="4400" spc="-1" strike="noStrike">
                <a:solidFill>
                  <a:srgbClr val="000000"/>
                </a:solidFill>
                <a:latin typeface="Times New Roman"/>
                <a:ea typeface="宋体"/>
              </a:rPr>
              <a:t>词法分析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ADD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、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SUB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、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NUMBER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可以理解为枚举类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yytext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为所识别到的字符串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yylval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可以理解为枚举类中的值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3-5+2  →  NUMBER(3)  SUB NUMBER(5) ADD NUMBER(2)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87" name="图片 4" descr=""/>
          <p:cNvPicPr/>
          <p:nvPr/>
        </p:nvPicPr>
        <p:blipFill>
          <a:blip r:embed="rId1"/>
          <a:stretch/>
        </p:blipFill>
        <p:spPr>
          <a:xfrm>
            <a:off x="932760" y="1799640"/>
            <a:ext cx="9641880" cy="1325160"/>
          </a:xfrm>
          <a:prstGeom prst="rect">
            <a:avLst/>
          </a:prstGeom>
          <a:ln>
            <a:noFill/>
          </a:ln>
        </p:spPr>
      </p:pic>
      <p:pic>
        <p:nvPicPr>
          <p:cNvPr id="88" name="图片 6" descr=""/>
          <p:cNvPicPr/>
          <p:nvPr/>
        </p:nvPicPr>
        <p:blipFill>
          <a:blip r:embed="rId2"/>
          <a:stretch/>
        </p:blipFill>
        <p:spPr>
          <a:xfrm>
            <a:off x="8038440" y="3732840"/>
            <a:ext cx="3610080" cy="149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Times New Roman"/>
                <a:ea typeface="宋体"/>
              </a:rPr>
              <a:t>Part2 </a:t>
            </a:r>
            <a:r>
              <a:rPr b="0" lang="zh-CN" sz="4400" spc="-1" strike="noStrike">
                <a:solidFill>
                  <a:srgbClr val="000000"/>
                </a:solidFill>
                <a:latin typeface="Times New Roman"/>
                <a:ea typeface="宋体"/>
              </a:rPr>
              <a:t>语法分析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语法规约 （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Bison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是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LALR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方法，自底向上）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右边是所有可能的产生式，大括号是产生过程中额外的行为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91" name="图片 6" descr=""/>
          <p:cNvPicPr/>
          <p:nvPr/>
        </p:nvPicPr>
        <p:blipFill>
          <a:blip r:embed="rId1"/>
          <a:srcRect l="0" t="43665" r="0" b="0"/>
          <a:stretch/>
        </p:blipFill>
        <p:spPr>
          <a:xfrm>
            <a:off x="838080" y="1690560"/>
            <a:ext cx="5112000" cy="180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Times New Roman"/>
                <a:ea typeface="宋体"/>
              </a:rPr>
              <a:t>Part2 </a:t>
            </a:r>
            <a:r>
              <a:rPr b="0" lang="zh-CN" sz="4400" spc="-1" strike="noStrike">
                <a:solidFill>
                  <a:srgbClr val="000000"/>
                </a:solidFill>
                <a:latin typeface="Times New Roman"/>
                <a:ea typeface="宋体"/>
              </a:rPr>
              <a:t>语法分析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ff0000"/>
                </a:solidFill>
                <a:latin typeface="Times New Roman"/>
                <a:ea typeface="宋体"/>
              </a:rPr>
              <a:t>NUMBER(3) 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SUB NUMBER(5) ADD NUMBER(2)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exp(3) SUB </a:t>
            </a:r>
            <a:r>
              <a:rPr b="0" lang="zh-CN" sz="2800" spc="-1" strike="noStrike">
                <a:solidFill>
                  <a:srgbClr val="ff0000"/>
                </a:solidFill>
                <a:latin typeface="Times New Roman"/>
                <a:ea typeface="宋体"/>
              </a:rPr>
              <a:t>NUMBER(5)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 ADD NUMBER(2)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ff0000"/>
                </a:solidFill>
                <a:latin typeface="Times New Roman"/>
                <a:ea typeface="宋体"/>
              </a:rPr>
              <a:t>exp(3) SUB term(5)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ADD NUMBER(2)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ff0000"/>
                </a:solidFill>
                <a:latin typeface="Times New Roman"/>
                <a:ea typeface="宋体"/>
              </a:rPr>
              <a:t>exp(-2) ADD exp(2)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ff0000"/>
                </a:solidFill>
                <a:latin typeface="Times New Roman"/>
                <a:ea typeface="宋体"/>
              </a:rPr>
              <a:t>exp(0)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为什么减法的右操作数必须是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term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？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94" name="图片 7" descr=""/>
          <p:cNvPicPr/>
          <p:nvPr/>
        </p:nvPicPr>
        <p:blipFill>
          <a:blip r:embed="rId1"/>
          <a:srcRect l="0" t="43665" r="0" b="0"/>
          <a:stretch/>
        </p:blipFill>
        <p:spPr>
          <a:xfrm>
            <a:off x="6807600" y="3429000"/>
            <a:ext cx="5112000" cy="180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Times New Roman"/>
                <a:ea typeface="宋体"/>
              </a:rPr>
              <a:t>Part2 </a:t>
            </a:r>
            <a:r>
              <a:rPr b="0" lang="zh-CN" sz="4400" spc="-1" strike="noStrike">
                <a:solidFill>
                  <a:srgbClr val="000000"/>
                </a:solidFill>
                <a:latin typeface="Times New Roman"/>
                <a:ea typeface="宋体"/>
              </a:rPr>
              <a:t>语法分析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ff0000"/>
                </a:solidFill>
                <a:latin typeface="Times New Roman"/>
                <a:ea typeface="宋体"/>
              </a:rPr>
              <a:t>NUMBER(3) 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SUB NUMBER(5) ADD NUMBER(2)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exp(3) SUB </a:t>
            </a:r>
            <a:r>
              <a:rPr b="0" lang="zh-CN" sz="2800" spc="-1" strike="noStrike">
                <a:solidFill>
                  <a:srgbClr val="ff0000"/>
                </a:solidFill>
                <a:latin typeface="Times New Roman"/>
                <a:ea typeface="宋体"/>
              </a:rPr>
              <a:t>NUMBER(5)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 ADD NUMBER(2)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ff0000"/>
                </a:solidFill>
                <a:latin typeface="Times New Roman"/>
                <a:ea typeface="宋体"/>
              </a:rPr>
              <a:t>exp(3) SUB exp(5) 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ADD NUMBER(2) //Lookahead</a:t>
            </a: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发现后面能规约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Times New Roman"/>
                <a:ea typeface="宋体"/>
              </a:rPr>
              <a:t>exp(3) SUB </a:t>
            </a:r>
            <a:r>
              <a:rPr b="0" lang="zh-CN" sz="2800" spc="-1" strike="noStrike">
                <a:solidFill>
                  <a:srgbClr val="ff0000"/>
                </a:solidFill>
                <a:latin typeface="Times New Roman"/>
                <a:ea typeface="宋体"/>
              </a:rPr>
              <a:t>exp(5) ADD exp(2) 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ff0000"/>
                </a:solidFill>
                <a:latin typeface="Times New Roman"/>
                <a:ea typeface="宋体"/>
              </a:rPr>
              <a:t>exp(3) SUB exp(7)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ff0000"/>
                </a:solidFill>
                <a:latin typeface="Times New Roman"/>
                <a:ea typeface="宋体"/>
              </a:rPr>
              <a:t>exp(-4)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97" name="图片 7" descr=""/>
          <p:cNvPicPr/>
          <p:nvPr/>
        </p:nvPicPr>
        <p:blipFill>
          <a:blip r:embed="rId1"/>
          <a:srcRect l="0" t="43665" r="0" b="0"/>
          <a:stretch/>
        </p:blipFill>
        <p:spPr>
          <a:xfrm>
            <a:off x="6826680" y="3429000"/>
            <a:ext cx="5112000" cy="180792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7977960" y="3889800"/>
            <a:ext cx="600120" cy="33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exp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Times New Roman"/>
              </a:rPr>
              <a:t>Demo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宋体"/>
                <a:ea typeface="宋体"/>
              </a:rPr>
              <a:t>结果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1" name="图片 4" descr=""/>
          <p:cNvPicPr/>
          <p:nvPr/>
        </p:nvPicPr>
        <p:blipFill>
          <a:blip r:embed="rId1"/>
          <a:stretch/>
        </p:blipFill>
        <p:spPr>
          <a:xfrm>
            <a:off x="838080" y="2387520"/>
            <a:ext cx="5711400" cy="113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4956</TotalTime>
  <Application>LibreOffice/6.0.3.2$Linux_X86_64 LibreOffice_project/00m0$Build-2</Application>
  <Words>249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2022-09-07T04:44:42Z</dcterms:created>
  <dc:creator>橙均 陈</dc:creator>
  <dc:description/>
  <dc:language>zh-CN</dc:language>
  <cp:lastModifiedBy/>
  <dcterms:modified xsi:type="dcterms:W3CDTF">2023-09-22T18:35:32Z</dcterms:modified>
  <cp:revision>29</cp:revision>
  <dc:subject/>
  <dc:title>Lab 1: Implement a calculator based on Flex &amp; Bison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