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7"/>
  </p:notesMasterIdLst>
  <p:sldIdLst>
    <p:sldId id="256" r:id="rId2"/>
    <p:sldId id="275" r:id="rId3"/>
    <p:sldId id="276" r:id="rId4"/>
    <p:sldId id="258" r:id="rId5"/>
    <p:sldId id="257" r:id="rId6"/>
    <p:sldId id="259" r:id="rId7"/>
    <p:sldId id="277" r:id="rId8"/>
    <p:sldId id="278" r:id="rId9"/>
    <p:sldId id="260" r:id="rId10"/>
    <p:sldId id="261" r:id="rId11"/>
    <p:sldId id="262" r:id="rId12"/>
    <p:sldId id="263" r:id="rId13"/>
    <p:sldId id="264" r:id="rId14"/>
    <p:sldId id="265" r:id="rId15"/>
    <p:sldId id="280" r:id="rId16"/>
    <p:sldId id="281" r:id="rId17"/>
    <p:sldId id="266" r:id="rId18"/>
    <p:sldId id="279" r:id="rId19"/>
    <p:sldId id="282" r:id="rId20"/>
    <p:sldId id="284" r:id="rId21"/>
    <p:sldId id="283" r:id="rId22"/>
    <p:sldId id="267" r:id="rId23"/>
    <p:sldId id="268" r:id="rId24"/>
    <p:sldId id="285" r:id="rId25"/>
    <p:sldId id="269" r:id="rId26"/>
    <p:sldId id="270" r:id="rId27"/>
    <p:sldId id="271" r:id="rId28"/>
    <p:sldId id="272" r:id="rId29"/>
    <p:sldId id="286" r:id="rId30"/>
    <p:sldId id="287" r:id="rId31"/>
    <p:sldId id="273" r:id="rId32"/>
    <p:sldId id="274" r:id="rId33"/>
    <p:sldId id="288" r:id="rId34"/>
    <p:sldId id="289" r:id="rId35"/>
    <p:sldId id="290"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7ce3hAXFRMPKdAjPRVWVytADK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C958B2-B3A8-4B53-BAF4-44C002E314D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AR"/>
        </a:p>
      </dgm:t>
    </dgm:pt>
    <dgm:pt modelId="{9FCA5265-32CA-4147-81D5-4ED86E1A6614}">
      <dgm:prSet phldrT="[Texto]" custT="1"/>
      <dgm:spPr>
        <a:solidFill>
          <a:schemeClr val="bg2">
            <a:lumMod val="60000"/>
            <a:lumOff val="40000"/>
          </a:schemeClr>
        </a:solidFill>
      </dgm:spPr>
      <dgm:t>
        <a:bodyPr/>
        <a:lstStyle/>
        <a:p>
          <a:pPr>
            <a:buClr>
              <a:srgbClr val="C00000"/>
            </a:buClr>
            <a:buSzPts val="2800"/>
            <a:buFont typeface="Arial"/>
            <a:buChar char="»"/>
          </a:pPr>
          <a:r>
            <a:rPr lang="es-AR" sz="2800" b="1" dirty="0"/>
            <a:t>Mantenimiento correctivo</a:t>
          </a:r>
        </a:p>
      </dgm:t>
    </dgm:pt>
    <dgm:pt modelId="{6EB7FCD2-8340-4486-8DF5-F733AD7A9590}" type="parTrans" cxnId="{0DA639D8-858F-40BA-84AC-F412C2672E0C}">
      <dgm:prSet/>
      <dgm:spPr/>
      <dgm:t>
        <a:bodyPr/>
        <a:lstStyle/>
        <a:p>
          <a:endParaRPr lang="es-AR"/>
        </a:p>
      </dgm:t>
    </dgm:pt>
    <dgm:pt modelId="{01857EE6-89A6-43BB-9E29-BF24DE5429CA}" type="sibTrans" cxnId="{0DA639D8-858F-40BA-84AC-F412C2672E0C}">
      <dgm:prSet/>
      <dgm:spPr/>
      <dgm:t>
        <a:bodyPr/>
        <a:lstStyle/>
        <a:p>
          <a:endParaRPr lang="es-AR"/>
        </a:p>
      </dgm:t>
    </dgm:pt>
    <dgm:pt modelId="{72E3327F-F8BE-46DC-9720-8562CE25CD23}">
      <dgm:prSet phldrT="[Texto]" custT="1"/>
      <dgm:spPr>
        <a:solidFill>
          <a:schemeClr val="accent2">
            <a:lumMod val="60000"/>
            <a:lumOff val="40000"/>
          </a:schemeClr>
        </a:solidFill>
      </dgm:spPr>
      <dgm:t>
        <a:bodyPr/>
        <a:lstStyle/>
        <a:p>
          <a:pPr>
            <a:buClr>
              <a:srgbClr val="C00000"/>
            </a:buClr>
            <a:buSzPts val="2800"/>
            <a:buFont typeface="Arial"/>
            <a:buChar char="»"/>
          </a:pPr>
          <a:r>
            <a:rPr lang="es-AR" sz="2800" b="1" dirty="0"/>
            <a:t>Mantenimiento adaptativo </a:t>
          </a:r>
        </a:p>
      </dgm:t>
    </dgm:pt>
    <dgm:pt modelId="{9669F532-9DA9-46B1-B60C-32C7FC6F987E}" type="parTrans" cxnId="{CAE06D91-AB28-4E02-AC21-CF95182902F6}">
      <dgm:prSet/>
      <dgm:spPr/>
      <dgm:t>
        <a:bodyPr/>
        <a:lstStyle/>
        <a:p>
          <a:endParaRPr lang="es-AR"/>
        </a:p>
      </dgm:t>
    </dgm:pt>
    <dgm:pt modelId="{5D6F54C1-CC0E-4097-BE8B-E029C1E4F75E}" type="sibTrans" cxnId="{CAE06D91-AB28-4E02-AC21-CF95182902F6}">
      <dgm:prSet/>
      <dgm:spPr/>
      <dgm:t>
        <a:bodyPr/>
        <a:lstStyle/>
        <a:p>
          <a:endParaRPr lang="es-AR"/>
        </a:p>
      </dgm:t>
    </dgm:pt>
    <dgm:pt modelId="{A0FABEE9-54BF-4F57-B7B0-DA2963457335}">
      <dgm:prSet phldrT="[Texto]" custT="1"/>
      <dgm:spPr>
        <a:solidFill>
          <a:schemeClr val="accent5">
            <a:lumMod val="60000"/>
            <a:lumOff val="40000"/>
          </a:schemeClr>
        </a:solidFill>
      </dgm:spPr>
      <dgm:t>
        <a:bodyPr/>
        <a:lstStyle/>
        <a:p>
          <a:pPr>
            <a:buClr>
              <a:srgbClr val="C00000"/>
            </a:buClr>
            <a:buSzPts val="2800"/>
            <a:buFont typeface="Arial"/>
            <a:buChar char="»"/>
          </a:pPr>
          <a:r>
            <a:rPr lang="es-AR" sz="2800" b="1" dirty="0"/>
            <a:t>Mantenimiento perfectivo </a:t>
          </a:r>
        </a:p>
      </dgm:t>
    </dgm:pt>
    <dgm:pt modelId="{D282C90A-CCF8-45FB-924B-2A3A3FAE4D8D}" type="parTrans" cxnId="{88A8EE32-D316-42FC-980B-D0101726FA57}">
      <dgm:prSet/>
      <dgm:spPr/>
      <dgm:t>
        <a:bodyPr/>
        <a:lstStyle/>
        <a:p>
          <a:endParaRPr lang="es-AR"/>
        </a:p>
      </dgm:t>
    </dgm:pt>
    <dgm:pt modelId="{6BF22EB1-227D-4D29-9A27-C839917A1D20}" type="sibTrans" cxnId="{88A8EE32-D316-42FC-980B-D0101726FA57}">
      <dgm:prSet/>
      <dgm:spPr/>
      <dgm:t>
        <a:bodyPr/>
        <a:lstStyle/>
        <a:p>
          <a:endParaRPr lang="es-AR"/>
        </a:p>
      </dgm:t>
    </dgm:pt>
    <dgm:pt modelId="{FBAFBB84-087C-41C1-AC61-15CECD36833C}">
      <dgm:prSet/>
      <dgm:spPr/>
      <dgm:t>
        <a:bodyPr/>
        <a:lstStyle/>
        <a:p>
          <a:r>
            <a:rPr lang="es-ES"/>
            <a:t>Diagnóstico y corrección de errores.</a:t>
          </a:r>
          <a:endParaRPr lang="es-ES" dirty="0"/>
        </a:p>
      </dgm:t>
    </dgm:pt>
    <dgm:pt modelId="{34C397F5-CBAB-496F-AB93-7832F1B12365}" type="parTrans" cxnId="{6E4C819F-98F8-4641-919C-785E5810140E}">
      <dgm:prSet/>
      <dgm:spPr/>
      <dgm:t>
        <a:bodyPr/>
        <a:lstStyle/>
        <a:p>
          <a:endParaRPr lang="es-AR"/>
        </a:p>
      </dgm:t>
    </dgm:pt>
    <dgm:pt modelId="{0082BAA7-9171-429F-A28A-454E2677C746}" type="sibTrans" cxnId="{6E4C819F-98F8-4641-919C-785E5810140E}">
      <dgm:prSet/>
      <dgm:spPr/>
      <dgm:t>
        <a:bodyPr/>
        <a:lstStyle/>
        <a:p>
          <a:endParaRPr lang="es-AR"/>
        </a:p>
      </dgm:t>
    </dgm:pt>
    <dgm:pt modelId="{0729B37E-6516-4D03-AA9E-34066F0149C3}">
      <dgm:prSet/>
      <dgm:spPr/>
      <dgm:t>
        <a:bodyPr/>
        <a:lstStyle/>
        <a:p>
          <a:r>
            <a:rPr lang="es-ES" i="1"/>
            <a:t>Modificación del software para interaccionar correctamente con el entorno.</a:t>
          </a:r>
          <a:endParaRPr lang="es-ES" dirty="0"/>
        </a:p>
      </dgm:t>
    </dgm:pt>
    <dgm:pt modelId="{F6A3736B-F5DE-4A5D-8C03-6C88EFAA5B42}" type="parTrans" cxnId="{63180AA5-447C-483C-9F6E-ECBD2C67D74D}">
      <dgm:prSet/>
      <dgm:spPr/>
      <dgm:t>
        <a:bodyPr/>
        <a:lstStyle/>
        <a:p>
          <a:endParaRPr lang="es-AR"/>
        </a:p>
      </dgm:t>
    </dgm:pt>
    <dgm:pt modelId="{20F8D619-BED6-4F16-9B23-EC1C311A132A}" type="sibTrans" cxnId="{63180AA5-447C-483C-9F6E-ECBD2C67D74D}">
      <dgm:prSet/>
      <dgm:spPr/>
      <dgm:t>
        <a:bodyPr/>
        <a:lstStyle/>
        <a:p>
          <a:endParaRPr lang="es-AR"/>
        </a:p>
      </dgm:t>
    </dgm:pt>
    <dgm:pt modelId="{11BE765F-1A51-4672-98A6-BE0BF0D948F5}">
      <dgm:prSet/>
      <dgm:spPr/>
      <dgm:t>
        <a:bodyPr/>
        <a:lstStyle/>
        <a:p>
          <a:r>
            <a:rPr lang="es-AR" i="1" dirty="0"/>
            <a:t>Mejoras al sistema.</a:t>
          </a:r>
          <a:endParaRPr lang="es-AR" dirty="0"/>
        </a:p>
      </dgm:t>
    </dgm:pt>
    <dgm:pt modelId="{6147CAF8-A4F6-4266-B0E3-AC0204F97CF6}" type="parTrans" cxnId="{374DC199-E617-4388-B709-871988A03B8F}">
      <dgm:prSet/>
      <dgm:spPr/>
      <dgm:t>
        <a:bodyPr/>
        <a:lstStyle/>
        <a:p>
          <a:endParaRPr lang="es-AR"/>
        </a:p>
      </dgm:t>
    </dgm:pt>
    <dgm:pt modelId="{35797C5E-EB8B-431E-B03C-F48B8325DAB5}" type="sibTrans" cxnId="{374DC199-E617-4388-B709-871988A03B8F}">
      <dgm:prSet/>
      <dgm:spPr/>
      <dgm:t>
        <a:bodyPr/>
        <a:lstStyle/>
        <a:p>
          <a:endParaRPr lang="es-AR"/>
        </a:p>
      </dgm:t>
    </dgm:pt>
    <dgm:pt modelId="{8D0CAD15-7B4A-41D0-91C2-2197C60E436E}">
      <dgm:prSet custT="1"/>
      <dgm:spPr>
        <a:solidFill>
          <a:schemeClr val="accent3">
            <a:lumMod val="60000"/>
            <a:lumOff val="40000"/>
          </a:schemeClr>
        </a:solidFill>
      </dgm:spPr>
      <dgm:t>
        <a:bodyPr/>
        <a:lstStyle/>
        <a:p>
          <a:pPr>
            <a:buClr>
              <a:srgbClr val="C00000"/>
            </a:buClr>
            <a:buSzPts val="2800"/>
            <a:buFont typeface="Arial"/>
            <a:buChar char="»"/>
          </a:pPr>
          <a:r>
            <a:rPr lang="es-AR" sz="2800" b="1" dirty="0"/>
            <a:t>Mantenimiento preventivo </a:t>
          </a:r>
        </a:p>
      </dgm:t>
    </dgm:pt>
    <dgm:pt modelId="{EA52013D-878C-413C-9729-0EAA776B7DA3}" type="parTrans" cxnId="{99A23DD9-0E2A-46BB-9BAC-0A499C9F9220}">
      <dgm:prSet/>
      <dgm:spPr/>
      <dgm:t>
        <a:bodyPr/>
        <a:lstStyle/>
        <a:p>
          <a:endParaRPr lang="es-AR"/>
        </a:p>
      </dgm:t>
    </dgm:pt>
    <dgm:pt modelId="{79E1B8F4-5165-481E-94C6-F7EF5619BA30}" type="sibTrans" cxnId="{99A23DD9-0E2A-46BB-9BAC-0A499C9F9220}">
      <dgm:prSet/>
      <dgm:spPr/>
      <dgm:t>
        <a:bodyPr/>
        <a:lstStyle/>
        <a:p>
          <a:endParaRPr lang="es-AR"/>
        </a:p>
      </dgm:t>
    </dgm:pt>
    <dgm:pt modelId="{C550724C-4993-4A59-B145-FF4A16CF12D6}">
      <dgm:prSet/>
      <dgm:spPr/>
      <dgm:t>
        <a:bodyPr/>
        <a:lstStyle/>
        <a:p>
          <a:r>
            <a:rPr lang="es-ES" i="1"/>
            <a:t>Se efectúa antes que haya una petición, para facilitar el futuro mantenimiento. Se aprovecha el conocimiento sobre el producto.</a:t>
          </a:r>
          <a:endParaRPr lang="es-ES" dirty="0"/>
        </a:p>
      </dgm:t>
    </dgm:pt>
    <dgm:pt modelId="{BCA7B28C-22CF-450E-8D44-2376808B1325}" type="parTrans" cxnId="{5A8D8B48-1BFF-4124-9369-A2039F4D6784}">
      <dgm:prSet/>
      <dgm:spPr/>
      <dgm:t>
        <a:bodyPr/>
        <a:lstStyle/>
        <a:p>
          <a:endParaRPr lang="es-AR"/>
        </a:p>
      </dgm:t>
    </dgm:pt>
    <dgm:pt modelId="{72CCD3B1-0B36-4FBC-9C04-0EDDF31B5F09}" type="sibTrans" cxnId="{5A8D8B48-1BFF-4124-9369-A2039F4D6784}">
      <dgm:prSet/>
      <dgm:spPr/>
      <dgm:t>
        <a:bodyPr/>
        <a:lstStyle/>
        <a:p>
          <a:endParaRPr lang="es-AR"/>
        </a:p>
      </dgm:t>
    </dgm:pt>
    <dgm:pt modelId="{693E4688-C176-46C8-A6E4-78C96250EA64}" type="pres">
      <dgm:prSet presAssocID="{A0C958B2-B3A8-4B53-BAF4-44C002E314DD}" presName="linear" presStyleCnt="0">
        <dgm:presLayoutVars>
          <dgm:dir/>
          <dgm:animLvl val="lvl"/>
          <dgm:resizeHandles val="exact"/>
        </dgm:presLayoutVars>
      </dgm:prSet>
      <dgm:spPr/>
    </dgm:pt>
    <dgm:pt modelId="{4A871DE0-BF17-403E-B6B4-3E37F0D8B864}" type="pres">
      <dgm:prSet presAssocID="{9FCA5265-32CA-4147-81D5-4ED86E1A6614}" presName="parentLin" presStyleCnt="0"/>
      <dgm:spPr/>
    </dgm:pt>
    <dgm:pt modelId="{3717A228-6FA7-4C05-9F89-A5B4328A5D83}" type="pres">
      <dgm:prSet presAssocID="{9FCA5265-32CA-4147-81D5-4ED86E1A6614}" presName="parentLeftMargin" presStyleLbl="node1" presStyleIdx="0" presStyleCnt="4"/>
      <dgm:spPr/>
    </dgm:pt>
    <dgm:pt modelId="{3478AFBA-C20E-42DB-A9DD-0067E0B6A699}" type="pres">
      <dgm:prSet presAssocID="{9FCA5265-32CA-4147-81D5-4ED86E1A6614}" presName="parentText" presStyleLbl="node1" presStyleIdx="0" presStyleCnt="4" custLinFactNeighborX="-3322" custLinFactNeighborY="3815">
        <dgm:presLayoutVars>
          <dgm:chMax val="0"/>
          <dgm:bulletEnabled val="1"/>
        </dgm:presLayoutVars>
      </dgm:prSet>
      <dgm:spPr/>
    </dgm:pt>
    <dgm:pt modelId="{FBBED778-0B81-4B15-9DC9-07E13FD88CAC}" type="pres">
      <dgm:prSet presAssocID="{9FCA5265-32CA-4147-81D5-4ED86E1A6614}" presName="negativeSpace" presStyleCnt="0"/>
      <dgm:spPr/>
    </dgm:pt>
    <dgm:pt modelId="{329FAC62-7804-4FCD-ADF7-EE7E0D50DBC3}" type="pres">
      <dgm:prSet presAssocID="{9FCA5265-32CA-4147-81D5-4ED86E1A6614}" presName="childText" presStyleLbl="conFgAcc1" presStyleIdx="0" presStyleCnt="4">
        <dgm:presLayoutVars>
          <dgm:bulletEnabled val="1"/>
        </dgm:presLayoutVars>
      </dgm:prSet>
      <dgm:spPr/>
    </dgm:pt>
    <dgm:pt modelId="{D16AB56F-CC6D-4029-BB82-9A6C7BBB7592}" type="pres">
      <dgm:prSet presAssocID="{01857EE6-89A6-43BB-9E29-BF24DE5429CA}" presName="spaceBetweenRectangles" presStyleCnt="0"/>
      <dgm:spPr/>
    </dgm:pt>
    <dgm:pt modelId="{4A6BD0FC-9952-4993-88EB-F19091AF1DAE}" type="pres">
      <dgm:prSet presAssocID="{72E3327F-F8BE-46DC-9720-8562CE25CD23}" presName="parentLin" presStyleCnt="0"/>
      <dgm:spPr/>
    </dgm:pt>
    <dgm:pt modelId="{7E51DADB-F93F-48F7-B610-E73C9C408C7F}" type="pres">
      <dgm:prSet presAssocID="{72E3327F-F8BE-46DC-9720-8562CE25CD23}" presName="parentLeftMargin" presStyleLbl="node1" presStyleIdx="0" presStyleCnt="4"/>
      <dgm:spPr/>
    </dgm:pt>
    <dgm:pt modelId="{685DD2C8-3B33-49F8-A016-7EE26B415EA3}" type="pres">
      <dgm:prSet presAssocID="{72E3327F-F8BE-46DC-9720-8562CE25CD23}" presName="parentText" presStyleLbl="node1" presStyleIdx="1" presStyleCnt="4">
        <dgm:presLayoutVars>
          <dgm:chMax val="0"/>
          <dgm:bulletEnabled val="1"/>
        </dgm:presLayoutVars>
      </dgm:prSet>
      <dgm:spPr/>
    </dgm:pt>
    <dgm:pt modelId="{46F24477-4BD0-477C-833D-1B949EFE67C3}" type="pres">
      <dgm:prSet presAssocID="{72E3327F-F8BE-46DC-9720-8562CE25CD23}" presName="negativeSpace" presStyleCnt="0"/>
      <dgm:spPr/>
    </dgm:pt>
    <dgm:pt modelId="{5660A1C7-F628-47D6-9654-6B97C7E1A999}" type="pres">
      <dgm:prSet presAssocID="{72E3327F-F8BE-46DC-9720-8562CE25CD23}" presName="childText" presStyleLbl="conFgAcc1" presStyleIdx="1" presStyleCnt="4">
        <dgm:presLayoutVars>
          <dgm:bulletEnabled val="1"/>
        </dgm:presLayoutVars>
      </dgm:prSet>
      <dgm:spPr/>
    </dgm:pt>
    <dgm:pt modelId="{A71F7792-4525-486E-9092-84B3925ECCE1}" type="pres">
      <dgm:prSet presAssocID="{5D6F54C1-CC0E-4097-BE8B-E029C1E4F75E}" presName="spaceBetweenRectangles" presStyleCnt="0"/>
      <dgm:spPr/>
    </dgm:pt>
    <dgm:pt modelId="{448DFB1B-DACC-4EDF-B8B9-F5B81BBCF421}" type="pres">
      <dgm:prSet presAssocID="{A0FABEE9-54BF-4F57-B7B0-DA2963457335}" presName="parentLin" presStyleCnt="0"/>
      <dgm:spPr/>
    </dgm:pt>
    <dgm:pt modelId="{EC457EE8-8CB8-4249-8B91-2766C3D5D664}" type="pres">
      <dgm:prSet presAssocID="{A0FABEE9-54BF-4F57-B7B0-DA2963457335}" presName="parentLeftMargin" presStyleLbl="node1" presStyleIdx="1" presStyleCnt="4"/>
      <dgm:spPr/>
    </dgm:pt>
    <dgm:pt modelId="{4A4D46A4-FB32-4EC0-90B0-43F63281514A}" type="pres">
      <dgm:prSet presAssocID="{A0FABEE9-54BF-4F57-B7B0-DA2963457335}" presName="parentText" presStyleLbl="node1" presStyleIdx="2" presStyleCnt="4">
        <dgm:presLayoutVars>
          <dgm:chMax val="0"/>
          <dgm:bulletEnabled val="1"/>
        </dgm:presLayoutVars>
      </dgm:prSet>
      <dgm:spPr/>
    </dgm:pt>
    <dgm:pt modelId="{E92031B8-4E66-4AF5-ADE6-CACE8BA03099}" type="pres">
      <dgm:prSet presAssocID="{A0FABEE9-54BF-4F57-B7B0-DA2963457335}" presName="negativeSpace" presStyleCnt="0"/>
      <dgm:spPr/>
    </dgm:pt>
    <dgm:pt modelId="{B7732965-0112-4611-BACA-64C7E6A12620}" type="pres">
      <dgm:prSet presAssocID="{A0FABEE9-54BF-4F57-B7B0-DA2963457335}" presName="childText" presStyleLbl="conFgAcc1" presStyleIdx="2" presStyleCnt="4">
        <dgm:presLayoutVars>
          <dgm:bulletEnabled val="1"/>
        </dgm:presLayoutVars>
      </dgm:prSet>
      <dgm:spPr/>
    </dgm:pt>
    <dgm:pt modelId="{122440AB-B60E-4D08-8470-724D796115F7}" type="pres">
      <dgm:prSet presAssocID="{6BF22EB1-227D-4D29-9A27-C839917A1D20}" presName="spaceBetweenRectangles" presStyleCnt="0"/>
      <dgm:spPr/>
    </dgm:pt>
    <dgm:pt modelId="{B7B1B838-0565-477E-8EB4-64F59C7686C7}" type="pres">
      <dgm:prSet presAssocID="{8D0CAD15-7B4A-41D0-91C2-2197C60E436E}" presName="parentLin" presStyleCnt="0"/>
      <dgm:spPr/>
    </dgm:pt>
    <dgm:pt modelId="{FE6DF504-5860-43EF-89C3-E3E594CDF83A}" type="pres">
      <dgm:prSet presAssocID="{8D0CAD15-7B4A-41D0-91C2-2197C60E436E}" presName="parentLeftMargin" presStyleLbl="node1" presStyleIdx="2" presStyleCnt="4"/>
      <dgm:spPr/>
    </dgm:pt>
    <dgm:pt modelId="{AAAC7C21-756D-44DD-81DB-FCA664BBA5D8}" type="pres">
      <dgm:prSet presAssocID="{8D0CAD15-7B4A-41D0-91C2-2197C60E436E}" presName="parentText" presStyleLbl="node1" presStyleIdx="3" presStyleCnt="4">
        <dgm:presLayoutVars>
          <dgm:chMax val="0"/>
          <dgm:bulletEnabled val="1"/>
        </dgm:presLayoutVars>
      </dgm:prSet>
      <dgm:spPr/>
    </dgm:pt>
    <dgm:pt modelId="{38A4D54A-6225-46B2-B6F7-E77F3D581E45}" type="pres">
      <dgm:prSet presAssocID="{8D0CAD15-7B4A-41D0-91C2-2197C60E436E}" presName="negativeSpace" presStyleCnt="0"/>
      <dgm:spPr/>
    </dgm:pt>
    <dgm:pt modelId="{E79F042C-4AE3-47C0-AB66-9BEA585B0127}" type="pres">
      <dgm:prSet presAssocID="{8D0CAD15-7B4A-41D0-91C2-2197C60E436E}" presName="childText" presStyleLbl="conFgAcc1" presStyleIdx="3" presStyleCnt="4">
        <dgm:presLayoutVars>
          <dgm:bulletEnabled val="1"/>
        </dgm:presLayoutVars>
      </dgm:prSet>
      <dgm:spPr/>
    </dgm:pt>
  </dgm:ptLst>
  <dgm:cxnLst>
    <dgm:cxn modelId="{71D95A04-77C1-4E7F-A974-4280FA0B24D3}" type="presOf" srcId="{C550724C-4993-4A59-B145-FF4A16CF12D6}" destId="{E79F042C-4AE3-47C0-AB66-9BEA585B0127}" srcOrd="0" destOrd="0" presId="urn:microsoft.com/office/officeart/2005/8/layout/list1"/>
    <dgm:cxn modelId="{FCBB3F1A-3CE6-49AA-A207-940D11A08810}" type="presOf" srcId="{A0FABEE9-54BF-4F57-B7B0-DA2963457335}" destId="{4A4D46A4-FB32-4EC0-90B0-43F63281514A}" srcOrd="1" destOrd="0" presId="urn:microsoft.com/office/officeart/2005/8/layout/list1"/>
    <dgm:cxn modelId="{F5A9261E-AB2A-4FAF-BA32-E636A82D7ADC}" type="presOf" srcId="{72E3327F-F8BE-46DC-9720-8562CE25CD23}" destId="{685DD2C8-3B33-49F8-A016-7EE26B415EA3}" srcOrd="1" destOrd="0" presId="urn:microsoft.com/office/officeart/2005/8/layout/list1"/>
    <dgm:cxn modelId="{F8C6CC30-1CD5-4859-BAE1-4A363548AA76}" type="presOf" srcId="{A0FABEE9-54BF-4F57-B7B0-DA2963457335}" destId="{EC457EE8-8CB8-4249-8B91-2766C3D5D664}" srcOrd="0" destOrd="0" presId="urn:microsoft.com/office/officeart/2005/8/layout/list1"/>
    <dgm:cxn modelId="{88A8EE32-D316-42FC-980B-D0101726FA57}" srcId="{A0C958B2-B3A8-4B53-BAF4-44C002E314DD}" destId="{A0FABEE9-54BF-4F57-B7B0-DA2963457335}" srcOrd="2" destOrd="0" parTransId="{D282C90A-CCF8-45FB-924B-2A3A3FAE4D8D}" sibTransId="{6BF22EB1-227D-4D29-9A27-C839917A1D20}"/>
    <dgm:cxn modelId="{7503693E-24B2-4C63-91FF-62D518BD4A59}" type="presOf" srcId="{9FCA5265-32CA-4147-81D5-4ED86E1A6614}" destId="{3717A228-6FA7-4C05-9F89-A5B4328A5D83}" srcOrd="0" destOrd="0" presId="urn:microsoft.com/office/officeart/2005/8/layout/list1"/>
    <dgm:cxn modelId="{DE770841-28A6-4D32-924F-0ED21F9C02C7}" type="presOf" srcId="{0729B37E-6516-4D03-AA9E-34066F0149C3}" destId="{5660A1C7-F628-47D6-9654-6B97C7E1A999}" srcOrd="0" destOrd="0" presId="urn:microsoft.com/office/officeart/2005/8/layout/list1"/>
    <dgm:cxn modelId="{BDA36868-854D-4446-9725-0B5025804B1A}" type="presOf" srcId="{72E3327F-F8BE-46DC-9720-8562CE25CD23}" destId="{7E51DADB-F93F-48F7-B610-E73C9C408C7F}" srcOrd="0" destOrd="0" presId="urn:microsoft.com/office/officeart/2005/8/layout/list1"/>
    <dgm:cxn modelId="{5A368048-CA0C-4113-A45E-58FDD21868BC}" type="presOf" srcId="{9FCA5265-32CA-4147-81D5-4ED86E1A6614}" destId="{3478AFBA-C20E-42DB-A9DD-0067E0B6A699}" srcOrd="1" destOrd="0" presId="urn:microsoft.com/office/officeart/2005/8/layout/list1"/>
    <dgm:cxn modelId="{5A8D8B48-1BFF-4124-9369-A2039F4D6784}" srcId="{8D0CAD15-7B4A-41D0-91C2-2197C60E436E}" destId="{C550724C-4993-4A59-B145-FF4A16CF12D6}" srcOrd="0" destOrd="0" parTransId="{BCA7B28C-22CF-450E-8D44-2376808B1325}" sibTransId="{72CCD3B1-0B36-4FBC-9C04-0EDDF31B5F09}"/>
    <dgm:cxn modelId="{6B06F14E-11A7-4A0B-8645-4FDC96D38E75}" type="presOf" srcId="{11BE765F-1A51-4672-98A6-BE0BF0D948F5}" destId="{B7732965-0112-4611-BACA-64C7E6A12620}" srcOrd="0" destOrd="0" presId="urn:microsoft.com/office/officeart/2005/8/layout/list1"/>
    <dgm:cxn modelId="{5913F771-2AF6-4C7C-B47D-D1FA19C7B0B8}" type="presOf" srcId="{A0C958B2-B3A8-4B53-BAF4-44C002E314DD}" destId="{693E4688-C176-46C8-A6E4-78C96250EA64}" srcOrd="0" destOrd="0" presId="urn:microsoft.com/office/officeart/2005/8/layout/list1"/>
    <dgm:cxn modelId="{CAE06D91-AB28-4E02-AC21-CF95182902F6}" srcId="{A0C958B2-B3A8-4B53-BAF4-44C002E314DD}" destId="{72E3327F-F8BE-46DC-9720-8562CE25CD23}" srcOrd="1" destOrd="0" parTransId="{9669F532-9DA9-46B1-B60C-32C7FC6F987E}" sibTransId="{5D6F54C1-CC0E-4097-BE8B-E029C1E4F75E}"/>
    <dgm:cxn modelId="{374DC199-E617-4388-B709-871988A03B8F}" srcId="{A0FABEE9-54BF-4F57-B7B0-DA2963457335}" destId="{11BE765F-1A51-4672-98A6-BE0BF0D948F5}" srcOrd="0" destOrd="0" parTransId="{6147CAF8-A4F6-4266-B0E3-AC0204F97CF6}" sibTransId="{35797C5E-EB8B-431E-B03C-F48B8325DAB5}"/>
    <dgm:cxn modelId="{6E4C819F-98F8-4641-919C-785E5810140E}" srcId="{9FCA5265-32CA-4147-81D5-4ED86E1A6614}" destId="{FBAFBB84-087C-41C1-AC61-15CECD36833C}" srcOrd="0" destOrd="0" parTransId="{34C397F5-CBAB-496F-AB93-7832F1B12365}" sibTransId="{0082BAA7-9171-429F-A28A-454E2677C746}"/>
    <dgm:cxn modelId="{63180AA5-447C-483C-9F6E-ECBD2C67D74D}" srcId="{72E3327F-F8BE-46DC-9720-8562CE25CD23}" destId="{0729B37E-6516-4D03-AA9E-34066F0149C3}" srcOrd="0" destOrd="0" parTransId="{F6A3736B-F5DE-4A5D-8C03-6C88EFAA5B42}" sibTransId="{20F8D619-BED6-4F16-9B23-EC1C311A132A}"/>
    <dgm:cxn modelId="{8E2319AB-ED7C-4BFA-AB53-1544DD563D22}" type="presOf" srcId="{8D0CAD15-7B4A-41D0-91C2-2197C60E436E}" destId="{FE6DF504-5860-43EF-89C3-E3E594CDF83A}" srcOrd="0" destOrd="0" presId="urn:microsoft.com/office/officeart/2005/8/layout/list1"/>
    <dgm:cxn modelId="{4C3A62B8-C49D-40B3-978F-5C5082B3913E}" type="presOf" srcId="{FBAFBB84-087C-41C1-AC61-15CECD36833C}" destId="{329FAC62-7804-4FCD-ADF7-EE7E0D50DBC3}" srcOrd="0" destOrd="0" presId="urn:microsoft.com/office/officeart/2005/8/layout/list1"/>
    <dgm:cxn modelId="{A65DB6CC-AF4F-4F8F-AD26-C61A1C48FD3C}" type="presOf" srcId="{8D0CAD15-7B4A-41D0-91C2-2197C60E436E}" destId="{AAAC7C21-756D-44DD-81DB-FCA664BBA5D8}" srcOrd="1" destOrd="0" presId="urn:microsoft.com/office/officeart/2005/8/layout/list1"/>
    <dgm:cxn modelId="{0DA639D8-858F-40BA-84AC-F412C2672E0C}" srcId="{A0C958B2-B3A8-4B53-BAF4-44C002E314DD}" destId="{9FCA5265-32CA-4147-81D5-4ED86E1A6614}" srcOrd="0" destOrd="0" parTransId="{6EB7FCD2-8340-4486-8DF5-F733AD7A9590}" sibTransId="{01857EE6-89A6-43BB-9E29-BF24DE5429CA}"/>
    <dgm:cxn modelId="{99A23DD9-0E2A-46BB-9BAC-0A499C9F9220}" srcId="{A0C958B2-B3A8-4B53-BAF4-44C002E314DD}" destId="{8D0CAD15-7B4A-41D0-91C2-2197C60E436E}" srcOrd="3" destOrd="0" parTransId="{EA52013D-878C-413C-9729-0EAA776B7DA3}" sibTransId="{79E1B8F4-5165-481E-94C6-F7EF5619BA30}"/>
    <dgm:cxn modelId="{0F7D270D-F8A0-4534-8F02-6DD45D007DA3}" type="presParOf" srcId="{693E4688-C176-46C8-A6E4-78C96250EA64}" destId="{4A871DE0-BF17-403E-B6B4-3E37F0D8B864}" srcOrd="0" destOrd="0" presId="urn:microsoft.com/office/officeart/2005/8/layout/list1"/>
    <dgm:cxn modelId="{D14EE83D-DAF7-48FB-8C85-D74A0C49D648}" type="presParOf" srcId="{4A871DE0-BF17-403E-B6B4-3E37F0D8B864}" destId="{3717A228-6FA7-4C05-9F89-A5B4328A5D83}" srcOrd="0" destOrd="0" presId="urn:microsoft.com/office/officeart/2005/8/layout/list1"/>
    <dgm:cxn modelId="{CCFC639E-A453-4E65-A214-A802F2E93A01}" type="presParOf" srcId="{4A871DE0-BF17-403E-B6B4-3E37F0D8B864}" destId="{3478AFBA-C20E-42DB-A9DD-0067E0B6A699}" srcOrd="1" destOrd="0" presId="urn:microsoft.com/office/officeart/2005/8/layout/list1"/>
    <dgm:cxn modelId="{C86CF4F6-6237-4462-B728-936073D5DD1B}" type="presParOf" srcId="{693E4688-C176-46C8-A6E4-78C96250EA64}" destId="{FBBED778-0B81-4B15-9DC9-07E13FD88CAC}" srcOrd="1" destOrd="0" presId="urn:microsoft.com/office/officeart/2005/8/layout/list1"/>
    <dgm:cxn modelId="{7D728686-DBD3-4290-BE0E-201C1154CFFC}" type="presParOf" srcId="{693E4688-C176-46C8-A6E4-78C96250EA64}" destId="{329FAC62-7804-4FCD-ADF7-EE7E0D50DBC3}" srcOrd="2" destOrd="0" presId="urn:microsoft.com/office/officeart/2005/8/layout/list1"/>
    <dgm:cxn modelId="{8AF1789C-9DEA-4614-B2DC-023EF6F07CFE}" type="presParOf" srcId="{693E4688-C176-46C8-A6E4-78C96250EA64}" destId="{D16AB56F-CC6D-4029-BB82-9A6C7BBB7592}" srcOrd="3" destOrd="0" presId="urn:microsoft.com/office/officeart/2005/8/layout/list1"/>
    <dgm:cxn modelId="{0F3BCAA6-8B37-4361-9651-5F946354360A}" type="presParOf" srcId="{693E4688-C176-46C8-A6E4-78C96250EA64}" destId="{4A6BD0FC-9952-4993-88EB-F19091AF1DAE}" srcOrd="4" destOrd="0" presId="urn:microsoft.com/office/officeart/2005/8/layout/list1"/>
    <dgm:cxn modelId="{A5399623-0A2B-439F-BED1-B5F30AB919F8}" type="presParOf" srcId="{4A6BD0FC-9952-4993-88EB-F19091AF1DAE}" destId="{7E51DADB-F93F-48F7-B610-E73C9C408C7F}" srcOrd="0" destOrd="0" presId="urn:microsoft.com/office/officeart/2005/8/layout/list1"/>
    <dgm:cxn modelId="{E6878BB4-8DE0-4F90-91DA-C8CC618FE244}" type="presParOf" srcId="{4A6BD0FC-9952-4993-88EB-F19091AF1DAE}" destId="{685DD2C8-3B33-49F8-A016-7EE26B415EA3}" srcOrd="1" destOrd="0" presId="urn:microsoft.com/office/officeart/2005/8/layout/list1"/>
    <dgm:cxn modelId="{BF47D6A0-558B-46B3-BAAB-C5E08D4ED1F4}" type="presParOf" srcId="{693E4688-C176-46C8-A6E4-78C96250EA64}" destId="{46F24477-4BD0-477C-833D-1B949EFE67C3}" srcOrd="5" destOrd="0" presId="urn:microsoft.com/office/officeart/2005/8/layout/list1"/>
    <dgm:cxn modelId="{A6D8CE74-E7B4-449F-9BB4-C7D238A6ED63}" type="presParOf" srcId="{693E4688-C176-46C8-A6E4-78C96250EA64}" destId="{5660A1C7-F628-47D6-9654-6B97C7E1A999}" srcOrd="6" destOrd="0" presId="urn:microsoft.com/office/officeart/2005/8/layout/list1"/>
    <dgm:cxn modelId="{1EBF9013-B734-4051-A781-4411507D6250}" type="presParOf" srcId="{693E4688-C176-46C8-A6E4-78C96250EA64}" destId="{A71F7792-4525-486E-9092-84B3925ECCE1}" srcOrd="7" destOrd="0" presId="urn:microsoft.com/office/officeart/2005/8/layout/list1"/>
    <dgm:cxn modelId="{87B212AB-F794-4B63-A8FC-BE7970A6CCFD}" type="presParOf" srcId="{693E4688-C176-46C8-A6E4-78C96250EA64}" destId="{448DFB1B-DACC-4EDF-B8B9-F5B81BBCF421}" srcOrd="8" destOrd="0" presId="urn:microsoft.com/office/officeart/2005/8/layout/list1"/>
    <dgm:cxn modelId="{B6B004AC-2F94-41AC-9489-D743BF35B415}" type="presParOf" srcId="{448DFB1B-DACC-4EDF-B8B9-F5B81BBCF421}" destId="{EC457EE8-8CB8-4249-8B91-2766C3D5D664}" srcOrd="0" destOrd="0" presId="urn:microsoft.com/office/officeart/2005/8/layout/list1"/>
    <dgm:cxn modelId="{009D32FA-11B9-45AC-994C-8B66B703B1DC}" type="presParOf" srcId="{448DFB1B-DACC-4EDF-B8B9-F5B81BBCF421}" destId="{4A4D46A4-FB32-4EC0-90B0-43F63281514A}" srcOrd="1" destOrd="0" presId="urn:microsoft.com/office/officeart/2005/8/layout/list1"/>
    <dgm:cxn modelId="{93DDF5DD-E77D-474B-91D8-8C295366491C}" type="presParOf" srcId="{693E4688-C176-46C8-A6E4-78C96250EA64}" destId="{E92031B8-4E66-4AF5-ADE6-CACE8BA03099}" srcOrd="9" destOrd="0" presId="urn:microsoft.com/office/officeart/2005/8/layout/list1"/>
    <dgm:cxn modelId="{9E8AC8B7-763C-4E8C-A780-3D1B08E09A6C}" type="presParOf" srcId="{693E4688-C176-46C8-A6E4-78C96250EA64}" destId="{B7732965-0112-4611-BACA-64C7E6A12620}" srcOrd="10" destOrd="0" presId="urn:microsoft.com/office/officeart/2005/8/layout/list1"/>
    <dgm:cxn modelId="{85E35278-D06A-4559-87C2-AEFAF10CB8FC}" type="presParOf" srcId="{693E4688-C176-46C8-A6E4-78C96250EA64}" destId="{122440AB-B60E-4D08-8470-724D796115F7}" srcOrd="11" destOrd="0" presId="urn:microsoft.com/office/officeart/2005/8/layout/list1"/>
    <dgm:cxn modelId="{AEC5520A-CD70-4B24-8C44-03439A963E0D}" type="presParOf" srcId="{693E4688-C176-46C8-A6E4-78C96250EA64}" destId="{B7B1B838-0565-477E-8EB4-64F59C7686C7}" srcOrd="12" destOrd="0" presId="urn:microsoft.com/office/officeart/2005/8/layout/list1"/>
    <dgm:cxn modelId="{FFEE57DE-538C-47D8-805B-859EB542C601}" type="presParOf" srcId="{B7B1B838-0565-477E-8EB4-64F59C7686C7}" destId="{FE6DF504-5860-43EF-89C3-E3E594CDF83A}" srcOrd="0" destOrd="0" presId="urn:microsoft.com/office/officeart/2005/8/layout/list1"/>
    <dgm:cxn modelId="{642AB705-1B37-4BA5-94F8-EAC81491E83D}" type="presParOf" srcId="{B7B1B838-0565-477E-8EB4-64F59C7686C7}" destId="{AAAC7C21-756D-44DD-81DB-FCA664BBA5D8}" srcOrd="1" destOrd="0" presId="urn:microsoft.com/office/officeart/2005/8/layout/list1"/>
    <dgm:cxn modelId="{0150A726-C331-46E3-AF0B-5C8BC0783EBE}" type="presParOf" srcId="{693E4688-C176-46C8-A6E4-78C96250EA64}" destId="{38A4D54A-6225-46B2-B6F7-E77F3D581E45}" srcOrd="13" destOrd="0" presId="urn:microsoft.com/office/officeart/2005/8/layout/list1"/>
    <dgm:cxn modelId="{8AB1C1D2-C59C-42DA-AC34-E5F741A7EE86}" type="presParOf" srcId="{693E4688-C176-46C8-A6E4-78C96250EA64}" destId="{E79F042C-4AE3-47C0-AB66-9BEA585B0127}"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FAC62-7804-4FCD-ADF7-EE7E0D50DBC3}">
      <dsp:nvSpPr>
        <dsp:cNvPr id="0" name=""/>
        <dsp:cNvSpPr/>
      </dsp:nvSpPr>
      <dsp:spPr>
        <a:xfrm>
          <a:off x="0" y="314906"/>
          <a:ext cx="8128000" cy="79301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395732" rIns="630823" bIns="135128" numCol="1" spcCol="1270" anchor="t" anchorCtr="0">
          <a:noAutofit/>
        </a:bodyPr>
        <a:lstStyle/>
        <a:p>
          <a:pPr marL="171450" lvl="1" indent="-171450" algn="l" defTabSz="844550">
            <a:lnSpc>
              <a:spcPct val="90000"/>
            </a:lnSpc>
            <a:spcBef>
              <a:spcPct val="0"/>
            </a:spcBef>
            <a:spcAft>
              <a:spcPct val="15000"/>
            </a:spcAft>
            <a:buChar char="•"/>
          </a:pPr>
          <a:r>
            <a:rPr lang="es-ES" sz="1900" kern="1200"/>
            <a:t>Diagnóstico y corrección de errores.</a:t>
          </a:r>
          <a:endParaRPr lang="es-ES" sz="1900" kern="1200" dirty="0"/>
        </a:p>
      </dsp:txBody>
      <dsp:txXfrm>
        <a:off x="0" y="314906"/>
        <a:ext cx="8128000" cy="793012"/>
      </dsp:txXfrm>
    </dsp:sp>
    <dsp:sp modelId="{3478AFBA-C20E-42DB-A9DD-0067E0B6A699}">
      <dsp:nvSpPr>
        <dsp:cNvPr id="0" name=""/>
        <dsp:cNvSpPr/>
      </dsp:nvSpPr>
      <dsp:spPr>
        <a:xfrm>
          <a:off x="392899" y="55863"/>
          <a:ext cx="5689600" cy="560880"/>
        </a:xfrm>
        <a:prstGeom prst="roundRect">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Clr>
              <a:srgbClr val="C00000"/>
            </a:buClr>
            <a:buSzPts val="2800"/>
            <a:buFont typeface="Arial"/>
            <a:buNone/>
          </a:pPr>
          <a:r>
            <a:rPr lang="es-AR" sz="2800" b="1" kern="1200" dirty="0"/>
            <a:t>Mantenimiento correctivo</a:t>
          </a:r>
        </a:p>
      </dsp:txBody>
      <dsp:txXfrm>
        <a:off x="420279" y="83243"/>
        <a:ext cx="5634840" cy="506120"/>
      </dsp:txXfrm>
    </dsp:sp>
    <dsp:sp modelId="{5660A1C7-F628-47D6-9654-6B97C7E1A999}">
      <dsp:nvSpPr>
        <dsp:cNvPr id="0" name=""/>
        <dsp:cNvSpPr/>
      </dsp:nvSpPr>
      <dsp:spPr>
        <a:xfrm>
          <a:off x="0" y="1490958"/>
          <a:ext cx="8128000" cy="1047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395732" rIns="630823" bIns="135128" numCol="1" spcCol="1270" anchor="t" anchorCtr="0">
          <a:noAutofit/>
        </a:bodyPr>
        <a:lstStyle/>
        <a:p>
          <a:pPr marL="171450" lvl="1" indent="-171450" algn="l" defTabSz="844550">
            <a:lnSpc>
              <a:spcPct val="90000"/>
            </a:lnSpc>
            <a:spcBef>
              <a:spcPct val="0"/>
            </a:spcBef>
            <a:spcAft>
              <a:spcPct val="15000"/>
            </a:spcAft>
            <a:buChar char="•"/>
          </a:pPr>
          <a:r>
            <a:rPr lang="es-ES" sz="1900" i="1" kern="1200"/>
            <a:t>Modificación del software para interaccionar correctamente con el entorno.</a:t>
          </a:r>
          <a:endParaRPr lang="es-ES" sz="1900" kern="1200" dirty="0"/>
        </a:p>
      </dsp:txBody>
      <dsp:txXfrm>
        <a:off x="0" y="1490958"/>
        <a:ext cx="8128000" cy="1047375"/>
      </dsp:txXfrm>
    </dsp:sp>
    <dsp:sp modelId="{685DD2C8-3B33-49F8-A016-7EE26B415EA3}">
      <dsp:nvSpPr>
        <dsp:cNvPr id="0" name=""/>
        <dsp:cNvSpPr/>
      </dsp:nvSpPr>
      <dsp:spPr>
        <a:xfrm>
          <a:off x="406400" y="1210518"/>
          <a:ext cx="5689600" cy="560880"/>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Clr>
              <a:srgbClr val="C00000"/>
            </a:buClr>
            <a:buSzPts val="2800"/>
            <a:buFont typeface="Arial"/>
            <a:buNone/>
          </a:pPr>
          <a:r>
            <a:rPr lang="es-AR" sz="2800" b="1" kern="1200" dirty="0"/>
            <a:t>Mantenimiento adaptativo </a:t>
          </a:r>
        </a:p>
      </dsp:txBody>
      <dsp:txXfrm>
        <a:off x="433780" y="1237898"/>
        <a:ext cx="5634840" cy="506120"/>
      </dsp:txXfrm>
    </dsp:sp>
    <dsp:sp modelId="{B7732965-0112-4611-BACA-64C7E6A12620}">
      <dsp:nvSpPr>
        <dsp:cNvPr id="0" name=""/>
        <dsp:cNvSpPr/>
      </dsp:nvSpPr>
      <dsp:spPr>
        <a:xfrm>
          <a:off x="0" y="2921373"/>
          <a:ext cx="8128000" cy="79301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395732" rIns="630823" bIns="135128" numCol="1" spcCol="1270" anchor="t" anchorCtr="0">
          <a:noAutofit/>
        </a:bodyPr>
        <a:lstStyle/>
        <a:p>
          <a:pPr marL="171450" lvl="1" indent="-171450" algn="l" defTabSz="844550">
            <a:lnSpc>
              <a:spcPct val="90000"/>
            </a:lnSpc>
            <a:spcBef>
              <a:spcPct val="0"/>
            </a:spcBef>
            <a:spcAft>
              <a:spcPct val="15000"/>
            </a:spcAft>
            <a:buChar char="•"/>
          </a:pPr>
          <a:r>
            <a:rPr lang="es-AR" sz="1900" i="1" kern="1200" dirty="0"/>
            <a:t>Mejoras al sistema.</a:t>
          </a:r>
          <a:endParaRPr lang="es-AR" sz="1900" kern="1200" dirty="0"/>
        </a:p>
      </dsp:txBody>
      <dsp:txXfrm>
        <a:off x="0" y="2921373"/>
        <a:ext cx="8128000" cy="793012"/>
      </dsp:txXfrm>
    </dsp:sp>
    <dsp:sp modelId="{4A4D46A4-FB32-4EC0-90B0-43F63281514A}">
      <dsp:nvSpPr>
        <dsp:cNvPr id="0" name=""/>
        <dsp:cNvSpPr/>
      </dsp:nvSpPr>
      <dsp:spPr>
        <a:xfrm>
          <a:off x="406400" y="2640933"/>
          <a:ext cx="5689600" cy="560880"/>
        </a:xfrm>
        <a:prstGeom prst="roundRect">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Clr>
              <a:srgbClr val="C00000"/>
            </a:buClr>
            <a:buSzPts val="2800"/>
            <a:buFont typeface="Arial"/>
            <a:buNone/>
          </a:pPr>
          <a:r>
            <a:rPr lang="es-AR" sz="2800" b="1" kern="1200" dirty="0"/>
            <a:t>Mantenimiento perfectivo </a:t>
          </a:r>
        </a:p>
      </dsp:txBody>
      <dsp:txXfrm>
        <a:off x="433780" y="2668313"/>
        <a:ext cx="5634840" cy="506120"/>
      </dsp:txXfrm>
    </dsp:sp>
    <dsp:sp modelId="{E79F042C-4AE3-47C0-AB66-9BEA585B0127}">
      <dsp:nvSpPr>
        <dsp:cNvPr id="0" name=""/>
        <dsp:cNvSpPr/>
      </dsp:nvSpPr>
      <dsp:spPr>
        <a:xfrm>
          <a:off x="0" y="4097426"/>
          <a:ext cx="8128000" cy="12867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395732" rIns="630823" bIns="135128" numCol="1" spcCol="1270" anchor="t" anchorCtr="0">
          <a:noAutofit/>
        </a:bodyPr>
        <a:lstStyle/>
        <a:p>
          <a:pPr marL="171450" lvl="1" indent="-171450" algn="l" defTabSz="844550">
            <a:lnSpc>
              <a:spcPct val="90000"/>
            </a:lnSpc>
            <a:spcBef>
              <a:spcPct val="0"/>
            </a:spcBef>
            <a:spcAft>
              <a:spcPct val="15000"/>
            </a:spcAft>
            <a:buChar char="•"/>
          </a:pPr>
          <a:r>
            <a:rPr lang="es-ES" sz="1900" i="1" kern="1200"/>
            <a:t>Se efectúa antes que haya una petición, para facilitar el futuro mantenimiento. Se aprovecha el conocimiento sobre el producto.</a:t>
          </a:r>
          <a:endParaRPr lang="es-ES" sz="1900" kern="1200" dirty="0"/>
        </a:p>
      </dsp:txBody>
      <dsp:txXfrm>
        <a:off x="0" y="4097426"/>
        <a:ext cx="8128000" cy="1286775"/>
      </dsp:txXfrm>
    </dsp:sp>
    <dsp:sp modelId="{AAAC7C21-756D-44DD-81DB-FCA664BBA5D8}">
      <dsp:nvSpPr>
        <dsp:cNvPr id="0" name=""/>
        <dsp:cNvSpPr/>
      </dsp:nvSpPr>
      <dsp:spPr>
        <a:xfrm>
          <a:off x="406400" y="3816986"/>
          <a:ext cx="5689600" cy="560880"/>
        </a:xfrm>
        <a:prstGeom prst="roundRect">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Clr>
              <a:srgbClr val="C00000"/>
            </a:buClr>
            <a:buSzPts val="2800"/>
            <a:buFont typeface="Arial"/>
            <a:buNone/>
          </a:pPr>
          <a:r>
            <a:rPr lang="es-AR" sz="2800" b="1" kern="1200" dirty="0"/>
            <a:t>Mantenimiento preventivo </a:t>
          </a:r>
        </a:p>
      </dsp:txBody>
      <dsp:txXfrm>
        <a:off x="433780" y="3844366"/>
        <a:ext cx="5634840"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7706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2694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4</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2361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magen con título">
  <p:cSld name="Imagen con título">
    <p:spTree>
      <p:nvGrpSpPr>
        <p:cNvPr id="1" name="Shape 16"/>
        <p:cNvGrpSpPr/>
        <p:nvPr/>
      </p:nvGrpSpPr>
      <p:grpSpPr>
        <a:xfrm>
          <a:off x="0" y="0"/>
          <a:ext cx="0" cy="0"/>
          <a:chOff x="0" y="0"/>
          <a:chExt cx="0" cy="0"/>
        </a:xfrm>
      </p:grpSpPr>
      <p:sp>
        <p:nvSpPr>
          <p:cNvPr id="17" name="Google Shape;17;p29"/>
          <p:cNvSpPr txBox="1">
            <a:spLocks noGrp="1"/>
          </p:cNvSpPr>
          <p:nvPr>
            <p:ph type="title"/>
          </p:nvPr>
        </p:nvSpPr>
        <p:spPr>
          <a:xfrm>
            <a:off x="653976" y="4737542"/>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4A6617"/>
              </a:buClr>
              <a:buSzPts val="4400"/>
              <a:buFont typeface="Calibri"/>
              <a:buNone/>
              <a:defRPr sz="4400" b="1">
                <a:solidFill>
                  <a:srgbClr val="4A661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9"/>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SzPts val="2400"/>
              <a:buNone/>
              <a:defRPr sz="2400">
                <a:solidFill>
                  <a:srgbClr val="4A6617"/>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19" name="Google Shape;19;p29"/>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4A661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9"/>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i="0" u="none" strike="noStrike" cap="none">
                <a:solidFill>
                  <a:schemeClr val="accent6"/>
                </a:solidFill>
                <a:latin typeface="Calibri"/>
                <a:ea typeface="Calibri"/>
                <a:cs typeface="Calibri"/>
                <a:sym typeface="Calibri"/>
              </a:defRPr>
            </a:lvl1pPr>
            <a:lvl2pPr marL="0" lvl="1" indent="0" algn="r">
              <a:spcBef>
                <a:spcPts val="0"/>
              </a:spcBef>
              <a:buNone/>
              <a:defRPr sz="10300" b="0" i="0" u="none" strike="noStrike" cap="none">
                <a:solidFill>
                  <a:schemeClr val="accent6"/>
                </a:solidFill>
                <a:latin typeface="Calibri"/>
                <a:ea typeface="Calibri"/>
                <a:cs typeface="Calibri"/>
                <a:sym typeface="Calibri"/>
              </a:defRPr>
            </a:lvl2pPr>
            <a:lvl3pPr marL="0" lvl="2" indent="0" algn="r">
              <a:spcBef>
                <a:spcPts val="0"/>
              </a:spcBef>
              <a:buNone/>
              <a:defRPr sz="10300" b="0" i="0" u="none" strike="noStrike" cap="none">
                <a:solidFill>
                  <a:schemeClr val="accent6"/>
                </a:solidFill>
                <a:latin typeface="Calibri"/>
                <a:ea typeface="Calibri"/>
                <a:cs typeface="Calibri"/>
                <a:sym typeface="Calibri"/>
              </a:defRPr>
            </a:lvl3pPr>
            <a:lvl4pPr marL="0" lvl="3" indent="0" algn="r">
              <a:spcBef>
                <a:spcPts val="0"/>
              </a:spcBef>
              <a:buNone/>
              <a:defRPr sz="10300" b="0" i="0" u="none" strike="noStrike" cap="none">
                <a:solidFill>
                  <a:schemeClr val="accent6"/>
                </a:solidFill>
                <a:latin typeface="Calibri"/>
                <a:ea typeface="Calibri"/>
                <a:cs typeface="Calibri"/>
                <a:sym typeface="Calibri"/>
              </a:defRPr>
            </a:lvl4pPr>
            <a:lvl5pPr marL="0" lvl="4" indent="0" algn="r">
              <a:spcBef>
                <a:spcPts val="0"/>
              </a:spcBef>
              <a:buNone/>
              <a:defRPr sz="10300" b="0" i="0" u="none" strike="noStrike" cap="none">
                <a:solidFill>
                  <a:schemeClr val="accent6"/>
                </a:solidFill>
                <a:latin typeface="Calibri"/>
                <a:ea typeface="Calibri"/>
                <a:cs typeface="Calibri"/>
                <a:sym typeface="Calibri"/>
              </a:defRPr>
            </a:lvl5pPr>
            <a:lvl6pPr marL="0" lvl="5" indent="0" algn="r">
              <a:spcBef>
                <a:spcPts val="0"/>
              </a:spcBef>
              <a:buNone/>
              <a:defRPr sz="10300" b="0" i="0" u="none" strike="noStrike" cap="none">
                <a:solidFill>
                  <a:schemeClr val="accent6"/>
                </a:solidFill>
                <a:latin typeface="Calibri"/>
                <a:ea typeface="Calibri"/>
                <a:cs typeface="Calibri"/>
                <a:sym typeface="Calibri"/>
              </a:defRPr>
            </a:lvl6pPr>
            <a:lvl7pPr marL="0" lvl="6" indent="0" algn="r">
              <a:spcBef>
                <a:spcPts val="0"/>
              </a:spcBef>
              <a:buNone/>
              <a:defRPr sz="10300" b="0" i="0" u="none" strike="noStrike" cap="none">
                <a:solidFill>
                  <a:schemeClr val="accent6"/>
                </a:solidFill>
                <a:latin typeface="Calibri"/>
                <a:ea typeface="Calibri"/>
                <a:cs typeface="Calibri"/>
                <a:sym typeface="Calibri"/>
              </a:defRPr>
            </a:lvl7pPr>
            <a:lvl8pPr marL="0" lvl="7" indent="0" algn="r">
              <a:spcBef>
                <a:spcPts val="0"/>
              </a:spcBef>
              <a:buNone/>
              <a:defRPr sz="10300" b="0" i="0" u="none" strike="noStrike" cap="none">
                <a:solidFill>
                  <a:schemeClr val="accent6"/>
                </a:solidFill>
                <a:latin typeface="Calibri"/>
                <a:ea typeface="Calibri"/>
                <a:cs typeface="Calibri"/>
                <a:sym typeface="Calibri"/>
              </a:defRPr>
            </a:lvl8pPr>
            <a:lvl9pPr marL="0" lvl="8" indent="0" algn="r">
              <a:spcBef>
                <a:spcPts val="0"/>
              </a:spcBef>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pic>
        <p:nvPicPr>
          <p:cNvPr id="21" name="Google Shape;21;p29" descr="2"/>
          <p:cNvPicPr preferRelativeResize="0"/>
          <p:nvPr/>
        </p:nvPicPr>
        <p:blipFill rotWithShape="1">
          <a:blip r:embed="rId2">
            <a:alphaModFix/>
          </a:blip>
          <a:srcRect l="8462"/>
          <a:stretch/>
        </p:blipFill>
        <p:spPr>
          <a:xfrm>
            <a:off x="21928" y="12576"/>
            <a:ext cx="12144672" cy="406141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ormal con fuente ">
  <p:cSld name="Normal con fuente ">
    <p:bg>
      <p:bgPr>
        <a:solidFill>
          <a:schemeClr val="lt1"/>
        </a:solidFill>
        <a:effectLst/>
      </p:bgPr>
    </p:bg>
    <p:spTree>
      <p:nvGrpSpPr>
        <p:cNvPr id="1" name="Shape 22"/>
        <p:cNvGrpSpPr/>
        <p:nvPr/>
      </p:nvGrpSpPr>
      <p:grpSpPr>
        <a:xfrm>
          <a:off x="0" y="0"/>
          <a:ext cx="0" cy="0"/>
          <a:chOff x="0" y="0"/>
          <a:chExt cx="0" cy="0"/>
        </a:xfrm>
      </p:grpSpPr>
      <p:sp>
        <p:nvSpPr>
          <p:cNvPr id="23" name="Google Shape;23;p30"/>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4000" b="1">
                <a:solidFill>
                  <a:srgbClr val="4A661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0"/>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
        <p:nvSpPr>
          <p:cNvPr id="25" name="Google Shape;25;p30"/>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1100"/>
              <a:buNone/>
              <a:defRPr sz="1100" b="0" i="0">
                <a:solidFill>
                  <a:srgbClr val="888888"/>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1400"/>
              <a:buNone/>
              <a:defRPr sz="1400"/>
            </a:lvl2pPr>
            <a:lvl3pPr marL="1371600" lvl="2" indent="-228600" algn="l">
              <a:lnSpc>
                <a:spcPct val="85000"/>
              </a:lnSpc>
              <a:spcBef>
                <a:spcPts val="600"/>
              </a:spcBef>
              <a:spcAft>
                <a:spcPts val="0"/>
              </a:spcAft>
              <a:buClr>
                <a:srgbClr val="262626"/>
              </a:buClr>
              <a:buSzPts val="1400"/>
              <a:buNone/>
              <a:defRPr sz="1400"/>
            </a:lvl3pPr>
            <a:lvl4pPr marL="1828800" lvl="3" indent="-228600" algn="l">
              <a:lnSpc>
                <a:spcPct val="85000"/>
              </a:lnSpc>
              <a:spcBef>
                <a:spcPts val="600"/>
              </a:spcBef>
              <a:spcAft>
                <a:spcPts val="0"/>
              </a:spcAft>
              <a:buClr>
                <a:srgbClr val="262626"/>
              </a:buClr>
              <a:buSzPts val="1400"/>
              <a:buNone/>
              <a:defRPr sz="1400"/>
            </a:lvl4pPr>
            <a:lvl5pPr marL="2286000" lvl="4" indent="-228600" algn="l">
              <a:lnSpc>
                <a:spcPct val="85000"/>
              </a:lnSpc>
              <a:spcBef>
                <a:spcPts val="600"/>
              </a:spcBef>
              <a:spcAft>
                <a:spcPts val="0"/>
              </a:spcAft>
              <a:buClr>
                <a:srgbClr val="262626"/>
              </a:buClr>
              <a:buSzPts val="1400"/>
              <a:buNone/>
              <a:defRPr sz="1400"/>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26" name="Google Shape;26;p30"/>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a:lvl1pPr>
            <a:lvl2pPr marL="914400" lvl="1" indent="-381000" algn="l">
              <a:lnSpc>
                <a:spcPct val="85000"/>
              </a:lnSpc>
              <a:spcBef>
                <a:spcPts val="600"/>
              </a:spcBef>
              <a:spcAft>
                <a:spcPts val="0"/>
              </a:spcAft>
              <a:buClr>
                <a:srgbClr val="262626"/>
              </a:buClr>
              <a:buSzPts val="2400"/>
              <a:buChar char=" "/>
              <a:defRPr/>
            </a:lvl2pPr>
            <a:lvl3pPr marL="1371600" lvl="2" indent="-355600" algn="l">
              <a:lnSpc>
                <a:spcPct val="85000"/>
              </a:lnSpc>
              <a:spcBef>
                <a:spcPts val="600"/>
              </a:spcBef>
              <a:spcAft>
                <a:spcPts val="0"/>
              </a:spcAft>
              <a:buClr>
                <a:srgbClr val="262626"/>
              </a:buClr>
              <a:buSzPts val="20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27" name="Google Shape;27;p30"/>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solidFill>
                  <a:srgbClr val="BFBFB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0"/>
          <p:cNvSpPr txBox="1"/>
          <p:nvPr/>
        </p:nvSpPr>
        <p:spPr>
          <a:xfrm>
            <a:off x="5176313" y="6484425"/>
            <a:ext cx="66236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b="0" i="0" u="none" strike="noStrike" cap="none">
                <a:solidFill>
                  <a:srgbClr val="888888"/>
                </a:solidFill>
                <a:latin typeface="Calibri"/>
                <a:ea typeface="Calibri"/>
                <a:cs typeface="Calibri"/>
                <a:sym typeface="Calibri"/>
              </a:rPr>
              <a:t>Fuente:</a:t>
            </a:r>
            <a:endParaRPr sz="1100" b="0" i="0" u="none" strike="noStrike" cap="none">
              <a:solidFill>
                <a:schemeClr val="lt2"/>
              </a:solidFill>
              <a:latin typeface="Calibri"/>
              <a:ea typeface="Calibri"/>
              <a:cs typeface="Calibri"/>
              <a:sym typeface="Calibri"/>
            </a:endParaRPr>
          </a:p>
        </p:txBody>
      </p:sp>
      <p:cxnSp>
        <p:nvCxnSpPr>
          <p:cNvPr id="29" name="Google Shape;29;p30"/>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cxnSp>
        <p:nvCxnSpPr>
          <p:cNvPr id="30" name="Google Shape;30;p30"/>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31"/>
        <p:cNvGrpSpPr/>
        <p:nvPr/>
      </p:nvGrpSpPr>
      <p:grpSpPr>
        <a:xfrm>
          <a:off x="0" y="0"/>
          <a:ext cx="0" cy="0"/>
          <a:chOff x="0" y="0"/>
          <a:chExt cx="0" cy="0"/>
        </a:xfrm>
      </p:grpSpPr>
      <p:sp>
        <p:nvSpPr>
          <p:cNvPr id="32" name="Google Shape;32;p31"/>
          <p:cNvSpPr txBox="1">
            <a:spLocks noGrp="1"/>
          </p:cNvSpPr>
          <p:nvPr>
            <p:ph type="title"/>
          </p:nvPr>
        </p:nvSpPr>
        <p:spPr>
          <a:xfrm>
            <a:off x="623393" y="499533"/>
            <a:ext cx="10235108" cy="1273283"/>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4000" b="1">
                <a:solidFill>
                  <a:srgbClr val="4A661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1"/>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34" name="Google Shape;34;p31"/>
          <p:cNvSpPr txBox="1">
            <a:spLocks noGrp="1"/>
          </p:cNvSpPr>
          <p:nvPr>
            <p:ph type="body" idx="2"/>
          </p:nvPr>
        </p:nvSpPr>
        <p:spPr>
          <a:xfrm>
            <a:off x="6011330"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35" name="Google Shape;35;p3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
        <p:nvSpPr>
          <p:cNvPr id="36" name="Google Shape;36;p31"/>
          <p:cNvSpPr txBox="1"/>
          <p:nvPr/>
        </p:nvSpPr>
        <p:spPr>
          <a:xfrm>
            <a:off x="5176313" y="6484425"/>
            <a:ext cx="66236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b="0" i="0">
                <a:solidFill>
                  <a:srgbClr val="888888"/>
                </a:solidFill>
                <a:latin typeface="Arial"/>
                <a:ea typeface="Arial"/>
                <a:cs typeface="Arial"/>
                <a:sym typeface="Arial"/>
              </a:rPr>
              <a:t>Fuente:</a:t>
            </a:r>
            <a:endParaRPr sz="1100">
              <a:solidFill>
                <a:schemeClr val="lt2"/>
              </a:solidFill>
              <a:latin typeface="Calibri"/>
              <a:ea typeface="Calibri"/>
              <a:cs typeface="Calibri"/>
              <a:sym typeface="Calibri"/>
            </a:endParaRPr>
          </a:p>
        </p:txBody>
      </p:sp>
      <p:sp>
        <p:nvSpPr>
          <p:cNvPr id="37" name="Google Shape;37;p31"/>
          <p:cNvSpPr txBox="1">
            <a:spLocks noGrp="1"/>
          </p:cNvSpPr>
          <p:nvPr>
            <p:ph type="body" idx="3"/>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1100"/>
              <a:buNone/>
              <a:defRPr sz="1100" b="0" i="0">
                <a:solidFill>
                  <a:srgbClr val="888888"/>
                </a:solidFill>
                <a:latin typeface="Arial"/>
                <a:ea typeface="Arial"/>
                <a:cs typeface="Arial"/>
                <a:sym typeface="Arial"/>
              </a:defRPr>
            </a:lvl1pPr>
            <a:lvl2pPr marL="914400" lvl="1" indent="-228600" algn="l">
              <a:lnSpc>
                <a:spcPct val="85000"/>
              </a:lnSpc>
              <a:spcBef>
                <a:spcPts val="600"/>
              </a:spcBef>
              <a:spcAft>
                <a:spcPts val="0"/>
              </a:spcAft>
              <a:buClr>
                <a:srgbClr val="262626"/>
              </a:buClr>
              <a:buSzPts val="1400"/>
              <a:buNone/>
              <a:defRPr sz="1400"/>
            </a:lvl2pPr>
            <a:lvl3pPr marL="1371600" lvl="2" indent="-228600" algn="l">
              <a:lnSpc>
                <a:spcPct val="85000"/>
              </a:lnSpc>
              <a:spcBef>
                <a:spcPts val="600"/>
              </a:spcBef>
              <a:spcAft>
                <a:spcPts val="0"/>
              </a:spcAft>
              <a:buClr>
                <a:srgbClr val="262626"/>
              </a:buClr>
              <a:buSzPts val="1400"/>
              <a:buNone/>
              <a:defRPr sz="1400"/>
            </a:lvl3pPr>
            <a:lvl4pPr marL="1828800" lvl="3" indent="-228600" algn="l">
              <a:lnSpc>
                <a:spcPct val="85000"/>
              </a:lnSpc>
              <a:spcBef>
                <a:spcPts val="600"/>
              </a:spcBef>
              <a:spcAft>
                <a:spcPts val="0"/>
              </a:spcAft>
              <a:buClr>
                <a:srgbClr val="262626"/>
              </a:buClr>
              <a:buSzPts val="1400"/>
              <a:buNone/>
              <a:defRPr sz="1400"/>
            </a:lvl4pPr>
            <a:lvl5pPr marL="2286000" lvl="4" indent="-228600" algn="l">
              <a:lnSpc>
                <a:spcPct val="85000"/>
              </a:lnSpc>
              <a:spcBef>
                <a:spcPts val="600"/>
              </a:spcBef>
              <a:spcAft>
                <a:spcPts val="0"/>
              </a:spcAft>
              <a:buClr>
                <a:srgbClr val="262626"/>
              </a:buClr>
              <a:buSzPts val="1400"/>
              <a:buNone/>
              <a:defRPr sz="1400"/>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38" name="Google Shape;38;p31"/>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on ">
  <p:cSld name="Encabezado de Seccion ">
    <p:spTree>
      <p:nvGrpSpPr>
        <p:cNvPr id="1" name="Shape 39"/>
        <p:cNvGrpSpPr/>
        <p:nvPr/>
      </p:nvGrpSpPr>
      <p:grpSpPr>
        <a:xfrm>
          <a:off x="0" y="0"/>
          <a:ext cx="0" cy="0"/>
          <a:chOff x="0" y="0"/>
          <a:chExt cx="0" cy="0"/>
        </a:xfrm>
      </p:grpSpPr>
      <p:sp>
        <p:nvSpPr>
          <p:cNvPr id="40" name="Google Shape;40;p32"/>
          <p:cNvSpPr txBox="1">
            <a:spLocks noGrp="1"/>
          </p:cNvSpPr>
          <p:nvPr>
            <p:ph type="title"/>
          </p:nvPr>
        </p:nvSpPr>
        <p:spPr>
          <a:xfrm>
            <a:off x="551384" y="2051013"/>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chemeClr val="dk2"/>
              </a:buClr>
              <a:buSzPts val="7200"/>
              <a:buFont typeface="Calibri"/>
              <a:buNone/>
              <a:defRPr sz="7200" b="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2"/>
          <p:cNvSpPr txBox="1">
            <a:spLocks noGrp="1"/>
          </p:cNvSpPr>
          <p:nvPr>
            <p:ph type="body" idx="1"/>
          </p:nvPr>
        </p:nvSpPr>
        <p:spPr>
          <a:xfrm>
            <a:off x="551384" y="4359587"/>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SzPts val="2400"/>
              <a:buNone/>
              <a:defRPr sz="2400">
                <a:solidFill>
                  <a:schemeClr val="dk2"/>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42" name="Google Shape;42;p32"/>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a:solidFill>
                  <a:schemeClr val="accent6"/>
                </a:solidFill>
                <a:latin typeface="Calibri"/>
                <a:ea typeface="Calibri"/>
                <a:cs typeface="Calibri"/>
                <a:sym typeface="Calibri"/>
              </a:defRPr>
            </a:lvl1pPr>
            <a:lvl2pPr marL="0" lvl="1" indent="0" algn="r">
              <a:spcBef>
                <a:spcPts val="0"/>
              </a:spcBef>
              <a:buNone/>
              <a:defRPr sz="10300" b="0">
                <a:solidFill>
                  <a:schemeClr val="accent6"/>
                </a:solidFill>
                <a:latin typeface="Calibri"/>
                <a:ea typeface="Calibri"/>
                <a:cs typeface="Calibri"/>
                <a:sym typeface="Calibri"/>
              </a:defRPr>
            </a:lvl2pPr>
            <a:lvl3pPr marL="0" lvl="2" indent="0" algn="r">
              <a:spcBef>
                <a:spcPts val="0"/>
              </a:spcBef>
              <a:buNone/>
              <a:defRPr sz="10300" b="0">
                <a:solidFill>
                  <a:schemeClr val="accent6"/>
                </a:solidFill>
                <a:latin typeface="Calibri"/>
                <a:ea typeface="Calibri"/>
                <a:cs typeface="Calibri"/>
                <a:sym typeface="Calibri"/>
              </a:defRPr>
            </a:lvl3pPr>
            <a:lvl4pPr marL="0" lvl="3" indent="0" algn="r">
              <a:spcBef>
                <a:spcPts val="0"/>
              </a:spcBef>
              <a:buNone/>
              <a:defRPr sz="10300" b="0">
                <a:solidFill>
                  <a:schemeClr val="accent6"/>
                </a:solidFill>
                <a:latin typeface="Calibri"/>
                <a:ea typeface="Calibri"/>
                <a:cs typeface="Calibri"/>
                <a:sym typeface="Calibri"/>
              </a:defRPr>
            </a:lvl4pPr>
            <a:lvl5pPr marL="0" lvl="4" indent="0" algn="r">
              <a:spcBef>
                <a:spcPts val="0"/>
              </a:spcBef>
              <a:buNone/>
              <a:defRPr sz="10300" b="0">
                <a:solidFill>
                  <a:schemeClr val="accent6"/>
                </a:solidFill>
                <a:latin typeface="Calibri"/>
                <a:ea typeface="Calibri"/>
                <a:cs typeface="Calibri"/>
                <a:sym typeface="Calibri"/>
              </a:defRPr>
            </a:lvl5pPr>
            <a:lvl6pPr marL="0" lvl="5" indent="0" algn="r">
              <a:spcBef>
                <a:spcPts val="0"/>
              </a:spcBef>
              <a:buNone/>
              <a:defRPr sz="10300" b="0">
                <a:solidFill>
                  <a:schemeClr val="accent6"/>
                </a:solidFill>
                <a:latin typeface="Calibri"/>
                <a:ea typeface="Calibri"/>
                <a:cs typeface="Calibri"/>
                <a:sym typeface="Calibri"/>
              </a:defRPr>
            </a:lvl6pPr>
            <a:lvl7pPr marL="0" lvl="6" indent="0" algn="r">
              <a:spcBef>
                <a:spcPts val="0"/>
              </a:spcBef>
              <a:buNone/>
              <a:defRPr sz="10300" b="0">
                <a:solidFill>
                  <a:schemeClr val="accent6"/>
                </a:solidFill>
                <a:latin typeface="Calibri"/>
                <a:ea typeface="Calibri"/>
                <a:cs typeface="Calibri"/>
                <a:sym typeface="Calibri"/>
              </a:defRPr>
            </a:lvl7pPr>
            <a:lvl8pPr marL="0" lvl="7" indent="0" algn="r">
              <a:spcBef>
                <a:spcPts val="0"/>
              </a:spcBef>
              <a:buNone/>
              <a:defRPr sz="10300" b="0">
                <a:solidFill>
                  <a:schemeClr val="accent6"/>
                </a:solidFill>
                <a:latin typeface="Calibri"/>
                <a:ea typeface="Calibri"/>
                <a:cs typeface="Calibri"/>
                <a:sym typeface="Calibri"/>
              </a:defRPr>
            </a:lvl8pPr>
            <a:lvl9pPr marL="0" lvl="8" indent="0" algn="r">
              <a:spcBef>
                <a:spcPts val="0"/>
              </a:spcBef>
              <a:buNone/>
              <a:defRPr sz="10300" b="0">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pic>
        <p:nvPicPr>
          <p:cNvPr id="44" name="Google Shape;44;p32" descr="2"/>
          <p:cNvPicPr preferRelativeResize="0"/>
          <p:nvPr/>
        </p:nvPicPr>
        <p:blipFill rotWithShape="1">
          <a:blip r:embed="rId2">
            <a:alphaModFix/>
          </a:blip>
          <a:srcRect l="8462"/>
          <a:stretch/>
        </p:blipFill>
        <p:spPr>
          <a:xfrm>
            <a:off x="32048" y="116632"/>
            <a:ext cx="12159952" cy="417796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Normal con fuente ">
  <p:cSld name="1_Normal con fuente ">
    <p:bg>
      <p:bgPr>
        <a:solidFill>
          <a:schemeClr val="lt1"/>
        </a:solidFill>
        <a:effectLst/>
      </p:bgPr>
    </p:bg>
    <p:spTree>
      <p:nvGrpSpPr>
        <p:cNvPr id="1" name="Shape 45"/>
        <p:cNvGrpSpPr/>
        <p:nvPr/>
      </p:nvGrpSpPr>
      <p:grpSpPr>
        <a:xfrm>
          <a:off x="0" y="0"/>
          <a:ext cx="0" cy="0"/>
          <a:chOff x="0" y="0"/>
          <a:chExt cx="0" cy="0"/>
        </a:xfrm>
      </p:grpSpPr>
      <p:sp>
        <p:nvSpPr>
          <p:cNvPr id="46" name="Google Shape;46;p33"/>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dk2"/>
              </a:buClr>
              <a:buSzPts val="4000"/>
              <a:buFont typeface="Calibri"/>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
        <p:nvSpPr>
          <p:cNvPr id="48" name="Google Shape;48;p33"/>
          <p:cNvSpPr txBox="1">
            <a:spLocks noGrp="1"/>
          </p:cNvSpPr>
          <p:nvPr>
            <p:ph type="body" idx="1"/>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a:lvl1pPr>
            <a:lvl2pPr marL="914400" lvl="1" indent="-381000" algn="l">
              <a:lnSpc>
                <a:spcPct val="85000"/>
              </a:lnSpc>
              <a:spcBef>
                <a:spcPts val="600"/>
              </a:spcBef>
              <a:spcAft>
                <a:spcPts val="0"/>
              </a:spcAft>
              <a:buClr>
                <a:srgbClr val="262626"/>
              </a:buClr>
              <a:buSzPts val="2400"/>
              <a:buChar char=" "/>
              <a:defRPr/>
            </a:lvl2pPr>
            <a:lvl3pPr marL="1371600" lvl="2" indent="-355600" algn="l">
              <a:lnSpc>
                <a:spcPct val="85000"/>
              </a:lnSpc>
              <a:spcBef>
                <a:spcPts val="600"/>
              </a:spcBef>
              <a:spcAft>
                <a:spcPts val="0"/>
              </a:spcAft>
              <a:buClr>
                <a:srgbClr val="262626"/>
              </a:buClr>
              <a:buSzPts val="20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cxnSp>
        <p:nvCxnSpPr>
          <p:cNvPr id="49" name="Google Shape;49;p33"/>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sp>
        <p:nvSpPr>
          <p:cNvPr id="50" name="Google Shape;50;p3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solidFill>
                  <a:srgbClr val="BFBFB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51" name="Google Shape;51;p33"/>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cxnSp>
        <p:nvCxnSpPr>
          <p:cNvPr id="52" name="Google Shape;52;p33"/>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os objetos">
  <p:cSld name="1_Dos objetos">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623393" y="499533"/>
            <a:ext cx="10235108" cy="1273283"/>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4"/>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56" name="Google Shape;56;p34"/>
          <p:cNvSpPr txBox="1">
            <a:spLocks noGrp="1"/>
          </p:cNvSpPr>
          <p:nvPr>
            <p:ph type="body" idx="2"/>
          </p:nvPr>
        </p:nvSpPr>
        <p:spPr>
          <a:xfrm>
            <a:off x="6011330"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pic>
        <p:nvPicPr>
          <p:cNvPr id="57" name="Google Shape;57;p34" descr="Responsive image"/>
          <p:cNvPicPr preferRelativeResize="0"/>
          <p:nvPr/>
        </p:nvPicPr>
        <p:blipFill rotWithShape="1">
          <a:blip r:embed="rId2">
            <a:alphaModFix/>
          </a:blip>
          <a:srcRect r="28272"/>
          <a:stretch/>
        </p:blipFill>
        <p:spPr>
          <a:xfrm>
            <a:off x="8691107" y="5899791"/>
            <a:ext cx="3450516" cy="852612"/>
          </a:xfrm>
          <a:prstGeom prst="rect">
            <a:avLst/>
          </a:prstGeom>
          <a:noFill/>
          <a:ln>
            <a:noFill/>
          </a:ln>
        </p:spPr>
      </p:pic>
      <p:sp>
        <p:nvSpPr>
          <p:cNvPr id="58" name="Google Shape;58;p3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
        <p:nvSpPr>
          <p:cNvPr id="59" name="Google Shape;59;p3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Encabezado de Seccion ">
  <p:cSld name="1_Encabezado de Seccion ">
    <p:spTree>
      <p:nvGrpSpPr>
        <p:cNvPr id="1" name="Shape 60"/>
        <p:cNvGrpSpPr/>
        <p:nvPr/>
      </p:nvGrpSpPr>
      <p:grpSpPr>
        <a:xfrm>
          <a:off x="0" y="0"/>
          <a:ext cx="0" cy="0"/>
          <a:chOff x="0" y="0"/>
          <a:chExt cx="0" cy="0"/>
        </a:xfrm>
      </p:grpSpPr>
      <p:pic>
        <p:nvPicPr>
          <p:cNvPr id="61" name="Google Shape;61;p35" descr="2"/>
          <p:cNvPicPr preferRelativeResize="0"/>
          <p:nvPr/>
        </p:nvPicPr>
        <p:blipFill rotWithShape="1">
          <a:blip r:embed="rId2">
            <a:alphaModFix/>
          </a:blip>
          <a:srcRect l="8462"/>
          <a:stretch/>
        </p:blipFill>
        <p:spPr>
          <a:xfrm>
            <a:off x="32048" y="116632"/>
            <a:ext cx="12159952" cy="4177967"/>
          </a:xfrm>
          <a:prstGeom prst="rect">
            <a:avLst/>
          </a:prstGeom>
          <a:noFill/>
          <a:ln>
            <a:noFill/>
          </a:ln>
        </p:spPr>
      </p:pic>
      <p:sp>
        <p:nvSpPr>
          <p:cNvPr id="62" name="Google Shape;62;p35"/>
          <p:cNvSpPr txBox="1">
            <a:spLocks noGrp="1"/>
          </p:cNvSpPr>
          <p:nvPr>
            <p:ph type="title"/>
          </p:nvPr>
        </p:nvSpPr>
        <p:spPr>
          <a:xfrm>
            <a:off x="551384" y="2051013"/>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7200"/>
              <a:buFont typeface="Calibri"/>
              <a:buNone/>
              <a:defRPr sz="7200" b="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5"/>
          <p:cNvSpPr txBox="1">
            <a:spLocks noGrp="1"/>
          </p:cNvSpPr>
          <p:nvPr>
            <p:ph type="body" idx="1"/>
          </p:nvPr>
        </p:nvSpPr>
        <p:spPr>
          <a:xfrm>
            <a:off x="551384" y="4359587"/>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SzPts val="2400"/>
              <a:buNone/>
              <a:defRPr sz="2400">
                <a:solidFill>
                  <a:srgbClr val="C00000"/>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64" name="Google Shape;64;p35"/>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5"/>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a:solidFill>
                  <a:schemeClr val="accent6"/>
                </a:solidFill>
                <a:latin typeface="Calibri"/>
                <a:ea typeface="Calibri"/>
                <a:cs typeface="Calibri"/>
                <a:sym typeface="Calibri"/>
              </a:defRPr>
            </a:lvl1pPr>
            <a:lvl2pPr marL="0" lvl="1" indent="0" algn="r">
              <a:spcBef>
                <a:spcPts val="0"/>
              </a:spcBef>
              <a:buNone/>
              <a:defRPr sz="10300" b="0">
                <a:solidFill>
                  <a:schemeClr val="accent6"/>
                </a:solidFill>
                <a:latin typeface="Calibri"/>
                <a:ea typeface="Calibri"/>
                <a:cs typeface="Calibri"/>
                <a:sym typeface="Calibri"/>
              </a:defRPr>
            </a:lvl2pPr>
            <a:lvl3pPr marL="0" lvl="2" indent="0" algn="r">
              <a:spcBef>
                <a:spcPts val="0"/>
              </a:spcBef>
              <a:buNone/>
              <a:defRPr sz="10300" b="0">
                <a:solidFill>
                  <a:schemeClr val="accent6"/>
                </a:solidFill>
                <a:latin typeface="Calibri"/>
                <a:ea typeface="Calibri"/>
                <a:cs typeface="Calibri"/>
                <a:sym typeface="Calibri"/>
              </a:defRPr>
            </a:lvl3pPr>
            <a:lvl4pPr marL="0" lvl="3" indent="0" algn="r">
              <a:spcBef>
                <a:spcPts val="0"/>
              </a:spcBef>
              <a:buNone/>
              <a:defRPr sz="10300" b="0">
                <a:solidFill>
                  <a:schemeClr val="accent6"/>
                </a:solidFill>
                <a:latin typeface="Calibri"/>
                <a:ea typeface="Calibri"/>
                <a:cs typeface="Calibri"/>
                <a:sym typeface="Calibri"/>
              </a:defRPr>
            </a:lvl4pPr>
            <a:lvl5pPr marL="0" lvl="4" indent="0" algn="r">
              <a:spcBef>
                <a:spcPts val="0"/>
              </a:spcBef>
              <a:buNone/>
              <a:defRPr sz="10300" b="0">
                <a:solidFill>
                  <a:schemeClr val="accent6"/>
                </a:solidFill>
                <a:latin typeface="Calibri"/>
                <a:ea typeface="Calibri"/>
                <a:cs typeface="Calibri"/>
                <a:sym typeface="Calibri"/>
              </a:defRPr>
            </a:lvl5pPr>
            <a:lvl6pPr marL="0" lvl="5" indent="0" algn="r">
              <a:spcBef>
                <a:spcPts val="0"/>
              </a:spcBef>
              <a:buNone/>
              <a:defRPr sz="10300" b="0">
                <a:solidFill>
                  <a:schemeClr val="accent6"/>
                </a:solidFill>
                <a:latin typeface="Calibri"/>
                <a:ea typeface="Calibri"/>
                <a:cs typeface="Calibri"/>
                <a:sym typeface="Calibri"/>
              </a:defRPr>
            </a:lvl6pPr>
            <a:lvl7pPr marL="0" lvl="6" indent="0" algn="r">
              <a:spcBef>
                <a:spcPts val="0"/>
              </a:spcBef>
              <a:buNone/>
              <a:defRPr sz="10300" b="0">
                <a:solidFill>
                  <a:schemeClr val="accent6"/>
                </a:solidFill>
                <a:latin typeface="Calibri"/>
                <a:ea typeface="Calibri"/>
                <a:cs typeface="Calibri"/>
                <a:sym typeface="Calibri"/>
              </a:defRPr>
            </a:lvl7pPr>
            <a:lvl8pPr marL="0" lvl="7" indent="0" algn="r">
              <a:spcBef>
                <a:spcPts val="0"/>
              </a:spcBef>
              <a:buNone/>
              <a:defRPr sz="10300" b="0">
                <a:solidFill>
                  <a:schemeClr val="accent6"/>
                </a:solidFill>
                <a:latin typeface="Calibri"/>
                <a:ea typeface="Calibri"/>
                <a:cs typeface="Calibri"/>
                <a:sym typeface="Calibri"/>
              </a:defRPr>
            </a:lvl8pPr>
            <a:lvl9pPr marL="0" lvl="8" indent="0" algn="r">
              <a:spcBef>
                <a:spcPts val="0"/>
              </a:spcBef>
              <a:buNone/>
              <a:defRPr sz="10300" b="0">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623393" y="499533"/>
            <a:ext cx="10235108" cy="1273283"/>
          </a:xfrm>
          <a:prstGeom prst="rect">
            <a:avLst/>
          </a:prstGeom>
          <a:noFill/>
          <a:ln>
            <a:noFill/>
          </a:ln>
        </p:spPr>
        <p:txBody>
          <a:bodyPr spcFirstLastPara="1" wrap="square" lIns="91425" tIns="45700" rIns="91425" bIns="45700" anchor="ctr" anchorCtr="0">
            <a:noAutofit/>
          </a:bodyPr>
          <a:lstStyle>
            <a:lvl1pPr marR="0" lvl="0" algn="l" rtl="0">
              <a:lnSpc>
                <a:spcPct val="85000"/>
              </a:lnSpc>
              <a:spcBef>
                <a:spcPts val="0"/>
              </a:spcBef>
              <a:spcAft>
                <a:spcPts val="0"/>
              </a:spcAft>
              <a:buClr>
                <a:srgbClr val="4A6617"/>
              </a:buClr>
              <a:buSzPts val="4800"/>
              <a:buFont typeface="Calibri"/>
              <a:buNone/>
              <a:defRPr sz="4800" b="1" i="0" u="none" strike="noStrike" cap="none">
                <a:solidFill>
                  <a:srgbClr val="4A6617"/>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8"/>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C00000"/>
              </a:buClr>
              <a:buSzPts val="2400"/>
              <a:buFont typeface="Arial"/>
              <a:buChar char="»"/>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a:p>
        </p:txBody>
      </p:sp>
      <p:sp>
        <p:nvSpPr>
          <p:cNvPr id="12" name="Google Shape;12;p28"/>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300" b="0" i="0" u="none" strike="noStrike" cap="none">
                <a:solidFill>
                  <a:schemeClr val="accent6"/>
                </a:solidFill>
                <a:latin typeface="Calibri"/>
                <a:ea typeface="Calibri"/>
                <a:cs typeface="Calibri"/>
                <a:sym typeface="Calibri"/>
              </a:defRPr>
            </a:lvl1pPr>
            <a:lvl2pPr marL="0" marR="0" lvl="1" indent="0" algn="r" rtl="0">
              <a:spcBef>
                <a:spcPts val="0"/>
              </a:spcBef>
              <a:buNone/>
              <a:defRPr sz="10300" b="0" i="0" u="none" strike="noStrike" cap="none">
                <a:solidFill>
                  <a:schemeClr val="accent6"/>
                </a:solidFill>
                <a:latin typeface="Calibri"/>
                <a:ea typeface="Calibri"/>
                <a:cs typeface="Calibri"/>
                <a:sym typeface="Calibri"/>
              </a:defRPr>
            </a:lvl2pPr>
            <a:lvl3pPr marL="0" marR="0" lvl="2" indent="0" algn="r" rtl="0">
              <a:spcBef>
                <a:spcPts val="0"/>
              </a:spcBef>
              <a:buNone/>
              <a:defRPr sz="10300" b="0" i="0" u="none" strike="noStrike" cap="none">
                <a:solidFill>
                  <a:schemeClr val="accent6"/>
                </a:solidFill>
                <a:latin typeface="Calibri"/>
                <a:ea typeface="Calibri"/>
                <a:cs typeface="Calibri"/>
                <a:sym typeface="Calibri"/>
              </a:defRPr>
            </a:lvl3pPr>
            <a:lvl4pPr marL="0" marR="0" lvl="3" indent="0" algn="r" rtl="0">
              <a:spcBef>
                <a:spcPts val="0"/>
              </a:spcBef>
              <a:buNone/>
              <a:defRPr sz="10300" b="0" i="0" u="none" strike="noStrike" cap="none">
                <a:solidFill>
                  <a:schemeClr val="accent6"/>
                </a:solidFill>
                <a:latin typeface="Calibri"/>
                <a:ea typeface="Calibri"/>
                <a:cs typeface="Calibri"/>
                <a:sym typeface="Calibri"/>
              </a:defRPr>
            </a:lvl4pPr>
            <a:lvl5pPr marL="0" marR="0" lvl="4" indent="0" algn="r" rtl="0">
              <a:spcBef>
                <a:spcPts val="0"/>
              </a:spcBef>
              <a:buNone/>
              <a:defRPr sz="10300" b="0" i="0" u="none" strike="noStrike" cap="none">
                <a:solidFill>
                  <a:schemeClr val="accent6"/>
                </a:solidFill>
                <a:latin typeface="Calibri"/>
                <a:ea typeface="Calibri"/>
                <a:cs typeface="Calibri"/>
                <a:sym typeface="Calibri"/>
              </a:defRPr>
            </a:lvl5pPr>
            <a:lvl6pPr marL="0" marR="0" lvl="5" indent="0" algn="r" rtl="0">
              <a:spcBef>
                <a:spcPts val="0"/>
              </a:spcBef>
              <a:buNone/>
              <a:defRPr sz="10300" b="0" i="0" u="none" strike="noStrike" cap="none">
                <a:solidFill>
                  <a:schemeClr val="accent6"/>
                </a:solidFill>
                <a:latin typeface="Calibri"/>
                <a:ea typeface="Calibri"/>
                <a:cs typeface="Calibri"/>
                <a:sym typeface="Calibri"/>
              </a:defRPr>
            </a:lvl6pPr>
            <a:lvl7pPr marL="0" marR="0" lvl="6" indent="0" algn="r" rtl="0">
              <a:spcBef>
                <a:spcPts val="0"/>
              </a:spcBef>
              <a:buNone/>
              <a:defRPr sz="10300" b="0" i="0" u="none" strike="noStrike" cap="none">
                <a:solidFill>
                  <a:schemeClr val="accent6"/>
                </a:solidFill>
                <a:latin typeface="Calibri"/>
                <a:ea typeface="Calibri"/>
                <a:cs typeface="Calibri"/>
                <a:sym typeface="Calibri"/>
              </a:defRPr>
            </a:lvl7pPr>
            <a:lvl8pPr marL="0" marR="0" lvl="7" indent="0" algn="r" rtl="0">
              <a:spcBef>
                <a:spcPts val="0"/>
              </a:spcBef>
              <a:buNone/>
              <a:defRPr sz="10300" b="0" i="0" u="none" strike="noStrike" cap="none">
                <a:solidFill>
                  <a:schemeClr val="accent6"/>
                </a:solidFill>
                <a:latin typeface="Calibri"/>
                <a:ea typeface="Calibri"/>
                <a:cs typeface="Calibri"/>
                <a:sym typeface="Calibri"/>
              </a:defRPr>
            </a:lvl8pPr>
            <a:lvl9pPr marL="0" marR="0" lvl="8" indent="0" algn="r" rtl="0">
              <a:spcBef>
                <a:spcPts val="0"/>
              </a:spcBef>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
        <p:nvSpPr>
          <p:cNvPr id="13" name="Google Shape;13;p2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rgbClr val="BFBFB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cxnSp>
        <p:nvCxnSpPr>
          <p:cNvPr id="14" name="Google Shape;14;p28"/>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pic>
        <p:nvPicPr>
          <p:cNvPr id="15" name="Google Shape;15;p28"/>
          <p:cNvPicPr preferRelativeResize="0"/>
          <p:nvPr/>
        </p:nvPicPr>
        <p:blipFill rotWithShape="1">
          <a:blip r:embed="rId9">
            <a:alphaModFix/>
          </a:blip>
          <a:srcRect/>
          <a:stretch/>
        </p:blipFill>
        <p:spPr>
          <a:xfrm>
            <a:off x="10981508" y="0"/>
            <a:ext cx="1210492" cy="118721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kinsta.com/es/blog/herramientas-de-revision-de-codigo/" TargetMode="External"/><Relationship Id="rId2" Type="http://schemas.openxmlformats.org/officeDocument/2006/relationships/hyperlink" Target="https://winmerge.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hidra-sre.or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title"/>
          </p:nvPr>
        </p:nvSpPr>
        <p:spPr>
          <a:xfrm>
            <a:off x="653976" y="4737542"/>
            <a:ext cx="10780776" cy="613283"/>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4A6617"/>
              </a:buClr>
              <a:buSzPts val="4400"/>
              <a:buFont typeface="Calibri"/>
              <a:buNone/>
            </a:pPr>
            <a:r>
              <a:rPr lang="es-AR"/>
              <a:t>Ingeniería de software II</a:t>
            </a:r>
            <a:endParaRPr/>
          </a:p>
        </p:txBody>
      </p:sp>
      <p:sp>
        <p:nvSpPr>
          <p:cNvPr id="72" name="Google Shape;72;p1"/>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s-AR"/>
              <a:t>Mantenimiento</a:t>
            </a:r>
            <a:endParaRPr/>
          </a:p>
        </p:txBody>
      </p:sp>
      <p:sp>
        <p:nvSpPr>
          <p:cNvPr id="73" name="Google Shape;73;p1"/>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sp>
        <p:nvSpPr>
          <p:cNvPr id="74" name="Google Shape;74;p1"/>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Mantenimiento - Características</a:t>
            </a:r>
            <a:endParaRPr/>
          </a:p>
        </p:txBody>
      </p:sp>
      <p:sp>
        <p:nvSpPr>
          <p:cNvPr id="122" name="Google Shape;122;p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10</a:t>
            </a:fld>
            <a:endParaRPr/>
          </a:p>
        </p:txBody>
      </p:sp>
      <p:sp>
        <p:nvSpPr>
          <p:cNvPr id="123" name="Google Shape;123;p6"/>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124" name="Google Shape;124;p6"/>
          <p:cNvSpPr txBox="1">
            <a:spLocks noGrp="1"/>
          </p:cNvSpPr>
          <p:nvPr>
            <p:ph type="body" idx="2"/>
          </p:nvPr>
        </p:nvSpPr>
        <p:spPr>
          <a:xfrm>
            <a:off x="374754" y="1902575"/>
            <a:ext cx="9788577" cy="4478753"/>
          </a:xfrm>
          <a:prstGeom prst="rect">
            <a:avLst/>
          </a:prstGeom>
          <a:noFill/>
          <a:ln>
            <a:noFill/>
          </a:ln>
        </p:spPr>
        <p:txBody>
          <a:bodyPr spcFirstLastPara="1" wrap="square" lIns="91425" tIns="45700" rIns="91425" bIns="45700" anchor="t" anchorCtr="0">
            <a:normAutofit/>
          </a:bodyPr>
          <a:lstStyle/>
          <a:p>
            <a:pPr marL="91440" lvl="1" indent="-177800" algn="l" rtl="0">
              <a:lnSpc>
                <a:spcPct val="85000"/>
              </a:lnSpc>
              <a:spcBef>
                <a:spcPts val="0"/>
              </a:spcBef>
              <a:spcAft>
                <a:spcPts val="0"/>
              </a:spcAft>
              <a:buClr>
                <a:srgbClr val="C00000"/>
              </a:buClr>
              <a:buSzPts val="2800"/>
              <a:buFont typeface="Arial"/>
              <a:buChar char="»"/>
            </a:pPr>
            <a:r>
              <a:rPr lang="es-AR" sz="2800" dirty="0"/>
              <a:t>Su consecuencia es la disminución de otros desarrollos.</a:t>
            </a:r>
            <a:endParaRPr dirty="0"/>
          </a:p>
          <a:p>
            <a:pPr marL="91440" lvl="1" indent="-177800" algn="l" rtl="0">
              <a:lnSpc>
                <a:spcPct val="85000"/>
              </a:lnSpc>
              <a:spcBef>
                <a:spcPts val="1300"/>
              </a:spcBef>
              <a:spcAft>
                <a:spcPts val="0"/>
              </a:spcAft>
              <a:buClr>
                <a:srgbClr val="C00000"/>
              </a:buClr>
              <a:buSzPts val="2800"/>
              <a:buFont typeface="Arial"/>
              <a:buChar char="»"/>
            </a:pPr>
            <a:r>
              <a:rPr lang="es-AR" sz="2800" dirty="0"/>
              <a:t>Pueden existir efectos secundarios sobre código, datos, documentación.</a:t>
            </a:r>
            <a:endParaRPr dirty="0"/>
          </a:p>
          <a:p>
            <a:pPr marL="91440" lvl="1" indent="-177800" algn="l" rtl="0">
              <a:lnSpc>
                <a:spcPct val="85000"/>
              </a:lnSpc>
              <a:spcBef>
                <a:spcPts val="1300"/>
              </a:spcBef>
              <a:spcAft>
                <a:spcPts val="0"/>
              </a:spcAft>
              <a:buClr>
                <a:srgbClr val="C00000"/>
              </a:buClr>
              <a:buSzPts val="2800"/>
              <a:buFont typeface="Arial"/>
              <a:buChar char="»"/>
            </a:pPr>
            <a:r>
              <a:rPr lang="es-AR" sz="2800" dirty="0"/>
              <a:t>Las modificaciones pueden provocar disminución de la calidad total del producto.</a:t>
            </a:r>
            <a:endParaRPr dirty="0"/>
          </a:p>
          <a:p>
            <a:pPr marL="91440" lvl="1" indent="-177800" algn="l" rtl="0">
              <a:lnSpc>
                <a:spcPct val="85000"/>
              </a:lnSpc>
              <a:spcBef>
                <a:spcPts val="1300"/>
              </a:spcBef>
              <a:spcAft>
                <a:spcPts val="0"/>
              </a:spcAft>
              <a:buClr>
                <a:srgbClr val="C00000"/>
              </a:buClr>
              <a:buSzPts val="2800"/>
              <a:buFont typeface="Arial"/>
              <a:buChar char="»"/>
            </a:pPr>
            <a:r>
              <a:rPr lang="es-AR" sz="2800" dirty="0"/>
              <a:t>Las tareas de mantenimiento generalmente provocan reiniciar las fases de análisis, diseño e implementación.</a:t>
            </a:r>
            <a:endParaRPr dirty="0"/>
          </a:p>
          <a:p>
            <a:pPr marL="91440" lvl="1" indent="-177800" algn="l" rtl="0">
              <a:lnSpc>
                <a:spcPct val="85000"/>
              </a:lnSpc>
              <a:spcBef>
                <a:spcPts val="1300"/>
              </a:spcBef>
              <a:spcAft>
                <a:spcPts val="0"/>
              </a:spcAft>
              <a:buClr>
                <a:srgbClr val="C00000"/>
              </a:buClr>
              <a:buSzPts val="2800"/>
              <a:buFont typeface="Arial"/>
              <a:buChar char="»"/>
            </a:pPr>
            <a:r>
              <a:rPr lang="es-AR" sz="2800" dirty="0"/>
              <a:t>Involucra entre un 40% a 70% del costo total de desarrollo.</a:t>
            </a:r>
            <a:endParaRPr dirty="0"/>
          </a:p>
          <a:p>
            <a:pPr marL="91440" lvl="1" indent="-177800" algn="l" rtl="0">
              <a:lnSpc>
                <a:spcPct val="85000"/>
              </a:lnSpc>
              <a:spcBef>
                <a:spcPts val="1300"/>
              </a:spcBef>
              <a:spcAft>
                <a:spcPts val="0"/>
              </a:spcAft>
              <a:buClr>
                <a:srgbClr val="C00000"/>
              </a:buClr>
              <a:buSzPts val="2800"/>
              <a:buFont typeface="Arial"/>
              <a:buChar char="»"/>
            </a:pPr>
            <a:r>
              <a:rPr lang="es-AR" sz="2800" dirty="0"/>
              <a:t>Los errores provocan insatisfacción del cliente.</a:t>
            </a:r>
            <a:endParaRPr dirty="0"/>
          </a:p>
          <a:p>
            <a:pPr marL="91440" lvl="0" indent="0" algn="l" rtl="0">
              <a:lnSpc>
                <a:spcPct val="85000"/>
              </a:lnSpc>
              <a:spcBef>
                <a:spcPts val="1300"/>
              </a:spcBef>
              <a:spcAft>
                <a:spcPts val="0"/>
              </a:spcAft>
              <a:buClr>
                <a:srgbClr val="C00000"/>
              </a:buClr>
              <a:buSzPts val="2400"/>
              <a:buFont typeface="Arial"/>
              <a:buNone/>
            </a:pPr>
            <a:endParaRPr dirty="0"/>
          </a:p>
        </p:txBody>
      </p:sp>
      <p:sp>
        <p:nvSpPr>
          <p:cNvPr id="125" name="Google Shape;125;p6"/>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Mantenimiento - ¿</a:t>
            </a:r>
            <a:r>
              <a:rPr lang="es-AR" u="sng"/>
              <a:t>Por qué es problemático</a:t>
            </a:r>
            <a:r>
              <a:rPr lang="es-AR"/>
              <a:t>?</a:t>
            </a:r>
            <a:endParaRPr/>
          </a:p>
        </p:txBody>
      </p:sp>
      <p:sp>
        <p:nvSpPr>
          <p:cNvPr id="131" name="Google Shape;131;p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11</a:t>
            </a:fld>
            <a:endParaRPr/>
          </a:p>
        </p:txBody>
      </p:sp>
      <p:sp>
        <p:nvSpPr>
          <p:cNvPr id="132" name="Google Shape;132;p7"/>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133" name="Google Shape;133;p7"/>
          <p:cNvSpPr txBox="1">
            <a:spLocks noGrp="1"/>
          </p:cNvSpPr>
          <p:nvPr>
            <p:ph type="body" idx="2"/>
          </p:nvPr>
        </p:nvSpPr>
        <p:spPr>
          <a:xfrm>
            <a:off x="819965" y="2423590"/>
            <a:ext cx="9793088" cy="2955185"/>
          </a:xfrm>
          <a:prstGeom prst="rect">
            <a:avLst/>
          </a:prstGeom>
          <a:noFill/>
          <a:ln>
            <a:noFill/>
          </a:ln>
        </p:spPr>
        <p:txBody>
          <a:bodyPr spcFirstLastPara="1" wrap="square" lIns="91425" tIns="45700" rIns="91425" bIns="45700" anchor="t" anchorCtr="0">
            <a:normAutofit/>
          </a:bodyPr>
          <a:lstStyle/>
          <a:p>
            <a:pPr marL="91440" lvl="1" indent="-228600" algn="l" rtl="0">
              <a:lnSpc>
                <a:spcPct val="85000"/>
              </a:lnSpc>
              <a:spcBef>
                <a:spcPts val="0"/>
              </a:spcBef>
              <a:spcAft>
                <a:spcPts val="0"/>
              </a:spcAft>
              <a:buClr>
                <a:srgbClr val="C00000"/>
              </a:buClr>
              <a:buSzPts val="3600"/>
              <a:buFont typeface="Arial"/>
              <a:buChar char="»"/>
            </a:pPr>
            <a:r>
              <a:rPr lang="es-AR" sz="3600" dirty="0"/>
              <a:t>No es un trabajo atractivo</a:t>
            </a:r>
            <a:endParaRPr dirty="0"/>
          </a:p>
          <a:p>
            <a:pPr marL="91440" lvl="1" indent="-228600" algn="l" rtl="0">
              <a:lnSpc>
                <a:spcPct val="85000"/>
              </a:lnSpc>
              <a:spcBef>
                <a:spcPts val="1300"/>
              </a:spcBef>
              <a:spcAft>
                <a:spcPts val="0"/>
              </a:spcAft>
              <a:buClr>
                <a:srgbClr val="C00000"/>
              </a:buClr>
              <a:buSzPts val="3600"/>
              <a:buFont typeface="Arial"/>
              <a:buChar char="»"/>
            </a:pPr>
            <a:r>
              <a:rPr lang="es-AR" sz="3600" dirty="0"/>
              <a:t>No siempre en el diseño se prevén los cambios</a:t>
            </a:r>
            <a:endParaRPr dirty="0"/>
          </a:p>
          <a:p>
            <a:pPr marL="91440" lvl="1" indent="-228600" algn="l" rtl="0">
              <a:lnSpc>
                <a:spcPct val="85000"/>
              </a:lnSpc>
              <a:spcBef>
                <a:spcPts val="1300"/>
              </a:spcBef>
              <a:spcAft>
                <a:spcPts val="0"/>
              </a:spcAft>
              <a:buClr>
                <a:srgbClr val="C00000"/>
              </a:buClr>
              <a:buSzPts val="3600"/>
              <a:buFont typeface="Arial"/>
              <a:buChar char="»"/>
            </a:pPr>
            <a:r>
              <a:rPr lang="es-AR" sz="3600" dirty="0"/>
              <a:t>Es difícil comprender código ajeno, más aún sin documentación o con documentación inadecuada</a:t>
            </a:r>
            <a:endParaRPr dirty="0"/>
          </a:p>
        </p:txBody>
      </p:sp>
      <p:sp>
        <p:nvSpPr>
          <p:cNvPr id="134" name="Google Shape;134;p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pic>
        <p:nvPicPr>
          <p:cNvPr id="135" name="Google Shape;135;p7" descr="http://mec-s2-p.mlstatic.com/mantenimiento-y-reparacion-servicio-tecnico-impresoras-laser-7044-MEC5146704585_102013-F.jpg"/>
          <p:cNvPicPr preferRelativeResize="0"/>
          <p:nvPr/>
        </p:nvPicPr>
        <p:blipFill rotWithShape="1">
          <a:blip r:embed="rId3">
            <a:alphaModFix/>
          </a:blip>
          <a:srcRect/>
          <a:stretch/>
        </p:blipFill>
        <p:spPr>
          <a:xfrm>
            <a:off x="8382016" y="4857760"/>
            <a:ext cx="1834344" cy="18053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Actividades de Mantenimiento</a:t>
            </a:r>
            <a:endParaRPr/>
          </a:p>
        </p:txBody>
      </p:sp>
      <p:sp>
        <p:nvSpPr>
          <p:cNvPr id="141" name="Google Shape;141;p8"/>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12</a:t>
            </a:fld>
            <a:endParaRPr/>
          </a:p>
        </p:txBody>
      </p:sp>
      <p:sp>
        <p:nvSpPr>
          <p:cNvPr id="142" name="Google Shape;142;p8"/>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143" name="Google Shape;143;p8"/>
          <p:cNvSpPr txBox="1">
            <a:spLocks noGrp="1"/>
          </p:cNvSpPr>
          <p:nvPr>
            <p:ph type="body" idx="2"/>
          </p:nvPr>
        </p:nvSpPr>
        <p:spPr>
          <a:xfrm>
            <a:off x="623392" y="2182452"/>
            <a:ext cx="9793088" cy="4478753"/>
          </a:xfrm>
          <a:prstGeom prst="rect">
            <a:avLst/>
          </a:prstGeom>
          <a:noFill/>
          <a:ln>
            <a:noFill/>
          </a:ln>
        </p:spPr>
        <p:txBody>
          <a:bodyPr spcFirstLastPara="1" wrap="square" lIns="91425" tIns="45700" rIns="91425" bIns="45700" anchor="t" anchorCtr="0">
            <a:normAutofit/>
          </a:bodyPr>
          <a:lstStyle/>
          <a:p>
            <a:pPr marL="347345" lvl="1" indent="-342900" algn="just" rtl="0">
              <a:lnSpc>
                <a:spcPct val="85000"/>
              </a:lnSpc>
              <a:spcBef>
                <a:spcPts val="0"/>
              </a:spcBef>
              <a:spcAft>
                <a:spcPts val="0"/>
              </a:spcAft>
              <a:buClr>
                <a:srgbClr val="262626"/>
              </a:buClr>
              <a:buSzPts val="3200"/>
              <a:buChar char=" "/>
            </a:pPr>
            <a:r>
              <a:rPr lang="es-AR" sz="3200" dirty="0"/>
              <a:t>Debe utilizarse un mecanismo para realizar los cambios que permita: identificarlos, controlarlos, implementarlos  e informarlos</a:t>
            </a:r>
            <a:endParaRPr dirty="0"/>
          </a:p>
          <a:p>
            <a:pPr marL="347345" lvl="1" indent="-139700" algn="just" rtl="0">
              <a:lnSpc>
                <a:spcPct val="85000"/>
              </a:lnSpc>
              <a:spcBef>
                <a:spcPts val="600"/>
              </a:spcBef>
              <a:spcAft>
                <a:spcPts val="0"/>
              </a:spcAft>
              <a:buClr>
                <a:srgbClr val="262626"/>
              </a:buClr>
              <a:buSzPts val="3200"/>
              <a:buNone/>
            </a:pPr>
            <a:endParaRPr sz="3200" dirty="0"/>
          </a:p>
          <a:p>
            <a:pPr marL="347345" lvl="1" indent="-342900" algn="just" rtl="0">
              <a:lnSpc>
                <a:spcPct val="85000"/>
              </a:lnSpc>
              <a:spcBef>
                <a:spcPts val="600"/>
              </a:spcBef>
              <a:spcAft>
                <a:spcPts val="0"/>
              </a:spcAft>
              <a:buClr>
                <a:srgbClr val="262626"/>
              </a:buClr>
              <a:buSzPts val="3200"/>
              <a:buChar char=" "/>
            </a:pPr>
            <a:r>
              <a:rPr lang="es-AR" sz="3200" dirty="0"/>
              <a:t>El proceso de cambio se facilita si en el desarrollo están presentes los atributos calidad como , modularidad, documentación interna del código fuente y de apoyo</a:t>
            </a:r>
            <a:endParaRPr sz="3200" dirty="0"/>
          </a:p>
        </p:txBody>
      </p:sp>
      <p:sp>
        <p:nvSpPr>
          <p:cNvPr id="144" name="Google Shape;144;p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Mantenimiento – Ciclo de mantenimiento</a:t>
            </a:r>
            <a:endParaRPr/>
          </a:p>
        </p:txBody>
      </p:sp>
      <p:sp>
        <p:nvSpPr>
          <p:cNvPr id="150" name="Google Shape;150;p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13</a:t>
            </a:fld>
            <a:endParaRPr/>
          </a:p>
        </p:txBody>
      </p:sp>
      <p:sp>
        <p:nvSpPr>
          <p:cNvPr id="151" name="Google Shape;151;p9"/>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152" name="Google Shape;152;p9"/>
          <p:cNvSpPr txBox="1">
            <a:spLocks noGrp="1"/>
          </p:cNvSpPr>
          <p:nvPr>
            <p:ph type="body" idx="2"/>
          </p:nvPr>
        </p:nvSpPr>
        <p:spPr>
          <a:xfrm>
            <a:off x="517317" y="1892485"/>
            <a:ext cx="5389331" cy="4478753"/>
          </a:xfrm>
          <a:prstGeom prst="rect">
            <a:avLst/>
          </a:prstGeom>
          <a:noFill/>
          <a:ln>
            <a:noFill/>
          </a:ln>
        </p:spPr>
        <p:txBody>
          <a:bodyPr spcFirstLastPara="1" wrap="square" lIns="91425" tIns="45700" rIns="91425" bIns="45700" anchor="t" anchorCtr="0">
            <a:normAutofit fontScale="55000" lnSpcReduction="20000"/>
          </a:bodyPr>
          <a:lstStyle/>
          <a:p>
            <a:pPr marL="91440" lvl="1" indent="-177800" algn="l" rtl="0">
              <a:lnSpc>
                <a:spcPct val="85000"/>
              </a:lnSpc>
              <a:spcBef>
                <a:spcPts val="0"/>
              </a:spcBef>
              <a:spcAft>
                <a:spcPts val="0"/>
              </a:spcAft>
              <a:buClr>
                <a:srgbClr val="C00000"/>
              </a:buClr>
              <a:buSzPct val="100000"/>
              <a:buFont typeface="Arial"/>
              <a:buChar char="»"/>
            </a:pPr>
            <a:r>
              <a:rPr lang="es-AR" sz="4000" dirty="0"/>
              <a:t>Análisis:</a:t>
            </a:r>
            <a:endParaRPr dirty="0"/>
          </a:p>
          <a:p>
            <a:pPr marL="201168" lvl="2" indent="0" algn="l" rtl="0">
              <a:lnSpc>
                <a:spcPct val="85000"/>
              </a:lnSpc>
              <a:spcBef>
                <a:spcPts val="1300"/>
              </a:spcBef>
              <a:spcAft>
                <a:spcPts val="0"/>
              </a:spcAft>
              <a:buClr>
                <a:srgbClr val="C00000"/>
              </a:buClr>
              <a:buSzPct val="100000"/>
              <a:buNone/>
            </a:pPr>
            <a:r>
              <a:rPr lang="es-AR" sz="3600" dirty="0"/>
              <a:t> comprender el alcance y el efecto de la modificación</a:t>
            </a:r>
            <a:endParaRPr dirty="0"/>
          </a:p>
          <a:p>
            <a:pPr marL="91440" lvl="1" indent="-177800" algn="l" rtl="0">
              <a:lnSpc>
                <a:spcPct val="85000"/>
              </a:lnSpc>
              <a:spcBef>
                <a:spcPts val="1300"/>
              </a:spcBef>
              <a:spcAft>
                <a:spcPts val="0"/>
              </a:spcAft>
              <a:buClr>
                <a:srgbClr val="C00000"/>
              </a:buClr>
              <a:buSzPct val="100000"/>
              <a:buFont typeface="Arial"/>
              <a:buChar char="»"/>
            </a:pPr>
            <a:r>
              <a:rPr lang="es-AR" sz="4000" dirty="0"/>
              <a:t>Diseño: </a:t>
            </a:r>
            <a:endParaRPr dirty="0"/>
          </a:p>
          <a:p>
            <a:pPr marL="201168" lvl="2" indent="0" algn="l" rtl="0">
              <a:lnSpc>
                <a:spcPct val="85000"/>
              </a:lnSpc>
              <a:spcBef>
                <a:spcPts val="1300"/>
              </a:spcBef>
              <a:spcAft>
                <a:spcPts val="0"/>
              </a:spcAft>
              <a:buClr>
                <a:srgbClr val="C00000"/>
              </a:buClr>
              <a:buSzPct val="100000"/>
              <a:buNone/>
            </a:pPr>
            <a:r>
              <a:rPr lang="es-AR" sz="3600" dirty="0"/>
              <a:t>rediseñar para incorporar los cambios</a:t>
            </a:r>
            <a:endParaRPr dirty="0"/>
          </a:p>
          <a:p>
            <a:pPr marL="91440" lvl="1" indent="-177800" algn="l" rtl="0">
              <a:lnSpc>
                <a:spcPct val="85000"/>
              </a:lnSpc>
              <a:spcBef>
                <a:spcPts val="1300"/>
              </a:spcBef>
              <a:spcAft>
                <a:spcPts val="0"/>
              </a:spcAft>
              <a:buClr>
                <a:srgbClr val="C00000"/>
              </a:buClr>
              <a:buSzPct val="100000"/>
              <a:buFont typeface="Arial"/>
              <a:buChar char="»"/>
            </a:pPr>
            <a:r>
              <a:rPr lang="es-AR" sz="4000" dirty="0"/>
              <a:t>Implementación: </a:t>
            </a:r>
            <a:endParaRPr dirty="0"/>
          </a:p>
          <a:p>
            <a:pPr marL="201168" lvl="2" indent="0" algn="l" rtl="0">
              <a:lnSpc>
                <a:spcPct val="85000"/>
              </a:lnSpc>
              <a:spcBef>
                <a:spcPts val="1300"/>
              </a:spcBef>
              <a:spcAft>
                <a:spcPts val="0"/>
              </a:spcAft>
              <a:buClr>
                <a:srgbClr val="C00000"/>
              </a:buClr>
              <a:buSzPct val="100000"/>
              <a:buNone/>
            </a:pPr>
            <a:r>
              <a:rPr lang="es-AR" sz="3600" dirty="0"/>
              <a:t>recodificar y actualizar la documentación interna del código</a:t>
            </a:r>
            <a:endParaRPr dirty="0"/>
          </a:p>
          <a:p>
            <a:pPr marL="91440" lvl="1" indent="-177800" algn="l" rtl="0">
              <a:lnSpc>
                <a:spcPct val="85000"/>
              </a:lnSpc>
              <a:spcBef>
                <a:spcPts val="1300"/>
              </a:spcBef>
              <a:spcAft>
                <a:spcPts val="0"/>
              </a:spcAft>
              <a:buClr>
                <a:srgbClr val="C00000"/>
              </a:buClr>
              <a:buSzPct val="100000"/>
              <a:buFont typeface="Arial"/>
              <a:buChar char="»"/>
            </a:pPr>
            <a:r>
              <a:rPr lang="es-AR" sz="4000" dirty="0"/>
              <a:t>Prueba: </a:t>
            </a:r>
            <a:endParaRPr dirty="0"/>
          </a:p>
          <a:p>
            <a:pPr marL="201168" lvl="2" indent="0" algn="l" rtl="0">
              <a:lnSpc>
                <a:spcPct val="85000"/>
              </a:lnSpc>
              <a:spcBef>
                <a:spcPts val="1300"/>
              </a:spcBef>
              <a:spcAft>
                <a:spcPts val="0"/>
              </a:spcAft>
              <a:buClr>
                <a:srgbClr val="C00000"/>
              </a:buClr>
              <a:buSzPct val="100000"/>
              <a:buNone/>
            </a:pPr>
            <a:r>
              <a:rPr lang="es-AR" sz="3600" dirty="0"/>
              <a:t>revalidar el software</a:t>
            </a:r>
            <a:endParaRPr dirty="0"/>
          </a:p>
          <a:p>
            <a:pPr marL="91440" lvl="1" indent="-177800" algn="l" rtl="0">
              <a:lnSpc>
                <a:spcPct val="85000"/>
              </a:lnSpc>
              <a:spcBef>
                <a:spcPts val="1300"/>
              </a:spcBef>
              <a:spcAft>
                <a:spcPts val="0"/>
              </a:spcAft>
              <a:buClr>
                <a:srgbClr val="C00000"/>
              </a:buClr>
              <a:buSzPct val="100000"/>
              <a:buFont typeface="Arial"/>
              <a:buChar char="»"/>
            </a:pPr>
            <a:r>
              <a:rPr lang="es-AR" sz="4000" dirty="0"/>
              <a:t>Actualizar la documentación de apoyo</a:t>
            </a:r>
            <a:endParaRPr dirty="0"/>
          </a:p>
          <a:p>
            <a:pPr marL="91440" lvl="1" indent="-177800" algn="l" rtl="0">
              <a:lnSpc>
                <a:spcPct val="85000"/>
              </a:lnSpc>
              <a:spcBef>
                <a:spcPts val="1300"/>
              </a:spcBef>
              <a:spcAft>
                <a:spcPts val="0"/>
              </a:spcAft>
              <a:buClr>
                <a:srgbClr val="C00000"/>
              </a:buClr>
              <a:buSzPct val="100000"/>
              <a:buFont typeface="Arial"/>
              <a:buChar char="»"/>
            </a:pPr>
            <a:r>
              <a:rPr lang="es-AR" sz="4000" dirty="0"/>
              <a:t>Distribuir e instalar las nuevas versiones</a:t>
            </a:r>
            <a:endParaRPr dirty="0"/>
          </a:p>
          <a:p>
            <a:pPr marL="91440" lvl="0" indent="0" algn="l" rtl="0">
              <a:lnSpc>
                <a:spcPct val="85000"/>
              </a:lnSpc>
              <a:spcBef>
                <a:spcPts val="1300"/>
              </a:spcBef>
              <a:spcAft>
                <a:spcPts val="0"/>
              </a:spcAft>
              <a:buClr>
                <a:srgbClr val="C00000"/>
              </a:buClr>
              <a:buSzPct val="100000"/>
              <a:buFont typeface="Arial"/>
              <a:buNone/>
            </a:pPr>
            <a:endParaRPr dirty="0"/>
          </a:p>
        </p:txBody>
      </p:sp>
      <p:sp>
        <p:nvSpPr>
          <p:cNvPr id="153" name="Google Shape;153;p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pic>
        <p:nvPicPr>
          <p:cNvPr id="3" name="Imagen 2">
            <a:extLst>
              <a:ext uri="{FF2B5EF4-FFF2-40B4-BE49-F238E27FC236}">
                <a16:creationId xmlns:a16="http://schemas.microsoft.com/office/drawing/2014/main" id="{DB7BF90E-5B32-B2E3-138E-E3DAE150BB7A}"/>
              </a:ext>
            </a:extLst>
          </p:cNvPr>
          <p:cNvPicPr>
            <a:picLocks noChangeAspect="1"/>
          </p:cNvPicPr>
          <p:nvPr/>
        </p:nvPicPr>
        <p:blipFill>
          <a:blip r:embed="rId3"/>
          <a:stretch>
            <a:fillRect/>
          </a:stretch>
        </p:blipFill>
        <p:spPr>
          <a:xfrm>
            <a:off x="5634811" y="1946255"/>
            <a:ext cx="5389331" cy="437121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ct val="100000"/>
              <a:buFont typeface="Calibri"/>
              <a:buNone/>
            </a:pPr>
            <a:r>
              <a:rPr lang="es-AR"/>
              <a:t>Facilidades en el desarrollo para ayudar al mantenimiento</a:t>
            </a:r>
            <a:endParaRPr/>
          </a:p>
        </p:txBody>
      </p:sp>
      <p:sp>
        <p:nvSpPr>
          <p:cNvPr id="159" name="Google Shape;159;p10"/>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14</a:t>
            </a:fld>
            <a:endParaRPr/>
          </a:p>
        </p:txBody>
      </p:sp>
      <p:sp>
        <p:nvSpPr>
          <p:cNvPr id="160" name="Google Shape;160;p10"/>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161" name="Google Shape;161;p10"/>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Autofit/>
          </a:bodyPr>
          <a:lstStyle/>
          <a:p>
            <a:pPr marL="91440" lvl="1" indent="-177800" algn="l" rtl="0">
              <a:lnSpc>
                <a:spcPct val="65000"/>
              </a:lnSpc>
              <a:spcBef>
                <a:spcPts val="0"/>
              </a:spcBef>
              <a:spcAft>
                <a:spcPts val="0"/>
              </a:spcAft>
              <a:buClr>
                <a:srgbClr val="C00000"/>
              </a:buClr>
              <a:buSzPts val="2800"/>
              <a:buFont typeface="Arial"/>
              <a:buChar char="»"/>
            </a:pPr>
            <a:r>
              <a:rPr lang="es-AR" sz="2800"/>
              <a:t>Análisis:</a:t>
            </a:r>
            <a:endParaRPr/>
          </a:p>
          <a:p>
            <a:pPr marL="548640" lvl="2" indent="-548640" algn="l" rtl="0">
              <a:lnSpc>
                <a:spcPct val="120000"/>
              </a:lnSpc>
              <a:spcBef>
                <a:spcPts val="600"/>
              </a:spcBef>
              <a:spcAft>
                <a:spcPts val="0"/>
              </a:spcAft>
              <a:buClr>
                <a:srgbClr val="262626"/>
              </a:buClr>
              <a:buSzPts val="1800"/>
              <a:buChar char=" "/>
            </a:pPr>
            <a:r>
              <a:rPr lang="es-AR" sz="1800"/>
              <a:t>Señalar principios generales, armar planes temporales, especificar controles de calidad, identificar posibles mejoras, estimar recursos para mantenimiento</a:t>
            </a:r>
            <a:endParaRPr/>
          </a:p>
          <a:p>
            <a:pPr marL="91440" lvl="1" indent="-177800" algn="l" rtl="0">
              <a:lnSpc>
                <a:spcPct val="65000"/>
              </a:lnSpc>
              <a:spcBef>
                <a:spcPts val="1300"/>
              </a:spcBef>
              <a:spcAft>
                <a:spcPts val="0"/>
              </a:spcAft>
              <a:buClr>
                <a:srgbClr val="C00000"/>
              </a:buClr>
              <a:buSzPts val="2800"/>
              <a:buFont typeface="Arial"/>
              <a:buChar char="»"/>
            </a:pPr>
            <a:r>
              <a:rPr lang="es-AR" sz="2800"/>
              <a:t>Diseño arquitectónico:</a:t>
            </a:r>
            <a:endParaRPr/>
          </a:p>
          <a:p>
            <a:pPr marL="548640" lvl="2" indent="-548640" algn="l" rtl="0">
              <a:lnSpc>
                <a:spcPct val="120000"/>
              </a:lnSpc>
              <a:spcBef>
                <a:spcPts val="600"/>
              </a:spcBef>
              <a:spcAft>
                <a:spcPts val="0"/>
              </a:spcAft>
              <a:buClr>
                <a:srgbClr val="262626"/>
              </a:buClr>
              <a:buSzPts val="1800"/>
              <a:buChar char=" "/>
            </a:pPr>
            <a:r>
              <a:rPr lang="es-AR" sz="1800"/>
              <a:t>Claro, modular, modificable, con notaciones estandarizadas</a:t>
            </a:r>
            <a:endParaRPr/>
          </a:p>
          <a:p>
            <a:pPr marL="91440" lvl="1" indent="-177800" algn="l" rtl="0">
              <a:lnSpc>
                <a:spcPct val="65000"/>
              </a:lnSpc>
              <a:spcBef>
                <a:spcPts val="1300"/>
              </a:spcBef>
              <a:spcAft>
                <a:spcPts val="0"/>
              </a:spcAft>
              <a:buClr>
                <a:srgbClr val="C00000"/>
              </a:buClr>
              <a:buSzPts val="2800"/>
              <a:buFont typeface="Arial"/>
              <a:buChar char="»"/>
            </a:pPr>
            <a:r>
              <a:rPr lang="es-AR" sz="2800"/>
              <a:t>Diseño detallado:</a:t>
            </a:r>
            <a:endParaRPr/>
          </a:p>
          <a:p>
            <a:pPr marL="548640" lvl="2" indent="-548640" algn="l" rtl="0">
              <a:lnSpc>
                <a:spcPct val="120000"/>
              </a:lnSpc>
              <a:spcBef>
                <a:spcPts val="600"/>
              </a:spcBef>
              <a:spcAft>
                <a:spcPts val="0"/>
              </a:spcAft>
              <a:buClr>
                <a:srgbClr val="262626"/>
              </a:buClr>
              <a:buSzPts val="1800"/>
              <a:buChar char=" "/>
            </a:pPr>
            <a:r>
              <a:rPr lang="es-AR" sz="1800"/>
              <a:t>Notaciones para algoritmos y estructuras de datos, especificación de interfaces, manejo de excepciones, efectos colaterales</a:t>
            </a:r>
            <a:endParaRPr/>
          </a:p>
          <a:p>
            <a:pPr marL="91440" lvl="1" indent="-177800" algn="l" rtl="0">
              <a:lnSpc>
                <a:spcPct val="65000"/>
              </a:lnSpc>
              <a:spcBef>
                <a:spcPts val="1300"/>
              </a:spcBef>
              <a:spcAft>
                <a:spcPts val="0"/>
              </a:spcAft>
              <a:buClr>
                <a:srgbClr val="C00000"/>
              </a:buClr>
              <a:buSzPts val="2800"/>
              <a:buFont typeface="Arial"/>
              <a:buChar char="»"/>
            </a:pPr>
            <a:r>
              <a:rPr lang="es-AR" sz="2800"/>
              <a:t>Implementación:</a:t>
            </a:r>
            <a:endParaRPr/>
          </a:p>
          <a:p>
            <a:pPr marL="548640" lvl="2" indent="-548640" algn="l" rtl="0">
              <a:lnSpc>
                <a:spcPct val="120000"/>
              </a:lnSpc>
              <a:spcBef>
                <a:spcPts val="600"/>
              </a:spcBef>
              <a:spcAft>
                <a:spcPts val="0"/>
              </a:spcAft>
              <a:buClr>
                <a:srgbClr val="262626"/>
              </a:buClr>
              <a:buSzPts val="1800"/>
              <a:buChar char=" "/>
            </a:pPr>
            <a:r>
              <a:rPr lang="es-AR" sz="1800"/>
              <a:t>Indentación, comentarios de prólogo e internos, codificación simple y clara</a:t>
            </a:r>
            <a:endParaRPr/>
          </a:p>
          <a:p>
            <a:pPr marL="91440" lvl="1" indent="-177800" algn="l" rtl="0">
              <a:lnSpc>
                <a:spcPct val="65000"/>
              </a:lnSpc>
              <a:spcBef>
                <a:spcPts val="1300"/>
              </a:spcBef>
              <a:spcAft>
                <a:spcPts val="0"/>
              </a:spcAft>
              <a:buClr>
                <a:srgbClr val="C00000"/>
              </a:buClr>
              <a:buSzPts val="2800"/>
              <a:buFont typeface="Arial"/>
              <a:buChar char="»"/>
            </a:pPr>
            <a:r>
              <a:rPr lang="es-AR" sz="2800"/>
              <a:t>Verificación: </a:t>
            </a:r>
            <a:endParaRPr/>
          </a:p>
          <a:p>
            <a:pPr marL="548640" lvl="2" indent="-548640" algn="l" rtl="0">
              <a:lnSpc>
                <a:spcPct val="120000"/>
              </a:lnSpc>
              <a:spcBef>
                <a:spcPts val="600"/>
              </a:spcBef>
              <a:spcAft>
                <a:spcPts val="0"/>
              </a:spcAft>
              <a:buClr>
                <a:srgbClr val="262626"/>
              </a:buClr>
              <a:buSzPts val="1800"/>
              <a:buChar char=" "/>
            </a:pPr>
            <a:r>
              <a:rPr lang="es-AR" sz="1800"/>
              <a:t>Lotes de prueba y resultados</a:t>
            </a:r>
            <a:endParaRPr/>
          </a:p>
        </p:txBody>
      </p:sp>
      <p:sp>
        <p:nvSpPr>
          <p:cNvPr id="162" name="Google Shape;162;p10"/>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2E7E0F-8E20-3E9C-D460-C637597725E8}"/>
              </a:ext>
            </a:extLst>
          </p:cNvPr>
          <p:cNvSpPr>
            <a:spLocks noGrp="1"/>
          </p:cNvSpPr>
          <p:nvPr>
            <p:ph type="title"/>
          </p:nvPr>
        </p:nvSpPr>
        <p:spPr/>
        <p:txBody>
          <a:bodyPr/>
          <a:lstStyle/>
          <a:p>
            <a:r>
              <a:rPr lang="es-AR" dirty="0"/>
              <a:t>¿Quién realiza el mantenimiento?</a:t>
            </a:r>
          </a:p>
        </p:txBody>
      </p:sp>
      <p:sp>
        <p:nvSpPr>
          <p:cNvPr id="3" name="Marcador de número de diapositiva 2">
            <a:extLst>
              <a:ext uri="{FF2B5EF4-FFF2-40B4-BE49-F238E27FC236}">
                <a16:creationId xmlns:a16="http://schemas.microsoft.com/office/drawing/2014/main" id="{7A3A1835-1000-0D54-CF12-5E395469AC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15</a:t>
            </a:fld>
            <a:endParaRPr lang="es-AR"/>
          </a:p>
        </p:txBody>
      </p:sp>
      <p:sp>
        <p:nvSpPr>
          <p:cNvPr id="4" name="Marcador de texto 3">
            <a:extLst>
              <a:ext uri="{FF2B5EF4-FFF2-40B4-BE49-F238E27FC236}">
                <a16:creationId xmlns:a16="http://schemas.microsoft.com/office/drawing/2014/main" id="{41623B42-A2AE-0B1B-D06A-641A9ED5B20D}"/>
              </a:ext>
            </a:extLst>
          </p:cNvPr>
          <p:cNvSpPr>
            <a:spLocks noGrp="1"/>
          </p:cNvSpPr>
          <p:nvPr>
            <p:ph type="body" idx="1"/>
          </p:nvPr>
        </p:nvSpPr>
        <p:spPr/>
        <p:txBody>
          <a:bodyPr/>
          <a:lstStyle/>
          <a:p>
            <a:r>
              <a:rPr lang="es-AR" dirty="0" err="1"/>
              <a:t>Plfeeger</a:t>
            </a:r>
            <a:endParaRPr lang="es-AR" dirty="0"/>
          </a:p>
        </p:txBody>
      </p:sp>
      <p:sp>
        <p:nvSpPr>
          <p:cNvPr id="5" name="Marcador de texto 4">
            <a:extLst>
              <a:ext uri="{FF2B5EF4-FFF2-40B4-BE49-F238E27FC236}">
                <a16:creationId xmlns:a16="http://schemas.microsoft.com/office/drawing/2014/main" id="{67E4E585-900C-9083-E512-39E253D09F5A}"/>
              </a:ext>
            </a:extLst>
          </p:cNvPr>
          <p:cNvSpPr>
            <a:spLocks noGrp="1"/>
          </p:cNvSpPr>
          <p:nvPr>
            <p:ph type="body" idx="2"/>
          </p:nvPr>
        </p:nvSpPr>
        <p:spPr>
          <a:xfrm>
            <a:off x="623392" y="1902575"/>
            <a:ext cx="9793088" cy="4606959"/>
          </a:xfrm>
        </p:spPr>
        <p:txBody>
          <a:bodyPr>
            <a:normAutofit/>
          </a:bodyPr>
          <a:lstStyle/>
          <a:p>
            <a:r>
              <a:rPr lang="es-ES" dirty="0"/>
              <a:t>El equipo que desarrolla un sistema no siempre es el que se utiliza para mantener el sistema una vez que esté operativo. </a:t>
            </a:r>
          </a:p>
          <a:p>
            <a:r>
              <a:rPr lang="es-ES" dirty="0"/>
              <a:t>A menudo, un equipo de mantenimiento independiente se emplea para garantizar que el sistema funcione correctamente. </a:t>
            </a:r>
          </a:p>
          <a:p>
            <a:r>
              <a:rPr lang="es-ES" dirty="0"/>
              <a:t>El equipo de mantenimiento involucra a los usuarios, operadores o representantes del cliente se acercan al equipo de mantenimiento con un comentario o problema. Los analistas o programadores determinan qué partes del código se ve afectado, el impacto en el diseño y los recursos probables (incluido el tiempo y esfuerzo) para realizar los cambios necesarios.</a:t>
            </a:r>
            <a:endParaRPr lang="es-AR" dirty="0"/>
          </a:p>
        </p:txBody>
      </p:sp>
    </p:spTree>
    <p:extLst>
      <p:ext uri="{BB962C8B-B14F-4D97-AF65-F5344CB8AC3E}">
        <p14:creationId xmlns:p14="http://schemas.microsoft.com/office/powerpoint/2010/main" val="187026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A2CDC-BEB1-5EC4-C445-826CDA2BD5EC}"/>
              </a:ext>
            </a:extLst>
          </p:cNvPr>
          <p:cNvSpPr>
            <a:spLocks noGrp="1"/>
          </p:cNvSpPr>
          <p:nvPr>
            <p:ph type="title"/>
          </p:nvPr>
        </p:nvSpPr>
        <p:spPr/>
        <p:txBody>
          <a:bodyPr/>
          <a:lstStyle/>
          <a:p>
            <a:r>
              <a:rPr lang="es-AR" dirty="0"/>
              <a:t>Tareas del equipo de mantenimiento</a:t>
            </a:r>
          </a:p>
        </p:txBody>
      </p:sp>
      <p:sp>
        <p:nvSpPr>
          <p:cNvPr id="3" name="Marcador de número de diapositiva 2">
            <a:extLst>
              <a:ext uri="{FF2B5EF4-FFF2-40B4-BE49-F238E27FC236}">
                <a16:creationId xmlns:a16="http://schemas.microsoft.com/office/drawing/2014/main" id="{7C296674-411D-0F91-9B52-96FDFEDAF8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16</a:t>
            </a:fld>
            <a:endParaRPr lang="es-AR"/>
          </a:p>
        </p:txBody>
      </p:sp>
      <p:sp>
        <p:nvSpPr>
          <p:cNvPr id="4" name="Marcador de texto 3">
            <a:extLst>
              <a:ext uri="{FF2B5EF4-FFF2-40B4-BE49-F238E27FC236}">
                <a16:creationId xmlns:a16="http://schemas.microsoft.com/office/drawing/2014/main" id="{BC242890-D636-07FF-943E-BE6355800A58}"/>
              </a:ext>
            </a:extLst>
          </p:cNvPr>
          <p:cNvSpPr>
            <a:spLocks noGrp="1"/>
          </p:cNvSpPr>
          <p:nvPr>
            <p:ph type="body" idx="1"/>
          </p:nvPr>
        </p:nvSpPr>
        <p:spPr/>
        <p:txBody>
          <a:bodyPr/>
          <a:lstStyle/>
          <a:p>
            <a:endParaRPr lang="es-AR"/>
          </a:p>
        </p:txBody>
      </p:sp>
      <p:sp>
        <p:nvSpPr>
          <p:cNvPr id="5" name="Marcador de texto 4">
            <a:extLst>
              <a:ext uri="{FF2B5EF4-FFF2-40B4-BE49-F238E27FC236}">
                <a16:creationId xmlns:a16="http://schemas.microsoft.com/office/drawing/2014/main" id="{C7E14437-0E3C-AE09-5E7D-6D246843B783}"/>
              </a:ext>
            </a:extLst>
          </p:cNvPr>
          <p:cNvSpPr>
            <a:spLocks noGrp="1"/>
          </p:cNvSpPr>
          <p:nvPr>
            <p:ph type="body" idx="2"/>
          </p:nvPr>
        </p:nvSpPr>
        <p:spPr>
          <a:xfrm>
            <a:off x="393642" y="1772816"/>
            <a:ext cx="10022838" cy="4607735"/>
          </a:xfrm>
        </p:spPr>
        <p:txBody>
          <a:bodyPr>
            <a:normAutofit fontScale="85000" lnSpcReduction="20000"/>
          </a:bodyPr>
          <a:lstStyle/>
          <a:p>
            <a:pPr>
              <a:buFont typeface="Wingdings" panose="05000000000000000000" pitchFamily="2" charset="2"/>
              <a:buChar char="ü"/>
            </a:pPr>
            <a:r>
              <a:rPr lang="es-ES" dirty="0"/>
              <a:t>Comprender el sistema</a:t>
            </a:r>
          </a:p>
          <a:p>
            <a:pPr>
              <a:buFont typeface="Wingdings" panose="05000000000000000000" pitchFamily="2" charset="2"/>
              <a:buChar char="ü"/>
            </a:pPr>
            <a:r>
              <a:rPr lang="es-ES" dirty="0"/>
              <a:t>Localizar información en la documentación del sistema</a:t>
            </a:r>
          </a:p>
          <a:p>
            <a:pPr>
              <a:buFont typeface="Wingdings" panose="05000000000000000000" pitchFamily="2" charset="2"/>
              <a:buChar char="ü"/>
            </a:pPr>
            <a:r>
              <a:rPr lang="es-ES" dirty="0"/>
              <a:t>Mantener actualizada la documentación del sistema</a:t>
            </a:r>
          </a:p>
          <a:p>
            <a:pPr>
              <a:buFont typeface="Wingdings" panose="05000000000000000000" pitchFamily="2" charset="2"/>
              <a:buChar char="ü"/>
            </a:pPr>
            <a:r>
              <a:rPr lang="es-ES" dirty="0"/>
              <a:t>Ampliar las funciones existentes para adaptarse a requisitos nuevos o cambiantes</a:t>
            </a:r>
          </a:p>
          <a:p>
            <a:pPr>
              <a:buFont typeface="Wingdings" panose="05000000000000000000" pitchFamily="2" charset="2"/>
              <a:buChar char="ü"/>
            </a:pPr>
            <a:r>
              <a:rPr lang="es-ES" dirty="0"/>
              <a:t>Agregar nuevas funciones al sistema</a:t>
            </a:r>
          </a:p>
          <a:p>
            <a:pPr>
              <a:buFont typeface="Wingdings" panose="05000000000000000000" pitchFamily="2" charset="2"/>
              <a:buChar char="ü"/>
            </a:pPr>
            <a:r>
              <a:rPr lang="es-ES" dirty="0"/>
              <a:t>Encontrar la fuente de fallas o problemas del sistema</a:t>
            </a:r>
          </a:p>
          <a:p>
            <a:pPr>
              <a:buFont typeface="Wingdings" panose="05000000000000000000" pitchFamily="2" charset="2"/>
              <a:buChar char="ü"/>
            </a:pPr>
            <a:r>
              <a:rPr lang="es-ES" dirty="0"/>
              <a:t>Localizar y corregir fallos</a:t>
            </a:r>
          </a:p>
          <a:p>
            <a:pPr>
              <a:buFont typeface="Wingdings" panose="05000000000000000000" pitchFamily="2" charset="2"/>
              <a:buChar char="ü"/>
            </a:pPr>
            <a:r>
              <a:rPr lang="es-ES" dirty="0"/>
              <a:t>Responder preguntas sobre la forma en que funciona el sistema</a:t>
            </a:r>
          </a:p>
          <a:p>
            <a:pPr>
              <a:buFont typeface="Wingdings" panose="05000000000000000000" pitchFamily="2" charset="2"/>
              <a:buChar char="ü"/>
            </a:pPr>
            <a:r>
              <a:rPr lang="es-ES" dirty="0"/>
              <a:t>Reestructuración del diseño y los componentes del código</a:t>
            </a:r>
          </a:p>
          <a:p>
            <a:pPr>
              <a:buFont typeface="Wingdings" panose="05000000000000000000" pitchFamily="2" charset="2"/>
              <a:buChar char="ü"/>
            </a:pPr>
            <a:r>
              <a:rPr lang="es-ES" dirty="0"/>
              <a:t>Rescribir componentes de diseño y código</a:t>
            </a:r>
          </a:p>
          <a:p>
            <a:pPr>
              <a:buFont typeface="Wingdings" panose="05000000000000000000" pitchFamily="2" charset="2"/>
              <a:buChar char="ü"/>
            </a:pPr>
            <a:r>
              <a:rPr lang="es-ES" dirty="0"/>
              <a:t>Eliminar componentes de diseño y código que ya no son útiles</a:t>
            </a:r>
          </a:p>
          <a:p>
            <a:pPr>
              <a:buFont typeface="Wingdings" panose="05000000000000000000" pitchFamily="2" charset="2"/>
              <a:buChar char="ü"/>
            </a:pPr>
            <a:r>
              <a:rPr lang="es-ES" dirty="0"/>
              <a:t>Gestionar los cambios en el sistema a medida que se realizan</a:t>
            </a:r>
            <a:endParaRPr lang="es-AR" dirty="0"/>
          </a:p>
        </p:txBody>
      </p:sp>
    </p:spTree>
    <p:extLst>
      <p:ext uri="{BB962C8B-B14F-4D97-AF65-F5344CB8AC3E}">
        <p14:creationId xmlns:p14="http://schemas.microsoft.com/office/powerpoint/2010/main" val="714274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1"/>
          <p:cNvSpPr txBox="1">
            <a:spLocks noGrp="1"/>
          </p:cNvSpPr>
          <p:nvPr>
            <p:ph type="title"/>
          </p:nvPr>
        </p:nvSpPr>
        <p:spPr>
          <a:xfrm>
            <a:off x="508517" y="-149621"/>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dirty="0"/>
              <a:t>Tipos de Mantenimiento</a:t>
            </a:r>
            <a:endParaRPr dirty="0"/>
          </a:p>
        </p:txBody>
      </p:sp>
      <p:sp>
        <p:nvSpPr>
          <p:cNvPr id="168" name="Google Shape;168;p1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17</a:t>
            </a:fld>
            <a:endParaRPr/>
          </a:p>
        </p:txBody>
      </p:sp>
      <p:sp>
        <p:nvSpPr>
          <p:cNvPr id="169" name="Google Shape;169;p11"/>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171" name="Google Shape;171;p11"/>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graphicFrame>
        <p:nvGraphicFramePr>
          <p:cNvPr id="2" name="Diagrama 1">
            <a:extLst>
              <a:ext uri="{FF2B5EF4-FFF2-40B4-BE49-F238E27FC236}">
                <a16:creationId xmlns:a16="http://schemas.microsoft.com/office/drawing/2014/main" id="{21BCB851-935C-176E-C67D-693E2980180C}"/>
              </a:ext>
            </a:extLst>
          </p:cNvPr>
          <p:cNvGraphicFramePr/>
          <p:nvPr>
            <p:extLst>
              <p:ext uri="{D42A27DB-BD31-4B8C-83A1-F6EECF244321}">
                <p14:modId xmlns:p14="http://schemas.microsoft.com/office/powerpoint/2010/main" val="2672849310"/>
              </p:ext>
            </p:extLst>
          </p:nvPr>
        </p:nvGraphicFramePr>
        <p:xfrm>
          <a:off x="508517" y="101276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D6C74-C486-9B8F-36AA-99FAA7D9DE0B}"/>
              </a:ext>
            </a:extLst>
          </p:cNvPr>
          <p:cNvSpPr>
            <a:spLocks noGrp="1"/>
          </p:cNvSpPr>
          <p:nvPr>
            <p:ph type="title"/>
          </p:nvPr>
        </p:nvSpPr>
        <p:spPr/>
        <p:txBody>
          <a:bodyPr/>
          <a:lstStyle/>
          <a:p>
            <a:r>
              <a:rPr lang="es-AR" dirty="0"/>
              <a:t>Mantenimiento correctivo</a:t>
            </a:r>
          </a:p>
        </p:txBody>
      </p:sp>
      <p:sp>
        <p:nvSpPr>
          <p:cNvPr id="3" name="Marcador de número de diapositiva 2">
            <a:extLst>
              <a:ext uri="{FF2B5EF4-FFF2-40B4-BE49-F238E27FC236}">
                <a16:creationId xmlns:a16="http://schemas.microsoft.com/office/drawing/2014/main" id="{A6790514-2159-E6BB-ABB8-AA01368CF5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18</a:t>
            </a:fld>
            <a:endParaRPr lang="es-AR"/>
          </a:p>
        </p:txBody>
      </p:sp>
      <p:sp>
        <p:nvSpPr>
          <p:cNvPr id="4" name="Marcador de texto 3">
            <a:extLst>
              <a:ext uri="{FF2B5EF4-FFF2-40B4-BE49-F238E27FC236}">
                <a16:creationId xmlns:a16="http://schemas.microsoft.com/office/drawing/2014/main" id="{1DE82A20-EF0D-F593-1158-ED6B7FD66227}"/>
              </a:ext>
            </a:extLst>
          </p:cNvPr>
          <p:cNvSpPr>
            <a:spLocks noGrp="1"/>
          </p:cNvSpPr>
          <p:nvPr>
            <p:ph type="body" idx="1"/>
          </p:nvPr>
        </p:nvSpPr>
        <p:spPr/>
        <p:txBody>
          <a:bodyPr/>
          <a:lstStyle/>
          <a:p>
            <a:endParaRPr lang="es-AR"/>
          </a:p>
        </p:txBody>
      </p:sp>
      <p:sp>
        <p:nvSpPr>
          <p:cNvPr id="5" name="Marcador de texto 4">
            <a:extLst>
              <a:ext uri="{FF2B5EF4-FFF2-40B4-BE49-F238E27FC236}">
                <a16:creationId xmlns:a16="http://schemas.microsoft.com/office/drawing/2014/main" id="{B268F83C-BB9C-E797-CBBC-7CA1ECF76939}"/>
              </a:ext>
            </a:extLst>
          </p:cNvPr>
          <p:cNvSpPr>
            <a:spLocks noGrp="1"/>
          </p:cNvSpPr>
          <p:nvPr>
            <p:ph type="body" idx="2"/>
          </p:nvPr>
        </p:nvSpPr>
        <p:spPr>
          <a:xfrm>
            <a:off x="445117" y="2235242"/>
            <a:ext cx="10379388" cy="4478753"/>
          </a:xfrm>
        </p:spPr>
        <p:txBody>
          <a:bodyPr/>
          <a:lstStyle/>
          <a:p>
            <a:r>
              <a:rPr lang="es-ES" b="0" i="0" dirty="0">
                <a:solidFill>
                  <a:srgbClr val="410007"/>
                </a:solidFill>
                <a:effectLst/>
                <a:highlight>
                  <a:srgbClr val="FFFFFF"/>
                </a:highlight>
                <a:latin typeface="Google Sans"/>
              </a:rPr>
              <a:t>El mantenimiento correctivo de software es una acción reactiva que se realiza cuando se detecta un fallo o error en una pieza de software. El objetivo es restablecer el funcionamiento óptimo del sistema y minimizar el impacto del problema en la producción.</a:t>
            </a:r>
          </a:p>
          <a:p>
            <a:r>
              <a:rPr lang="es-ES" dirty="0">
                <a:solidFill>
                  <a:srgbClr val="410007"/>
                </a:solidFill>
                <a:highlight>
                  <a:srgbClr val="FFFFFF"/>
                </a:highlight>
                <a:latin typeface="Google Sans"/>
              </a:rPr>
              <a:t>S</a:t>
            </a:r>
            <a:r>
              <a:rPr lang="es-ES" b="0" i="0" dirty="0">
                <a:solidFill>
                  <a:srgbClr val="410007"/>
                </a:solidFill>
                <a:effectLst/>
                <a:highlight>
                  <a:srgbClr val="FFFFFF"/>
                </a:highlight>
                <a:latin typeface="Google Sans"/>
              </a:rPr>
              <a:t>uele realizarse lo más rápido posible. Los encargados del mantenimiento deben detectar la causa del fallo, decidir si se puede reparar o no y aplicar la solución elegida. </a:t>
            </a:r>
            <a:endParaRPr lang="es-AR" dirty="0"/>
          </a:p>
        </p:txBody>
      </p:sp>
    </p:spTree>
    <p:extLst>
      <p:ext uri="{BB962C8B-B14F-4D97-AF65-F5344CB8AC3E}">
        <p14:creationId xmlns:p14="http://schemas.microsoft.com/office/powerpoint/2010/main" val="61963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434E9-AAE8-E543-4999-FA29314EC714}"/>
              </a:ext>
            </a:extLst>
          </p:cNvPr>
          <p:cNvSpPr>
            <a:spLocks noGrp="1"/>
          </p:cNvSpPr>
          <p:nvPr>
            <p:ph type="title"/>
          </p:nvPr>
        </p:nvSpPr>
        <p:spPr/>
        <p:txBody>
          <a:bodyPr/>
          <a:lstStyle/>
          <a:p>
            <a:r>
              <a:rPr lang="es-AR" dirty="0"/>
              <a:t>Mantenimiento adaptativo</a:t>
            </a:r>
          </a:p>
        </p:txBody>
      </p:sp>
      <p:sp>
        <p:nvSpPr>
          <p:cNvPr id="3" name="Marcador de número de diapositiva 2">
            <a:extLst>
              <a:ext uri="{FF2B5EF4-FFF2-40B4-BE49-F238E27FC236}">
                <a16:creationId xmlns:a16="http://schemas.microsoft.com/office/drawing/2014/main" id="{99EC12DC-9F07-EC09-7D41-A5B778CD03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19</a:t>
            </a:fld>
            <a:endParaRPr lang="es-AR"/>
          </a:p>
        </p:txBody>
      </p:sp>
      <p:sp>
        <p:nvSpPr>
          <p:cNvPr id="4" name="Marcador de texto 3">
            <a:extLst>
              <a:ext uri="{FF2B5EF4-FFF2-40B4-BE49-F238E27FC236}">
                <a16:creationId xmlns:a16="http://schemas.microsoft.com/office/drawing/2014/main" id="{31E5F2E6-61D2-09E8-299E-C940E4E2BFE8}"/>
              </a:ext>
            </a:extLst>
          </p:cNvPr>
          <p:cNvSpPr>
            <a:spLocks noGrp="1"/>
          </p:cNvSpPr>
          <p:nvPr>
            <p:ph type="body" idx="1"/>
          </p:nvPr>
        </p:nvSpPr>
        <p:spPr/>
        <p:txBody>
          <a:bodyPr/>
          <a:lstStyle/>
          <a:p>
            <a:endParaRPr lang="es-AR"/>
          </a:p>
        </p:txBody>
      </p:sp>
      <p:sp>
        <p:nvSpPr>
          <p:cNvPr id="5" name="Marcador de texto 4">
            <a:extLst>
              <a:ext uri="{FF2B5EF4-FFF2-40B4-BE49-F238E27FC236}">
                <a16:creationId xmlns:a16="http://schemas.microsoft.com/office/drawing/2014/main" id="{77C9176D-80AE-A4DF-61D2-793534424308}"/>
              </a:ext>
            </a:extLst>
          </p:cNvPr>
          <p:cNvSpPr>
            <a:spLocks noGrp="1"/>
          </p:cNvSpPr>
          <p:nvPr>
            <p:ph type="body" idx="2"/>
          </p:nvPr>
        </p:nvSpPr>
        <p:spPr/>
        <p:txBody>
          <a:bodyPr/>
          <a:lstStyle/>
          <a:p>
            <a:r>
              <a:rPr lang="es-ES" dirty="0"/>
              <a:t>El Mantenimiento adaptativo de software tiene que ver con las tecnologías cambiantes, así como con las políticas y reglas relacionadas con su software. </a:t>
            </a:r>
          </a:p>
          <a:p>
            <a:r>
              <a:rPr lang="es-ES" dirty="0"/>
              <a:t>Las cuales incluyen cambios en el sistema operativo, almacenamiento en la nube, hardware, etc. Cuando se realizan estos cambios, su software debe adaptarse para cumplir adecuadamente los nuevos requisitos y continuar funcionando bien</a:t>
            </a:r>
            <a:endParaRPr lang="es-AR" dirty="0"/>
          </a:p>
        </p:txBody>
      </p:sp>
    </p:spTree>
    <p:extLst>
      <p:ext uri="{BB962C8B-B14F-4D97-AF65-F5344CB8AC3E}">
        <p14:creationId xmlns:p14="http://schemas.microsoft.com/office/powerpoint/2010/main" val="100043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2F417-4548-DE09-30F3-8370BCC437A4}"/>
              </a:ext>
            </a:extLst>
          </p:cNvPr>
          <p:cNvSpPr>
            <a:spLocks noGrp="1"/>
          </p:cNvSpPr>
          <p:nvPr>
            <p:ph type="title"/>
          </p:nvPr>
        </p:nvSpPr>
        <p:spPr/>
        <p:txBody>
          <a:bodyPr/>
          <a:lstStyle/>
          <a:p>
            <a:r>
              <a:rPr lang="es-AR" dirty="0"/>
              <a:t>¿Porqué surge el mantenimiento?</a:t>
            </a:r>
          </a:p>
        </p:txBody>
      </p:sp>
      <p:sp>
        <p:nvSpPr>
          <p:cNvPr id="3" name="Marcador de número de diapositiva 2">
            <a:extLst>
              <a:ext uri="{FF2B5EF4-FFF2-40B4-BE49-F238E27FC236}">
                <a16:creationId xmlns:a16="http://schemas.microsoft.com/office/drawing/2014/main" id="{F8773CF4-89CA-D3F4-CC6C-E96582B981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a:t>
            </a:fld>
            <a:endParaRPr lang="es-AR"/>
          </a:p>
        </p:txBody>
      </p:sp>
      <p:sp>
        <p:nvSpPr>
          <p:cNvPr id="4" name="Marcador de texto 3">
            <a:extLst>
              <a:ext uri="{FF2B5EF4-FFF2-40B4-BE49-F238E27FC236}">
                <a16:creationId xmlns:a16="http://schemas.microsoft.com/office/drawing/2014/main" id="{720215F5-7B6B-1CF1-2AD2-84CA4B47F579}"/>
              </a:ext>
            </a:extLst>
          </p:cNvPr>
          <p:cNvSpPr>
            <a:spLocks noGrp="1"/>
          </p:cNvSpPr>
          <p:nvPr>
            <p:ph type="body" idx="1"/>
          </p:nvPr>
        </p:nvSpPr>
        <p:spPr/>
        <p:txBody>
          <a:bodyPr/>
          <a:lstStyle/>
          <a:p>
            <a:r>
              <a:rPr lang="es-AR" dirty="0"/>
              <a:t>Pressman </a:t>
            </a:r>
            <a:r>
              <a:rPr lang="es-AR" dirty="0" err="1"/>
              <a:t>Cap</a:t>
            </a:r>
            <a:r>
              <a:rPr lang="es-AR" dirty="0"/>
              <a:t> 29</a:t>
            </a:r>
          </a:p>
        </p:txBody>
      </p:sp>
      <p:sp>
        <p:nvSpPr>
          <p:cNvPr id="5" name="Marcador de texto 4">
            <a:extLst>
              <a:ext uri="{FF2B5EF4-FFF2-40B4-BE49-F238E27FC236}">
                <a16:creationId xmlns:a16="http://schemas.microsoft.com/office/drawing/2014/main" id="{49AAD883-3738-C43C-9E74-9C5DA71663CB}"/>
              </a:ext>
            </a:extLst>
          </p:cNvPr>
          <p:cNvSpPr>
            <a:spLocks noGrp="1"/>
          </p:cNvSpPr>
          <p:nvPr>
            <p:ph type="body" idx="2"/>
          </p:nvPr>
        </p:nvSpPr>
        <p:spPr/>
        <p:txBody>
          <a:bodyPr>
            <a:normAutofit/>
          </a:bodyPr>
          <a:lstStyle/>
          <a:p>
            <a:r>
              <a:rPr lang="es-ES" dirty="0"/>
              <a:t>Éste comienza casi de inmediato. El software se libera a los usuarios finales y, en cuestión de días, los reportes de errores se filtran de vuelta hacia la organización de ingeniería de software.</a:t>
            </a:r>
          </a:p>
          <a:p>
            <a:endParaRPr lang="es-ES" dirty="0"/>
          </a:p>
          <a:p>
            <a:r>
              <a:rPr lang="es-ES" dirty="0"/>
              <a:t>En semanas, una clase de usuarios indica que el software debe cambiarse de modo que pueda ajustarse a las necesidades especiales de su entorno.</a:t>
            </a:r>
          </a:p>
          <a:p>
            <a:endParaRPr lang="es-ES" dirty="0"/>
          </a:p>
          <a:p>
            <a:r>
              <a:rPr lang="es-ES" dirty="0"/>
              <a:t>Y en meses, otro grupo corporativo, que no quería saber nada del software cuando se liberó, ahora reconoce que puede ofrecerle beneficios inesperados. Pero…necesitará algunas mejoras para hacer que funcione en su mundo.</a:t>
            </a:r>
            <a:endParaRPr lang="es-AR" dirty="0"/>
          </a:p>
        </p:txBody>
      </p:sp>
    </p:spTree>
    <p:extLst>
      <p:ext uri="{BB962C8B-B14F-4D97-AF65-F5344CB8AC3E}">
        <p14:creationId xmlns:p14="http://schemas.microsoft.com/office/powerpoint/2010/main" val="419840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BD3FA5-EF12-3D55-3F3A-A2A976B6EA53}"/>
              </a:ext>
            </a:extLst>
          </p:cNvPr>
          <p:cNvSpPr>
            <a:spLocks noGrp="1"/>
          </p:cNvSpPr>
          <p:nvPr>
            <p:ph type="title"/>
          </p:nvPr>
        </p:nvSpPr>
        <p:spPr/>
        <p:txBody>
          <a:bodyPr/>
          <a:lstStyle/>
          <a:p>
            <a:r>
              <a:rPr lang="es-AR" dirty="0"/>
              <a:t>Mantenimiento perfectivo</a:t>
            </a:r>
          </a:p>
        </p:txBody>
      </p:sp>
      <p:sp>
        <p:nvSpPr>
          <p:cNvPr id="3" name="Marcador de número de diapositiva 2">
            <a:extLst>
              <a:ext uri="{FF2B5EF4-FFF2-40B4-BE49-F238E27FC236}">
                <a16:creationId xmlns:a16="http://schemas.microsoft.com/office/drawing/2014/main" id="{9C486EB5-603E-FC2B-C919-AA5F1F0123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20</a:t>
            </a:fld>
            <a:endParaRPr lang="es-AR"/>
          </a:p>
        </p:txBody>
      </p:sp>
      <p:sp>
        <p:nvSpPr>
          <p:cNvPr id="4" name="Marcador de texto 3">
            <a:extLst>
              <a:ext uri="{FF2B5EF4-FFF2-40B4-BE49-F238E27FC236}">
                <a16:creationId xmlns:a16="http://schemas.microsoft.com/office/drawing/2014/main" id="{6DE80870-ADB1-DF0C-FE1B-9252CE76B3E2}"/>
              </a:ext>
            </a:extLst>
          </p:cNvPr>
          <p:cNvSpPr>
            <a:spLocks noGrp="1"/>
          </p:cNvSpPr>
          <p:nvPr>
            <p:ph type="body" idx="1"/>
          </p:nvPr>
        </p:nvSpPr>
        <p:spPr/>
        <p:txBody>
          <a:bodyPr/>
          <a:lstStyle/>
          <a:p>
            <a:endParaRPr lang="es-AR"/>
          </a:p>
        </p:txBody>
      </p:sp>
      <p:sp>
        <p:nvSpPr>
          <p:cNvPr id="5" name="Marcador de texto 4">
            <a:extLst>
              <a:ext uri="{FF2B5EF4-FFF2-40B4-BE49-F238E27FC236}">
                <a16:creationId xmlns:a16="http://schemas.microsoft.com/office/drawing/2014/main" id="{652AEB29-B804-43E7-3737-39770E304306}"/>
              </a:ext>
            </a:extLst>
          </p:cNvPr>
          <p:cNvSpPr>
            <a:spLocks noGrp="1"/>
          </p:cNvSpPr>
          <p:nvPr>
            <p:ph type="body" idx="2"/>
          </p:nvPr>
        </p:nvSpPr>
        <p:spPr/>
        <p:txBody>
          <a:bodyPr>
            <a:normAutofit/>
          </a:bodyPr>
          <a:lstStyle/>
          <a:p>
            <a:r>
              <a:rPr lang="es-ES" dirty="0"/>
              <a:t>El mantenimiento perfectivo de software es un tipo de mantenimiento que se realiza para mejorar la eficiencia o rendimiento de un sistema. Este mantenimiento se centra en características que mejoran la experiencia del usuario a través de mejoras funcionales, en respuesta a los comentarios de los clientes.</a:t>
            </a:r>
          </a:p>
          <a:p>
            <a:r>
              <a:rPr lang="es-ES" dirty="0"/>
              <a:t>Los usuarios pueden ver la necesidad de nuevas características o requisitos que les gustaría ver en el software para convertirlo en la mejor herramienta disponible para sus necesidades. El mantenimiento perfectivo de software tiene como objetivo ajustar el software agregando nuevas características según sea necesario y eliminando características que son irrelevantes o no efectivas en el software dado. Este proceso mantiene el software relevante a medida que el mercado y las necesidades del usuario cambian. </a:t>
            </a:r>
            <a:endParaRPr lang="es-AR" dirty="0"/>
          </a:p>
        </p:txBody>
      </p:sp>
    </p:spTree>
    <p:extLst>
      <p:ext uri="{BB962C8B-B14F-4D97-AF65-F5344CB8AC3E}">
        <p14:creationId xmlns:p14="http://schemas.microsoft.com/office/powerpoint/2010/main" val="2940770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1F6FE0-007B-7516-4F8F-54B38AB68B80}"/>
              </a:ext>
            </a:extLst>
          </p:cNvPr>
          <p:cNvSpPr>
            <a:spLocks noGrp="1"/>
          </p:cNvSpPr>
          <p:nvPr>
            <p:ph type="title"/>
          </p:nvPr>
        </p:nvSpPr>
        <p:spPr/>
        <p:txBody>
          <a:bodyPr/>
          <a:lstStyle/>
          <a:p>
            <a:r>
              <a:rPr lang="es-AR" dirty="0"/>
              <a:t>Mantenimiento preventivo</a:t>
            </a:r>
          </a:p>
        </p:txBody>
      </p:sp>
      <p:sp>
        <p:nvSpPr>
          <p:cNvPr id="3" name="Marcador de número de diapositiva 2">
            <a:extLst>
              <a:ext uri="{FF2B5EF4-FFF2-40B4-BE49-F238E27FC236}">
                <a16:creationId xmlns:a16="http://schemas.microsoft.com/office/drawing/2014/main" id="{138D0D9D-4D98-0534-8231-DE2B1FEF2E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21</a:t>
            </a:fld>
            <a:endParaRPr lang="es-AR"/>
          </a:p>
        </p:txBody>
      </p:sp>
      <p:sp>
        <p:nvSpPr>
          <p:cNvPr id="4" name="Marcador de texto 3">
            <a:extLst>
              <a:ext uri="{FF2B5EF4-FFF2-40B4-BE49-F238E27FC236}">
                <a16:creationId xmlns:a16="http://schemas.microsoft.com/office/drawing/2014/main" id="{042D0177-296B-614C-C7CD-9E570F17B192}"/>
              </a:ext>
            </a:extLst>
          </p:cNvPr>
          <p:cNvSpPr>
            <a:spLocks noGrp="1"/>
          </p:cNvSpPr>
          <p:nvPr>
            <p:ph type="body" idx="1"/>
          </p:nvPr>
        </p:nvSpPr>
        <p:spPr/>
        <p:txBody>
          <a:bodyPr/>
          <a:lstStyle/>
          <a:p>
            <a:endParaRPr lang="es-AR"/>
          </a:p>
        </p:txBody>
      </p:sp>
      <p:sp>
        <p:nvSpPr>
          <p:cNvPr id="5" name="Marcador de texto 4">
            <a:extLst>
              <a:ext uri="{FF2B5EF4-FFF2-40B4-BE49-F238E27FC236}">
                <a16:creationId xmlns:a16="http://schemas.microsoft.com/office/drawing/2014/main" id="{EF811258-FF50-DDC4-1565-4DF328B0C746}"/>
              </a:ext>
            </a:extLst>
          </p:cNvPr>
          <p:cNvSpPr>
            <a:spLocks noGrp="1"/>
          </p:cNvSpPr>
          <p:nvPr>
            <p:ph type="body" idx="2"/>
          </p:nvPr>
        </p:nvSpPr>
        <p:spPr/>
        <p:txBody>
          <a:bodyPr>
            <a:normAutofit fontScale="92500"/>
          </a:bodyPr>
          <a:lstStyle/>
          <a:p>
            <a:pPr marL="76200" indent="0">
              <a:buNone/>
            </a:pPr>
            <a:r>
              <a:rPr lang="es-ES" dirty="0"/>
              <a:t>El mantenimiento preventivo de software es un conjunto de actividades planificadas y realizadas regularmente para prevenir posibles fallos en el futuro. Estas actividades incluyen:</a:t>
            </a:r>
          </a:p>
          <a:p>
            <a:r>
              <a:rPr lang="es-ES" dirty="0"/>
              <a:t>Realizar cambios necesarios</a:t>
            </a:r>
          </a:p>
          <a:p>
            <a:r>
              <a:rPr lang="es-ES" dirty="0"/>
              <a:t>Actualizaciones</a:t>
            </a:r>
          </a:p>
          <a:p>
            <a:r>
              <a:rPr lang="es-ES" dirty="0"/>
              <a:t>Prevenir fallas en el sistema operativo, antivirus o programas ofimáticos</a:t>
            </a:r>
          </a:p>
          <a:p>
            <a:r>
              <a:rPr lang="es-ES" dirty="0"/>
              <a:t>Instalar y configurar un cortafuego para impedir accesos no autorizados de terceros</a:t>
            </a:r>
          </a:p>
          <a:p>
            <a:r>
              <a:rPr lang="es-ES" dirty="0"/>
              <a:t>Programas antimalware para impedir que el equipo se infecte con malware</a:t>
            </a:r>
          </a:p>
          <a:p>
            <a:r>
              <a:rPr lang="es-ES" dirty="0"/>
              <a:t>Activar y configurar los puntos de restauración del sistema para poder volver a un estado anterior en caso de algún desastre </a:t>
            </a:r>
            <a:endParaRPr lang="es-AR" dirty="0"/>
          </a:p>
        </p:txBody>
      </p:sp>
    </p:spTree>
    <p:extLst>
      <p:ext uri="{BB962C8B-B14F-4D97-AF65-F5344CB8AC3E}">
        <p14:creationId xmlns:p14="http://schemas.microsoft.com/office/powerpoint/2010/main" val="1457872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Mantenimiento</a:t>
            </a:r>
            <a:endParaRPr/>
          </a:p>
        </p:txBody>
      </p:sp>
      <p:sp>
        <p:nvSpPr>
          <p:cNvPr id="177" name="Google Shape;177;p1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22</a:t>
            </a:fld>
            <a:endParaRPr/>
          </a:p>
        </p:txBody>
      </p:sp>
      <p:sp>
        <p:nvSpPr>
          <p:cNvPr id="178" name="Google Shape;178;p12"/>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179" name="Google Shape;179;p12"/>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s-AR" dirty="0"/>
              <a:t>Tipos de Mantenimiento que se realiza en un software</a:t>
            </a:r>
            <a:endParaRPr dirty="0"/>
          </a:p>
          <a:p>
            <a:pPr marL="91440" lvl="0" indent="0" algn="l" rtl="0">
              <a:lnSpc>
                <a:spcPct val="85000"/>
              </a:lnSpc>
              <a:spcBef>
                <a:spcPts val="1300"/>
              </a:spcBef>
              <a:spcAft>
                <a:spcPts val="0"/>
              </a:spcAft>
              <a:buClr>
                <a:srgbClr val="C00000"/>
              </a:buClr>
              <a:buSzPts val="2400"/>
              <a:buFont typeface="Arial"/>
              <a:buNone/>
            </a:pPr>
            <a:endParaRPr dirty="0"/>
          </a:p>
        </p:txBody>
      </p:sp>
      <p:sp>
        <p:nvSpPr>
          <p:cNvPr id="180" name="Google Shape;180;p1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pic>
        <p:nvPicPr>
          <p:cNvPr id="181" name="Google Shape;181;p12"/>
          <p:cNvPicPr preferRelativeResize="0"/>
          <p:nvPr/>
        </p:nvPicPr>
        <p:blipFill rotWithShape="1">
          <a:blip r:embed="rId3">
            <a:alphaModFix/>
          </a:blip>
          <a:srcRect l="4483" t="20359" r="8210" b="7783"/>
          <a:stretch/>
        </p:blipFill>
        <p:spPr>
          <a:xfrm>
            <a:off x="3700394" y="2721139"/>
            <a:ext cx="5172580" cy="3199018"/>
          </a:xfrm>
          <a:prstGeom prst="roundRect">
            <a:avLst>
              <a:gd name="adj" fmla="val 16667"/>
            </a:avLst>
          </a:prstGeom>
          <a:noFill/>
          <a:ln>
            <a:noFill/>
          </a:ln>
          <a:effectLst>
            <a:outerShdw blurRad="152400" dist="12000" dir="900000" sy="98000" kx="110000" ky="200000" algn="tl" rotWithShape="0">
              <a:srgbClr val="000000">
                <a:alpha val="29803"/>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3"/>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Mantenimiento</a:t>
            </a:r>
            <a:endParaRPr/>
          </a:p>
        </p:txBody>
      </p:sp>
      <p:sp>
        <p:nvSpPr>
          <p:cNvPr id="187" name="Google Shape;187;p1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23</a:t>
            </a:fld>
            <a:endParaRPr/>
          </a:p>
        </p:txBody>
      </p:sp>
      <p:sp>
        <p:nvSpPr>
          <p:cNvPr id="188" name="Google Shape;188;p13"/>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89" name="Google Shape;189;p13"/>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s-AR"/>
              <a:t>Actividades</a:t>
            </a:r>
            <a:endParaRPr/>
          </a:p>
        </p:txBody>
      </p:sp>
      <p:sp>
        <p:nvSpPr>
          <p:cNvPr id="190" name="Google Shape;190;p1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pic>
        <p:nvPicPr>
          <p:cNvPr id="191" name="Google Shape;191;p13"/>
          <p:cNvPicPr preferRelativeResize="0"/>
          <p:nvPr/>
        </p:nvPicPr>
        <p:blipFill rotWithShape="1">
          <a:blip r:embed="rId3">
            <a:alphaModFix/>
          </a:blip>
          <a:srcRect l="1860" r="3208" b="8175"/>
          <a:stretch/>
        </p:blipFill>
        <p:spPr>
          <a:xfrm>
            <a:off x="2323880" y="1804635"/>
            <a:ext cx="8226889" cy="42747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608A56-A337-2F98-593D-EA827B83CBF0}"/>
              </a:ext>
            </a:extLst>
          </p:cNvPr>
          <p:cNvSpPr>
            <a:spLocks noGrp="1"/>
          </p:cNvSpPr>
          <p:nvPr>
            <p:ph type="title"/>
          </p:nvPr>
        </p:nvSpPr>
        <p:spPr/>
        <p:txBody>
          <a:bodyPr/>
          <a:lstStyle/>
          <a:p>
            <a:r>
              <a:rPr lang="es-AR" dirty="0"/>
              <a:t>Herramientas para realizar mantenimiento</a:t>
            </a:r>
          </a:p>
        </p:txBody>
      </p:sp>
      <p:sp>
        <p:nvSpPr>
          <p:cNvPr id="3" name="Marcador de número de diapositiva 2">
            <a:extLst>
              <a:ext uri="{FF2B5EF4-FFF2-40B4-BE49-F238E27FC236}">
                <a16:creationId xmlns:a16="http://schemas.microsoft.com/office/drawing/2014/main" id="{37567944-3390-91DC-EBFC-D5EF3D13BE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24</a:t>
            </a:fld>
            <a:endParaRPr lang="es-AR"/>
          </a:p>
        </p:txBody>
      </p:sp>
      <p:sp>
        <p:nvSpPr>
          <p:cNvPr id="4" name="Marcador de texto 3">
            <a:extLst>
              <a:ext uri="{FF2B5EF4-FFF2-40B4-BE49-F238E27FC236}">
                <a16:creationId xmlns:a16="http://schemas.microsoft.com/office/drawing/2014/main" id="{27B78A3A-827B-9279-4EC4-1312803CA585}"/>
              </a:ext>
            </a:extLst>
          </p:cNvPr>
          <p:cNvSpPr>
            <a:spLocks noGrp="1"/>
          </p:cNvSpPr>
          <p:nvPr>
            <p:ph type="body" idx="1"/>
          </p:nvPr>
        </p:nvSpPr>
        <p:spPr/>
        <p:txBody>
          <a:bodyPr/>
          <a:lstStyle/>
          <a:p>
            <a:endParaRPr lang="es-AR"/>
          </a:p>
        </p:txBody>
      </p:sp>
      <p:sp>
        <p:nvSpPr>
          <p:cNvPr id="5" name="Marcador de texto 4">
            <a:extLst>
              <a:ext uri="{FF2B5EF4-FFF2-40B4-BE49-F238E27FC236}">
                <a16:creationId xmlns:a16="http://schemas.microsoft.com/office/drawing/2014/main" id="{58CDB549-B12A-013F-7708-183375C4ECC2}"/>
              </a:ext>
            </a:extLst>
          </p:cNvPr>
          <p:cNvSpPr>
            <a:spLocks noGrp="1"/>
          </p:cNvSpPr>
          <p:nvPr>
            <p:ph type="body" idx="2"/>
          </p:nvPr>
        </p:nvSpPr>
        <p:spPr/>
        <p:txBody>
          <a:bodyPr>
            <a:normAutofit/>
          </a:bodyPr>
          <a:lstStyle/>
          <a:p>
            <a:r>
              <a:rPr lang="es-AR" dirty="0"/>
              <a:t>Editores de texto</a:t>
            </a:r>
          </a:p>
          <a:p>
            <a:r>
              <a:rPr lang="es-AR" dirty="0"/>
              <a:t>Comparadores de archivos (</a:t>
            </a:r>
            <a:r>
              <a:rPr lang="es-AR" dirty="0">
                <a:hlinkClick r:id="rId2"/>
              </a:rPr>
              <a:t>https://winmerge.org/</a:t>
            </a:r>
            <a:r>
              <a:rPr lang="es-AR" dirty="0"/>
              <a:t>)</a:t>
            </a:r>
          </a:p>
          <a:p>
            <a:r>
              <a:rPr lang="es-AR" dirty="0"/>
              <a:t>Compiladores y </a:t>
            </a:r>
            <a:r>
              <a:rPr lang="es-AR" dirty="0" err="1"/>
              <a:t>linkeadores</a:t>
            </a:r>
            <a:endParaRPr lang="es-AR" dirty="0"/>
          </a:p>
          <a:p>
            <a:r>
              <a:rPr lang="es-AR" dirty="0" err="1"/>
              <a:t>Debbuggers</a:t>
            </a:r>
            <a:endParaRPr lang="es-AR" dirty="0"/>
          </a:p>
          <a:p>
            <a:r>
              <a:rPr lang="es-AR" dirty="0"/>
              <a:t>Analizadores de código estático (</a:t>
            </a:r>
            <a:r>
              <a:rPr lang="es-AR" dirty="0">
                <a:hlinkClick r:id="rId3"/>
              </a:rPr>
              <a:t>https://kinsta.com/es/blog/herramientas-de-revision-de-codigo/</a:t>
            </a:r>
            <a:r>
              <a:rPr lang="es-AR" dirty="0"/>
              <a:t>)</a:t>
            </a:r>
          </a:p>
          <a:p>
            <a:r>
              <a:rPr lang="es-ES" dirty="0"/>
              <a:t>Repositorios de gestión de configuración (Git, Docker, </a:t>
            </a:r>
            <a:r>
              <a:rPr lang="es-ES" dirty="0" err="1"/>
              <a:t>Terraform</a:t>
            </a:r>
            <a:r>
              <a:rPr lang="es-ES" dirty="0"/>
              <a:t>, Ansible, </a:t>
            </a:r>
            <a:r>
              <a:rPr lang="es-ES" dirty="0" err="1"/>
              <a:t>SaltStack</a:t>
            </a:r>
            <a:r>
              <a:rPr lang="es-ES" dirty="0"/>
              <a:t>, Chef,  </a:t>
            </a:r>
            <a:r>
              <a:rPr lang="es-ES" dirty="0" err="1"/>
              <a:t>Puppet</a:t>
            </a:r>
            <a:r>
              <a:rPr lang="es-ES" dirty="0"/>
              <a:t>)</a:t>
            </a:r>
          </a:p>
          <a:p>
            <a:endParaRPr lang="es-AR" dirty="0"/>
          </a:p>
          <a:p>
            <a:endParaRPr lang="es-AR" dirty="0"/>
          </a:p>
        </p:txBody>
      </p:sp>
    </p:spTree>
    <p:extLst>
      <p:ext uri="{BB962C8B-B14F-4D97-AF65-F5344CB8AC3E}">
        <p14:creationId xmlns:p14="http://schemas.microsoft.com/office/powerpoint/2010/main" val="488339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4"/>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Rejuvenecimiento del Software</a:t>
            </a:r>
            <a:endParaRPr/>
          </a:p>
        </p:txBody>
      </p:sp>
      <p:sp>
        <p:nvSpPr>
          <p:cNvPr id="197" name="Google Shape;197;p1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25</a:t>
            </a:fld>
            <a:endParaRPr/>
          </a:p>
        </p:txBody>
      </p:sp>
      <p:sp>
        <p:nvSpPr>
          <p:cNvPr id="198" name="Google Shape;198;p14"/>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dirty="0" err="1"/>
              <a:t>Pfleeger</a:t>
            </a:r>
            <a:r>
              <a:rPr lang="es-AR" dirty="0"/>
              <a:t> Cap. 11</a:t>
            </a:r>
            <a:endParaRPr dirty="0"/>
          </a:p>
        </p:txBody>
      </p:sp>
      <p:sp>
        <p:nvSpPr>
          <p:cNvPr id="199" name="Google Shape;199;p14"/>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77800" algn="l" rtl="0">
              <a:lnSpc>
                <a:spcPct val="85000"/>
              </a:lnSpc>
              <a:spcBef>
                <a:spcPts val="0"/>
              </a:spcBef>
              <a:spcAft>
                <a:spcPts val="0"/>
              </a:spcAft>
              <a:buClr>
                <a:srgbClr val="C00000"/>
              </a:buClr>
              <a:buSzPts val="2800"/>
              <a:buFont typeface="Arial"/>
              <a:buChar char="»"/>
            </a:pPr>
            <a:r>
              <a:rPr lang="es-AR" sz="2800" dirty="0"/>
              <a:t>Es un desafío del mantenimiento, intentando aumentar la calidad global de un sistema existente </a:t>
            </a:r>
            <a:endParaRPr dirty="0"/>
          </a:p>
          <a:p>
            <a:pPr marL="91440" lvl="0" indent="-177800" algn="l" rtl="0">
              <a:lnSpc>
                <a:spcPct val="85000"/>
              </a:lnSpc>
              <a:spcBef>
                <a:spcPts val="1300"/>
              </a:spcBef>
              <a:spcAft>
                <a:spcPts val="0"/>
              </a:spcAft>
              <a:buClr>
                <a:srgbClr val="C00000"/>
              </a:buClr>
              <a:buSzPts val="2800"/>
              <a:buFont typeface="Arial"/>
              <a:buChar char="»"/>
            </a:pPr>
            <a:r>
              <a:rPr lang="es-AR" sz="2800" dirty="0"/>
              <a:t>Contempla retrospectivamente los subproductos de un sistema para intentar derivar la información adicional o reformarlo de un modo comprensible</a:t>
            </a:r>
            <a:endParaRPr dirty="0"/>
          </a:p>
          <a:p>
            <a:pPr marL="91440" lvl="0" indent="-177800" algn="l" rtl="0">
              <a:lnSpc>
                <a:spcPct val="85000"/>
              </a:lnSpc>
              <a:spcBef>
                <a:spcPts val="1300"/>
              </a:spcBef>
              <a:spcAft>
                <a:spcPts val="0"/>
              </a:spcAft>
              <a:buClr>
                <a:srgbClr val="C00000"/>
              </a:buClr>
              <a:buSzPts val="2800"/>
              <a:buFont typeface="Arial"/>
              <a:buChar char="»"/>
            </a:pPr>
            <a:r>
              <a:rPr lang="es-AR" sz="2800" dirty="0"/>
              <a:t>Tipos de Rejuvenecimiento</a:t>
            </a:r>
            <a:endParaRPr dirty="0"/>
          </a:p>
          <a:p>
            <a:pPr marL="347472" lvl="1" indent="-342900" algn="l" rtl="0">
              <a:lnSpc>
                <a:spcPct val="85000"/>
              </a:lnSpc>
              <a:spcBef>
                <a:spcPts val="600"/>
              </a:spcBef>
              <a:spcAft>
                <a:spcPts val="0"/>
              </a:spcAft>
              <a:buClr>
                <a:srgbClr val="262626"/>
              </a:buClr>
              <a:buSzPts val="2800"/>
              <a:buChar char=" "/>
            </a:pPr>
            <a:r>
              <a:rPr lang="es-AR" sz="2800" dirty="0" err="1"/>
              <a:t>Re-documentación</a:t>
            </a:r>
            <a:endParaRPr dirty="0"/>
          </a:p>
          <a:p>
            <a:pPr marL="347472" lvl="1" indent="-342900" algn="l" rtl="0">
              <a:lnSpc>
                <a:spcPct val="85000"/>
              </a:lnSpc>
              <a:spcBef>
                <a:spcPts val="600"/>
              </a:spcBef>
              <a:spcAft>
                <a:spcPts val="0"/>
              </a:spcAft>
              <a:buClr>
                <a:srgbClr val="262626"/>
              </a:buClr>
              <a:buSzPts val="2800"/>
              <a:buChar char=" "/>
            </a:pPr>
            <a:r>
              <a:rPr lang="es-AR" sz="2800" dirty="0" err="1"/>
              <a:t>Re-estructuración</a:t>
            </a:r>
            <a:endParaRPr dirty="0"/>
          </a:p>
          <a:p>
            <a:pPr marL="347472" lvl="1" indent="-342900" algn="l" rtl="0">
              <a:lnSpc>
                <a:spcPct val="85000"/>
              </a:lnSpc>
              <a:spcBef>
                <a:spcPts val="600"/>
              </a:spcBef>
              <a:spcAft>
                <a:spcPts val="0"/>
              </a:spcAft>
              <a:buClr>
                <a:srgbClr val="262626"/>
              </a:buClr>
              <a:buSzPts val="2800"/>
              <a:buChar char=" "/>
            </a:pPr>
            <a:r>
              <a:rPr lang="es-AR" sz="2800" dirty="0"/>
              <a:t>Ingeniería Inversa</a:t>
            </a:r>
            <a:endParaRPr dirty="0"/>
          </a:p>
          <a:p>
            <a:pPr marL="347472" lvl="1" indent="-342900" algn="l" rtl="0">
              <a:lnSpc>
                <a:spcPct val="85000"/>
              </a:lnSpc>
              <a:spcBef>
                <a:spcPts val="600"/>
              </a:spcBef>
              <a:spcAft>
                <a:spcPts val="0"/>
              </a:spcAft>
              <a:buClr>
                <a:srgbClr val="262626"/>
              </a:buClr>
              <a:buSzPts val="2800"/>
              <a:buChar char=" "/>
            </a:pPr>
            <a:r>
              <a:rPr lang="es-AR" sz="2800" dirty="0" err="1"/>
              <a:t>Re-ingeniería</a:t>
            </a:r>
            <a:endParaRPr dirty="0"/>
          </a:p>
          <a:p>
            <a:pPr marL="91440" lvl="0" indent="0" algn="l" rtl="0">
              <a:lnSpc>
                <a:spcPct val="85000"/>
              </a:lnSpc>
              <a:spcBef>
                <a:spcPts val="1300"/>
              </a:spcBef>
              <a:spcAft>
                <a:spcPts val="0"/>
              </a:spcAft>
              <a:buClr>
                <a:srgbClr val="C00000"/>
              </a:buClr>
              <a:buSzPts val="2000"/>
              <a:buFont typeface="Arial"/>
              <a:buNone/>
            </a:pPr>
            <a:endParaRPr sz="2000" dirty="0"/>
          </a:p>
        </p:txBody>
      </p:sp>
      <p:sp>
        <p:nvSpPr>
          <p:cNvPr id="200" name="Google Shape;200;p1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5"/>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Rejuvenecimiento del Software</a:t>
            </a:r>
            <a:endParaRPr/>
          </a:p>
        </p:txBody>
      </p:sp>
      <p:sp>
        <p:nvSpPr>
          <p:cNvPr id="206" name="Google Shape;206;p15"/>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26</a:t>
            </a:fld>
            <a:endParaRPr/>
          </a:p>
        </p:txBody>
      </p:sp>
      <p:sp>
        <p:nvSpPr>
          <p:cNvPr id="207" name="Google Shape;207;p15"/>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pic>
        <p:nvPicPr>
          <p:cNvPr id="208" name="Google Shape;208;p15" descr="1-5"/>
          <p:cNvPicPr preferRelativeResize="0"/>
          <p:nvPr/>
        </p:nvPicPr>
        <p:blipFill rotWithShape="1">
          <a:blip r:embed="rId3">
            <a:alphaModFix/>
          </a:blip>
          <a:srcRect l="4628" t="2629" r="4341" b="9589"/>
          <a:stretch/>
        </p:blipFill>
        <p:spPr>
          <a:xfrm>
            <a:off x="2477844" y="1340769"/>
            <a:ext cx="7272808" cy="4971225"/>
          </a:xfrm>
          <a:prstGeom prst="rect">
            <a:avLst/>
          </a:prstGeom>
          <a:noFill/>
          <a:ln>
            <a:noFill/>
          </a:ln>
        </p:spPr>
      </p:pic>
      <p:sp>
        <p:nvSpPr>
          <p:cNvPr id="2" name="Google Shape;198;p14">
            <a:extLst>
              <a:ext uri="{FF2B5EF4-FFF2-40B4-BE49-F238E27FC236}">
                <a16:creationId xmlns:a16="http://schemas.microsoft.com/office/drawing/2014/main" id="{0504B5AC-1B29-F416-8726-3C3BB4136536}"/>
              </a:ext>
            </a:extLst>
          </p:cNvPr>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dirty="0" err="1"/>
              <a:t>Pfleeger</a:t>
            </a:r>
            <a:r>
              <a:rPr lang="es-AR" dirty="0"/>
              <a:t> Cap. 11</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6"/>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Rejuvenecimiento del Software</a:t>
            </a:r>
            <a:endParaRPr/>
          </a:p>
        </p:txBody>
      </p:sp>
      <p:sp>
        <p:nvSpPr>
          <p:cNvPr id="214" name="Google Shape;214;p1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27</a:t>
            </a:fld>
            <a:endParaRPr/>
          </a:p>
        </p:txBody>
      </p:sp>
      <p:sp>
        <p:nvSpPr>
          <p:cNvPr id="215" name="Google Shape;215;p16"/>
          <p:cNvSpPr txBox="1">
            <a:spLocks noGrp="1"/>
          </p:cNvSpPr>
          <p:nvPr>
            <p:ph type="body" idx="1"/>
          </p:nvPr>
        </p:nvSpPr>
        <p:spPr>
          <a:xfrm>
            <a:off x="6096000" y="6661205"/>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dirty="0" err="1"/>
              <a:t>Pfleeger</a:t>
            </a:r>
            <a:r>
              <a:rPr lang="es-AR" dirty="0"/>
              <a:t> Cap. 11</a:t>
            </a:r>
            <a:endParaRPr dirty="0"/>
          </a:p>
        </p:txBody>
      </p:sp>
      <p:sp>
        <p:nvSpPr>
          <p:cNvPr id="216" name="Google Shape;216;p16"/>
          <p:cNvSpPr txBox="1">
            <a:spLocks noGrp="1"/>
          </p:cNvSpPr>
          <p:nvPr>
            <p:ph type="body" idx="2"/>
          </p:nvPr>
        </p:nvSpPr>
        <p:spPr>
          <a:xfrm>
            <a:off x="623392" y="1826375"/>
            <a:ext cx="9793200" cy="4478700"/>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s-AR" b="1" dirty="0" err="1"/>
              <a:t>Re-estructuración</a:t>
            </a:r>
            <a:endParaRPr b="1" dirty="0"/>
          </a:p>
          <a:p>
            <a:pPr marL="347472" lvl="1" indent="-342900" algn="l" rtl="0">
              <a:lnSpc>
                <a:spcPct val="85000"/>
              </a:lnSpc>
              <a:spcBef>
                <a:spcPts val="600"/>
              </a:spcBef>
              <a:spcAft>
                <a:spcPts val="0"/>
              </a:spcAft>
              <a:buClr>
                <a:srgbClr val="262626"/>
              </a:buClr>
              <a:buSzPts val="2400"/>
              <a:buChar char=" "/>
            </a:pPr>
            <a:r>
              <a:rPr lang="es-AR" dirty="0"/>
              <a:t>Se reestructura el software para hacerlo más fácil de entender y de cambiar</a:t>
            </a:r>
            <a:endParaRPr dirty="0"/>
          </a:p>
        </p:txBody>
      </p:sp>
      <p:sp>
        <p:nvSpPr>
          <p:cNvPr id="217" name="Google Shape;217;p16"/>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pic>
        <p:nvPicPr>
          <p:cNvPr id="218" name="Google Shape;218;p16" descr="1-7"/>
          <p:cNvPicPr preferRelativeResize="0"/>
          <p:nvPr/>
        </p:nvPicPr>
        <p:blipFill rotWithShape="1">
          <a:blip r:embed="rId3">
            <a:alphaModFix/>
          </a:blip>
          <a:srcRect t="4543" b="10622"/>
          <a:stretch/>
        </p:blipFill>
        <p:spPr>
          <a:xfrm>
            <a:off x="4176144" y="2759409"/>
            <a:ext cx="5632993" cy="379528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Rectángulo: esquinas redondeadas 2">
            <a:extLst>
              <a:ext uri="{FF2B5EF4-FFF2-40B4-BE49-F238E27FC236}">
                <a16:creationId xmlns:a16="http://schemas.microsoft.com/office/drawing/2014/main" id="{6F568CA5-315D-5398-33B0-734F1B8067F3}"/>
              </a:ext>
            </a:extLst>
          </p:cNvPr>
          <p:cNvSpPr/>
          <p:nvPr/>
        </p:nvSpPr>
        <p:spPr>
          <a:xfrm>
            <a:off x="336350" y="2855129"/>
            <a:ext cx="3557749" cy="14540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800" dirty="0"/>
              <a:t>1. Interpretamos el código fuente y lo representamos internamente como una red semántica o grafo.</a:t>
            </a:r>
            <a:endParaRPr lang="es-AR" sz="1800" dirty="0"/>
          </a:p>
        </p:txBody>
      </p:sp>
      <p:sp>
        <p:nvSpPr>
          <p:cNvPr id="4" name="Rectángulo: esquinas redondeadas 3">
            <a:extLst>
              <a:ext uri="{FF2B5EF4-FFF2-40B4-BE49-F238E27FC236}">
                <a16:creationId xmlns:a16="http://schemas.microsoft.com/office/drawing/2014/main" id="{4644A4DF-9BD0-8E12-0143-1F129DC93C91}"/>
              </a:ext>
            </a:extLst>
          </p:cNvPr>
          <p:cNvSpPr/>
          <p:nvPr/>
        </p:nvSpPr>
        <p:spPr>
          <a:xfrm>
            <a:off x="722254" y="5062977"/>
            <a:ext cx="3072984" cy="13669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800" dirty="0"/>
              <a:t>2. S</a:t>
            </a:r>
            <a:r>
              <a:rPr lang="es-ES" sz="1800" dirty="0"/>
              <a:t>e utilizan reglas de transformación para simplificar la representación interna.</a:t>
            </a:r>
            <a:endParaRPr lang="es-AR" sz="1800" dirty="0"/>
          </a:p>
        </p:txBody>
      </p:sp>
      <p:sp>
        <p:nvSpPr>
          <p:cNvPr id="5" name="Rectángulo: esquinas redondeadas 4">
            <a:extLst>
              <a:ext uri="{FF2B5EF4-FFF2-40B4-BE49-F238E27FC236}">
                <a16:creationId xmlns:a16="http://schemas.microsoft.com/office/drawing/2014/main" id="{F11807BD-A705-5C15-7929-45972FDAD319}"/>
              </a:ext>
            </a:extLst>
          </p:cNvPr>
          <p:cNvSpPr/>
          <p:nvPr/>
        </p:nvSpPr>
        <p:spPr>
          <a:xfrm>
            <a:off x="9193689" y="4575106"/>
            <a:ext cx="2661961" cy="21926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800" dirty="0"/>
              <a:t>3. Los resultados se reformulan como código estructurado, donde se espera que la complejidad por ejemplo </a:t>
            </a:r>
            <a:r>
              <a:rPr lang="es-AR" sz="1800" dirty="0" err="1"/>
              <a:t>ciclomática</a:t>
            </a:r>
            <a:r>
              <a:rPr lang="es-AR" sz="1800" dirty="0"/>
              <a:t> fue reducida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Google Shape;224;p17"/>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Rejuvenecimiento del Software</a:t>
            </a:r>
            <a:endParaRPr/>
          </a:p>
        </p:txBody>
      </p:sp>
      <p:sp>
        <p:nvSpPr>
          <p:cNvPr id="225" name="Google Shape;225;p1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28</a:t>
            </a:fld>
            <a:endParaRPr/>
          </a:p>
        </p:txBody>
      </p:sp>
      <p:sp>
        <p:nvSpPr>
          <p:cNvPr id="227" name="Google Shape;227;p17"/>
          <p:cNvSpPr txBox="1">
            <a:spLocks noGrp="1"/>
          </p:cNvSpPr>
          <p:nvPr>
            <p:ph type="body" idx="2"/>
          </p:nvPr>
        </p:nvSpPr>
        <p:spPr>
          <a:xfrm>
            <a:off x="623391" y="1808435"/>
            <a:ext cx="10214497" cy="4478753"/>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C00000"/>
              </a:buClr>
              <a:buSzPts val="2400"/>
              <a:buNone/>
            </a:pPr>
            <a:r>
              <a:rPr lang="es-AR" b="1" dirty="0" err="1"/>
              <a:t>Re-documentación</a:t>
            </a:r>
            <a:r>
              <a:rPr lang="es-AR" b="1" dirty="0"/>
              <a:t>: </a:t>
            </a:r>
            <a:r>
              <a:rPr lang="es-AR" dirty="0"/>
              <a:t>Representa un análisis estático del código para producir la documentación del sistema.</a:t>
            </a:r>
          </a:p>
          <a:p>
            <a:pPr marL="347472" lvl="1" indent="-342900" algn="l" rtl="0">
              <a:lnSpc>
                <a:spcPct val="85000"/>
              </a:lnSpc>
              <a:spcBef>
                <a:spcPts val="600"/>
              </a:spcBef>
              <a:spcAft>
                <a:spcPts val="0"/>
              </a:spcAft>
              <a:buClr>
                <a:srgbClr val="262626"/>
              </a:buClr>
              <a:buSzPts val="2400"/>
              <a:buFont typeface="Wingdings" panose="05000000000000000000" pitchFamily="2" charset="2"/>
              <a:buChar char="Ø"/>
            </a:pPr>
            <a:r>
              <a:rPr lang="es-ES" dirty="0"/>
              <a:t>La información producida por un análisis de código estático puede ser gráfico o textual.</a:t>
            </a:r>
          </a:p>
          <a:p>
            <a:pPr marL="347472" lvl="1" indent="-342900" algn="l" rtl="0">
              <a:lnSpc>
                <a:spcPct val="85000"/>
              </a:lnSpc>
              <a:spcBef>
                <a:spcPts val="600"/>
              </a:spcBef>
              <a:spcAft>
                <a:spcPts val="0"/>
              </a:spcAft>
              <a:buClr>
                <a:srgbClr val="262626"/>
              </a:buClr>
              <a:buSzPts val="2400"/>
              <a:buFont typeface="Wingdings" panose="05000000000000000000" pitchFamily="2" charset="2"/>
              <a:buChar char="Ø"/>
            </a:pPr>
            <a:r>
              <a:rPr lang="es-ES" dirty="0"/>
              <a:t>Podemos obtener: relaciones de llamada de componentes,  jerarquías de clases, tablas de interfaz de datos, información del diccionario de datos, tablas o diagramas de flujo de datos, tablas o diagramas de flujo de control, pseudocódigo, caminos de prueba, referencias cruzadas de componentes y variables.</a:t>
            </a:r>
          </a:p>
          <a:p>
            <a:pPr marL="347472" lvl="1" indent="-342900" algn="l" rtl="0">
              <a:lnSpc>
                <a:spcPct val="85000"/>
              </a:lnSpc>
              <a:spcBef>
                <a:spcPts val="600"/>
              </a:spcBef>
              <a:spcAft>
                <a:spcPts val="0"/>
              </a:spcAft>
              <a:buClr>
                <a:srgbClr val="262626"/>
              </a:buClr>
              <a:buSzPts val="2400"/>
              <a:buChar char=" "/>
            </a:pPr>
            <a:endParaRPr lang="es-AR" dirty="0"/>
          </a:p>
        </p:txBody>
      </p:sp>
      <p:sp>
        <p:nvSpPr>
          <p:cNvPr id="228" name="Google Shape;228;p1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sp>
        <p:nvSpPr>
          <p:cNvPr id="2" name="Google Shape;215;p16">
            <a:extLst>
              <a:ext uri="{FF2B5EF4-FFF2-40B4-BE49-F238E27FC236}">
                <a16:creationId xmlns:a16="http://schemas.microsoft.com/office/drawing/2014/main" id="{3BE7512A-F509-6909-6F7B-7E20CF04FEEF}"/>
              </a:ext>
            </a:extLst>
          </p:cNvPr>
          <p:cNvSpPr txBox="1">
            <a:spLocks/>
          </p:cNvSpPr>
          <p:nvPr/>
        </p:nvSpPr>
        <p:spPr>
          <a:xfrm>
            <a:off x="6096000" y="6661205"/>
            <a:ext cx="2162515" cy="3054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85000"/>
              </a:lnSpc>
              <a:spcBef>
                <a:spcPts val="0"/>
              </a:spcBef>
              <a:spcAft>
                <a:spcPts val="0"/>
              </a:spcAft>
              <a:buClr>
                <a:srgbClr val="C00000"/>
              </a:buClr>
              <a:buSzPts val="1100"/>
              <a:buFont typeface="Arial"/>
              <a:buNone/>
              <a:defRPr sz="1100" b="0" i="0" u="none" strike="noStrike" cap="none">
                <a:solidFill>
                  <a:srgbClr val="888888"/>
                </a:solidFill>
                <a:latin typeface="Calibri"/>
                <a:ea typeface="Calibri"/>
                <a:cs typeface="Calibri"/>
                <a:sym typeface="Calibri"/>
              </a:defRPr>
            </a:lvl1pPr>
            <a:lvl2pPr marL="914400" marR="0" lvl="1" indent="-228600" algn="l" rtl="0">
              <a:lnSpc>
                <a:spcPct val="85000"/>
              </a:lnSpc>
              <a:spcBef>
                <a:spcPts val="600"/>
              </a:spcBef>
              <a:spcAft>
                <a:spcPts val="0"/>
              </a:spcAft>
              <a:buClr>
                <a:srgbClr val="262626"/>
              </a:buClr>
              <a:buSzPts val="1400"/>
              <a:buFont typeface="Arial"/>
              <a:buNone/>
              <a:defRPr sz="1400" b="0" i="0" u="none" strike="noStrike" cap="none">
                <a:solidFill>
                  <a:srgbClr val="262626"/>
                </a:solidFill>
                <a:latin typeface="Calibri"/>
                <a:ea typeface="Calibri"/>
                <a:cs typeface="Calibri"/>
                <a:sym typeface="Calibri"/>
              </a:defRPr>
            </a:lvl2pPr>
            <a:lvl3pPr marL="1371600" marR="0" lvl="2" indent="-228600" algn="l" rtl="0">
              <a:lnSpc>
                <a:spcPct val="85000"/>
              </a:lnSpc>
              <a:spcBef>
                <a:spcPts val="600"/>
              </a:spcBef>
              <a:spcAft>
                <a:spcPts val="0"/>
              </a:spcAft>
              <a:buClr>
                <a:srgbClr val="262626"/>
              </a:buClr>
              <a:buSzPts val="1400"/>
              <a:buFont typeface="Arial"/>
              <a:buNone/>
              <a:defRPr sz="1400" b="0" i="1" u="none" strike="noStrike" cap="none">
                <a:solidFill>
                  <a:srgbClr val="262626"/>
                </a:solidFill>
                <a:latin typeface="Calibri"/>
                <a:ea typeface="Calibri"/>
                <a:cs typeface="Calibri"/>
                <a:sym typeface="Calibri"/>
              </a:defRPr>
            </a:lvl3pPr>
            <a:lvl4pPr marL="1828800" marR="0" lvl="3" indent="-228600" algn="l" rtl="0">
              <a:lnSpc>
                <a:spcPct val="85000"/>
              </a:lnSpc>
              <a:spcBef>
                <a:spcPts val="600"/>
              </a:spcBef>
              <a:spcAft>
                <a:spcPts val="0"/>
              </a:spcAft>
              <a:buClr>
                <a:srgbClr val="262626"/>
              </a:buClr>
              <a:buSzPts val="1400"/>
              <a:buFont typeface="Arial"/>
              <a:buNone/>
              <a:defRPr sz="1400" b="0" i="0" u="none" strike="noStrike" cap="none">
                <a:solidFill>
                  <a:srgbClr val="262626"/>
                </a:solidFill>
                <a:latin typeface="Calibri"/>
                <a:ea typeface="Calibri"/>
                <a:cs typeface="Calibri"/>
                <a:sym typeface="Calibri"/>
              </a:defRPr>
            </a:lvl4pPr>
            <a:lvl5pPr marL="2286000" marR="0" lvl="4" indent="-228600" algn="l" rtl="0">
              <a:lnSpc>
                <a:spcPct val="85000"/>
              </a:lnSpc>
              <a:spcBef>
                <a:spcPts val="600"/>
              </a:spcBef>
              <a:spcAft>
                <a:spcPts val="0"/>
              </a:spcAft>
              <a:buClr>
                <a:srgbClr val="262626"/>
              </a:buClr>
              <a:buSzPts val="1400"/>
              <a:buFont typeface="Arial"/>
              <a:buNone/>
              <a:defRPr sz="14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pPr marL="91440" indent="-91440"/>
            <a:r>
              <a:rPr lang="es-AR"/>
              <a:t>Pfleeger Cap. 11</a:t>
            </a:r>
            <a:endParaRPr lang="es-A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17" descr="1-6"/>
          <p:cNvPicPr preferRelativeResize="0"/>
          <p:nvPr/>
        </p:nvPicPr>
        <p:blipFill rotWithShape="1">
          <a:blip r:embed="rId3">
            <a:alphaModFix/>
          </a:blip>
          <a:srcRect l="5226" t="3866" r="1165" b="9106"/>
          <a:stretch/>
        </p:blipFill>
        <p:spPr>
          <a:xfrm>
            <a:off x="2501384" y="1573968"/>
            <a:ext cx="8321514" cy="50167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24" name="Google Shape;224;p17"/>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Rejuvenecimiento del Software</a:t>
            </a:r>
            <a:endParaRPr/>
          </a:p>
        </p:txBody>
      </p:sp>
      <p:sp>
        <p:nvSpPr>
          <p:cNvPr id="225" name="Google Shape;225;p1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29</a:t>
            </a:fld>
            <a:endParaRPr/>
          </a:p>
        </p:txBody>
      </p:sp>
      <p:sp>
        <p:nvSpPr>
          <p:cNvPr id="227" name="Google Shape;227;p17"/>
          <p:cNvSpPr txBox="1">
            <a:spLocks noGrp="1"/>
          </p:cNvSpPr>
          <p:nvPr>
            <p:ph type="body" idx="2"/>
          </p:nvPr>
        </p:nvSpPr>
        <p:spPr>
          <a:xfrm>
            <a:off x="623392" y="1808435"/>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s-AR" b="1" dirty="0" err="1"/>
              <a:t>Re-documentación</a:t>
            </a:r>
            <a:endParaRPr b="1" dirty="0"/>
          </a:p>
        </p:txBody>
      </p:sp>
      <p:sp>
        <p:nvSpPr>
          <p:cNvPr id="228" name="Google Shape;228;p1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sp>
        <p:nvSpPr>
          <p:cNvPr id="2" name="Google Shape;215;p16">
            <a:extLst>
              <a:ext uri="{FF2B5EF4-FFF2-40B4-BE49-F238E27FC236}">
                <a16:creationId xmlns:a16="http://schemas.microsoft.com/office/drawing/2014/main" id="{3BE7512A-F509-6909-6F7B-7E20CF04FEEF}"/>
              </a:ext>
            </a:extLst>
          </p:cNvPr>
          <p:cNvSpPr txBox="1">
            <a:spLocks/>
          </p:cNvSpPr>
          <p:nvPr/>
        </p:nvSpPr>
        <p:spPr>
          <a:xfrm>
            <a:off x="6096000" y="6661205"/>
            <a:ext cx="2162515" cy="3054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85000"/>
              </a:lnSpc>
              <a:spcBef>
                <a:spcPts val="0"/>
              </a:spcBef>
              <a:spcAft>
                <a:spcPts val="0"/>
              </a:spcAft>
              <a:buClr>
                <a:srgbClr val="C00000"/>
              </a:buClr>
              <a:buSzPts val="1100"/>
              <a:buFont typeface="Arial"/>
              <a:buNone/>
              <a:defRPr sz="1100" b="0" i="0" u="none" strike="noStrike" cap="none">
                <a:solidFill>
                  <a:srgbClr val="888888"/>
                </a:solidFill>
                <a:latin typeface="Calibri"/>
                <a:ea typeface="Calibri"/>
                <a:cs typeface="Calibri"/>
                <a:sym typeface="Calibri"/>
              </a:defRPr>
            </a:lvl1pPr>
            <a:lvl2pPr marL="914400" marR="0" lvl="1" indent="-228600" algn="l" rtl="0">
              <a:lnSpc>
                <a:spcPct val="85000"/>
              </a:lnSpc>
              <a:spcBef>
                <a:spcPts val="600"/>
              </a:spcBef>
              <a:spcAft>
                <a:spcPts val="0"/>
              </a:spcAft>
              <a:buClr>
                <a:srgbClr val="262626"/>
              </a:buClr>
              <a:buSzPts val="1400"/>
              <a:buFont typeface="Arial"/>
              <a:buNone/>
              <a:defRPr sz="1400" b="0" i="0" u="none" strike="noStrike" cap="none">
                <a:solidFill>
                  <a:srgbClr val="262626"/>
                </a:solidFill>
                <a:latin typeface="Calibri"/>
                <a:ea typeface="Calibri"/>
                <a:cs typeface="Calibri"/>
                <a:sym typeface="Calibri"/>
              </a:defRPr>
            </a:lvl2pPr>
            <a:lvl3pPr marL="1371600" marR="0" lvl="2" indent="-228600" algn="l" rtl="0">
              <a:lnSpc>
                <a:spcPct val="85000"/>
              </a:lnSpc>
              <a:spcBef>
                <a:spcPts val="600"/>
              </a:spcBef>
              <a:spcAft>
                <a:spcPts val="0"/>
              </a:spcAft>
              <a:buClr>
                <a:srgbClr val="262626"/>
              </a:buClr>
              <a:buSzPts val="1400"/>
              <a:buFont typeface="Arial"/>
              <a:buNone/>
              <a:defRPr sz="1400" b="0" i="1" u="none" strike="noStrike" cap="none">
                <a:solidFill>
                  <a:srgbClr val="262626"/>
                </a:solidFill>
                <a:latin typeface="Calibri"/>
                <a:ea typeface="Calibri"/>
                <a:cs typeface="Calibri"/>
                <a:sym typeface="Calibri"/>
              </a:defRPr>
            </a:lvl3pPr>
            <a:lvl4pPr marL="1828800" marR="0" lvl="3" indent="-228600" algn="l" rtl="0">
              <a:lnSpc>
                <a:spcPct val="85000"/>
              </a:lnSpc>
              <a:spcBef>
                <a:spcPts val="600"/>
              </a:spcBef>
              <a:spcAft>
                <a:spcPts val="0"/>
              </a:spcAft>
              <a:buClr>
                <a:srgbClr val="262626"/>
              </a:buClr>
              <a:buSzPts val="1400"/>
              <a:buFont typeface="Arial"/>
              <a:buNone/>
              <a:defRPr sz="1400" b="0" i="0" u="none" strike="noStrike" cap="none">
                <a:solidFill>
                  <a:srgbClr val="262626"/>
                </a:solidFill>
                <a:latin typeface="Calibri"/>
                <a:ea typeface="Calibri"/>
                <a:cs typeface="Calibri"/>
                <a:sym typeface="Calibri"/>
              </a:defRPr>
            </a:lvl4pPr>
            <a:lvl5pPr marL="2286000" marR="0" lvl="4" indent="-228600" algn="l" rtl="0">
              <a:lnSpc>
                <a:spcPct val="85000"/>
              </a:lnSpc>
              <a:spcBef>
                <a:spcPts val="600"/>
              </a:spcBef>
              <a:spcAft>
                <a:spcPts val="0"/>
              </a:spcAft>
              <a:buClr>
                <a:srgbClr val="262626"/>
              </a:buClr>
              <a:buSzPts val="1400"/>
              <a:buFont typeface="Arial"/>
              <a:buNone/>
              <a:defRPr sz="14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pPr marL="91440" indent="-91440"/>
            <a:r>
              <a:rPr lang="es-AR"/>
              <a:t>Pfleeger Cap. 11</a:t>
            </a:r>
            <a:endParaRPr lang="es-AR" dirty="0"/>
          </a:p>
        </p:txBody>
      </p:sp>
    </p:spTree>
    <p:extLst>
      <p:ext uri="{BB962C8B-B14F-4D97-AF65-F5344CB8AC3E}">
        <p14:creationId xmlns:p14="http://schemas.microsoft.com/office/powerpoint/2010/main" val="251206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669F5-6B5A-EDF0-4A8B-D3B95556D314}"/>
              </a:ext>
            </a:extLst>
          </p:cNvPr>
          <p:cNvSpPr>
            <a:spLocks noGrp="1"/>
          </p:cNvSpPr>
          <p:nvPr>
            <p:ph type="title"/>
          </p:nvPr>
        </p:nvSpPr>
        <p:spPr/>
        <p:txBody>
          <a:bodyPr/>
          <a:lstStyle/>
          <a:p>
            <a:r>
              <a:rPr lang="es-AR" dirty="0"/>
              <a:t>Una hipótesis</a:t>
            </a:r>
          </a:p>
        </p:txBody>
      </p:sp>
      <p:sp>
        <p:nvSpPr>
          <p:cNvPr id="3" name="Marcador de número de diapositiva 2">
            <a:extLst>
              <a:ext uri="{FF2B5EF4-FFF2-40B4-BE49-F238E27FC236}">
                <a16:creationId xmlns:a16="http://schemas.microsoft.com/office/drawing/2014/main" id="{FF545043-1193-E15D-D8A7-12B1515FEE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3</a:t>
            </a:fld>
            <a:endParaRPr lang="es-AR"/>
          </a:p>
        </p:txBody>
      </p:sp>
      <p:sp>
        <p:nvSpPr>
          <p:cNvPr id="5" name="Marcador de texto 4">
            <a:extLst>
              <a:ext uri="{FF2B5EF4-FFF2-40B4-BE49-F238E27FC236}">
                <a16:creationId xmlns:a16="http://schemas.microsoft.com/office/drawing/2014/main" id="{81A5007D-3DA9-8C29-3C0F-4A1A018B6C37}"/>
              </a:ext>
            </a:extLst>
          </p:cNvPr>
          <p:cNvSpPr>
            <a:spLocks noGrp="1"/>
          </p:cNvSpPr>
          <p:nvPr>
            <p:ph type="body" idx="2"/>
          </p:nvPr>
        </p:nvSpPr>
        <p:spPr>
          <a:xfrm>
            <a:off x="623392" y="1902575"/>
            <a:ext cx="11083926" cy="4478753"/>
          </a:xfrm>
        </p:spPr>
        <p:txBody>
          <a:bodyPr>
            <a:noAutofit/>
          </a:bodyPr>
          <a:lstStyle/>
          <a:p>
            <a:pPr marL="76200" indent="0">
              <a:buNone/>
            </a:pPr>
            <a:r>
              <a:rPr lang="es-ES" sz="2600" i="1" dirty="0"/>
              <a:t>“Mucho del software del que dependemos en la actualidad tiene en promedio una antigüedad de 10 a 15 años. Aun cuando dichos programas se crearon usando las mejores técnicas de diseño y codificación conocidas en la época [y muchas no lo fueron], se produjeron cuando el tamaño del programa y el espacio de almacenamiento eran las preocupaciones principales. </a:t>
            </a:r>
          </a:p>
          <a:p>
            <a:pPr marL="76200" indent="0">
              <a:buNone/>
            </a:pPr>
            <a:r>
              <a:rPr lang="es-ES" sz="2600" i="1" dirty="0"/>
              <a:t>Luego migraron a nuevas plataformas, se ajustaron para cambios en máquina y tecnología de sistema operativo, y aumentaron para satisfacer las necesidades de los nuevos usuarios, todo sin suficiente preocupación por la arquitectura global. El resultado es estructuras pobremente diseñadas, pobre codificación, pobre lógica y pobre documentación de los sistemas de software que ahora debemos seguir usando...”</a:t>
            </a:r>
            <a:endParaRPr lang="es-AR" sz="2600" i="1" dirty="0"/>
          </a:p>
        </p:txBody>
      </p:sp>
      <p:sp>
        <p:nvSpPr>
          <p:cNvPr id="6" name="Marcador de texto 3">
            <a:extLst>
              <a:ext uri="{FF2B5EF4-FFF2-40B4-BE49-F238E27FC236}">
                <a16:creationId xmlns:a16="http://schemas.microsoft.com/office/drawing/2014/main" id="{62CE2420-AE52-D064-5AB1-A4C6458AD3E8}"/>
              </a:ext>
            </a:extLst>
          </p:cNvPr>
          <p:cNvSpPr>
            <a:spLocks noGrp="1"/>
          </p:cNvSpPr>
          <p:nvPr>
            <p:ph type="body" idx="1"/>
          </p:nvPr>
        </p:nvSpPr>
        <p:spPr>
          <a:xfrm>
            <a:off x="5951984" y="6509534"/>
            <a:ext cx="2162515" cy="305415"/>
          </a:xfrm>
        </p:spPr>
        <p:txBody>
          <a:bodyPr/>
          <a:lstStyle/>
          <a:p>
            <a:r>
              <a:rPr lang="es-AR" dirty="0"/>
              <a:t>Pressman </a:t>
            </a:r>
            <a:r>
              <a:rPr lang="es-AR" dirty="0" err="1"/>
              <a:t>Cap</a:t>
            </a:r>
            <a:r>
              <a:rPr lang="es-AR" dirty="0"/>
              <a:t> 29</a:t>
            </a:r>
          </a:p>
        </p:txBody>
      </p:sp>
      <p:sp>
        <p:nvSpPr>
          <p:cNvPr id="8" name="CuadroTexto 7">
            <a:extLst>
              <a:ext uri="{FF2B5EF4-FFF2-40B4-BE49-F238E27FC236}">
                <a16:creationId xmlns:a16="http://schemas.microsoft.com/office/drawing/2014/main" id="{16145ACD-C40B-8929-77C7-7F83578EB4A6}"/>
              </a:ext>
            </a:extLst>
          </p:cNvPr>
          <p:cNvSpPr txBox="1"/>
          <p:nvPr/>
        </p:nvSpPr>
        <p:spPr>
          <a:xfrm>
            <a:off x="7776148" y="5983766"/>
            <a:ext cx="6438274" cy="307777"/>
          </a:xfrm>
          <a:prstGeom prst="rect">
            <a:avLst/>
          </a:prstGeom>
          <a:noFill/>
        </p:spPr>
        <p:txBody>
          <a:bodyPr wrap="square">
            <a:spAutoFit/>
          </a:bodyPr>
          <a:lstStyle/>
          <a:p>
            <a:r>
              <a:rPr lang="es-AR" dirty="0"/>
              <a:t>Osborne y </a:t>
            </a:r>
            <a:r>
              <a:rPr lang="es-AR" dirty="0" err="1"/>
              <a:t>Chikofsky</a:t>
            </a:r>
            <a:r>
              <a:rPr lang="es-AR" dirty="0"/>
              <a:t> [Osb90]</a:t>
            </a:r>
          </a:p>
        </p:txBody>
      </p:sp>
    </p:spTree>
    <p:extLst>
      <p:ext uri="{BB962C8B-B14F-4D97-AF65-F5344CB8AC3E}">
        <p14:creationId xmlns:p14="http://schemas.microsoft.com/office/powerpoint/2010/main" val="2573235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8"/>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Rejuvenecimiento del Software</a:t>
            </a:r>
            <a:endParaRPr/>
          </a:p>
        </p:txBody>
      </p:sp>
      <p:sp>
        <p:nvSpPr>
          <p:cNvPr id="234" name="Google Shape;234;p18"/>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30</a:t>
            </a:fld>
            <a:endParaRPr/>
          </a:p>
        </p:txBody>
      </p:sp>
      <p:sp>
        <p:nvSpPr>
          <p:cNvPr id="235" name="Google Shape;235;p18"/>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236" name="Google Shape;236;p18"/>
          <p:cNvSpPr txBox="1">
            <a:spLocks noGrp="1"/>
          </p:cNvSpPr>
          <p:nvPr>
            <p:ph type="body" idx="2"/>
          </p:nvPr>
        </p:nvSpPr>
        <p:spPr>
          <a:xfrm>
            <a:off x="919351" y="2136252"/>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s-AR" b="1" dirty="0"/>
              <a:t>Ingeniería Inversa </a:t>
            </a:r>
            <a:endParaRPr b="1" dirty="0"/>
          </a:p>
          <a:p>
            <a:pPr marL="347472" lvl="1" indent="-342900" algn="l" rtl="0">
              <a:lnSpc>
                <a:spcPct val="85000"/>
              </a:lnSpc>
              <a:spcBef>
                <a:spcPts val="600"/>
              </a:spcBef>
              <a:spcAft>
                <a:spcPts val="0"/>
              </a:spcAft>
              <a:buClr>
                <a:srgbClr val="262626"/>
              </a:buClr>
              <a:buSzPts val="2400"/>
              <a:buChar char=" "/>
            </a:pPr>
            <a:r>
              <a:rPr lang="es-ES" dirty="0"/>
              <a:t>La ingeniería inversa es el proceso de analizar un producto o sistema para comprender su diseño, funcionamiento interno y funcionalidad.</a:t>
            </a:r>
          </a:p>
          <a:p>
            <a:pPr marL="347472" lvl="1" indent="-342900" algn="l" rtl="0">
              <a:lnSpc>
                <a:spcPct val="85000"/>
              </a:lnSpc>
              <a:spcBef>
                <a:spcPts val="600"/>
              </a:spcBef>
              <a:spcAft>
                <a:spcPts val="0"/>
              </a:spcAft>
              <a:buClr>
                <a:srgbClr val="262626"/>
              </a:buClr>
              <a:buSzPts val="2400"/>
              <a:buChar char=" "/>
            </a:pPr>
            <a:r>
              <a:rPr lang="es-AR" dirty="0"/>
              <a:t>Parte del código fuente y recupera el diseño y en ocasiones la especificación, para aquellos sistemas en los que no hay documentación.</a:t>
            </a:r>
          </a:p>
          <a:p>
            <a:pPr marL="347472" lvl="1" indent="-342900" algn="l" rtl="0">
              <a:lnSpc>
                <a:spcPct val="85000"/>
              </a:lnSpc>
              <a:spcBef>
                <a:spcPts val="600"/>
              </a:spcBef>
              <a:spcAft>
                <a:spcPts val="0"/>
              </a:spcAft>
              <a:buClr>
                <a:srgbClr val="262626"/>
              </a:buClr>
              <a:buSzPts val="2400"/>
              <a:buChar char=" "/>
            </a:pPr>
            <a:r>
              <a:rPr lang="es-AR" dirty="0"/>
              <a:t>Se puede utilizar </a:t>
            </a:r>
            <a:r>
              <a:rPr lang="es-AR" dirty="0" err="1"/>
              <a:t>Ghidra</a:t>
            </a:r>
            <a:r>
              <a:rPr lang="es-AR" dirty="0"/>
              <a:t> (</a:t>
            </a:r>
            <a:r>
              <a:rPr lang="es-AR" dirty="0">
                <a:hlinkClick r:id="rId3"/>
              </a:rPr>
              <a:t>https://ghidra-sre.org/</a:t>
            </a:r>
            <a:r>
              <a:rPr lang="es-AR" dirty="0"/>
              <a:t>). Se utiliza para desensamblar, descompilar y analizar código binario.</a:t>
            </a:r>
            <a:r>
              <a:rPr lang="es-ES" dirty="0"/>
              <a:t>  Incluye un descompilador que puede convertir el código ensamblador en un lenguaje de nivel superior, como C o Java, lo que puede facilitar la comprensión de la funcionalidad de un archivo binario</a:t>
            </a:r>
            <a:endParaRPr dirty="0"/>
          </a:p>
        </p:txBody>
      </p:sp>
      <p:sp>
        <p:nvSpPr>
          <p:cNvPr id="237" name="Google Shape;237;p1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spTree>
    <p:extLst>
      <p:ext uri="{BB962C8B-B14F-4D97-AF65-F5344CB8AC3E}">
        <p14:creationId xmlns:p14="http://schemas.microsoft.com/office/powerpoint/2010/main" val="3403740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8"/>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Rejuvenecimiento del Software</a:t>
            </a:r>
            <a:endParaRPr/>
          </a:p>
        </p:txBody>
      </p:sp>
      <p:sp>
        <p:nvSpPr>
          <p:cNvPr id="234" name="Google Shape;234;p18"/>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31</a:t>
            </a:fld>
            <a:endParaRPr/>
          </a:p>
        </p:txBody>
      </p:sp>
      <p:sp>
        <p:nvSpPr>
          <p:cNvPr id="235" name="Google Shape;235;p18"/>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236" name="Google Shape;236;p18"/>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s-AR" b="1" dirty="0"/>
              <a:t>Ingeniería Inversa </a:t>
            </a:r>
            <a:endParaRPr b="1" dirty="0"/>
          </a:p>
        </p:txBody>
      </p:sp>
      <p:sp>
        <p:nvSpPr>
          <p:cNvPr id="237" name="Google Shape;237;p1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pic>
        <p:nvPicPr>
          <p:cNvPr id="238" name="Google Shape;238;p18" descr="1-8"/>
          <p:cNvPicPr preferRelativeResize="0"/>
          <p:nvPr/>
        </p:nvPicPr>
        <p:blipFill rotWithShape="1">
          <a:blip r:embed="rId3">
            <a:alphaModFix/>
          </a:blip>
          <a:srcRect l="6412" t="7123" r="1627" b="11765"/>
          <a:stretch/>
        </p:blipFill>
        <p:spPr>
          <a:xfrm>
            <a:off x="5846164" y="1588957"/>
            <a:ext cx="6168920" cy="487905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Rectángulo: esquinas redondeadas 3">
            <a:extLst>
              <a:ext uri="{FF2B5EF4-FFF2-40B4-BE49-F238E27FC236}">
                <a16:creationId xmlns:a16="http://schemas.microsoft.com/office/drawing/2014/main" id="{179C9081-8343-F7E6-64BF-1B4C451A1E23}"/>
              </a:ext>
            </a:extLst>
          </p:cNvPr>
          <p:cNvSpPr/>
          <p:nvPr/>
        </p:nvSpPr>
        <p:spPr>
          <a:xfrm>
            <a:off x="764498" y="2518348"/>
            <a:ext cx="2818151" cy="13828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t>1</a:t>
            </a:r>
            <a:r>
              <a:rPr lang="es-ES" dirty="0"/>
              <a:t>. Se envía el código fuente.</a:t>
            </a:r>
          </a:p>
          <a:p>
            <a:pPr algn="ctr"/>
            <a:r>
              <a:rPr lang="es-ES" dirty="0"/>
              <a:t>conectado a una herramienta de ingeniería inversa, que interpreta la estructura y la información de nomenclatura.</a:t>
            </a:r>
          </a:p>
        </p:txBody>
      </p:sp>
      <p:sp>
        <p:nvSpPr>
          <p:cNvPr id="5" name="Rectángulo: esquinas redondeadas 4">
            <a:extLst>
              <a:ext uri="{FF2B5EF4-FFF2-40B4-BE49-F238E27FC236}">
                <a16:creationId xmlns:a16="http://schemas.microsoft.com/office/drawing/2014/main" id="{40E00BBE-D0C0-7E91-699A-C724AC995AC1}"/>
              </a:ext>
            </a:extLst>
          </p:cNvPr>
          <p:cNvSpPr/>
          <p:nvPr/>
        </p:nvSpPr>
        <p:spPr>
          <a:xfrm>
            <a:off x="1304144" y="4467069"/>
            <a:ext cx="3147935" cy="13828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t>2. Se obtiene múltiples formatos hasta llegar a la especificación del sistema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9"/>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Rejuvenecimiento del Software</a:t>
            </a:r>
            <a:endParaRPr/>
          </a:p>
        </p:txBody>
      </p:sp>
      <p:sp>
        <p:nvSpPr>
          <p:cNvPr id="244" name="Google Shape;244;p1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32</a:t>
            </a:fld>
            <a:endParaRPr/>
          </a:p>
        </p:txBody>
      </p:sp>
      <p:sp>
        <p:nvSpPr>
          <p:cNvPr id="245" name="Google Shape;245;p19"/>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246" name="Google Shape;246;p19"/>
          <p:cNvSpPr txBox="1">
            <a:spLocks noGrp="1"/>
          </p:cNvSpPr>
          <p:nvPr>
            <p:ph type="body" idx="2"/>
          </p:nvPr>
        </p:nvSpPr>
        <p:spPr>
          <a:xfrm>
            <a:off x="5152317" y="2852610"/>
            <a:ext cx="5708002" cy="2478073"/>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s-AR" b="1" dirty="0" err="1"/>
              <a:t>Re-ingeniería</a:t>
            </a:r>
            <a:endParaRPr b="1" dirty="0"/>
          </a:p>
          <a:p>
            <a:pPr marL="347472" lvl="1" indent="-342900" algn="l" rtl="0">
              <a:lnSpc>
                <a:spcPct val="85000"/>
              </a:lnSpc>
              <a:spcBef>
                <a:spcPts val="600"/>
              </a:spcBef>
              <a:spcAft>
                <a:spcPts val="0"/>
              </a:spcAft>
              <a:buClr>
                <a:srgbClr val="262626"/>
              </a:buClr>
              <a:buSzPts val="2400"/>
              <a:buChar char=" "/>
            </a:pPr>
            <a:r>
              <a:rPr lang="es-AR" dirty="0"/>
              <a:t>Extensión de la ingeniería Inversa</a:t>
            </a:r>
            <a:endParaRPr dirty="0"/>
          </a:p>
          <a:p>
            <a:pPr marL="347472" lvl="1" indent="-342900" algn="l" rtl="0">
              <a:lnSpc>
                <a:spcPct val="85000"/>
              </a:lnSpc>
              <a:spcBef>
                <a:spcPts val="600"/>
              </a:spcBef>
              <a:spcAft>
                <a:spcPts val="0"/>
              </a:spcAft>
              <a:buClr>
                <a:srgbClr val="262626"/>
              </a:buClr>
              <a:buSzPts val="2400"/>
              <a:buChar char=" "/>
            </a:pPr>
            <a:r>
              <a:rPr lang="es-AR" dirty="0"/>
              <a:t>Produce un nuevo código fuente correctamente estructurado, mejorando la calidad  sin cambiar la funcionalidad del sistema</a:t>
            </a:r>
            <a:endParaRPr dirty="0"/>
          </a:p>
        </p:txBody>
      </p:sp>
      <p:sp>
        <p:nvSpPr>
          <p:cNvPr id="247" name="Google Shape;247;p1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pic>
        <p:nvPicPr>
          <p:cNvPr id="248" name="Google Shape;248;p19" descr="1-9"/>
          <p:cNvPicPr preferRelativeResize="0">
            <a:picLocks noGrp="1"/>
          </p:cNvPicPr>
          <p:nvPr>
            <p:ph type="body" idx="4294967295"/>
          </p:nvPr>
        </p:nvPicPr>
        <p:blipFill rotWithShape="1">
          <a:blip r:embed="rId3">
            <a:alphaModFix/>
          </a:blip>
          <a:srcRect t="5236" r="1090" b="7381"/>
          <a:stretch/>
        </p:blipFill>
        <p:spPr>
          <a:xfrm>
            <a:off x="314794" y="2442532"/>
            <a:ext cx="4635500" cy="3398837"/>
          </a:xfrm>
          <a:prstGeom prst="rect">
            <a:avLst/>
          </a:prstGeom>
          <a:noFill/>
          <a:ln>
            <a:noFill/>
          </a:ln>
        </p:spPr>
      </p:pic>
      <p:sp>
        <p:nvSpPr>
          <p:cNvPr id="249" name="Google Shape;249;p19"/>
          <p:cNvSpPr/>
          <p:nvPr/>
        </p:nvSpPr>
        <p:spPr>
          <a:xfrm>
            <a:off x="6312024" y="5877272"/>
            <a:ext cx="792088" cy="28803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9"/>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Rejuvenecimiento del Software</a:t>
            </a:r>
            <a:endParaRPr/>
          </a:p>
        </p:txBody>
      </p:sp>
      <p:sp>
        <p:nvSpPr>
          <p:cNvPr id="244" name="Google Shape;244;p1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33</a:t>
            </a:fld>
            <a:endParaRPr/>
          </a:p>
        </p:txBody>
      </p:sp>
      <p:sp>
        <p:nvSpPr>
          <p:cNvPr id="245" name="Google Shape;245;p19"/>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247" name="Google Shape;247;p1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pic>
        <p:nvPicPr>
          <p:cNvPr id="248" name="Google Shape;248;p19" descr="1-9"/>
          <p:cNvPicPr preferRelativeResize="0">
            <a:picLocks noGrp="1"/>
          </p:cNvPicPr>
          <p:nvPr>
            <p:ph type="body" idx="4294967295"/>
          </p:nvPr>
        </p:nvPicPr>
        <p:blipFill rotWithShape="1">
          <a:blip r:embed="rId3">
            <a:alphaModFix/>
          </a:blip>
          <a:srcRect t="5236" r="1090" b="7381"/>
          <a:stretch/>
        </p:blipFill>
        <p:spPr>
          <a:xfrm>
            <a:off x="314794" y="2442532"/>
            <a:ext cx="4635500" cy="3398837"/>
          </a:xfrm>
          <a:prstGeom prst="rect">
            <a:avLst/>
          </a:prstGeom>
          <a:noFill/>
          <a:ln>
            <a:noFill/>
          </a:ln>
        </p:spPr>
      </p:pic>
      <p:sp>
        <p:nvSpPr>
          <p:cNvPr id="249" name="Google Shape;249;p19"/>
          <p:cNvSpPr/>
          <p:nvPr/>
        </p:nvSpPr>
        <p:spPr>
          <a:xfrm>
            <a:off x="6312024" y="5877272"/>
            <a:ext cx="792088" cy="28803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Rectángulo: esquinas redondeadas 3">
            <a:extLst>
              <a:ext uri="{FF2B5EF4-FFF2-40B4-BE49-F238E27FC236}">
                <a16:creationId xmlns:a16="http://schemas.microsoft.com/office/drawing/2014/main" id="{C2F1D725-5715-D887-B6D7-2457451D9C9F}"/>
              </a:ext>
            </a:extLst>
          </p:cNvPr>
          <p:cNvSpPr/>
          <p:nvPr/>
        </p:nvSpPr>
        <p:spPr>
          <a:xfrm>
            <a:off x="5834674" y="2046354"/>
            <a:ext cx="4313667" cy="18548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600" dirty="0"/>
              <a:t>1.</a:t>
            </a:r>
            <a:r>
              <a:rPr lang="es-ES" sz="1600" dirty="0"/>
              <a:t> El sistema tiene ingeniería inversa y se representa internamente para humanos y</a:t>
            </a:r>
          </a:p>
          <a:p>
            <a:pPr algn="ctr"/>
            <a:r>
              <a:rPr lang="es-ES" sz="1600" dirty="0"/>
              <a:t>modificaciones de código basadas en métodos actuales para especificar y diseñar software.</a:t>
            </a:r>
            <a:endParaRPr lang="es-AR" sz="1600" dirty="0"/>
          </a:p>
        </p:txBody>
      </p:sp>
      <p:sp>
        <p:nvSpPr>
          <p:cNvPr id="5" name="Rectángulo: esquinas redondeadas 4">
            <a:extLst>
              <a:ext uri="{FF2B5EF4-FFF2-40B4-BE49-F238E27FC236}">
                <a16:creationId xmlns:a16="http://schemas.microsoft.com/office/drawing/2014/main" id="{D95FBCBE-A5DA-7DA3-4466-D29A3A61664A}"/>
              </a:ext>
            </a:extLst>
          </p:cNvPr>
          <p:cNvSpPr/>
          <p:nvPr/>
        </p:nvSpPr>
        <p:spPr>
          <a:xfrm>
            <a:off x="4143640" y="4345324"/>
            <a:ext cx="3616688" cy="12554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600" dirty="0"/>
              <a:t>2. Se corrige o completa el modelo del sistema de software. </a:t>
            </a:r>
          </a:p>
        </p:txBody>
      </p:sp>
      <p:sp>
        <p:nvSpPr>
          <p:cNvPr id="6" name="Rectángulo: esquinas redondeadas 5">
            <a:extLst>
              <a:ext uri="{FF2B5EF4-FFF2-40B4-BE49-F238E27FC236}">
                <a16:creationId xmlns:a16="http://schemas.microsoft.com/office/drawing/2014/main" id="{ADD5F3D7-C1EE-5475-7516-C356A55B14F6}"/>
              </a:ext>
            </a:extLst>
          </p:cNvPr>
          <p:cNvSpPr/>
          <p:nvPr/>
        </p:nvSpPr>
        <p:spPr>
          <a:xfrm>
            <a:off x="8208116" y="5222150"/>
            <a:ext cx="3616688" cy="143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600" dirty="0"/>
              <a:t>3.</a:t>
            </a:r>
            <a:r>
              <a:rPr lang="es-ES" sz="1600" dirty="0"/>
              <a:t> El nuevo sistema</a:t>
            </a:r>
          </a:p>
          <a:p>
            <a:pPr algn="ctr"/>
            <a:r>
              <a:rPr lang="es-ES" sz="1600" dirty="0"/>
              <a:t>se genera a partir de esta nueva especificación o diseño.</a:t>
            </a:r>
            <a:endParaRPr lang="es-AR" sz="1600" dirty="0"/>
          </a:p>
        </p:txBody>
      </p:sp>
    </p:spTree>
    <p:extLst>
      <p:ext uri="{BB962C8B-B14F-4D97-AF65-F5344CB8AC3E}">
        <p14:creationId xmlns:p14="http://schemas.microsoft.com/office/powerpoint/2010/main" val="965174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DFCF6-2294-1AFC-5F9D-43D51A387710}"/>
              </a:ext>
            </a:extLst>
          </p:cNvPr>
          <p:cNvSpPr>
            <a:spLocks noGrp="1"/>
          </p:cNvSpPr>
          <p:nvPr>
            <p:ph type="title"/>
          </p:nvPr>
        </p:nvSpPr>
        <p:spPr/>
        <p:txBody>
          <a:bodyPr/>
          <a:lstStyle/>
          <a:p>
            <a:r>
              <a:rPr lang="es-AR" dirty="0"/>
              <a:t>Futuro del rejuvenecimiento del software</a:t>
            </a:r>
          </a:p>
        </p:txBody>
      </p:sp>
      <p:sp>
        <p:nvSpPr>
          <p:cNvPr id="3" name="Marcador de número de diapositiva 2">
            <a:extLst>
              <a:ext uri="{FF2B5EF4-FFF2-40B4-BE49-F238E27FC236}">
                <a16:creationId xmlns:a16="http://schemas.microsoft.com/office/drawing/2014/main" id="{881F8433-3CBC-85EC-E8E0-20EB273AEA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34</a:t>
            </a:fld>
            <a:endParaRPr lang="es-AR"/>
          </a:p>
        </p:txBody>
      </p:sp>
      <p:sp>
        <p:nvSpPr>
          <p:cNvPr id="4" name="Marcador de texto 3">
            <a:extLst>
              <a:ext uri="{FF2B5EF4-FFF2-40B4-BE49-F238E27FC236}">
                <a16:creationId xmlns:a16="http://schemas.microsoft.com/office/drawing/2014/main" id="{9C65F4B2-80F8-B31C-6B57-1BAFB6E3A0BA}"/>
              </a:ext>
            </a:extLst>
          </p:cNvPr>
          <p:cNvSpPr>
            <a:spLocks noGrp="1"/>
          </p:cNvSpPr>
          <p:nvPr>
            <p:ph type="body" idx="1"/>
          </p:nvPr>
        </p:nvSpPr>
        <p:spPr/>
        <p:txBody>
          <a:bodyPr/>
          <a:lstStyle/>
          <a:p>
            <a:endParaRPr lang="es-AR"/>
          </a:p>
        </p:txBody>
      </p:sp>
      <p:sp>
        <p:nvSpPr>
          <p:cNvPr id="5" name="Marcador de texto 4">
            <a:extLst>
              <a:ext uri="{FF2B5EF4-FFF2-40B4-BE49-F238E27FC236}">
                <a16:creationId xmlns:a16="http://schemas.microsoft.com/office/drawing/2014/main" id="{D3E46702-DA7F-18EA-4166-EC964B9AF55B}"/>
              </a:ext>
            </a:extLst>
          </p:cNvPr>
          <p:cNvSpPr>
            <a:spLocks noGrp="1"/>
          </p:cNvSpPr>
          <p:nvPr>
            <p:ph type="body" idx="2"/>
          </p:nvPr>
        </p:nvSpPr>
        <p:spPr/>
        <p:txBody>
          <a:bodyPr>
            <a:normAutofit/>
          </a:bodyPr>
          <a:lstStyle/>
          <a:p>
            <a:r>
              <a:rPr lang="es-ES" dirty="0"/>
              <a:t>Las herramientas comerciales de ingeniería inversa recuperan parcialmente un sistema de software pueden identificar, presentar y analizar información del código fuente, pero no reconstruyen, capturan ni expresan abstracciones de diseño que no son representado explícitamente en el código fuente.</a:t>
            </a:r>
          </a:p>
          <a:p>
            <a:r>
              <a:rPr lang="es-ES" dirty="0"/>
              <a:t>La información del código fuente no contiene mucha información sobre el contexto original.</a:t>
            </a:r>
          </a:p>
          <a:p>
            <a:endParaRPr lang="es-AR" dirty="0"/>
          </a:p>
        </p:txBody>
      </p:sp>
    </p:spTree>
    <p:extLst>
      <p:ext uri="{BB962C8B-B14F-4D97-AF65-F5344CB8AC3E}">
        <p14:creationId xmlns:p14="http://schemas.microsoft.com/office/powerpoint/2010/main" val="1029078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DFCF6-2294-1AFC-5F9D-43D51A387710}"/>
              </a:ext>
            </a:extLst>
          </p:cNvPr>
          <p:cNvSpPr>
            <a:spLocks noGrp="1"/>
          </p:cNvSpPr>
          <p:nvPr>
            <p:ph type="title"/>
          </p:nvPr>
        </p:nvSpPr>
        <p:spPr/>
        <p:txBody>
          <a:bodyPr/>
          <a:lstStyle/>
          <a:p>
            <a:r>
              <a:rPr lang="es-AR" dirty="0"/>
              <a:t>Futuro del rejuvenecimiento del software</a:t>
            </a:r>
          </a:p>
        </p:txBody>
      </p:sp>
      <p:sp>
        <p:nvSpPr>
          <p:cNvPr id="3" name="Marcador de número de diapositiva 2">
            <a:extLst>
              <a:ext uri="{FF2B5EF4-FFF2-40B4-BE49-F238E27FC236}">
                <a16:creationId xmlns:a16="http://schemas.microsoft.com/office/drawing/2014/main" id="{881F8433-3CBC-85EC-E8E0-20EB273AEA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35</a:t>
            </a:fld>
            <a:endParaRPr lang="es-AR"/>
          </a:p>
        </p:txBody>
      </p:sp>
      <p:sp>
        <p:nvSpPr>
          <p:cNvPr id="4" name="Marcador de texto 3">
            <a:extLst>
              <a:ext uri="{FF2B5EF4-FFF2-40B4-BE49-F238E27FC236}">
                <a16:creationId xmlns:a16="http://schemas.microsoft.com/office/drawing/2014/main" id="{9C65F4B2-80F8-B31C-6B57-1BAFB6E3A0BA}"/>
              </a:ext>
            </a:extLst>
          </p:cNvPr>
          <p:cNvSpPr>
            <a:spLocks noGrp="1"/>
          </p:cNvSpPr>
          <p:nvPr>
            <p:ph type="body" idx="1"/>
          </p:nvPr>
        </p:nvSpPr>
        <p:spPr/>
        <p:txBody>
          <a:bodyPr/>
          <a:lstStyle/>
          <a:p>
            <a:endParaRPr lang="es-AR"/>
          </a:p>
        </p:txBody>
      </p:sp>
      <p:sp>
        <p:nvSpPr>
          <p:cNvPr id="5" name="Marcador de texto 4">
            <a:extLst>
              <a:ext uri="{FF2B5EF4-FFF2-40B4-BE49-F238E27FC236}">
                <a16:creationId xmlns:a16="http://schemas.microsoft.com/office/drawing/2014/main" id="{D3E46702-DA7F-18EA-4166-EC964B9AF55B}"/>
              </a:ext>
            </a:extLst>
          </p:cNvPr>
          <p:cNvSpPr>
            <a:spLocks noGrp="1"/>
          </p:cNvSpPr>
          <p:nvPr>
            <p:ph type="body" idx="2"/>
          </p:nvPr>
        </p:nvSpPr>
        <p:spPr/>
        <p:txBody>
          <a:bodyPr>
            <a:normAutofit/>
          </a:bodyPr>
          <a:lstStyle/>
          <a:p>
            <a:r>
              <a:rPr lang="es-ES" dirty="0"/>
              <a:t>En general para una buena recuperación se  requiere  información del código, documentación de diseño existente, experiencia personal y conocimiento general sobre el dominio del problema. Conocimiento lingüístico informal sobre el dominio del problema y  se necesitan modismos de aplicación antes de que un diseño completo pueda ser entendido, reconstruido y estructurado.</a:t>
            </a:r>
          </a:p>
          <a:p>
            <a:endParaRPr lang="es-ES" dirty="0"/>
          </a:p>
          <a:p>
            <a:r>
              <a:rPr lang="es-ES" dirty="0"/>
              <a:t> El rejuvenecimiento del software avanzará cuando la tecnología y los métodos puedan capturar reglas, políticas, decisiones de diseño, terminología, convenciones de nomenclatura y otros elementos de información informal. </a:t>
            </a:r>
            <a:endParaRPr lang="es-AR" dirty="0"/>
          </a:p>
        </p:txBody>
      </p:sp>
    </p:spTree>
    <p:extLst>
      <p:ext uri="{BB962C8B-B14F-4D97-AF65-F5344CB8AC3E}">
        <p14:creationId xmlns:p14="http://schemas.microsoft.com/office/powerpoint/2010/main" val="2040020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dirty="0"/>
              <a:t>Características del Mantenimiento</a:t>
            </a:r>
            <a:endParaRPr dirty="0"/>
          </a:p>
        </p:txBody>
      </p:sp>
      <p:sp>
        <p:nvSpPr>
          <p:cNvPr id="91" name="Google Shape;91;p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4</a:t>
            </a:fld>
            <a:endParaRPr/>
          </a:p>
        </p:txBody>
      </p:sp>
      <p:sp>
        <p:nvSpPr>
          <p:cNvPr id="92" name="Google Shape;92;p3"/>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93" name="Google Shape;93;p3"/>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C00000"/>
              </a:buClr>
              <a:buSzPts val="2400"/>
              <a:buNone/>
            </a:pPr>
            <a:r>
              <a:rPr lang="es-AR" dirty="0"/>
              <a:t>En general las características de los sistemas son: </a:t>
            </a:r>
            <a:endParaRPr dirty="0"/>
          </a:p>
          <a:p>
            <a:pPr marL="347345" lvl="1" indent="-342900" algn="l" rtl="0">
              <a:lnSpc>
                <a:spcPct val="85000"/>
              </a:lnSpc>
              <a:spcBef>
                <a:spcPts val="600"/>
              </a:spcBef>
              <a:spcAft>
                <a:spcPts val="0"/>
              </a:spcAft>
              <a:buClr>
                <a:srgbClr val="262626"/>
              </a:buClr>
              <a:buSzPts val="2400"/>
              <a:buFont typeface="Wingdings" panose="05000000000000000000" pitchFamily="2" charset="2"/>
              <a:buChar char="ü"/>
            </a:pPr>
            <a:r>
              <a:rPr lang="es-AR" dirty="0"/>
              <a:t>Viejos.</a:t>
            </a:r>
            <a:endParaRPr dirty="0"/>
          </a:p>
          <a:p>
            <a:pPr marL="347345" lvl="1" indent="-342900" algn="l" rtl="0">
              <a:lnSpc>
                <a:spcPct val="85000"/>
              </a:lnSpc>
              <a:spcBef>
                <a:spcPts val="600"/>
              </a:spcBef>
              <a:spcAft>
                <a:spcPts val="0"/>
              </a:spcAft>
              <a:buClr>
                <a:srgbClr val="262626"/>
              </a:buClr>
              <a:buSzPts val="2400"/>
              <a:buFont typeface="Wingdings" panose="05000000000000000000" pitchFamily="2" charset="2"/>
              <a:buChar char="ü"/>
            </a:pPr>
            <a:r>
              <a:rPr lang="es-AR" dirty="0"/>
              <a:t>Sin metodología ni documentación.</a:t>
            </a:r>
            <a:endParaRPr dirty="0"/>
          </a:p>
          <a:p>
            <a:pPr marL="347345" lvl="1" indent="-342900" algn="l" rtl="0">
              <a:lnSpc>
                <a:spcPct val="85000"/>
              </a:lnSpc>
              <a:spcBef>
                <a:spcPts val="600"/>
              </a:spcBef>
              <a:spcAft>
                <a:spcPts val="0"/>
              </a:spcAft>
              <a:buClr>
                <a:srgbClr val="262626"/>
              </a:buClr>
              <a:buSzPts val="2400"/>
              <a:buFont typeface="Wingdings" panose="05000000000000000000" pitchFamily="2" charset="2"/>
              <a:buChar char="ü"/>
            </a:pPr>
            <a:r>
              <a:rPr lang="es-AR" dirty="0"/>
              <a:t>Sin modularidad.</a:t>
            </a:r>
            <a:endParaRPr dirty="0"/>
          </a:p>
          <a:p>
            <a:pPr marL="91440" lvl="0" indent="0" algn="l" rtl="0">
              <a:lnSpc>
                <a:spcPct val="85000"/>
              </a:lnSpc>
              <a:spcBef>
                <a:spcPts val="1300"/>
              </a:spcBef>
              <a:spcAft>
                <a:spcPts val="0"/>
              </a:spcAft>
              <a:buClr>
                <a:srgbClr val="C00000"/>
              </a:buClr>
              <a:buSzPts val="2400"/>
              <a:buFont typeface="Arial"/>
              <a:buNone/>
            </a:pPr>
            <a:endParaRPr dirty="0"/>
          </a:p>
          <a:p>
            <a:pPr marL="91440" lvl="0" indent="0" algn="l" rtl="0">
              <a:lnSpc>
                <a:spcPct val="85000"/>
              </a:lnSpc>
              <a:spcBef>
                <a:spcPts val="1300"/>
              </a:spcBef>
              <a:spcAft>
                <a:spcPts val="0"/>
              </a:spcAft>
              <a:buClr>
                <a:srgbClr val="C00000"/>
              </a:buClr>
              <a:buSzPts val="2400"/>
              <a:buFont typeface="Arial"/>
              <a:buNone/>
            </a:pPr>
            <a:endParaRPr dirty="0"/>
          </a:p>
        </p:txBody>
      </p:sp>
      <p:sp>
        <p:nvSpPr>
          <p:cNvPr id="94" name="Google Shape;94;p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pic>
        <p:nvPicPr>
          <p:cNvPr id="95" name="Google Shape;95;p3"/>
          <p:cNvPicPr preferRelativeResize="0"/>
          <p:nvPr/>
        </p:nvPicPr>
        <p:blipFill rotWithShape="1">
          <a:blip r:embed="rId3">
            <a:alphaModFix/>
          </a:blip>
          <a:srcRect l="45723" t="37173" r="27434" b="31413"/>
          <a:stretch/>
        </p:blipFill>
        <p:spPr>
          <a:xfrm>
            <a:off x="6149623" y="2855409"/>
            <a:ext cx="4767284" cy="31480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Mantenimiento</a:t>
            </a:r>
            <a:endParaRPr/>
          </a:p>
        </p:txBody>
      </p:sp>
      <p:sp>
        <p:nvSpPr>
          <p:cNvPr id="81" name="Google Shape;81;p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5</a:t>
            </a:fld>
            <a:endParaRPr/>
          </a:p>
        </p:txBody>
      </p:sp>
      <p:sp>
        <p:nvSpPr>
          <p:cNvPr id="82" name="Google Shape;82;p2"/>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83" name="Google Shape;83;p2"/>
          <p:cNvSpPr txBox="1">
            <a:spLocks noGrp="1"/>
          </p:cNvSpPr>
          <p:nvPr>
            <p:ph type="body" idx="2"/>
          </p:nvPr>
        </p:nvSpPr>
        <p:spPr>
          <a:xfrm>
            <a:off x="623392" y="1902575"/>
            <a:ext cx="10739152" cy="4478753"/>
          </a:xfrm>
          <a:prstGeom prst="rect">
            <a:avLst/>
          </a:prstGeom>
          <a:noFill/>
          <a:ln>
            <a:noFill/>
          </a:ln>
        </p:spPr>
        <p:txBody>
          <a:bodyPr spcFirstLastPara="1" wrap="square" lIns="91425" tIns="45700" rIns="91425" bIns="45700" anchor="t" anchorCtr="0">
            <a:normAutofit/>
          </a:bodyPr>
          <a:lstStyle/>
          <a:p>
            <a:pPr marL="91440" lvl="0" indent="-177800" algn="l" rtl="0">
              <a:lnSpc>
                <a:spcPct val="85000"/>
              </a:lnSpc>
              <a:spcBef>
                <a:spcPts val="0"/>
              </a:spcBef>
              <a:spcAft>
                <a:spcPts val="0"/>
              </a:spcAft>
              <a:buClr>
                <a:srgbClr val="C00000"/>
              </a:buClr>
              <a:buSzPts val="2800"/>
              <a:buFont typeface="Arial"/>
              <a:buChar char="»"/>
            </a:pPr>
            <a:r>
              <a:rPr lang="es-AR" sz="2800" dirty="0"/>
              <a:t>Atención del sistema a lo largo de su evolución después que el sistema se ha entregado. </a:t>
            </a:r>
            <a:endParaRPr dirty="0"/>
          </a:p>
          <a:p>
            <a:pPr marL="91440" lvl="0" indent="0" algn="l" rtl="0">
              <a:lnSpc>
                <a:spcPct val="85000"/>
              </a:lnSpc>
              <a:spcBef>
                <a:spcPts val="1300"/>
              </a:spcBef>
              <a:spcAft>
                <a:spcPts val="0"/>
              </a:spcAft>
              <a:buClr>
                <a:srgbClr val="C00000"/>
              </a:buClr>
              <a:buSzPts val="2800"/>
              <a:buFont typeface="Arial"/>
              <a:buNone/>
            </a:pPr>
            <a:r>
              <a:rPr lang="es-ES" sz="2800" i="1" dirty="0"/>
              <a:t>El mantenimiento de software es el proceso de modificar, actualizar y cambiar el software para satisfacer las necesidades del cliente. Es una actividad amplia que incluye: </a:t>
            </a:r>
            <a:r>
              <a:rPr lang="es-ES" sz="2800" i="1" dirty="0">
                <a:solidFill>
                  <a:srgbClr val="FF0000"/>
                </a:solidFill>
              </a:rPr>
              <a:t>corregir errores, mejorar las capacidades, eliminar funciones obsoletas y optimizar otras</a:t>
            </a:r>
            <a:r>
              <a:rPr lang="es-ES" sz="2800" i="1" dirty="0"/>
              <a:t>.</a:t>
            </a:r>
            <a:endParaRPr sz="2800" i="1" dirty="0"/>
          </a:p>
          <a:p>
            <a:pPr marL="91440" lvl="0" indent="-177800" algn="l" rtl="0">
              <a:lnSpc>
                <a:spcPct val="85000"/>
              </a:lnSpc>
              <a:spcBef>
                <a:spcPts val="1300"/>
              </a:spcBef>
              <a:spcAft>
                <a:spcPts val="0"/>
              </a:spcAft>
              <a:buClr>
                <a:srgbClr val="C00000"/>
              </a:buClr>
              <a:buSzPts val="2800"/>
              <a:buFont typeface="Arial"/>
              <a:buChar char="»"/>
            </a:pPr>
            <a:r>
              <a:rPr lang="es-AR" sz="2800" dirty="0"/>
              <a:t>A esta fase se la llama “Evolución del Sistema”.</a:t>
            </a:r>
            <a:endParaRPr dirty="0"/>
          </a:p>
          <a:p>
            <a:pPr marL="91440" lvl="0" indent="-177800" algn="l" rtl="0">
              <a:lnSpc>
                <a:spcPct val="85000"/>
              </a:lnSpc>
              <a:spcBef>
                <a:spcPts val="1300"/>
              </a:spcBef>
              <a:spcAft>
                <a:spcPts val="0"/>
              </a:spcAft>
              <a:buClr>
                <a:srgbClr val="C00000"/>
              </a:buClr>
              <a:buSzPts val="2800"/>
              <a:buFont typeface="Arial"/>
              <a:buChar char="»"/>
            </a:pPr>
            <a:r>
              <a:rPr lang="es-AR" sz="2800" dirty="0"/>
              <a:t>En ocasiones debe realizarse mantenimiento a sistemas “heredados”. ¿Qué problemas podemos encontrar en los sistemas heredados?</a:t>
            </a:r>
            <a:endParaRPr dirty="0"/>
          </a:p>
          <a:p>
            <a:pPr marL="91440" lvl="0" indent="0" algn="l" rtl="0">
              <a:lnSpc>
                <a:spcPct val="85000"/>
              </a:lnSpc>
              <a:spcBef>
                <a:spcPts val="1300"/>
              </a:spcBef>
              <a:spcAft>
                <a:spcPts val="0"/>
              </a:spcAft>
              <a:buClr>
                <a:srgbClr val="C00000"/>
              </a:buClr>
              <a:buSzPts val="1800"/>
              <a:buFont typeface="Arial"/>
              <a:buNone/>
            </a:pPr>
            <a:endParaRPr sz="1800" dirty="0"/>
          </a:p>
        </p:txBody>
      </p:sp>
      <p:sp>
        <p:nvSpPr>
          <p:cNvPr id="84" name="Google Shape;84;p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4"/>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Mantenimiento</a:t>
            </a:r>
            <a:endParaRPr/>
          </a:p>
        </p:txBody>
      </p:sp>
      <p:sp>
        <p:nvSpPr>
          <p:cNvPr id="101" name="Google Shape;101;p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6</a:t>
            </a:fld>
            <a:endParaRPr/>
          </a:p>
        </p:txBody>
      </p:sp>
      <p:sp>
        <p:nvSpPr>
          <p:cNvPr id="102" name="Google Shape;102;p4"/>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103" name="Google Shape;103;p4"/>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77800" algn="l" rtl="0">
              <a:lnSpc>
                <a:spcPct val="85000"/>
              </a:lnSpc>
              <a:spcBef>
                <a:spcPts val="0"/>
              </a:spcBef>
              <a:spcAft>
                <a:spcPts val="0"/>
              </a:spcAft>
              <a:buClr>
                <a:srgbClr val="C00000"/>
              </a:buClr>
              <a:buSzPts val="2800"/>
              <a:buFont typeface="Arial"/>
              <a:buChar char="»"/>
            </a:pPr>
            <a:r>
              <a:rPr lang="es-AR" sz="2800"/>
              <a:t>Es necesario evaluar cuándo es conveniente cerrar el ciclo de vida de ese sistema y reemplazarlo por otro.</a:t>
            </a:r>
            <a:endParaRPr/>
          </a:p>
          <a:p>
            <a:pPr marL="91440" lvl="0" indent="0" algn="l" rtl="0">
              <a:lnSpc>
                <a:spcPct val="85000"/>
              </a:lnSpc>
              <a:spcBef>
                <a:spcPts val="1300"/>
              </a:spcBef>
              <a:spcAft>
                <a:spcPts val="0"/>
              </a:spcAft>
              <a:buClr>
                <a:srgbClr val="C00000"/>
              </a:buClr>
              <a:buSzPts val="2800"/>
              <a:buFont typeface="Arial"/>
              <a:buNone/>
            </a:pPr>
            <a:endParaRPr sz="2800"/>
          </a:p>
          <a:p>
            <a:pPr marL="347472" lvl="1" indent="-342900" algn="l" rtl="0">
              <a:lnSpc>
                <a:spcPct val="85000"/>
              </a:lnSpc>
              <a:spcBef>
                <a:spcPts val="600"/>
              </a:spcBef>
              <a:spcAft>
                <a:spcPts val="0"/>
              </a:spcAft>
              <a:buClr>
                <a:srgbClr val="262626"/>
              </a:buClr>
              <a:buSzPts val="2800"/>
              <a:buChar char=" "/>
            </a:pPr>
            <a:r>
              <a:rPr lang="es-AR" sz="2800"/>
              <a:t>La decisión se toma en función del costo del ciclo de vida del viejo proyecto y la estimación del nuevo proyecto</a:t>
            </a:r>
            <a:endParaRPr/>
          </a:p>
          <a:p>
            <a:pPr marL="347472" lvl="1" indent="-165100" algn="l" rtl="0">
              <a:lnSpc>
                <a:spcPct val="85000"/>
              </a:lnSpc>
              <a:spcBef>
                <a:spcPts val="600"/>
              </a:spcBef>
              <a:spcAft>
                <a:spcPts val="0"/>
              </a:spcAft>
              <a:buClr>
                <a:srgbClr val="262626"/>
              </a:buClr>
              <a:buSzPts val="2800"/>
              <a:buNone/>
            </a:pPr>
            <a:endParaRPr sz="2800"/>
          </a:p>
          <a:p>
            <a:pPr marL="347472" lvl="1" indent="-342900" algn="l" rtl="0">
              <a:lnSpc>
                <a:spcPct val="85000"/>
              </a:lnSpc>
              <a:spcBef>
                <a:spcPts val="600"/>
              </a:spcBef>
              <a:spcAft>
                <a:spcPts val="0"/>
              </a:spcAft>
              <a:buClr>
                <a:srgbClr val="262626"/>
              </a:buClr>
              <a:buSzPts val="2800"/>
              <a:buChar char=" "/>
            </a:pPr>
            <a:r>
              <a:rPr lang="es-AR" sz="2800"/>
              <a:t>En ocasiones la complejidad del sistema crece por los cambios.</a:t>
            </a:r>
            <a:endParaRPr sz="2000"/>
          </a:p>
          <a:p>
            <a:pPr marL="91440" lvl="0" indent="0" algn="l" rtl="0">
              <a:lnSpc>
                <a:spcPct val="85000"/>
              </a:lnSpc>
              <a:spcBef>
                <a:spcPts val="1300"/>
              </a:spcBef>
              <a:spcAft>
                <a:spcPts val="0"/>
              </a:spcAft>
              <a:buClr>
                <a:srgbClr val="C00000"/>
              </a:buClr>
              <a:buSzPts val="2000"/>
              <a:buFont typeface="Arial"/>
              <a:buNone/>
            </a:pPr>
            <a:endParaRPr sz="2000"/>
          </a:p>
        </p:txBody>
      </p:sp>
      <p:sp>
        <p:nvSpPr>
          <p:cNvPr id="104" name="Google Shape;104;p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EF9DE2-5930-E1AF-5889-7FA75B968814}"/>
              </a:ext>
            </a:extLst>
          </p:cNvPr>
          <p:cNvSpPr>
            <a:spLocks noGrp="1"/>
          </p:cNvSpPr>
          <p:nvPr>
            <p:ph type="title"/>
          </p:nvPr>
        </p:nvSpPr>
        <p:spPr/>
        <p:txBody>
          <a:bodyPr/>
          <a:lstStyle/>
          <a:p>
            <a:r>
              <a:rPr lang="es-AR" dirty="0"/>
              <a:t>Dinámica de la evolución de los programas</a:t>
            </a:r>
          </a:p>
        </p:txBody>
      </p:sp>
      <p:sp>
        <p:nvSpPr>
          <p:cNvPr id="3" name="Marcador de número de diapositiva 2">
            <a:extLst>
              <a:ext uri="{FF2B5EF4-FFF2-40B4-BE49-F238E27FC236}">
                <a16:creationId xmlns:a16="http://schemas.microsoft.com/office/drawing/2014/main" id="{CC2CA882-31F4-ADB6-62CE-9E12882646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7</a:t>
            </a:fld>
            <a:endParaRPr lang="es-AR"/>
          </a:p>
        </p:txBody>
      </p:sp>
      <p:sp>
        <p:nvSpPr>
          <p:cNvPr id="4" name="Marcador de texto 3">
            <a:extLst>
              <a:ext uri="{FF2B5EF4-FFF2-40B4-BE49-F238E27FC236}">
                <a16:creationId xmlns:a16="http://schemas.microsoft.com/office/drawing/2014/main" id="{1B83C648-EFDF-EA84-C27D-7A83F8494E7C}"/>
              </a:ext>
            </a:extLst>
          </p:cNvPr>
          <p:cNvSpPr>
            <a:spLocks noGrp="1"/>
          </p:cNvSpPr>
          <p:nvPr>
            <p:ph type="body" idx="1"/>
          </p:nvPr>
        </p:nvSpPr>
        <p:spPr/>
        <p:txBody>
          <a:bodyPr/>
          <a:lstStyle/>
          <a:p>
            <a:r>
              <a:rPr lang="es-AR" dirty="0"/>
              <a:t>Sommerville Cap,21</a:t>
            </a:r>
          </a:p>
        </p:txBody>
      </p:sp>
      <p:sp>
        <p:nvSpPr>
          <p:cNvPr id="5" name="Marcador de texto 4">
            <a:extLst>
              <a:ext uri="{FF2B5EF4-FFF2-40B4-BE49-F238E27FC236}">
                <a16:creationId xmlns:a16="http://schemas.microsoft.com/office/drawing/2014/main" id="{C4461B21-1466-C964-3163-0C527D1EB538}"/>
              </a:ext>
            </a:extLst>
          </p:cNvPr>
          <p:cNvSpPr>
            <a:spLocks noGrp="1"/>
          </p:cNvSpPr>
          <p:nvPr>
            <p:ph type="body" idx="2"/>
          </p:nvPr>
        </p:nvSpPr>
        <p:spPr>
          <a:xfrm>
            <a:off x="919351" y="2779311"/>
            <a:ext cx="9793088" cy="2723728"/>
          </a:xfrm>
        </p:spPr>
        <p:txBody>
          <a:bodyPr/>
          <a:lstStyle/>
          <a:p>
            <a:r>
              <a:rPr lang="es-ES" dirty="0"/>
              <a:t>Manny Lehman y sus colaboradores realizaron análisis detallados de software de grado industrial y de sistemas en general con la intención de desarrollar una “teoría unificada para evolución del software”.</a:t>
            </a:r>
            <a:endParaRPr lang="es-AR" dirty="0"/>
          </a:p>
        </p:txBody>
      </p:sp>
    </p:spTree>
    <p:extLst>
      <p:ext uri="{BB962C8B-B14F-4D97-AF65-F5344CB8AC3E}">
        <p14:creationId xmlns:p14="http://schemas.microsoft.com/office/powerpoint/2010/main" val="66008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EF9DE2-5930-E1AF-5889-7FA75B968814}"/>
              </a:ext>
            </a:extLst>
          </p:cNvPr>
          <p:cNvSpPr>
            <a:spLocks noGrp="1"/>
          </p:cNvSpPr>
          <p:nvPr>
            <p:ph type="title"/>
          </p:nvPr>
        </p:nvSpPr>
        <p:spPr/>
        <p:txBody>
          <a:bodyPr/>
          <a:lstStyle/>
          <a:p>
            <a:r>
              <a:rPr lang="es-AR" dirty="0"/>
              <a:t>Leyes de Lehman </a:t>
            </a:r>
          </a:p>
        </p:txBody>
      </p:sp>
      <p:sp>
        <p:nvSpPr>
          <p:cNvPr id="3" name="Marcador de número de diapositiva 2">
            <a:extLst>
              <a:ext uri="{FF2B5EF4-FFF2-40B4-BE49-F238E27FC236}">
                <a16:creationId xmlns:a16="http://schemas.microsoft.com/office/drawing/2014/main" id="{CC2CA882-31F4-ADB6-62CE-9E12882646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8</a:t>
            </a:fld>
            <a:endParaRPr lang="es-AR"/>
          </a:p>
        </p:txBody>
      </p:sp>
      <p:sp>
        <p:nvSpPr>
          <p:cNvPr id="4" name="Marcador de texto 3">
            <a:extLst>
              <a:ext uri="{FF2B5EF4-FFF2-40B4-BE49-F238E27FC236}">
                <a16:creationId xmlns:a16="http://schemas.microsoft.com/office/drawing/2014/main" id="{1B83C648-EFDF-EA84-C27D-7A83F8494E7C}"/>
              </a:ext>
            </a:extLst>
          </p:cNvPr>
          <p:cNvSpPr>
            <a:spLocks noGrp="1"/>
          </p:cNvSpPr>
          <p:nvPr>
            <p:ph type="body" idx="1"/>
          </p:nvPr>
        </p:nvSpPr>
        <p:spPr/>
        <p:txBody>
          <a:bodyPr/>
          <a:lstStyle/>
          <a:p>
            <a:r>
              <a:rPr lang="es-AR" dirty="0"/>
              <a:t>Sommerville Cap,21</a:t>
            </a:r>
          </a:p>
        </p:txBody>
      </p:sp>
      <p:pic>
        <p:nvPicPr>
          <p:cNvPr id="9" name="Imagen 8" descr="Tabla, Escala de tiempo&#10;&#10;Descripción generada automáticamente con confianza media">
            <a:extLst>
              <a:ext uri="{FF2B5EF4-FFF2-40B4-BE49-F238E27FC236}">
                <a16:creationId xmlns:a16="http://schemas.microsoft.com/office/drawing/2014/main" id="{69E57EB3-07F4-E9BE-E4DA-AB2D035B3032}"/>
              </a:ext>
            </a:extLst>
          </p:cNvPr>
          <p:cNvPicPr>
            <a:picLocks noChangeAspect="1"/>
          </p:cNvPicPr>
          <p:nvPr/>
        </p:nvPicPr>
        <p:blipFill>
          <a:blip r:embed="rId2"/>
          <a:stretch>
            <a:fillRect/>
          </a:stretch>
        </p:blipFill>
        <p:spPr>
          <a:xfrm>
            <a:off x="914400" y="1758973"/>
            <a:ext cx="10054887" cy="4760161"/>
          </a:xfrm>
          <a:prstGeom prst="rect">
            <a:avLst/>
          </a:prstGeom>
        </p:spPr>
      </p:pic>
    </p:spTree>
    <p:extLst>
      <p:ext uri="{BB962C8B-B14F-4D97-AF65-F5344CB8AC3E}">
        <p14:creationId xmlns:p14="http://schemas.microsoft.com/office/powerpoint/2010/main" val="108826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Mantenimiento</a:t>
            </a:r>
            <a:endParaRPr/>
          </a:p>
        </p:txBody>
      </p:sp>
      <p:sp>
        <p:nvSpPr>
          <p:cNvPr id="110" name="Google Shape;110;p5"/>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9</a:t>
            </a:fld>
            <a:endParaRPr/>
          </a:p>
        </p:txBody>
      </p:sp>
      <p:sp>
        <p:nvSpPr>
          <p:cNvPr id="111" name="Google Shape;111;p5"/>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112" name="Google Shape;112;p5"/>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Autofit/>
          </a:bodyPr>
          <a:lstStyle/>
          <a:p>
            <a:pPr marL="91440" lvl="0" indent="-203200" algn="l" rtl="0">
              <a:lnSpc>
                <a:spcPct val="85000"/>
              </a:lnSpc>
              <a:spcBef>
                <a:spcPts val="0"/>
              </a:spcBef>
              <a:spcAft>
                <a:spcPts val="0"/>
              </a:spcAft>
              <a:buClr>
                <a:srgbClr val="C00000"/>
              </a:buClr>
              <a:buSzPts val="3200"/>
              <a:buFont typeface="Arial"/>
              <a:buChar char="»"/>
            </a:pPr>
            <a:r>
              <a:rPr lang="es-AR" sz="3200"/>
              <a:t>Solucionar errores</a:t>
            </a:r>
            <a:endParaRPr/>
          </a:p>
          <a:p>
            <a:pPr marL="91440" lvl="0" indent="-203200" algn="l" rtl="0">
              <a:lnSpc>
                <a:spcPct val="85000"/>
              </a:lnSpc>
              <a:spcBef>
                <a:spcPts val="1300"/>
              </a:spcBef>
              <a:spcAft>
                <a:spcPts val="0"/>
              </a:spcAft>
              <a:buClr>
                <a:srgbClr val="C00000"/>
              </a:buClr>
              <a:buSzPts val="3200"/>
              <a:buFont typeface="Arial"/>
              <a:buChar char="»"/>
            </a:pPr>
            <a:r>
              <a:rPr lang="es-AR" sz="3200"/>
              <a:t>Añadir mejoras</a:t>
            </a:r>
            <a:endParaRPr/>
          </a:p>
          <a:p>
            <a:pPr marL="91440" lvl="0" indent="-203200" algn="l" rtl="0">
              <a:lnSpc>
                <a:spcPct val="85000"/>
              </a:lnSpc>
              <a:spcBef>
                <a:spcPts val="1300"/>
              </a:spcBef>
              <a:spcAft>
                <a:spcPts val="0"/>
              </a:spcAft>
              <a:buClr>
                <a:srgbClr val="C00000"/>
              </a:buClr>
              <a:buSzPts val="3200"/>
              <a:buFont typeface="Arial"/>
              <a:buChar char="»"/>
            </a:pPr>
            <a:r>
              <a:rPr lang="es-AR" sz="3200"/>
              <a:t>Optimizar</a:t>
            </a:r>
            <a:endParaRPr/>
          </a:p>
          <a:p>
            <a:pPr marL="91440" lvl="0" indent="0" algn="l" rtl="0">
              <a:lnSpc>
                <a:spcPct val="85000"/>
              </a:lnSpc>
              <a:spcBef>
                <a:spcPts val="1300"/>
              </a:spcBef>
              <a:spcAft>
                <a:spcPts val="0"/>
              </a:spcAft>
              <a:buClr>
                <a:srgbClr val="C00000"/>
              </a:buClr>
              <a:buSzPts val="3200"/>
              <a:buFont typeface="Arial"/>
              <a:buNone/>
            </a:pPr>
            <a:endParaRPr sz="3200"/>
          </a:p>
          <a:p>
            <a:pPr marL="91440" lvl="0" indent="-203200" algn="l" rtl="0">
              <a:lnSpc>
                <a:spcPct val="85000"/>
              </a:lnSpc>
              <a:spcBef>
                <a:spcPts val="1300"/>
              </a:spcBef>
              <a:spcAft>
                <a:spcPts val="0"/>
              </a:spcAft>
              <a:buClr>
                <a:srgbClr val="C00000"/>
              </a:buClr>
              <a:buSzPts val="3200"/>
              <a:buFont typeface="Arial"/>
              <a:buChar char="»"/>
            </a:pPr>
            <a:r>
              <a:rPr lang="es-AR" sz="3200"/>
              <a:t>Esto provoca altos costos adicionales</a:t>
            </a:r>
            <a:endParaRPr/>
          </a:p>
          <a:p>
            <a:pPr marL="91440" lvl="0" indent="0" algn="l" rtl="0">
              <a:lnSpc>
                <a:spcPct val="85000"/>
              </a:lnSpc>
              <a:spcBef>
                <a:spcPts val="1300"/>
              </a:spcBef>
              <a:spcAft>
                <a:spcPts val="0"/>
              </a:spcAft>
              <a:buClr>
                <a:srgbClr val="C00000"/>
              </a:buClr>
              <a:buSzPts val="3200"/>
              <a:buFont typeface="Arial"/>
              <a:buNone/>
            </a:pPr>
            <a:endParaRPr sz="3200"/>
          </a:p>
          <a:p>
            <a:pPr marL="91440" lvl="0" indent="-91440" algn="ctr" rtl="0">
              <a:lnSpc>
                <a:spcPct val="85000"/>
              </a:lnSpc>
              <a:spcBef>
                <a:spcPts val="1300"/>
              </a:spcBef>
              <a:spcAft>
                <a:spcPts val="0"/>
              </a:spcAft>
              <a:buSzPts val="3200"/>
              <a:buNone/>
            </a:pPr>
            <a:r>
              <a:rPr lang="es-AR" sz="3200"/>
              <a:t>EL FENÓMENO DE LA </a:t>
            </a:r>
            <a:endParaRPr/>
          </a:p>
          <a:p>
            <a:pPr marL="91440" lvl="0" indent="-91440" algn="ctr" rtl="0">
              <a:lnSpc>
                <a:spcPct val="85000"/>
              </a:lnSpc>
              <a:spcBef>
                <a:spcPts val="1300"/>
              </a:spcBef>
              <a:spcAft>
                <a:spcPts val="0"/>
              </a:spcAft>
              <a:buSzPts val="3200"/>
              <a:buNone/>
            </a:pPr>
            <a:r>
              <a:rPr lang="es-AR" sz="3200"/>
              <a:t>"</a:t>
            </a:r>
            <a:r>
              <a:rPr lang="es-AR" sz="3200" b="1" u="sng"/>
              <a:t>BARRERA DE MANTENIMIENTO</a:t>
            </a:r>
            <a:r>
              <a:rPr lang="es-AR" sz="3200"/>
              <a:t>"</a:t>
            </a:r>
            <a:endParaRPr/>
          </a:p>
          <a:p>
            <a:pPr marL="91440" lvl="0" indent="-15239" algn="l" rtl="0">
              <a:lnSpc>
                <a:spcPct val="85000"/>
              </a:lnSpc>
              <a:spcBef>
                <a:spcPts val="1300"/>
              </a:spcBef>
              <a:spcAft>
                <a:spcPts val="0"/>
              </a:spcAft>
              <a:buClr>
                <a:srgbClr val="C00000"/>
              </a:buClr>
              <a:buSzPts val="1200"/>
              <a:buFont typeface="Arial"/>
              <a:buNone/>
            </a:pPr>
            <a:endParaRPr sz="1200"/>
          </a:p>
        </p:txBody>
      </p:sp>
      <p:sp>
        <p:nvSpPr>
          <p:cNvPr id="113" name="Google Shape;113;p5"/>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Ingeniería de Software II</a:t>
            </a:r>
            <a:endParaRPr/>
          </a:p>
        </p:txBody>
      </p:sp>
      <p:sp>
        <p:nvSpPr>
          <p:cNvPr id="114" name="Google Shape;114;p5" descr="data:image/jpeg;base64,/9j/4AAQSkZJRgABAQAAAQABAAD/2wCEAAkGBhQREBUUEhQWFRQUFxcWFxcYGBwcGBgcGBgcGBkYHhsdGyYeGBojGhgYHy8gJScpLSwsGCAxNTAqNSYrLCkBCQoKDgwOGA8PGikdHyUpKSwsKSktKSwpLCwpLCwsKSkpKSkpLCkpKSwpLCksLC8sLCwsKSwsLCwsLCwvKSksLP/AABEIANYA6wMBIgACEQEDEQH/xAAcAAACAgMBAQAAAAAAAAAAAAAABwUGAQMEAgj/xABVEAABAwIEAwQFBAsMCAYDAAABAgMRAAQFEiExBgdBEyJRYRQycYGRI0JSoQgzVGJygpKTsdHTFRYXJENTVXPB0vDxGDVFg5Sis+E0RLLU4uNjZKP/xAAbAQEAAwEBAQEAAAAAAAAAAAAAAQIDBAUHBv/EACwRAAICAQMDAgUEAwAAAAAAAAABAhEDEiExBEFREyIUMlJhgQVCsdFxkeH/2gAMAwEAAhEDEQA/AHjRRRQBRRWDQFd4y47tcMbCrlSsy5yISmVLyxMdABI1JA1FL++x/F8VbKrbLh1udUZlK7dwbg5gmUJ9gT11VXBjGKek8R3AdZBFqz2bSXEyEkKQe1AOkqK1EeRHWuh7mPhl7a5FXF1bPhJIKQoFS4jL3AtKgTGhHwqrb4RvGMVHVIhfT+I7LZxdwgSd0P8AQE6Edp/kYqd4V57rXcpt8QZQwVKyKdBUgNnX10LkpE5QSVCNSdNoZniB2yskO3kqfUrupTlCtRIBgACANdDEgb1w2nB7+MXRub0JtkkI7iE99aUiBuTlMQMytdu7pVVLyXngWyhd+C4cUc+2mnQ3YNelGdVnMlBOwSgRmWfOI8JrptOYeMuJzDC20jwW7kV+SshX1VKYNw5bWiQLdlCDEZgBnMRuv1idAd99ak4qryG8OiX7mUm95u4qyJcwkgQSSO0UABuSUgge+ohf2RlwDCrNoHqCtYP6NKZsVourBt0Q42hwaGFoChpse8DUrIH0XhlSw/7Iy3V9utXm9fmLS4I8dQgz5Ae+rRh3OvC3gP4wWyQTDiFpiDtMFM9dCahr7lzYPaqtUA66oKkanrCSAfLTT31CXHJSyUZSt9AjYLSffJRP+VT6iMX0k1wNrDuJ7W4EsXDLm3qOJJGbYEAyCfA61JZqRw5I2n89cfFv9nUhacskspytX9+2mZhD+USesBMToPhU+oivwuTwOIqrQ5iDaTClpSRuCoAj3E0orzlah6O1vr5zLMZ3gqJ3iUmNh8K4lckbQmS9cE+Zb/Z09SI+FyeBrfv6w/7utP8AiGv79H7+sP8Au60/4hr+/So/gPtP564+Lf7OuhjkvYAQovqPiXAPqCIprQ+FyeBtWfEds8CWrhlYBglDqFAHwkKNb/3Ta/nW/wAtP66UR5NYf4Pfnf8A414e5L2BTCe2SfHtAY9xRFPURPwmQdIVWCqkFd8k9fkrxwCdAtMwPalYk+4VH2fLnFbJ5L1q+grSSZS6oSAQcqkrACgqPV1HjUqSZm8GRdj6Popf8C80k3Tnol6n0a+QchQdEuGJlB6HScpOoIIKp0v+arGJmiiigCiiigCiiigCiKKKAWXM3l1c3dw3dYetLb6UFDkqKc4TqjZJBOqkwrSI8Kr+GYRiCO7c4Yc6YhxjsSD1nVwZT5g+4RTsUaWuOc3wbxFnhrQu3lKKVKzENJPiFJBzBOpUrQAJ3PSGkzSGSUOBTcb3DzWKsi4SplDZaUgK07mYFS4HWQoGPoxTEavELRnStJR9IEFPx2rTxFy8xPF1IVfvWjIbzZQyhalCQmRJIkEpnVeh+FbsN+x/tEfbn33fIZW0nTY6KVvruKpKKZ0Ys0otursjrvi+0Z9Z9E+CDmO8fNmKhHeaSVKy27Lzp8Jgx10TmNNDDeVOGMbWqFmIl0qcO87KJSD5gCrNa2SGhDSEtiSYQkJGu5hIAqFFF5Z8j42EuOJ8RIBGE3ZB1Gjux/3NH75sR/om8+Dv7GndFEVNLwV9XJ9Qkf3y4j/RN58Hf2NZTxPiQ2wm8Hud/Y07YrOQ+B+FNK8Eerk+r+BKJ4uxQf7LvPg6f0s17Txpig/2Vdn2oX+wp0ZD4H4VimleB6uT6v4E4njjFP6IuT/u3P7GRXMOcDjaSX7J1ABiYIHvKgIM9KdkVlRka00on1cnkTtvzptFGFJWnzKdPZ3So1J2vNKyXHyqQT0VKfiVJAHvpgXmAW7xJdYZcKhBKmkKJEREkTtpvUNdcscMcjNZtCPoZm9/HIpM++o0IsuoyLwRdtxnauA5XUGN4WgxO3zqkE4u2RMnx2P+VRN5yLw1YOVLzZJmUOTHkAsKEdNZqnYpyMu7dWexuQ4RsCS05p0BBKDqBuR0qNC8l/ipLmIyhiLf0x9f6q2JuUEwFJJ8iKTjvE+IYeQjELZRGoCiMpUfJaQW1+4bHfxsOE8aWtxAS5lWdMjndJJ6Dorw0P8AZVXFo6IZ4T70TvHXAqL9sLQQ3ctj5NzaY1CFEaxOx3SdfEGH4D5vvWrwssWBBQQ2H1+s3AAAc076Toe0mdZOYGRacPxUg5VmQdien6x/j2RvHfAaMRbzJhFwgdxfRQ+gvxSeh+b7JBtCVbMx6jp9XujyNhKpr1S95QcXqubVVtcaXVmeyWknvFKe6lRHiIKCfFM/OphVseWFFFFAFFFFAFFFFAYUaSHLJj0fiDEmDIPypTmGpAeCgZjQFKwfAyPKneRSXuAbbjIboTct+3PmZIHjA7RoeHq+FQTHkbNZoqpcZ8wU4e4hlLDtxcOpzobRABGYgkq1IjKfmmqnQ2luy2E1y4jirNunO+6hpPi4oJHTaSJ3HxpOcUcZ4ilguXNymzCz8nb26QXTpt2pMp3BKgTHgDCTw8I8mLm+y3N66pttwBY1zPuAgQZVogERqZPl1qUjH141aLli3O5gOFuyYdvVBOaUBSU7wdCgrIHjljWuIcXY/dz6Nh6bdJ2U6CCAod0y6pIMbyER5dKY3D/C1tYoyWrKWx1UNVq/CWe8r3mpWBV9JzvO+wpk8DY9da3OJBgGDlaUoEdIhpKE7a6KIJrfbchWsvyl9dKV4pISPgcx+umnRSjN5ZMWTfIlhJBTe3oIMghaQQRsQcuhrv8A4KVf0rif/EH9VX6ihX1JeSjtcuX20KDWLX4UditaXAD7FCY8gRXHc4JjzBlm+t7lKUnuvNBtSoGmqUmVeZWB4zNMSg0pFllkhVt8x8QsVRi1goNfz7AlI1Ik94oI/GSfIzVswjmJh9yB2d21J0CVq7NWgk91cHbqNPOrMQNvHT2+VUfjDlNaXiFKZbQxcDVDiEgIKgZhxsDKsE7mJ9sRUaTaPUeS5MvJWkKQQpJEhSSCCPEEaGvQpF2PDrSLhVs625Y3qADLDq0peSDPaNnUKSYPdjSPI5bB6dilmAWLj01A3auAO0Ime66CCTGmp+OgFaLfFwUtMtmNC5tkOIKHEpWhQhSVAKSfaCINLDivkMw9K7Jfo6zr2apUyT5HVTf/ADDwAqe4A5lDE1uNKt3GXmUyses3ooJIzQClWYnukbA6mDV2FDp2krPlXB+J7iwfLS1KWhtSm1tlUgZVEHKehBmI0Pvpy4dxB2lulSDKVpBQoyCAf7f0UmsUw4OP4m4R9pWtQMGAV3aUDXYHKV7zsfcx+Dv/AAFv/Vj9JqmRdzo6SbbcWRWJ368KxNnEGxLbnydwnxB9b3lIzD75Hur6CtbpLiErQQpK0hSSNiFCQR5EEGkpxXapcsnwoTDaljyKAVJPxHwmr9ykxcXGEWypkoQWVSZILRKBPtSEmOgIFWg7Rj1UNM7XcuVFFFXOUKKKKAKKKKAKTnNn+L45hd1ISCpLalbnKh0ZtNfmPHUDr5CnHSm+yHYIs7d5OXMzcCCR3hmQSANNpQCR5CgGVSr5sWZaxDDrser2no6ydQMxlOgGhKVufkimdZ3IcbQ4k5krSlYPiFAKB94M1S+dLKDg7pWDKFtKbI6Lz5QfIZVKHvqi5NprVEo/B3CpxnE3bp/vWbDmVIOqXCiMrcZvVghatwc0fOMPZKYqgcj7Ds8IbVEF5x106zPe7MHy0bGnlPU1e7q5S2hS1mEoSVKPgEgknTXYGtEedPnSijcU8xnU3foOGsek3aZKwruttgCSCSU5jB3zACQJJMVq4V5nLXd+g4ix6LeEwmNW1zqADJIJGxlSVRuDArm5N4EexexF2C/fKWv8FGdRP5S5J8kp86luMuDG8SaCSclw3qw8N0q3CSeqCfgdR52UW1aLNxT0suwNFVnl7xOb6yStz7e2Sy+IghxGijGwzCFeGpHSrNUGbVOgooooQFVHiTih30xvD7PKLh1tTi3ljMi3QAQFFEjMoqgCTAkSDMVbVKA30Hj4edLDlCv0u7xLEFQVOvdk2omVJbHeyaaZcvYjTfJ5ChePdntPD2NWbgfTfpvkpClLt3JRnToSlGigFHWD3YIG4JFXjhriNm/t0v26pQrQg6KQoboUOihI+IIkEGt92ggzt5iqXw1Ymwxl9lCf4tftm6bjZDjZAdR5DvE+woHQmrONKwpa7XclOZHCPp1p8l3blg9rbrA72ZIkoB3GaPiEnpVQwHiZD9l6QrTIlXajwUhMrEDWOo8iPZTcIpJcd8MKt7t23YBCcWdYCANkqKlekaaxHdUdDCXPKqMpLGsqSLZycwTsrE3K/tt6tT6ttE5lBA001lStI9eOkVfRWm0tktNobQIQhKUJHglICUj4AVrxTEE27DjyvVaQtw+xCSo7a9KzPWS0oQd7h+XD8YeO7l5kGh2buUn2ES59VWPg7/wFv/Vj9JrixdpQ4aWpz7Y8Uvr81PXKVzECO6U6DSujgi4SuwZykHKnIryIJkH6j7xVZ8G/S7T/AATF3apdbW2ucq0qQYiYUCkxIImDW7A+Hn7Bg/ubdrI1Ulm4CFMqO5HdSlTaj9IH2jqODG8VTbW63VfNGg+ko6JHvMe6s8M4sp+2acBIUsAmNBnScp/5gazTaVnXkhCb0vmiwcNc423Xxa3rK7O5kJhRlsqI0GbQpnpIIMjWmLmpCcWYYvGcSbtLRCZthD9zGjcnVMg6hJBATuVZogAmnjYWZaaQ2VqcKEpSVrMrXAjMoiJUdzXQt0eRkioyaR2UVDY1xO3aqQhSVuOukhtppOZxUbmJASkEgFaiEiRJFesNxsXSF9moJUklJKYWEqHSfVUoApmJAJiTE1JWnVktNE1T+Jby6tAlfpYS0dFKNoHQkyIJyPIKUmd8p1G4kAx2D8y1IeQ1ehrs3VFDN4yo+juKAByKSo5mHNdlHfy1qLV0W0S066289hhVR+c1kHMGuZjuBtwEiT3XE7eBIkT5+dXcGovijD+3srlqY7Rh1EgTGZsgGOpBMxUlCE5fXvbYXZrkH5BCSRtKB2ZHtBTB9lQ3Ov8A1M9/WM/9QVr5I3vaYQ2kkS046iBuJV2gB8++T7CK987Ek4M9AnvtE+Q7Qa7eMDpv7jXub/tJ7l2ylOE2QSAB6O2dPFScyj7SoknzNS2MWPb27rRMdq2tufDOkpn3TNa8ARls7cEQQy0CPCG0zUVxKi7uVej2i/R0FJ7a6IlSJiG2gFAlwpJJVskEQc22h5tXIheJ+YlhhTabYKLjjKEthhuJGVICQtcZUaRIgn73pVYwvmJieItrXZWts2G9CpxalEqIkBElKZAjcEaiYpb8f8LiwuC0p1110qUpSlNKQkgnQhazLqiZlQGXwJkxcOAOYDtvaIs8OsFXD5OZxxXq51kTKUD1QkFIUpY0TOmwjU+x0RxwTuSs4uGMVxcYo+0yENXV1LjiXUBKDkClZgIgfO1G8mnNw7d4nmy3zFsEnZbDp7vkULBn2hXuqiDBsbXibeIqtLYOJa7Ls+2ATlIMz3yQqFEbkadaa+H3C1tpU632SyO8jMlUHrCk6KHgdPYNqIzytdjpoooqTAqPMniMW9m403mXc3Da22W2wpS+8CkrhOqUpEnN4jrrSZwTmPe4K2bMMMJKVFag4FlcuAK1yugDu5dI+ua+icQuksoUtSFr2BS22pxao1AypBJ676CkXxhe4zdvOhuzuRbKXmQhyzbzgdAohs5oPiT01JE1B040nEsmA897V4hN20u3UTHaJJcb8p2Wn4GryplNyLZ+3U26GXwtC0kKSULSpl0AgjUIWox4oGhOlITgS9tbS9U7iYeQuFZUBkZRnSZUtJgxBICUpjWZAFNTCsGRnF5gjrJ/nWkqysvAici0fyDmndVlEayCJpqfBPox+ZOmMml8qbviTUS1h1v46B1/Y7b5Dt95M9Kt9jjSHWS6QpsIBLiHElLjWUSoKT5DWRII1BIIqn8omO0t371QOe+uHHdQJCEqKUJkDWDn20+FGVwR925faoHOrEyjDQwgjPduoZA8pzK6HqEj8ar9So4te9M4jtmJlFk32yo6LML8R17Aae8aGs0d0vBs5kWwbwZ1A2QlhA66JdbSPboKovB/BuMJaD9kyC0+kKBLjMKAmDlU4CCNRsNzV95o/wCqbj/df9Zurpyr/wBTWf8AUj9JqVwUm3GWxSuGOVV1dDPjK1ZUk5LZCkQSQRnUpvTSe6mT57kGoWT7mFtYhbLPyloolBGhIdGVCxG26F7yM3lX0hSu5jcvjd4lZPNplLjiWrrSUlDZ7VJV7QhSJ/AG8TLSIjkknqLZy94dTZ4ewjKntFIS46oDVbigCok7qInLJ6AVZIoTtWakzPntjipV/b3t46IddeatmxmUQ2zBdLaempQMxgSSfZUvwVx+LFtTbiFOJnMjKQCmfWGvQmD8arzFva2Fzd4ZdFTUvhdvcEyhMgBvOmPVKFCVSYM7RNa7vB3m5zNqyj54SS2R0UlYGVSTIgg6yK87qXkhNTifs/0TH0XVdJLps3N3vt/imWzjHmOLxjsm0LQFEZyqNUjXKIJ+cB8KrbA7TDMRaWJQlpD4P0XEODLqeqgVDxIBFR7NqtZyoQpSjsEpJPwAmusXATbXFq60qLjs8xnItPZqCwBKFaTG461hjzSeVTyHqdX+nYodFPpukSbbTq1fPO78D04LcJw6zJJJNtbkk7n5JOtTRNInha6ctkpTht8pKhvaXxCmVmZhtxISEE+EJJP1X3C+aLXaBi/bXYXB0h37UrzQ8O6R5mB5mvWjJSVxdnz7NgyYJaMsXF/cr/JsdivErTYMXZyhXrwcyJO2kNI6Dc+668WYT6VY3DESXGlpT+FEo6j54Sd6p3Daew4lxFoQEXDLdwkkyVHuSU67ZnHdPBI6DVjijEd4lF5LcSG6w1KFT2lqexM9UxLZnyT3fxPjf6UP2Og/i13/AFrf/oNN4itEefkVSElgPLteM3j99ercFup1XYozZi43nVASsnuNAQAQNZMRElsNNNWbSWWG0oSPVbSIA6k6bknruTUmhASAAAAAAANAANAAOgisJZAJManr1/yoVlJyIVdm64ZUPjAj3bipSxYLbYB3128zXTFBoZqKRQOI+K8QddeYwq2SvsSELuXFpCAsjvIQlZSlSknQmVQdxtMCcL4maTnFwy6Y+1y2VaxtmaSmR+F8aZC79LMIS3lCem2+unjqSZ6ma8fuyc/q936/8/L66UaerFbGrgjGlXmH277ghxaO+IjvoUUKMdJUkmPOpZ9CvmFPsIP6QaLO1S2nKhISkqUqB4rUVqPlKlE++t9CHTZBYqw2+gtXrKHEK8RmHtHVJ8wQRVHTy6Xht21dYS4tTS3UIuGFHN8mpaQojqoJBmD3kxMmDTRfYC0kEf48a027CWUGTpuSfZQRnJbdiq83MXLOGOIQJduSm2bHiXdFDb6AUOmpGtT/AA/hItbVlgfyLaET4lKQCdhuZO3WlnxteG8xvDrUxlS4HlgkjQKKokCZyNq2O6tYpuVSTO7pl7bPDroSkqUQlKQSonQAASSSdAANaT/LQm5fvsQVM3DxSgE7JBzxv0CmwJ2CdKufNjHvRMKfIMLdAYR7XJCuvRsLPu6iajeB8KNth9u2RCsgUr8JZzkbnbNHuqvY35kRPNi7y4cWwJW+422kdTCs+n5AHvppcK4MLSyYtwZ7JtKCfFQHeO5iVSYmlrcWvpuP2bG6LNCrpz8IkZB6v0g112PQim8KsuDKbtmaKKKkoFFFFAU7jjlja4mklaezfjuvoAz6CAFD+USNNDB00IpXPcsses0hNtcKW2iSlLNypIABkfJrKU66nKJGpnz+gqKEHzrd4NxM8gtr9JKV6KHaNJn2lKgY8asnD/JK4ZtgVXYDxOYsqR2luARqkiQc+/yiIOunjTmoo9+S0ZOLuOzPnDHODr21uCu5aU3bBJhbAU80DoJXr2iE7mVAkaaGuxi+cUwUKDV9ZiSUz2iERpmBEOW510JCdFba19BKFVjHOXNndL7Utll/vHt2Fdk7KhBJUnRX4wP1mcJYVdx2f2PUxfqmRJwzJZIvlS5/D5QoeH7Vti7FzhrqA8lJQbS7VoUq+a2+CB7AuI86YuBc0Ld5wMXKVWVyIBZuO6CZ+asgAz0nKT0FULi3gdeElVw4oXrVw4hClrUpt9ClBRnN3mspiMygdSNOpicVx5LSOwvGnFJTtbXbSgtPQ9i6nUCfnApBj1TsZuS+ZX91/RnowZU3ilof0y4/Ev7/ANls+x1P8Wux0Drce9B/V9VN6kFwviLlkrPhawpt3KtyzucoWrTTs3hAUcp01SfvV9Wdw3zNtbpXYuFVrcgwph8ZFT4JJgK8tj5VtGSfB5XUYMkJe5UW+isA1mrHKFFc1ziKEbmT4Df/ALVHHGlk91I+s/20KuSRLOMJV6wB9oBrCbVAMhKQfEAVCP8AEuQErU2gAScxywN5Mq00rSxzAtCQC+xJ07r7Z38s1AnZZqK5WsTbV84CfHT/ALV0FwRM6ePShY9VEY4VAjXunp5iuh7HGUmCtI8dRp5+yvOMEFqfMRQrLhid4CUbjie5cWdWUv5R+ApNuke5J+qnaKSnK1IGO4gs7hbyR7F3Bn6wmnWazZ6uLaKFfzdV6TeYdYTo44XnAPop7oPT5oe1Cp0Om1Wzf31VmGzc49ePkHLaoRatyCO8QFOHeNDmGnRYMTrUrxNflm0eWn18hSgeK19xsbj56k9fGjLx7sh+VOPIXi16VpIVdd63cJBStphSmyhJGhiAqRuASfEuCkhxRgirGztLi2A7XDSlU7ZknR2ddlKMkeCleNODAsXburZp9oyh1AWnxE9D5gyD5g1KMZKmd9FFFSVCiiigCiiigCiiigCiiigKNzow8u4NcZQczWR0QYjItOY+5BUfdXZhKWcQw9hTzaHUOstqUlcLElIzCSPWCgROhkVL8VYd6RZXDIAJdZdQJMCSg5ZjWJiqPyQxPtcJQkmSy442dZME9onT5ohcAfe1DLw5ohbbh9xzEr2x7VJbZS09btPoLiQ2sDMhLgUHWgklCQAoiN0mJEdxBwxcIJaubcLtQkZFrWXMh6hD6GwphI8XEoRpqDU9zHxr9y8Usr/JnStpy2dGs5QpK5T0Ch2hI8YI8wyMPvm32kutLC21jMlaToQev/bpsajSpb9yz6rJi9vMfD4/5+BI4dxXe4WO4929ugZjb3RyuJR/+J3ZY6DKdeiDU0rnK9eJKcPsn3XQJUmJSjpJKCVKE/g1buL+AUXwQ2MrLRVneUgd9URCEiMiSqSVOQT3AIIJjYzw21YoSi2QG2+kb5vEq3Uesk+NWimuTl6jJifuhGvtYvG+GeIrlZUp1NqDOnaJSkR5NhajPiZPia7WuTDq49NxVxQBBKElR6awpxeh88u1X+3Qt1UZjHUknQVKpwlv6P1mrUc6yt8KhaJ5BWKzPpVwo/hNk/8Aor3/AKPFl90XPxb/AGdMxOHtj5o9+v6a3oQBtpSiynITZ5Q4lZa4ffhQ37NcoB2+ac7Z26xsK4MW46xSwbi9skpKtEOzDebUicpUhR0nKFJOh8aetV/jfhROI2wZVH21pyT4JWM8HcEtlYkePnUUTak/cimcteXgyfuhiSQ7cvEOpDgnsk7pVExmIgwR3QAABrV4xHEkrTlAIA1JPl5f42rfi9xlSEJ0noOgGw+r6qqPF2I9hYXDgMFLSgkyR3ldxMEbHMoR5xUmOSTlLSio8prjtrjEHwmO0eSpJ/CU6uASJ6pPw02pyOXaUtFxRhKUlaj4ADMd/Kd6V3KbDOxw1Cju8pTnu9RPU9ET09aOmrCxlqbUtH54ShQndJIDg2MgozAjz3HTJnsRVRRWOFLRSLVKnNHX1LuHNCIW8rtCIJ0yghMfe16xZsuP2zfzQtT699QyBkE7fbVtqj7zTapWuO2al51w/eNJ8giVH2Stah+IDsRQtXY8Y/cobtH1ujMhLS8yfpDKRl98x762cj7BxrB2c6pDi3HECfVSpUAb6SUlX4/jNVLmtdlTDFm39su3kIA02ChEydBnKNfI6iNXHhVglhhplPqtIQ2n2ISEj6hVkY5HudVFFFSZhRRRQBRRRQBRRRQBRRRQHlaJpNcm3ewvsTsiQQ28pSdh6jimlEJ3gjJ1gR5056SIcNpxisGct0mJVGocaSoQT0DjeXT6MeNC0XTGPxbw03iFo5bu6BQlKvoLHqrHsnXxBI60lOEeOLrBHFWl2hZYkkCPU1MrbkDOhR1gEdTuSD9AkSKqmO4C08ks3DaXEbgEf8yTukx1FVTo0njUyVwvipD7aXG4cbVstB0PjvsekHUUYhiIcAABEGdfYRSuuOUWQ5rO8eYIJIBmBO3eQpJEDSYJOlcLmE49a6Nv9ukaDvJWdSTs6M0/HeJq+o4J9LPsxtWV4Wz4g7j/AB1ra7jCztCfrP10kXuY2LoOVdsAoRINu4Dt4ZqirjjbF1x3nkx9FgJn2wjXalmS6fItrPoRvGlAagHz2rS3iKwqc0zuDt8OlfNoxXFJ+2Xv5T366mbHj3Fm9w44NdHGJ3HiEhXumlln08/J9FsYygjvd0/EV7cxZsDQyfCD+qkha82LsD5TD1KOmqO0T7ZBQv8ATXUnmNfugdhhizrBKu0UPiEIy+0mlkell8DIurqcy1kAASSSAAB1k6AAdTSh414vXibybCyGZtSwCv8AnFAzPk2mJnrE7RXXieA4viigm4CLVgRKM3dnxyhSlLMeJA9nW18H8AMYfK0lTjyhlLigBA6hKR6oOk6k6b1DZvg6Vp6pFgw2zSw022nVLSEIE9QhIT/Z9db1XnaKV4pOU+HqhUD2BUe2fCvLjgSkqVolIJJ8ABJPwqH4OuC7ZoeUCFPqceIPQLcUUAfe5AiPKI0iqHo8bE3XhpsJEDzPvJKifeST769VyYviSba3deVs0hS/bA0G43MD31AKlgjfp/FAmS3YNkgdM6dJ3H8o50mezG4p2AUqvsfsLULR+7cnPcvHXTVKOvvcU58Ka1aHK3bCiiihAUUUUAUUUUAUUUUAUUUUAUied38VxewvIgAIObQyWHQowmeiVp9s+Rp7VBcUcFWuIoCLpvPlCsigSFIzRJSRt6o3kaaigNGE8T29yyl1lzM2saGDI8UkRoobEV0uXrSvWg+1J/VSmx3kje2oUcLu1qRuWi4WnCRA0KYbWd9VZY21paYjimJWboS+7dtOCFBLi3AfbCjCh8RVaNVM+mXEsHZRHsB/tFczjSR6qwfcR/ZFfNv8IWIfdb35VWzg/FcYv0L7G6QEtQCp1KCZVJAnslKOk7+HspRZTscIV4VnOfE1Qm7HHWwT6RaOnokiPhDSB8T0rW5c4+AT2dqY6Apk+yViootq+wwc58TRnPiaXauJMcQiVWDSo3IMk+eVDx+ofUK0p48xVHedww5ANcqHUnwGpKuvlShrQys58TWDSzc5sXKQVKw1aQNSSpYA9pLUCtbXPBMfKWip+9cEfWiaUNaGfRSz/hzZ+5XPzif7tc11zy/mrXput3r7Eo1G3UddqUNcS0c0sY9Hw5wA99+GU+xUlZ9mQEfjDaQasGB2nZWrDcEZGm0kHcEIEj4zSK4i4yucVW0ktJ+TzENtJWc0xJIzEnRMaRAnxpg8Nc32HERefIODdQClNq9gAKkHbQyPPpU0VUk2MGqDzixYotG7dEldwvYblKIJG3VZQPjv0l/4TcO+6k/m3f2dVW1UnGeIWOzly1twhRUEmMrfyhmRoFOEI1AkRsdahEzkq2HZwfgnodjb28CWmkpVA0KolZ96ioz13qarArNXOcKKKKAKKKKAKKKKAKKK572/bZbU46tKEIBKlKMAAdSTQG8monHOLbSyCfSn22s3qhR7x8wkSojziKV/FnPBx1z0bB2lOuKMB0oKp017NuJPTvKEaHu7Gufh7kq5cLNxi7y1uL3bC8y9tCt2Tt9FOnn0oSk2Mu05kYa6JTfWwAMd91KD47LIJGu9TTGKsuEBDraydQErSSfMQdaXX8BuGfQe/PH9VCeRuGDZD354/qqLLaGXDijji0w4N+lrUjtc2SELVOSM3qpMesN/GqDxnzmwp22UhLYvVKBAbcbKUDbvFS0yPHugmQNt67bnk1hiUEr7YIbBWSp85UiJUoyISITqdNvKo5jjErn0PC7l+3ScjbqCEIWlOgKQWdE6aa0sjTXIr+F+A3MULjjSmWG0rIIJcOWRmCUiFEpAgSVT7adHA3B7OHW6mi+p3M4pwnsygapSmIlR+b49elZ4I4nt8RbdISphxkkONrUmUgfPmB3dCCYEEe+oTHeaFg24ppHpbgSY7W3DRQSNwlS/WAOkgQY0MbxuaLStxit3TKdo/JNevT2v8JP6qWfD/E9liVylgP4ky4pJyBTiG0rjUj5IRmiTqOkTsK3cY8MYZbjLd4jdtFwyUm4UtSgZ3byKOWeuUChbUMNy8tx65bTP04TP5UTXFc8RYe2opXc2iFCJBebSROo+cCKTJwHhw/7Suj+Ir/2tWR7kJZrQlxm9cS0U5syg2tJB1CgoZAEx7fbSiupl0e4iw8+rf2o8jcNx8c01H3HE1kQUqu7VST07dpQPtGb2HWlx/B1hH9NI/IT/AH667HkezdArtMTbdbByyG5IMAkGHND1pQ1s4+YODYX6Mt60cZDySmEMuoIVmWAT2YJ2BJ7sD3CldTlV9jssDW+RHmyY/wCpUc99j/c5iEXVqoTAJKwT4SAhUHyk1Jm02QPDXM1di2UNWrEGJIzhRPUqUVkq6abCNq34/wAxbe9QQ5h7XakAB0uGUnx7qEqIGsAqPvqYH2PV7/P2vxd/ZVwnkNiXgx+dH92mxPuLTwPyNtH20Pu3guW1a5WO6gwTKSs9/wAJEII286cuEYKzathq3aQ0gbJQmPeeqj5mSaR/B/LrGMNuEuoWhLeZPbJS5nzoChmHZhJzKiYgZtdKaWI80LC3VlfdcaOui7a4TsY0lmCJ6ipK0Wyiqhac2sKcnLeNiPphaPhnSJ91dH8JuGfdzH5YoQWeio/COILe7QV2zzbqQYJQoGD4GNvfUhQBRRRQBWCazSO5icU391i5wm2cDKCpCc6MyVKC2g6StQM5QlRkJicvXagLfxxzltbCW2yLi4j1EKGRJmO+sSAd+6ATttM1RrbhDFMeWl/EXDb20lTbeXWCdkNzKdBGdevXvVduCuVlph+Vej9wP5VYHdP3iJIR7dVefSrsBUWaRh5IXhrhG2w9vJbNhMgZ1nVa46qUdT4wIA6AVMzUfjd48hv+LNdq8ruoCjlbT9+4rcIHgmVK2HUigp4QvQkqucYukuklS0skhpE6wJUNBrskCNAKjk0uuBnTRSL4D5xejuPNXzzr7MqU06oZnBEwlWpJCwBGvdJ8CSLM1ieLYs36VZPNWNtmWlCXBmccCTHaKPZqA10gbQd96URrGPe4e28nI6gLRIJSoSkkGRI2UJgwZEgeFc2LYcpxtQbWEKyFKJEpSqDlMeAMaR0ik3xDjWO4egPPXja2w4lMJCDmmSNC0k5SEmdRU+5z+thaJWGlquSIUyNEJI69oRqk7gAE9DG5UNSIdjkFdIzBN+hIWMq8qXBmSSCQRIChIBg6SBTcYwzsLZti3lKG0pQBMd0CNfMnU+ZNKzD+IeJLtsP27TIZdlTYhgd2SBHaKzkdJO+/WtFlzPxKzxFtjFezS2SA5CGxCV6JcC0aEJVvBOyhvsZVNLc886rQBy1KFH00E5UtmXMg7wV3TmSQsd0jxV4VC8qm2EYmlWIhwPuaMB5ByqcVpmUpRkqM5UyCJVuCBV3xzmNas3IZwxpFzeXDgSpxKgElSiBlLytVicoAByAACYAFVjjfhTGL9SHV2SW+xQodx9tROubQdpmJ8ANTUkPyXXmi/aItFtXIQyl2UtkNysrTqFDKJygxJGkGDvFJCx4idebZsri6W3ZBfeAkhKSoKUYSJXEEpSZAJ0iSaZnKDEWr524N6sXF8UpQ2l5KVfJNp+ZmBBObVWk6BRmVEdXMm7sWrR9lZt0vqR3EtobLgUDmT6g+TBI3JEAnxAIPfcuF7w1h7NsHBbWYaSlPyimmiMhAyqzqTrOneJMzNI0cRnCr9xzDH0rZXsmFFBSZ+TWlUElBmFTMQZ1IqsvYu862hpx1xTbfqIUtRSj8FJMDfpT24Pw7Crq0QLW2aeLSQhxTjCe2zfSWCD60FQMkdOhAcD5tit4BgNxxASq8xNKkIIKrdqZTPqnKQlCfwoX56mubjDlA1aNk276i8mFpQ4psFaQdcvqkKG43mCBrFdt1wFiVjfLewhGVDqCIJbSEZvWRDpggEBST026ayPA/K1axcOYxbB15SkFtS3syiIVmlTbnjl3oK7UWLlVi10u1Dd6porSB2R7ZKn1IA2cQCSCkdSc0esJEm9Ui+YPLtLCE3WHtqaUyZWhsrJEGQ4mZUFJO+u2vQzL4VjfEN7bIbbZSydc106nItYOoIQoaGBEpQZkHTcxRZScdmN7LXh5gKSUrAUk7pUJB9oOhpO3PKa+EKcxR0rVqojtCJOu5dBPwFeOXV5itnfLtH2XrhkkFaiSQgHRLyHFkJykD1SRMGACDSidXlF6xblRhtxM2yW1H5zJLZGgHqp7nTqnx8ao+LfY8je1uiPBLyJ8fno93zfH2U5TVF5ocaeh2Sy2YWv5Ns9SojVQ8kpkz45fEUsSiuRCWeLXGF3ijbvQ40tSCpsy2vKSDuAFoJGxHwr7CZVKQT1AP1V8QlVfYLHHFgEJ/jtrsP/MNeH4dWMCwUVptLxDqAtpaXEK1SpCgpJ6aEGDW6gClHzX4BQHF4kzeeiPnLm7ReVC8qAgBCkjMFlKR3e8DGw1puVU+KOWNliCit9Cy4QQFh1eZM+AJKQPLLHlQCTwLnQ60nLdNh4jZaSEL/G0KT7QB76mWuejMjNbOgdSFpUR7oE/EVKYx9je2qTa3S0Hol5AUDtHeTlI6/NO42qH/ANG26+6mPyV/qqKL65EknnnakiU3Q8yEaeejs1svuauGvIWhxbykuJKVdxQJBEESCCJGmlV9/wCx0vwohDtsoaQStaemunZnr51yXf2P+JoTKQw4Z2Q7B9vfSkR7+tKHqMkOz4c8R8bqrzh3HNg1boZaurdLSUBKE5oITGg17wMeOskzrNKk8j8W+50/nmv79crvKPFQSPQ3DBiQpBGmmhz6ilBT+w2MWXh1+2kPPMOIBzJ+XCddUzosHx3rlsuAMIWJSw26AYlNy6dd4OV0j9FKa85ZYk1GayuDMxkQXNvHJmjfrXGvgbEEgk2N0ABJJt3IAHX1aUTrvlH043eDsw2hASlKQlIRskCAAABoABEVWOK+C2MQSgP50FBOVaICoO6dQQRpMdI03MoFmwu0TkbfTO+VKxMbTA1r0MXvLdX264aUR9NaCRPtBiR9VKJ9RVVDrwLlTY2twy+HblS2VpcAJbylSTImEAxI8elX6+u0LTAJkeRr5et+OL5BkXb5P3zhUPgokfVXW1zNxFJB9JUY6FKCPgU1GkKaXYvvFHKRdxfdrbutNNu95wnNLavnZUpT3s3raHckaCKtHDHKTDrXKt0i5dGsux2c+TW35WalM3zaxEEEuII8Cy3B8tEg/A12jnTez6luR+Av9pU0xcLHVi/BNhcMqbDFujMIlDbaFe5SUykg7H4yJFVfgHlGuwuzcG7JCZSlDWgWk9HSZHh3QNwCFaVSDzxf+5mfyl/rrsTz0/8A0/8A+3/1VG5NxY+hWaSSOeVuP/LvA9YUmu1nnfaQDluQY1ASkx5T2gn4VFFtS8jgmsUr2ectkQD27qSdYU2ske2AU/Amu1jmzZKAPpiR5KSsH3jJSibQw4rNUljmTarEpvLePvlpSfguD9Vd9txq04CW37dQGhyuJMf89CbRIYhfZpSNBsfPy9n6aQHOHHu2vexT6tunLt89UKX7Y7o/FPtLubuUuElCkq11ykKifZNIDmXw6bS/c0OR4l1BMmcxlQJO5CpHsg9alGeR7FSqx8B8JLxG+bt06JPecV9BCdVHY6nRI81Cq6EztX1Jyf4H/c+xCnExcXEOOSIUkR3Gj+CCSfvlHwqxiXexs0MtIbbSEobSEISNkpSIA9wFb6KKAKKKKAKKKKAKKKKAKKKKAIryUUUUBmK8loE660UUBqucPbcSUrQhSTulSQQeuoIg61w/vSs/uS3/ADLf92iigONzl3hyiSqytiSZPySf1V5/g3w37htvzSf1UUUBGHkvhP3IPzr37SvD3JLCVJIFsUk/OS67I9krI+qiigOP+ATC/oO/nVVouvsfMNXGVVw3E+q4kz+WhX1RRRQHN/o5Yf8Az13+W1+xrjvfsb7Yq+Tu3kpjZaULM+MgI0iNI99FFAc/+jY192ufmk/365V/Y2KJMXyY6SyZjpPym9YooDI+xsc6XyR/uD+0oP2Njh3vk/mT+1oooCT4W+x/Ta3bbz9wl9DZzhsNFOZSdUyc50BgxGsQdDThoooAooooD//Z"/>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5" name="Google Shape;115;p5" descr="http://4025stevenmantenimiento.files.wordpress.com/2011/10/mantenimiento21.jpg"/>
          <p:cNvPicPr preferRelativeResize="0"/>
          <p:nvPr/>
        </p:nvPicPr>
        <p:blipFill rotWithShape="1">
          <a:blip r:embed="rId3">
            <a:alphaModFix/>
          </a:blip>
          <a:srcRect/>
          <a:stretch/>
        </p:blipFill>
        <p:spPr>
          <a:xfrm>
            <a:off x="7715346" y="1844896"/>
            <a:ext cx="2723338" cy="2348880"/>
          </a:xfrm>
          <a:prstGeom prst="rect">
            <a:avLst/>
          </a:prstGeom>
          <a:noFill/>
          <a:ln>
            <a:noFill/>
          </a:ln>
        </p:spPr>
      </p:pic>
    </p:spTree>
  </p:cSld>
  <p:clrMapOvr>
    <a:masterClrMapping/>
  </p:clrMapOvr>
</p:sld>
</file>

<file path=ppt/theme/theme1.xml><?xml version="1.0" encoding="utf-8"?>
<a:theme xmlns:a="http://schemas.openxmlformats.org/drawingml/2006/main" name="Ing soft 2_Plantilla_2019">
  <a:themeElements>
    <a:clrScheme name="Personalizado 2">
      <a:dk1>
        <a:srgbClr val="000000"/>
      </a:dk1>
      <a:lt1>
        <a:srgbClr val="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2277</Words>
  <Application>Microsoft Office PowerPoint</Application>
  <PresentationFormat>Panorámica</PresentationFormat>
  <Paragraphs>265</Paragraphs>
  <Slides>35</Slides>
  <Notes>22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Arial</vt:lpstr>
      <vt:lpstr>Calibri</vt:lpstr>
      <vt:lpstr>Google Sans</vt:lpstr>
      <vt:lpstr>Wingdings</vt:lpstr>
      <vt:lpstr>Ing soft 2_Plantilla_2019</vt:lpstr>
      <vt:lpstr>Ingeniería de software II</vt:lpstr>
      <vt:lpstr>¿Porqué surge el mantenimiento?</vt:lpstr>
      <vt:lpstr>Una hipótesis</vt:lpstr>
      <vt:lpstr>Características del Mantenimiento</vt:lpstr>
      <vt:lpstr>Mantenimiento</vt:lpstr>
      <vt:lpstr>Mantenimiento</vt:lpstr>
      <vt:lpstr>Dinámica de la evolución de los programas</vt:lpstr>
      <vt:lpstr>Leyes de Lehman </vt:lpstr>
      <vt:lpstr>Mantenimiento</vt:lpstr>
      <vt:lpstr>Mantenimiento - Características</vt:lpstr>
      <vt:lpstr>Mantenimiento - ¿Por qué es problemático?</vt:lpstr>
      <vt:lpstr>Actividades de Mantenimiento</vt:lpstr>
      <vt:lpstr>Mantenimiento – Ciclo de mantenimiento</vt:lpstr>
      <vt:lpstr>Facilidades en el desarrollo para ayudar al mantenimiento</vt:lpstr>
      <vt:lpstr>¿Quién realiza el mantenimiento?</vt:lpstr>
      <vt:lpstr>Tareas del equipo de mantenimiento</vt:lpstr>
      <vt:lpstr>Tipos de Mantenimiento</vt:lpstr>
      <vt:lpstr>Mantenimiento correctivo</vt:lpstr>
      <vt:lpstr>Mantenimiento adaptativo</vt:lpstr>
      <vt:lpstr>Mantenimiento perfectivo</vt:lpstr>
      <vt:lpstr>Mantenimiento preventivo</vt:lpstr>
      <vt:lpstr>Mantenimiento</vt:lpstr>
      <vt:lpstr>Mantenimiento</vt:lpstr>
      <vt:lpstr>Herramientas para realizar mantenimiento</vt:lpstr>
      <vt:lpstr>Rejuvenecimiento del Software</vt:lpstr>
      <vt:lpstr>Rejuvenecimiento del Software</vt:lpstr>
      <vt:lpstr>Rejuvenecimiento del Software</vt:lpstr>
      <vt:lpstr>Rejuvenecimiento del Software</vt:lpstr>
      <vt:lpstr>Rejuvenecimiento del Software</vt:lpstr>
      <vt:lpstr>Rejuvenecimiento del Software</vt:lpstr>
      <vt:lpstr>Rejuvenecimiento del Software</vt:lpstr>
      <vt:lpstr>Rejuvenecimiento del Software</vt:lpstr>
      <vt:lpstr>Rejuvenecimiento del Software</vt:lpstr>
      <vt:lpstr>Futuro del rejuvenecimiento del software</vt:lpstr>
      <vt:lpstr>Futuro del rejuvenecimiento del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II</dc:title>
  <dc:creator>Ariel Pasini</dc:creator>
  <cp:lastModifiedBy>Alejandro Héctor González- UNLP</cp:lastModifiedBy>
  <cp:revision>7</cp:revision>
  <dcterms:created xsi:type="dcterms:W3CDTF">2016-02-19T02:46:31Z</dcterms:created>
  <dcterms:modified xsi:type="dcterms:W3CDTF">2024-05-15T21:08:18Z</dcterms:modified>
</cp:coreProperties>
</file>